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0"/>
  </p:notesMasterIdLst>
  <p:handoutMasterIdLst>
    <p:handoutMasterId r:id="rId71"/>
  </p:handoutMasterIdLst>
  <p:sldIdLst>
    <p:sldId id="542" r:id="rId2"/>
    <p:sldId id="620" r:id="rId3"/>
    <p:sldId id="632" r:id="rId4"/>
    <p:sldId id="633" r:id="rId5"/>
    <p:sldId id="631" r:id="rId6"/>
    <p:sldId id="650" r:id="rId7"/>
    <p:sldId id="655" r:id="rId8"/>
    <p:sldId id="552" r:id="rId9"/>
    <p:sldId id="636" r:id="rId10"/>
    <p:sldId id="637" r:id="rId11"/>
    <p:sldId id="651" r:id="rId12"/>
    <p:sldId id="654" r:id="rId13"/>
    <p:sldId id="652" r:id="rId14"/>
    <p:sldId id="653" r:id="rId15"/>
    <p:sldId id="649" r:id="rId16"/>
    <p:sldId id="638" r:id="rId17"/>
    <p:sldId id="677" r:id="rId18"/>
    <p:sldId id="602" r:id="rId19"/>
    <p:sldId id="643" r:id="rId20"/>
    <p:sldId id="555" r:id="rId21"/>
    <p:sldId id="556" r:id="rId22"/>
    <p:sldId id="624" r:id="rId23"/>
    <p:sldId id="618" r:id="rId24"/>
    <p:sldId id="645" r:id="rId25"/>
    <p:sldId id="558" r:id="rId26"/>
    <p:sldId id="657" r:id="rId27"/>
    <p:sldId id="634" r:id="rId28"/>
    <p:sldId id="560" r:id="rId29"/>
    <p:sldId id="561" r:id="rId30"/>
    <p:sldId id="678" r:id="rId31"/>
    <p:sldId id="563" r:id="rId32"/>
    <p:sldId id="625" r:id="rId33"/>
    <p:sldId id="564" r:id="rId34"/>
    <p:sldId id="571" r:id="rId35"/>
    <p:sldId id="626" r:id="rId36"/>
    <p:sldId id="679" r:id="rId37"/>
    <p:sldId id="658" r:id="rId38"/>
    <p:sldId id="566" r:id="rId39"/>
    <p:sldId id="680" r:id="rId40"/>
    <p:sldId id="681" r:id="rId41"/>
    <p:sldId id="617" r:id="rId42"/>
    <p:sldId id="685" r:id="rId43"/>
    <p:sldId id="568" r:id="rId44"/>
    <p:sldId id="686" r:id="rId45"/>
    <p:sldId id="687" r:id="rId46"/>
    <p:sldId id="628" r:id="rId47"/>
    <p:sldId id="688" r:id="rId48"/>
    <p:sldId id="660" r:id="rId49"/>
    <p:sldId id="682" r:id="rId50"/>
    <p:sldId id="683" r:id="rId51"/>
    <p:sldId id="684" r:id="rId52"/>
    <p:sldId id="661" r:id="rId53"/>
    <p:sldId id="662" r:id="rId54"/>
    <p:sldId id="663" r:id="rId55"/>
    <p:sldId id="664" r:id="rId56"/>
    <p:sldId id="665" r:id="rId57"/>
    <p:sldId id="666" r:id="rId58"/>
    <p:sldId id="667" r:id="rId59"/>
    <p:sldId id="668" r:id="rId60"/>
    <p:sldId id="669" r:id="rId61"/>
    <p:sldId id="670" r:id="rId62"/>
    <p:sldId id="671" r:id="rId63"/>
    <p:sldId id="672" r:id="rId64"/>
    <p:sldId id="673" r:id="rId65"/>
    <p:sldId id="674" r:id="rId66"/>
    <p:sldId id="675" r:id="rId67"/>
    <p:sldId id="676" r:id="rId68"/>
    <p:sldId id="611" r:id="rId69"/>
  </p:sldIdLst>
  <p:sldSz cx="9144000" cy="6858000" type="screen4x3"/>
  <p:notesSz cx="6985000" cy="9283700"/>
  <p:custDataLst>
    <p:tags r:id="rId7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0000"/>
    <a:srgbClr val="EAEAFA"/>
    <a:srgbClr val="D6D6F5"/>
    <a:srgbClr val="F7F5CD"/>
    <a:srgbClr val="D5F1CF"/>
    <a:srgbClr val="000000"/>
    <a:srgbClr val="9D3E40"/>
    <a:srgbClr val="990000"/>
    <a:srgbClr val="F1C7C7"/>
    <a:srgbClr val="F6F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583" autoAdjust="0"/>
    <p:restoredTop sz="94626" autoAdjust="0"/>
  </p:normalViewPr>
  <p:slideViewPr>
    <p:cSldViewPr snapToGrid="0">
      <p:cViewPr varScale="1">
        <p:scale>
          <a:sx n="109" d="100"/>
          <a:sy n="109" d="100"/>
        </p:scale>
        <p:origin x="1266" y="54"/>
      </p:cViewPr>
      <p:guideLst>
        <p:guide orient="horz" pos="172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0561" y="0"/>
            <a:ext cx="2994439" cy="467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74" tIns="46437" rIns="92874" bIns="46437" numCol="1" anchor="t" anchorCtr="0" compatLnSpc="1">
            <a:prstTxWarp prst="textNoShape">
              <a:avLst/>
            </a:prstTxWarp>
          </a:bodyPr>
          <a:lstStyle>
            <a:lvl1pPr algn="r" defTabSz="929681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0561" y="8804065"/>
            <a:ext cx="2994439" cy="467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74" tIns="46437" rIns="92874" bIns="46437" numCol="1" anchor="b" anchorCtr="0" compatLnSpc="1">
            <a:prstTxWarp prst="textNoShape">
              <a:avLst/>
            </a:prstTxWarp>
          </a:bodyPr>
          <a:lstStyle>
            <a:lvl1pPr algn="r" defTabSz="929681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173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1252" cy="44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5896" y="0"/>
            <a:ext cx="3061252" cy="44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8238" y="663575"/>
            <a:ext cx="4721225" cy="35417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530" y="4427398"/>
            <a:ext cx="5102087" cy="413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4795"/>
            <a:ext cx="3061252" cy="44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5896" y="8854795"/>
            <a:ext cx="3061252" cy="44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270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334" y="4409419"/>
            <a:ext cx="5122334" cy="417698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22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334" y="4409419"/>
            <a:ext cx="5122334" cy="4176986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334" y="4409419"/>
            <a:ext cx="5122334" cy="417698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721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334" y="4409419"/>
            <a:ext cx="5122334" cy="4176986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334" y="4409419"/>
            <a:ext cx="5122334" cy="4176986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334" y="4409419"/>
            <a:ext cx="5122334" cy="4176986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334" y="4409419"/>
            <a:ext cx="5122334" cy="4176986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334" y="4409419"/>
            <a:ext cx="5122334" cy="4176986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334" y="4409419"/>
            <a:ext cx="5122334" cy="4176986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12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334" y="4409419"/>
            <a:ext cx="5122334" cy="417698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768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334" y="4409419"/>
            <a:ext cx="5122334" cy="4176986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334" y="4409419"/>
            <a:ext cx="5122334" cy="4176986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334" y="4409419"/>
            <a:ext cx="5122334" cy="417698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13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334" y="4409419"/>
            <a:ext cx="5122334" cy="4176986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334" y="4409419"/>
            <a:ext cx="5122334" cy="4176986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334" y="4409419"/>
            <a:ext cx="5122334" cy="4176986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334" y="4409419"/>
            <a:ext cx="5122334" cy="4176986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334" y="4409419"/>
            <a:ext cx="5122334" cy="4176986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334" y="4409419"/>
            <a:ext cx="5122334" cy="417698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65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1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104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334" y="4409419"/>
            <a:ext cx="5122334" cy="4176986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334" y="4409419"/>
            <a:ext cx="5122334" cy="4176986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334" y="4409419"/>
            <a:ext cx="5122334" cy="417698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65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334" y="4409419"/>
            <a:ext cx="5122334" cy="4176986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334" y="4409419"/>
            <a:ext cx="5122334" cy="4176986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334" y="4409419"/>
            <a:ext cx="5122334" cy="4176986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334" y="4409419"/>
            <a:ext cx="5122334" cy="4176986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934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334" y="4409419"/>
            <a:ext cx="5122334" cy="4176986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2051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334" y="4409419"/>
            <a:ext cx="5122334" cy="4176986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Close</a:t>
            </a:r>
            <a:r>
              <a:rPr lang="en-US" baseline="0" dirty="0"/>
              <a:t> computers, etc.  Ask students to sketch out the code.</a:t>
            </a:r>
          </a:p>
          <a:p>
            <a:r>
              <a:rPr lang="en-US" baseline="0" dirty="0"/>
              <a:t>Producer thread() { x = </a:t>
            </a:r>
            <a:r>
              <a:rPr lang="en-US" baseline="0" dirty="0" err="1"/>
              <a:t>buf</a:t>
            </a:r>
            <a:r>
              <a:rPr lang="en-US" baseline="0" dirty="0"/>
              <a:t>; … do stuff}</a:t>
            </a:r>
          </a:p>
          <a:p>
            <a:r>
              <a:rPr lang="en-US" baseline="0" dirty="0"/>
              <a:t>Consumer thread() {do stuff … </a:t>
            </a:r>
            <a:r>
              <a:rPr lang="en-US" baseline="0" dirty="0" err="1"/>
              <a:t>buf</a:t>
            </a:r>
            <a:r>
              <a:rPr lang="en-US" baseline="0" dirty="0"/>
              <a:t> = x; }</a:t>
            </a:r>
          </a:p>
          <a:p>
            <a:endParaRPr lang="en-US" dirty="0"/>
          </a:p>
          <a:p>
            <a:r>
              <a:rPr lang="en-US" dirty="0"/>
              <a:t>P -&gt;</a:t>
            </a:r>
            <a:r>
              <a:rPr lang="en-US" baseline="0" dirty="0"/>
              <a:t> Acquire / decrement</a:t>
            </a:r>
          </a:p>
          <a:p>
            <a:r>
              <a:rPr lang="en-US" baseline="0" dirty="0"/>
              <a:t>V -&gt; Release / Increment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1115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3291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9581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0210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2647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24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22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81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334" y="4409419"/>
            <a:ext cx="5122334" cy="4176986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334" y="4409419"/>
            <a:ext cx="5122334" cy="4176986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canvas.cmu.edu/courses/28101/quizzes/77045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873250"/>
          </a:xfrm>
        </p:spPr>
        <p:txBody>
          <a:bodyPr/>
          <a:lstStyle/>
          <a:p>
            <a:pPr marL="0" indent="0"/>
            <a:r>
              <a:rPr lang="en-US" dirty="0"/>
              <a:t>Synchronization: Basics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15-213/14-513/15-513: Introduction to Computer Systems</a:t>
            </a:r>
            <a:br>
              <a:rPr lang="en-US" sz="2000" b="0" dirty="0"/>
            </a:br>
            <a:r>
              <a:rPr lang="en-US" sz="2000" b="0" dirty="0"/>
              <a:t>24</a:t>
            </a:r>
            <a:r>
              <a:rPr lang="en-US" sz="2000" b="0" baseline="30000" dirty="0"/>
              <a:t>th</a:t>
            </a:r>
            <a:r>
              <a:rPr lang="en-US" sz="2000" b="0" dirty="0"/>
              <a:t> Lecture, April 19, 2022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03761" y="2588825"/>
            <a:ext cx="8336478" cy="31212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3334987" y="3275615"/>
            <a:ext cx="2173185" cy="2256311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605641" y="3289469"/>
            <a:ext cx="2173185" cy="2256311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2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Memory Model: Actual</a:t>
            </a:r>
          </a:p>
        </p:txBody>
      </p:sp>
      <p:sp>
        <p:nvSpPr>
          <p:cNvPr id="92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1264238"/>
            <a:ext cx="8201025" cy="1977726"/>
          </a:xfrm>
        </p:spPr>
        <p:txBody>
          <a:bodyPr/>
          <a:lstStyle/>
          <a:p>
            <a:r>
              <a:rPr lang="en-US" dirty="0"/>
              <a:t>Separation of data is not strictly enforced:</a:t>
            </a:r>
          </a:p>
          <a:p>
            <a:pPr lvl="1"/>
            <a:r>
              <a:rPr lang="en-US" dirty="0"/>
              <a:t>Register values are truly separate and protected, but…</a:t>
            </a:r>
          </a:p>
          <a:p>
            <a:pPr lvl="1"/>
            <a:r>
              <a:rPr lang="en-US" dirty="0"/>
              <a:t>Any thread can read and write the stack of any other thread</a:t>
            </a:r>
          </a:p>
          <a:p>
            <a:pPr>
              <a:buNone/>
            </a:pPr>
            <a:endParaRPr lang="en-US" i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i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i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i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i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i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i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i="1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i="1" dirty="0">
                <a:solidFill>
                  <a:srgbClr val="C00000"/>
                </a:solidFill>
              </a:rPr>
              <a:t>The mismatch between the conceptual and operation model </a:t>
            </a:r>
            <a:br>
              <a:rPr lang="en-US" i="1" dirty="0">
                <a:solidFill>
                  <a:srgbClr val="C00000"/>
                </a:solidFill>
              </a:rPr>
            </a:br>
            <a:r>
              <a:rPr lang="en-US" i="1" dirty="0">
                <a:solidFill>
                  <a:srgbClr val="C00000"/>
                </a:solidFill>
              </a:rPr>
              <a:t>is a source of confusion and errors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26107" y="4043509"/>
            <a:ext cx="1932252" cy="144655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+mn-lt"/>
              </a:rPr>
              <a:t>Thread 1 context:</a:t>
            </a:r>
          </a:p>
          <a:p>
            <a:r>
              <a:rPr lang="en-US" sz="1800" dirty="0">
                <a:latin typeface="+mn-lt"/>
              </a:rPr>
              <a:t>    Data registers</a:t>
            </a:r>
          </a:p>
          <a:p>
            <a:r>
              <a:rPr lang="en-US" sz="1800" dirty="0">
                <a:latin typeface="+mn-lt"/>
              </a:rPr>
              <a:t>    Condition codes</a:t>
            </a:r>
          </a:p>
          <a:p>
            <a:r>
              <a:rPr lang="en-US" sz="1800" dirty="0">
                <a:latin typeface="+mn-lt"/>
              </a:rPr>
              <a:t>    SP</a:t>
            </a:r>
            <a:r>
              <a:rPr lang="en-US" sz="1800" baseline="-25000" dirty="0">
                <a:latin typeface="+mn-lt"/>
              </a:rPr>
              <a:t>1</a:t>
            </a:r>
          </a:p>
          <a:p>
            <a:r>
              <a:rPr lang="en-US" sz="1800" dirty="0">
                <a:latin typeface="+mn-lt"/>
              </a:rPr>
              <a:t>    PC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8" name="Rectangle 12"/>
          <p:cNvSpPr>
            <a:spLocks noChangeAspect="1" noChangeArrowheads="1"/>
          </p:cNvSpPr>
          <p:nvPr/>
        </p:nvSpPr>
        <p:spPr bwMode="auto">
          <a:xfrm>
            <a:off x="749258" y="2696057"/>
            <a:ext cx="1885950" cy="50781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stack 1</a:t>
            </a: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1132432" y="3324286"/>
            <a:ext cx="1119602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Thread 1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(private)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6070931" y="3110038"/>
            <a:ext cx="255360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 Shared code and data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231721" y="3676836"/>
            <a:ext cx="2232025" cy="1686361"/>
            <a:chOff x="5946775" y="4650609"/>
            <a:chExt cx="2232025" cy="1686361"/>
          </a:xfrm>
        </p:grpSpPr>
        <p:sp>
          <p:nvSpPr>
            <p:cNvPr id="12" name="Rectangle 3"/>
            <p:cNvSpPr>
              <a:spLocks noChangeAspect="1" noChangeArrowheads="1"/>
            </p:cNvSpPr>
            <p:nvPr/>
          </p:nvSpPr>
          <p:spPr bwMode="auto">
            <a:xfrm>
              <a:off x="5946775" y="4650609"/>
              <a:ext cx="2230438" cy="319087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shared libraries</a:t>
              </a:r>
            </a:p>
          </p:txBody>
        </p:sp>
        <p:sp>
          <p:nvSpPr>
            <p:cNvPr id="13" name="Rectangle 4"/>
            <p:cNvSpPr>
              <a:spLocks noChangeAspect="1" noChangeArrowheads="1"/>
            </p:cNvSpPr>
            <p:nvPr/>
          </p:nvSpPr>
          <p:spPr bwMode="auto">
            <a:xfrm>
              <a:off x="5946775" y="4915721"/>
              <a:ext cx="2230438" cy="25400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14" name="Rectangle 5"/>
            <p:cNvSpPr>
              <a:spLocks noChangeAspect="1" noChangeArrowheads="1"/>
            </p:cNvSpPr>
            <p:nvPr/>
          </p:nvSpPr>
          <p:spPr bwMode="auto">
            <a:xfrm>
              <a:off x="5946775" y="5155870"/>
              <a:ext cx="2230438" cy="28892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latin typeface="+mn-lt"/>
                </a:rPr>
                <a:t>run-time heap</a:t>
              </a:r>
            </a:p>
          </p:txBody>
        </p:sp>
        <p:sp>
          <p:nvSpPr>
            <p:cNvPr id="15" name="Rectangle 7"/>
            <p:cNvSpPr>
              <a:spLocks noChangeAspect="1" noChangeArrowheads="1"/>
            </p:cNvSpPr>
            <p:nvPr/>
          </p:nvSpPr>
          <p:spPr bwMode="auto">
            <a:xfrm>
              <a:off x="5946775" y="5390820"/>
              <a:ext cx="2232025" cy="32067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read/write data</a:t>
              </a:r>
            </a:p>
          </p:txBody>
        </p:sp>
        <p:sp>
          <p:nvSpPr>
            <p:cNvPr id="16" name="Rectangle 10"/>
            <p:cNvSpPr>
              <a:spLocks noChangeAspect="1" noChangeArrowheads="1"/>
            </p:cNvSpPr>
            <p:nvPr/>
          </p:nvSpPr>
          <p:spPr bwMode="auto">
            <a:xfrm>
              <a:off x="5946775" y="5711495"/>
              <a:ext cx="2232025" cy="32067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read-only code/data</a:t>
              </a:r>
            </a:p>
          </p:txBody>
        </p:sp>
        <p:sp>
          <p:nvSpPr>
            <p:cNvPr id="17" name="Rectangle 11"/>
            <p:cNvSpPr>
              <a:spLocks noChangeAspect="1" noChangeArrowheads="1"/>
            </p:cNvSpPr>
            <p:nvPr/>
          </p:nvSpPr>
          <p:spPr bwMode="auto">
            <a:xfrm>
              <a:off x="5946775" y="6016295"/>
              <a:ext cx="2232025" cy="320675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</p:grp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3455453" y="4062619"/>
            <a:ext cx="1932252" cy="144655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+mn-lt"/>
              </a:rPr>
              <a:t>Thread 2 context:</a:t>
            </a:r>
          </a:p>
          <a:p>
            <a:r>
              <a:rPr lang="en-US" sz="1800" dirty="0">
                <a:latin typeface="+mn-lt"/>
              </a:rPr>
              <a:t>    Data registers</a:t>
            </a:r>
          </a:p>
          <a:p>
            <a:r>
              <a:rPr lang="en-US" sz="1800" dirty="0">
                <a:latin typeface="+mn-lt"/>
              </a:rPr>
              <a:t>    Condition codes</a:t>
            </a:r>
          </a:p>
          <a:p>
            <a:r>
              <a:rPr lang="en-US" sz="1800" dirty="0">
                <a:latin typeface="+mn-lt"/>
              </a:rPr>
              <a:t>    SP</a:t>
            </a:r>
            <a:r>
              <a:rPr lang="en-US" sz="1800" baseline="-25000" dirty="0">
                <a:latin typeface="+mn-lt"/>
              </a:rPr>
              <a:t>2</a:t>
            </a:r>
          </a:p>
          <a:p>
            <a:r>
              <a:rPr lang="en-US" sz="1800" dirty="0">
                <a:latin typeface="+mn-lt"/>
              </a:rPr>
              <a:t>    PC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19" name="Rectangle 17"/>
          <p:cNvSpPr>
            <a:spLocks noChangeAspect="1" noChangeArrowheads="1"/>
          </p:cNvSpPr>
          <p:nvPr/>
        </p:nvSpPr>
        <p:spPr bwMode="auto">
          <a:xfrm>
            <a:off x="3478604" y="2710404"/>
            <a:ext cx="1885950" cy="50781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stack 2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3861778" y="3343396"/>
            <a:ext cx="1119602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Thread 2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(private)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185060" y="2826331"/>
            <a:ext cx="4320639" cy="1769423"/>
            <a:chOff x="2185060" y="2826331"/>
            <a:chExt cx="4320639" cy="1769423"/>
          </a:xfrm>
        </p:grpSpPr>
        <p:cxnSp>
          <p:nvCxnSpPr>
            <p:cNvPr id="23" name="Straight Arrow Connector 22"/>
            <p:cNvCxnSpPr/>
            <p:nvPr/>
          </p:nvCxnSpPr>
          <p:spPr bwMode="auto">
            <a:xfrm>
              <a:off x="2422566" y="2826331"/>
              <a:ext cx="1282536" cy="11875"/>
            </a:xfrm>
            <a:prstGeom prst="straightConnector1">
              <a:avLst/>
            </a:prstGeom>
            <a:noFill/>
            <a:ln w="34925">
              <a:solidFill>
                <a:srgbClr val="C00000"/>
              </a:solidFill>
              <a:miter lim="800000"/>
              <a:headEnd type="oval" w="med" len="med"/>
              <a:tailEnd type="triangle" w="lg" len="med"/>
            </a:ln>
            <a:effectLst/>
          </p:spPr>
        </p:cxnSp>
        <p:cxnSp>
          <p:nvCxnSpPr>
            <p:cNvPr id="27" name="Straight Arrow Connector 26"/>
            <p:cNvCxnSpPr/>
            <p:nvPr/>
          </p:nvCxnSpPr>
          <p:spPr bwMode="auto">
            <a:xfrm>
              <a:off x="2456212" y="2978731"/>
              <a:ext cx="3932712" cy="1617023"/>
            </a:xfrm>
            <a:prstGeom prst="straightConnector1">
              <a:avLst/>
            </a:prstGeom>
            <a:noFill/>
            <a:ln w="34925">
              <a:solidFill>
                <a:srgbClr val="C00000"/>
              </a:solidFill>
              <a:miter lim="800000"/>
              <a:headEnd type="oval" w="med" len="med"/>
              <a:tailEnd type="triangle" w="lg" len="med"/>
            </a:ln>
            <a:effectLst/>
          </p:spPr>
        </p:cxnSp>
        <p:cxnSp>
          <p:nvCxnSpPr>
            <p:cNvPr id="34" name="Straight Arrow Connector 33"/>
            <p:cNvCxnSpPr/>
            <p:nvPr/>
          </p:nvCxnSpPr>
          <p:spPr bwMode="auto">
            <a:xfrm flipH="1" flipV="1">
              <a:off x="2185060" y="3051958"/>
              <a:ext cx="1448790" cy="1425039"/>
            </a:xfrm>
            <a:prstGeom prst="straightConnector1">
              <a:avLst/>
            </a:prstGeom>
            <a:noFill/>
            <a:ln w="34925">
              <a:solidFill>
                <a:srgbClr val="C00000"/>
              </a:solidFill>
              <a:miter lim="800000"/>
              <a:headEnd type="oval" w="med" len="med"/>
              <a:tailEnd type="triangle" w="lg" len="med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 flipH="1" flipV="1">
              <a:off x="5140035" y="3038108"/>
              <a:ext cx="1365664" cy="1520042"/>
            </a:xfrm>
            <a:prstGeom prst="straightConnector1">
              <a:avLst/>
            </a:prstGeom>
            <a:noFill/>
            <a:ln w="34925">
              <a:solidFill>
                <a:srgbClr val="C00000"/>
              </a:solidFill>
              <a:miter lim="800000"/>
              <a:headEnd type="oval" w="med" len="med"/>
              <a:tailEnd type="triangle" w="lg" len="med"/>
            </a:ln>
            <a:effectLst/>
          </p:spPr>
        </p:cxnSp>
      </p:grpSp>
      <p:sp>
        <p:nvSpPr>
          <p:cNvPr id="44" name="TextBox 43"/>
          <p:cNvSpPr txBox="1"/>
          <p:nvPr/>
        </p:nvSpPr>
        <p:spPr>
          <a:xfrm flipH="1">
            <a:off x="6327766" y="2648198"/>
            <a:ext cx="237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latin typeface="Calibri" pitchFamily="34" charset="0"/>
              </a:rPr>
              <a:t>Virtual Address Space </a:t>
            </a:r>
            <a:endParaRPr lang="en-US" sz="1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99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665889" cy="762000"/>
          </a:xfrm>
        </p:spPr>
        <p:txBody>
          <a:bodyPr/>
          <a:lstStyle/>
          <a:p>
            <a:r>
              <a:rPr lang="en-US" dirty="0"/>
              <a:t>Passing an argument to a thread - Pedantic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5504" y="1287238"/>
            <a:ext cx="4819619" cy="452431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600" dirty="0" err="1">
                <a:solidFill>
                  <a:srgbClr val="92D050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hist</a:t>
            </a:r>
            <a:r>
              <a:rPr lang="en-US" sz="1600" dirty="0">
                <a:latin typeface="Courier New"/>
                <a:cs typeface="Courier New"/>
              </a:rPr>
              <a:t>[N] = {0};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err="1"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AC0000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latin typeface="Courier New"/>
                <a:cs typeface="Courier New"/>
              </a:rPr>
              <a:t>, char *</a:t>
            </a:r>
            <a:r>
              <a:rPr lang="en-US" sz="1600" dirty="0" err="1">
                <a:solidFill>
                  <a:srgbClr val="AC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latin typeface="Courier New"/>
                <a:cs typeface="Courier New"/>
              </a:rPr>
              <a:t>[]) {</a:t>
            </a:r>
          </a:p>
          <a:p>
            <a:r>
              <a:rPr lang="en-US" sz="1600" dirty="0">
                <a:latin typeface="Courier New"/>
                <a:cs typeface="Courier New"/>
              </a:rPr>
              <a:t>   </a:t>
            </a:r>
            <a:r>
              <a:rPr lang="en-US" sz="1600" dirty="0">
                <a:solidFill>
                  <a:srgbClr val="92D050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AC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latin typeface="Courier New"/>
                <a:cs typeface="Courier New"/>
              </a:rPr>
              <a:t>   </a:t>
            </a:r>
            <a:r>
              <a:rPr lang="en-US" sz="1600" dirty="0" err="1">
                <a:solidFill>
                  <a:srgbClr val="92D050"/>
                </a:solidFill>
                <a:latin typeface="Courier New"/>
                <a:cs typeface="Courier New"/>
              </a:rPr>
              <a:t>pthread_t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AC0000"/>
                </a:solidFill>
                <a:latin typeface="Courier New"/>
                <a:cs typeface="Courier New"/>
              </a:rPr>
              <a:t>tids</a:t>
            </a:r>
            <a:r>
              <a:rPr lang="en-US" sz="1600" dirty="0">
                <a:latin typeface="Courier New"/>
                <a:cs typeface="Courier New"/>
              </a:rPr>
              <a:t>[N];</a:t>
            </a:r>
          </a:p>
          <a:p>
            <a:r>
              <a:rPr lang="en-US" sz="1600" dirty="0">
                <a:latin typeface="Courier New"/>
                <a:cs typeface="Courier New"/>
              </a:rPr>
              <a:t>    </a:t>
            </a:r>
          </a:p>
          <a:p>
            <a:r>
              <a:rPr lang="en-US" sz="1600" dirty="0">
                <a:latin typeface="Courier New"/>
                <a:cs typeface="Courier New"/>
              </a:rPr>
              <a:t>   </a:t>
            </a:r>
            <a:r>
              <a:rPr lang="en-US" sz="1600" dirty="0">
                <a:solidFill>
                  <a:srgbClr val="7030A0"/>
                </a:solidFill>
                <a:latin typeface="Courier New"/>
                <a:cs typeface="Courier New"/>
              </a:rPr>
              <a:t>for</a:t>
            </a:r>
            <a:r>
              <a:rPr lang="en-US" sz="1600" dirty="0">
                <a:latin typeface="Courier New"/>
                <a:cs typeface="Courier New"/>
              </a:rPr>
              <a:t> (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 = 0; 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 &lt; N; 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++) {</a:t>
            </a:r>
          </a:p>
          <a:p>
            <a:r>
              <a:rPr lang="en-US" sz="1600" dirty="0">
                <a:latin typeface="Courier New"/>
                <a:cs typeface="Courier New"/>
              </a:rPr>
              <a:t>      </a:t>
            </a:r>
            <a:r>
              <a:rPr lang="en-US" sz="1600" dirty="0">
                <a:solidFill>
                  <a:srgbClr val="92D050"/>
                </a:solidFill>
                <a:latin typeface="Courier New"/>
                <a:cs typeface="Courier New"/>
              </a:rPr>
              <a:t>long* </a:t>
            </a:r>
            <a:r>
              <a:rPr lang="en-US" sz="1600" dirty="0">
                <a:solidFill>
                  <a:srgbClr val="C00000"/>
                </a:solidFill>
                <a:latin typeface="Courier New"/>
                <a:cs typeface="Courier New"/>
              </a:rPr>
              <a:t>p</a:t>
            </a:r>
            <a:r>
              <a:rPr lang="en-US" sz="1600" dirty="0">
                <a:latin typeface="Courier New"/>
                <a:cs typeface="Courier New"/>
              </a:rPr>
              <a:t> = </a:t>
            </a:r>
            <a:r>
              <a:rPr lang="en-US" sz="1600" dirty="0" err="1">
                <a:latin typeface="Courier New"/>
                <a:cs typeface="Courier New"/>
              </a:rPr>
              <a:t>Malloc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7030A0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2D050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latin typeface="Courier New"/>
                <a:cs typeface="Courier New"/>
              </a:rPr>
              <a:t>));</a:t>
            </a:r>
          </a:p>
          <a:p>
            <a:r>
              <a:rPr lang="en-US" sz="1600" dirty="0">
                <a:latin typeface="Courier New"/>
                <a:cs typeface="Courier New"/>
              </a:rPr>
              <a:t>      *p = 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latin typeface="Courier New"/>
                <a:cs typeface="Courier New"/>
              </a:rPr>
              <a:t>      </a:t>
            </a:r>
            <a:r>
              <a:rPr lang="en-US" sz="1600" dirty="0" err="1">
                <a:latin typeface="Courier New"/>
                <a:cs typeface="Courier New"/>
              </a:rPr>
              <a:t>Pthread_create</a:t>
            </a:r>
            <a:r>
              <a:rPr lang="en-US" sz="1600" dirty="0">
                <a:latin typeface="Courier New"/>
                <a:cs typeface="Courier New"/>
              </a:rPr>
              <a:t>(&amp;</a:t>
            </a:r>
            <a:r>
              <a:rPr lang="en-US" sz="1600" dirty="0" err="1">
                <a:latin typeface="Courier New"/>
                <a:cs typeface="Courier New"/>
              </a:rPr>
              <a:t>tids</a:t>
            </a:r>
            <a:r>
              <a:rPr lang="en-US" sz="1600" dirty="0">
                <a:latin typeface="Courier New"/>
                <a:cs typeface="Courier New"/>
              </a:rPr>
              <a:t>[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], </a:t>
            </a:r>
          </a:p>
          <a:p>
            <a:r>
              <a:rPr lang="en-US" sz="1600" dirty="0">
                <a:latin typeface="Courier New"/>
                <a:cs typeface="Courier New"/>
              </a:rPr>
              <a:t>                     </a:t>
            </a: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latin typeface="Courier New"/>
                <a:cs typeface="Courier New"/>
              </a:rPr>
              <a:t>, </a:t>
            </a:r>
          </a:p>
          <a:p>
            <a:r>
              <a:rPr lang="en-US" sz="1600" dirty="0">
                <a:latin typeface="Courier New"/>
                <a:cs typeface="Courier New"/>
              </a:rPr>
              <a:t>                     thread, </a:t>
            </a:r>
          </a:p>
          <a:p>
            <a:r>
              <a:rPr lang="en-US" sz="1600" dirty="0">
                <a:latin typeface="Courier New"/>
                <a:cs typeface="Courier New"/>
              </a:rPr>
              <a:t>                     (</a:t>
            </a:r>
            <a:r>
              <a:rPr lang="en-US" sz="1600" dirty="0">
                <a:solidFill>
                  <a:srgbClr val="92D050"/>
                </a:solidFill>
                <a:latin typeface="Courier New"/>
                <a:cs typeface="Courier New"/>
              </a:rPr>
              <a:t>void *)</a:t>
            </a:r>
            <a:r>
              <a:rPr lang="en-US" sz="1600" dirty="0">
                <a:latin typeface="Courier New"/>
                <a:cs typeface="Courier New"/>
              </a:rPr>
              <a:t>p);</a:t>
            </a:r>
          </a:p>
          <a:p>
            <a:r>
              <a:rPr lang="en-US" sz="1600" dirty="0">
                <a:latin typeface="Courier New"/>
                <a:cs typeface="Courier New"/>
              </a:rPr>
              <a:t>   }</a:t>
            </a:r>
          </a:p>
          <a:p>
            <a:r>
              <a:rPr lang="en-US" sz="1600" dirty="0">
                <a:latin typeface="Courier New"/>
                <a:cs typeface="Courier New"/>
              </a:rPr>
              <a:t>   </a:t>
            </a:r>
            <a:r>
              <a:rPr lang="en-US" sz="1600" dirty="0">
                <a:solidFill>
                  <a:srgbClr val="7030A0"/>
                </a:solidFill>
                <a:latin typeface="Courier New"/>
                <a:cs typeface="Courier New"/>
              </a:rPr>
              <a:t>for</a:t>
            </a:r>
            <a:r>
              <a:rPr lang="en-US" sz="1600" dirty="0">
                <a:latin typeface="Courier New"/>
                <a:cs typeface="Courier New"/>
              </a:rPr>
              <a:t> (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 = 0; 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 &lt; N; 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++)</a:t>
            </a:r>
          </a:p>
          <a:p>
            <a:r>
              <a:rPr lang="en-US" sz="1600" dirty="0">
                <a:latin typeface="Courier New"/>
                <a:cs typeface="Courier New"/>
              </a:rPr>
              <a:t>     </a:t>
            </a:r>
            <a:r>
              <a:rPr lang="en-US" sz="1600" dirty="0" err="1">
                <a:latin typeface="Courier New"/>
                <a:cs typeface="Courier New"/>
              </a:rPr>
              <a:t>Pthread_join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tids</a:t>
            </a:r>
            <a:r>
              <a:rPr lang="en-US" sz="1600" dirty="0">
                <a:latin typeface="Courier New"/>
                <a:cs typeface="Courier New"/>
              </a:rPr>
              <a:t>[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], </a:t>
            </a: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latin typeface="Courier New"/>
                <a:cs typeface="Courier New"/>
              </a:rPr>
              <a:t>   check();</a:t>
            </a:r>
          </a:p>
          <a:p>
            <a:r>
              <a:rPr lang="en-US" sz="16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102943" y="1533459"/>
            <a:ext cx="3764172" cy="15696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  <a:latin typeface="Courier New"/>
                <a:cs typeface="Courier New"/>
              </a:rPr>
              <a:t>void *</a:t>
            </a:r>
            <a:r>
              <a:rPr lang="en-US" sz="1600" dirty="0">
                <a:solidFill>
                  <a:schemeClr val="accent2"/>
                </a:solidFill>
                <a:latin typeface="Courier New"/>
                <a:cs typeface="Courier New"/>
              </a:rPr>
              <a:t>thread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2D050"/>
                </a:solidFill>
                <a:latin typeface="Courier New"/>
                <a:cs typeface="Courier New"/>
              </a:rPr>
              <a:t>void *</a:t>
            </a:r>
            <a:r>
              <a:rPr lang="en-US" sz="1600" dirty="0" err="1">
                <a:solidFill>
                  <a:srgbClr val="AC0000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latin typeface="Courier New"/>
                <a:cs typeface="Courier New"/>
              </a:rPr>
              <a:t>   </a:t>
            </a:r>
            <a:r>
              <a:rPr lang="en-US" sz="1600" dirty="0" err="1">
                <a:latin typeface="Courier New"/>
                <a:cs typeface="Courier New"/>
              </a:rPr>
              <a:t>hist</a:t>
            </a:r>
            <a:r>
              <a:rPr lang="en-US" sz="1600" dirty="0">
                <a:latin typeface="Courier New"/>
                <a:cs typeface="Courier New"/>
              </a:rPr>
              <a:t>[*(</a:t>
            </a:r>
            <a:r>
              <a:rPr lang="en-US" sz="1600" dirty="0">
                <a:solidFill>
                  <a:srgbClr val="92D050"/>
                </a:solidFill>
                <a:latin typeface="Courier New"/>
                <a:cs typeface="Courier New"/>
              </a:rPr>
              <a:t>long *</a:t>
            </a:r>
            <a:r>
              <a:rPr lang="en-US" sz="1600" dirty="0">
                <a:latin typeface="Courier New"/>
                <a:cs typeface="Courier New"/>
              </a:rPr>
              <a:t>)</a:t>
            </a:r>
            <a:r>
              <a:rPr lang="en-US" sz="1600" dirty="0" err="1">
                <a:latin typeface="Courier New"/>
                <a:cs typeface="Courier New"/>
              </a:rPr>
              <a:t>vargp</a:t>
            </a:r>
            <a:r>
              <a:rPr lang="en-US" sz="1600" dirty="0">
                <a:latin typeface="Courier New"/>
                <a:cs typeface="Courier New"/>
              </a:rPr>
              <a:t>] += 1;</a:t>
            </a:r>
          </a:p>
          <a:p>
            <a:r>
              <a:rPr lang="en-US" sz="1600" dirty="0">
                <a:latin typeface="Courier New"/>
                <a:cs typeface="Courier New"/>
              </a:rPr>
              <a:t>   Free(</a:t>
            </a:r>
            <a:r>
              <a:rPr lang="en-US" sz="1600" dirty="0" err="1">
                <a:latin typeface="Courier New"/>
                <a:cs typeface="Courier New"/>
              </a:rPr>
              <a:t>vargp</a:t>
            </a:r>
            <a:r>
              <a:rPr lang="en-US" sz="1600" dirty="0"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latin typeface="Courier New"/>
                <a:cs typeface="Courier New"/>
              </a:rPr>
              <a:t>   return NULL;</a:t>
            </a:r>
          </a:p>
          <a:p>
            <a:r>
              <a:rPr lang="en-US" sz="16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382728" y="3959326"/>
            <a:ext cx="4640179" cy="230832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void </a:t>
            </a:r>
            <a:r>
              <a:rPr lang="en-US" sz="1600" dirty="0">
                <a:solidFill>
                  <a:schemeClr val="accent2"/>
                </a:solidFill>
                <a:latin typeface="Courier New"/>
                <a:cs typeface="Courier New"/>
              </a:rPr>
              <a:t>check</a:t>
            </a:r>
            <a:r>
              <a:rPr lang="en-US" sz="1600" dirty="0">
                <a:latin typeface="Courier New"/>
                <a:cs typeface="Courier New"/>
              </a:rPr>
              <a:t>(void) {</a:t>
            </a:r>
          </a:p>
          <a:p>
            <a:r>
              <a:rPr lang="en-US" sz="1600" dirty="0">
                <a:latin typeface="Courier New"/>
                <a:cs typeface="Courier New"/>
              </a:rPr>
              <a:t>   </a:t>
            </a:r>
            <a:r>
              <a:rPr lang="en-US" sz="1600" dirty="0">
                <a:solidFill>
                  <a:srgbClr val="7030A0"/>
                </a:solidFill>
                <a:latin typeface="Courier New"/>
                <a:cs typeface="Courier New"/>
              </a:rPr>
              <a:t>for</a:t>
            </a:r>
            <a:r>
              <a:rPr lang="en-US" sz="1600" dirty="0"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92D050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=0; 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&lt;N; 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++) {</a:t>
            </a:r>
          </a:p>
          <a:p>
            <a:r>
              <a:rPr lang="en-US" sz="1600" dirty="0">
                <a:latin typeface="Courier New"/>
                <a:cs typeface="Courier New"/>
              </a:rPr>
              <a:t>     </a:t>
            </a:r>
            <a:r>
              <a:rPr lang="en-US" sz="1600" dirty="0">
                <a:solidFill>
                  <a:srgbClr val="7030A0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latin typeface="Courier New"/>
                <a:cs typeface="Courier New"/>
              </a:rPr>
              <a:t> (</a:t>
            </a:r>
            <a:r>
              <a:rPr lang="en-US" sz="1600" dirty="0" err="1">
                <a:latin typeface="Courier New"/>
                <a:cs typeface="Courier New"/>
              </a:rPr>
              <a:t>hist</a:t>
            </a:r>
            <a:r>
              <a:rPr lang="en-US" sz="1600" dirty="0">
                <a:latin typeface="Courier New"/>
                <a:cs typeface="Courier New"/>
              </a:rPr>
              <a:t>[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] != 1) {</a:t>
            </a:r>
          </a:p>
          <a:p>
            <a:r>
              <a:rPr lang="en-US" sz="1600" dirty="0">
                <a:latin typeface="Courier New"/>
                <a:cs typeface="Courier New"/>
              </a:rPr>
              <a:t>       </a:t>
            </a:r>
            <a:r>
              <a:rPr lang="en-US" sz="1600" dirty="0" err="1">
                <a:latin typeface="Courier New"/>
                <a:cs typeface="Courier New"/>
              </a:rPr>
              <a:t>printf</a:t>
            </a:r>
            <a:r>
              <a:rPr lang="en-US" sz="1600" dirty="0">
                <a:latin typeface="Courier New"/>
                <a:cs typeface="Courier New"/>
              </a:rPr>
              <a:t>("Failed at %d\n", 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latin typeface="Courier New"/>
                <a:cs typeface="Courier New"/>
              </a:rPr>
              <a:t>       exit(-1);</a:t>
            </a:r>
          </a:p>
          <a:p>
            <a:r>
              <a:rPr lang="en-US" sz="1600" dirty="0">
                <a:latin typeface="Courier New"/>
                <a:cs typeface="Courier New"/>
              </a:rPr>
              <a:t>     }</a:t>
            </a:r>
          </a:p>
          <a:p>
            <a:r>
              <a:rPr lang="en-US" sz="1600" dirty="0">
                <a:latin typeface="Courier New"/>
                <a:cs typeface="Courier New"/>
              </a:rPr>
              <a:t>   }</a:t>
            </a:r>
          </a:p>
          <a:p>
            <a:r>
              <a:rPr lang="en-US" sz="1600" dirty="0">
                <a:latin typeface="Courier New"/>
                <a:cs typeface="Courier New"/>
              </a:rPr>
              <a:t>   </a:t>
            </a:r>
            <a:r>
              <a:rPr lang="en-US" sz="1600" dirty="0" err="1">
                <a:latin typeface="Courier New"/>
                <a:cs typeface="Courier New"/>
              </a:rPr>
              <a:t>printf</a:t>
            </a:r>
            <a:r>
              <a:rPr lang="en-US" sz="1600" dirty="0">
                <a:latin typeface="Courier New"/>
                <a:cs typeface="Courier New"/>
              </a:rPr>
              <a:t>("OK\n");</a:t>
            </a:r>
          </a:p>
          <a:p>
            <a:r>
              <a:rPr lang="en-US" sz="1600" dirty="0">
                <a:latin typeface="Courier New"/>
                <a:cs typeface="Courier New"/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2646636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665889" cy="762000"/>
          </a:xfrm>
        </p:spPr>
        <p:txBody>
          <a:bodyPr/>
          <a:lstStyle/>
          <a:p>
            <a:r>
              <a:rPr lang="en-US" dirty="0"/>
              <a:t>Passing an argument to a thread - Pedantic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5504" y="1287238"/>
            <a:ext cx="4819619" cy="452431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600" dirty="0" err="1">
                <a:solidFill>
                  <a:srgbClr val="92D050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hist</a:t>
            </a:r>
            <a:r>
              <a:rPr lang="en-US" sz="1600" dirty="0">
                <a:latin typeface="Courier New"/>
                <a:cs typeface="Courier New"/>
              </a:rPr>
              <a:t>[N] = {0};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err="1"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AC0000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latin typeface="Courier New"/>
                <a:cs typeface="Courier New"/>
              </a:rPr>
              <a:t>, char *</a:t>
            </a:r>
            <a:r>
              <a:rPr lang="en-US" sz="1600" dirty="0" err="1">
                <a:solidFill>
                  <a:srgbClr val="AC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latin typeface="Courier New"/>
                <a:cs typeface="Courier New"/>
              </a:rPr>
              <a:t>[]) {</a:t>
            </a:r>
          </a:p>
          <a:p>
            <a:r>
              <a:rPr lang="en-US" sz="1600" dirty="0">
                <a:latin typeface="Courier New"/>
                <a:cs typeface="Courier New"/>
              </a:rPr>
              <a:t>   </a:t>
            </a:r>
            <a:r>
              <a:rPr lang="en-US" sz="1600" dirty="0">
                <a:solidFill>
                  <a:srgbClr val="92D050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AC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latin typeface="Courier New"/>
                <a:cs typeface="Courier New"/>
              </a:rPr>
              <a:t>   </a:t>
            </a:r>
            <a:r>
              <a:rPr lang="en-US" sz="1600" dirty="0" err="1">
                <a:solidFill>
                  <a:srgbClr val="92D050"/>
                </a:solidFill>
                <a:latin typeface="Courier New"/>
                <a:cs typeface="Courier New"/>
              </a:rPr>
              <a:t>pthread_t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AC0000"/>
                </a:solidFill>
                <a:latin typeface="Courier New"/>
                <a:cs typeface="Courier New"/>
              </a:rPr>
              <a:t>tids</a:t>
            </a:r>
            <a:r>
              <a:rPr lang="en-US" sz="1600" dirty="0">
                <a:latin typeface="Courier New"/>
                <a:cs typeface="Courier New"/>
              </a:rPr>
              <a:t>[N];</a:t>
            </a:r>
          </a:p>
          <a:p>
            <a:r>
              <a:rPr lang="en-US" sz="1600" dirty="0">
                <a:latin typeface="Courier New"/>
                <a:cs typeface="Courier New"/>
              </a:rPr>
              <a:t>    </a:t>
            </a:r>
          </a:p>
          <a:p>
            <a:r>
              <a:rPr lang="en-US" sz="1600" dirty="0">
                <a:latin typeface="Courier New"/>
                <a:cs typeface="Courier New"/>
              </a:rPr>
              <a:t>   </a:t>
            </a:r>
            <a:r>
              <a:rPr lang="en-US" sz="1600" dirty="0">
                <a:solidFill>
                  <a:srgbClr val="7030A0"/>
                </a:solidFill>
                <a:latin typeface="Courier New"/>
                <a:cs typeface="Courier New"/>
              </a:rPr>
              <a:t>for</a:t>
            </a:r>
            <a:r>
              <a:rPr lang="en-US" sz="1600" dirty="0">
                <a:latin typeface="Courier New"/>
                <a:cs typeface="Courier New"/>
              </a:rPr>
              <a:t> (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 = 0; 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 &lt; N; 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++) {</a:t>
            </a:r>
          </a:p>
          <a:p>
            <a:r>
              <a:rPr lang="en-US" sz="1600" dirty="0">
                <a:latin typeface="Courier New"/>
                <a:cs typeface="Courier New"/>
              </a:rPr>
              <a:t>      </a:t>
            </a:r>
            <a:r>
              <a:rPr lang="en-US" sz="1600" dirty="0">
                <a:solidFill>
                  <a:srgbClr val="92D050"/>
                </a:solidFill>
                <a:latin typeface="Courier New"/>
                <a:cs typeface="Courier New"/>
              </a:rPr>
              <a:t>long* </a:t>
            </a:r>
            <a:r>
              <a:rPr lang="en-US" sz="1600" dirty="0">
                <a:solidFill>
                  <a:srgbClr val="C00000"/>
                </a:solidFill>
                <a:latin typeface="Courier New"/>
                <a:cs typeface="Courier New"/>
              </a:rPr>
              <a:t>p</a:t>
            </a:r>
            <a:r>
              <a:rPr lang="en-US" sz="1600" dirty="0">
                <a:latin typeface="Courier New"/>
                <a:cs typeface="Courier New"/>
              </a:rPr>
              <a:t> = </a:t>
            </a:r>
            <a:r>
              <a:rPr lang="en-US" sz="1600" dirty="0" err="1">
                <a:latin typeface="Courier New"/>
                <a:cs typeface="Courier New"/>
              </a:rPr>
              <a:t>Malloc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7030A0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2D050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latin typeface="Courier New"/>
                <a:cs typeface="Courier New"/>
              </a:rPr>
              <a:t>));</a:t>
            </a:r>
          </a:p>
          <a:p>
            <a:r>
              <a:rPr lang="en-US" sz="1600" dirty="0">
                <a:latin typeface="Courier New"/>
                <a:cs typeface="Courier New"/>
              </a:rPr>
              <a:t>      *p = 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latin typeface="Courier New"/>
                <a:cs typeface="Courier New"/>
              </a:rPr>
              <a:t>      </a:t>
            </a:r>
            <a:r>
              <a:rPr lang="en-US" sz="1600" dirty="0" err="1">
                <a:latin typeface="Courier New"/>
                <a:cs typeface="Courier New"/>
              </a:rPr>
              <a:t>Pthread_create</a:t>
            </a:r>
            <a:r>
              <a:rPr lang="en-US" sz="1600" dirty="0">
                <a:latin typeface="Courier New"/>
                <a:cs typeface="Courier New"/>
              </a:rPr>
              <a:t>(&amp;</a:t>
            </a:r>
            <a:r>
              <a:rPr lang="en-US" sz="1600" dirty="0" err="1">
                <a:latin typeface="Courier New"/>
                <a:cs typeface="Courier New"/>
              </a:rPr>
              <a:t>tids</a:t>
            </a:r>
            <a:r>
              <a:rPr lang="en-US" sz="1600" dirty="0">
                <a:latin typeface="Courier New"/>
                <a:cs typeface="Courier New"/>
              </a:rPr>
              <a:t>[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], </a:t>
            </a:r>
          </a:p>
          <a:p>
            <a:r>
              <a:rPr lang="en-US" sz="1600" dirty="0">
                <a:latin typeface="Courier New"/>
                <a:cs typeface="Courier New"/>
              </a:rPr>
              <a:t>                     </a:t>
            </a: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latin typeface="Courier New"/>
                <a:cs typeface="Courier New"/>
              </a:rPr>
              <a:t>, </a:t>
            </a:r>
          </a:p>
          <a:p>
            <a:r>
              <a:rPr lang="en-US" sz="1600" dirty="0">
                <a:latin typeface="Courier New"/>
                <a:cs typeface="Courier New"/>
              </a:rPr>
              <a:t>                     thread, </a:t>
            </a:r>
          </a:p>
          <a:p>
            <a:r>
              <a:rPr lang="en-US" sz="1600" dirty="0">
                <a:latin typeface="Courier New"/>
                <a:cs typeface="Courier New"/>
              </a:rPr>
              <a:t>                     (</a:t>
            </a:r>
            <a:r>
              <a:rPr lang="en-US" sz="1600" dirty="0">
                <a:solidFill>
                  <a:srgbClr val="92D050"/>
                </a:solidFill>
                <a:latin typeface="Courier New"/>
                <a:cs typeface="Courier New"/>
              </a:rPr>
              <a:t>void *)</a:t>
            </a:r>
            <a:r>
              <a:rPr lang="en-US" sz="1600" dirty="0">
                <a:latin typeface="Courier New"/>
                <a:cs typeface="Courier New"/>
              </a:rPr>
              <a:t>p);</a:t>
            </a:r>
          </a:p>
          <a:p>
            <a:r>
              <a:rPr lang="en-US" sz="1600" dirty="0">
                <a:latin typeface="Courier New"/>
                <a:cs typeface="Courier New"/>
              </a:rPr>
              <a:t>   }</a:t>
            </a:r>
          </a:p>
          <a:p>
            <a:r>
              <a:rPr lang="en-US" sz="1600" dirty="0">
                <a:latin typeface="Courier New"/>
                <a:cs typeface="Courier New"/>
              </a:rPr>
              <a:t>   </a:t>
            </a:r>
            <a:r>
              <a:rPr lang="en-US" sz="1600" dirty="0">
                <a:solidFill>
                  <a:srgbClr val="7030A0"/>
                </a:solidFill>
                <a:latin typeface="Courier New"/>
                <a:cs typeface="Courier New"/>
              </a:rPr>
              <a:t>for</a:t>
            </a:r>
            <a:r>
              <a:rPr lang="en-US" sz="1600" dirty="0">
                <a:latin typeface="Courier New"/>
                <a:cs typeface="Courier New"/>
              </a:rPr>
              <a:t> (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 = 0; 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 &lt; N; 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++)</a:t>
            </a:r>
          </a:p>
          <a:p>
            <a:r>
              <a:rPr lang="en-US" sz="1600" dirty="0">
                <a:latin typeface="Courier New"/>
                <a:cs typeface="Courier New"/>
              </a:rPr>
              <a:t>     </a:t>
            </a:r>
            <a:r>
              <a:rPr lang="en-US" sz="1600" dirty="0" err="1">
                <a:latin typeface="Courier New"/>
                <a:cs typeface="Courier New"/>
              </a:rPr>
              <a:t>Pthread_join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tids</a:t>
            </a:r>
            <a:r>
              <a:rPr lang="en-US" sz="1600" dirty="0">
                <a:latin typeface="Courier New"/>
                <a:cs typeface="Courier New"/>
              </a:rPr>
              <a:t>[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], </a:t>
            </a: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latin typeface="Courier New"/>
                <a:cs typeface="Courier New"/>
              </a:rPr>
              <a:t>   check();</a:t>
            </a:r>
          </a:p>
          <a:p>
            <a:r>
              <a:rPr lang="en-US" sz="16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102943" y="1533459"/>
            <a:ext cx="3764172" cy="15696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  <a:latin typeface="Courier New"/>
                <a:cs typeface="Courier New"/>
              </a:rPr>
              <a:t>void *</a:t>
            </a:r>
            <a:r>
              <a:rPr lang="en-US" sz="1600" dirty="0">
                <a:solidFill>
                  <a:schemeClr val="accent2"/>
                </a:solidFill>
                <a:latin typeface="Courier New"/>
                <a:cs typeface="Courier New"/>
              </a:rPr>
              <a:t>thread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2D050"/>
                </a:solidFill>
                <a:latin typeface="Courier New"/>
                <a:cs typeface="Courier New"/>
              </a:rPr>
              <a:t>void *</a:t>
            </a:r>
            <a:r>
              <a:rPr lang="en-US" sz="1600" dirty="0" err="1">
                <a:solidFill>
                  <a:srgbClr val="AC0000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latin typeface="Courier New"/>
                <a:cs typeface="Courier New"/>
              </a:rPr>
              <a:t>   </a:t>
            </a:r>
            <a:r>
              <a:rPr lang="en-US" sz="1600" dirty="0" err="1">
                <a:latin typeface="Courier New"/>
                <a:cs typeface="Courier New"/>
              </a:rPr>
              <a:t>hist</a:t>
            </a:r>
            <a:r>
              <a:rPr lang="en-US" sz="1600" dirty="0">
                <a:latin typeface="Courier New"/>
                <a:cs typeface="Courier New"/>
              </a:rPr>
              <a:t>[*(</a:t>
            </a:r>
            <a:r>
              <a:rPr lang="en-US" sz="1600" dirty="0">
                <a:solidFill>
                  <a:srgbClr val="92D050"/>
                </a:solidFill>
                <a:latin typeface="Courier New"/>
                <a:cs typeface="Courier New"/>
              </a:rPr>
              <a:t>long *</a:t>
            </a:r>
            <a:r>
              <a:rPr lang="en-US" sz="1600" dirty="0">
                <a:latin typeface="Courier New"/>
                <a:cs typeface="Courier New"/>
              </a:rPr>
              <a:t>)</a:t>
            </a:r>
            <a:r>
              <a:rPr lang="en-US" sz="1600" dirty="0" err="1">
                <a:latin typeface="Courier New"/>
                <a:cs typeface="Courier New"/>
              </a:rPr>
              <a:t>vargp</a:t>
            </a:r>
            <a:r>
              <a:rPr lang="en-US" sz="1600" dirty="0">
                <a:latin typeface="Courier New"/>
                <a:cs typeface="Courier New"/>
              </a:rPr>
              <a:t>] += 1;</a:t>
            </a:r>
          </a:p>
          <a:p>
            <a:r>
              <a:rPr lang="en-US" sz="1600" dirty="0">
                <a:latin typeface="Courier New"/>
                <a:cs typeface="Courier New"/>
              </a:rPr>
              <a:t>   Free(</a:t>
            </a:r>
            <a:r>
              <a:rPr lang="en-US" sz="1600" dirty="0" err="1">
                <a:latin typeface="Courier New"/>
                <a:cs typeface="Courier New"/>
              </a:rPr>
              <a:t>vargp</a:t>
            </a:r>
            <a:r>
              <a:rPr lang="en-US" sz="1600" dirty="0"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latin typeface="Courier New"/>
                <a:cs typeface="Courier New"/>
              </a:rPr>
              <a:t>   return NULL;</a:t>
            </a:r>
          </a:p>
          <a:p>
            <a:r>
              <a:rPr lang="en-US" sz="16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20928" y="3519948"/>
            <a:ext cx="392307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</a:rPr>
              <a:t>Use </a:t>
            </a:r>
            <a:r>
              <a:rPr lang="en-US" dirty="0" err="1">
                <a:latin typeface="Calibri" pitchFamily="34" charset="0"/>
              </a:rPr>
              <a:t>malloc</a:t>
            </a:r>
            <a:r>
              <a:rPr lang="en-US" dirty="0">
                <a:latin typeface="Calibri" pitchFamily="34" charset="0"/>
              </a:rPr>
              <a:t> to create a per thread heap allocated place in memory for the argument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</a:rPr>
              <a:t>Remember to free in thread!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</a:rPr>
              <a:t>Producer-consumer pattern</a:t>
            </a:r>
          </a:p>
        </p:txBody>
      </p:sp>
    </p:spTree>
    <p:extLst>
      <p:ext uri="{BB962C8B-B14F-4D97-AF65-F5344CB8AC3E}">
        <p14:creationId xmlns:p14="http://schemas.microsoft.com/office/powerpoint/2010/main" val="1286905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5504" y="1656569"/>
            <a:ext cx="4640179" cy="378565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600" dirty="0" err="1">
                <a:solidFill>
                  <a:srgbClr val="92D050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hist</a:t>
            </a:r>
            <a:r>
              <a:rPr lang="en-US" sz="1600" dirty="0">
                <a:latin typeface="Courier New"/>
                <a:cs typeface="Courier New"/>
              </a:rPr>
              <a:t>[N] = {0};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err="1"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AC0000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latin typeface="Courier New"/>
                <a:cs typeface="Courier New"/>
              </a:rPr>
              <a:t>, char *</a:t>
            </a:r>
            <a:r>
              <a:rPr lang="en-US" sz="1600" dirty="0" err="1">
                <a:solidFill>
                  <a:srgbClr val="AC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latin typeface="Courier New"/>
                <a:cs typeface="Courier New"/>
              </a:rPr>
              <a:t>[]) {</a:t>
            </a:r>
          </a:p>
          <a:p>
            <a:r>
              <a:rPr lang="en-US" sz="1600" dirty="0">
                <a:latin typeface="Courier New"/>
                <a:cs typeface="Courier New"/>
              </a:rPr>
              <a:t>   </a:t>
            </a:r>
            <a:r>
              <a:rPr lang="en-US" sz="1600" dirty="0">
                <a:solidFill>
                  <a:srgbClr val="92D050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AC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latin typeface="Courier New"/>
                <a:cs typeface="Courier New"/>
              </a:rPr>
              <a:t>   </a:t>
            </a:r>
            <a:r>
              <a:rPr lang="en-US" sz="1600" dirty="0" err="1">
                <a:solidFill>
                  <a:srgbClr val="92D050"/>
                </a:solidFill>
                <a:latin typeface="Courier New"/>
                <a:cs typeface="Courier New"/>
              </a:rPr>
              <a:t>pthread_t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AC0000"/>
                </a:solidFill>
                <a:latin typeface="Courier New"/>
                <a:cs typeface="Courier New"/>
              </a:rPr>
              <a:t>tids</a:t>
            </a:r>
            <a:r>
              <a:rPr lang="en-US" sz="1600" dirty="0">
                <a:latin typeface="Courier New"/>
                <a:cs typeface="Courier New"/>
              </a:rPr>
              <a:t>[N];</a:t>
            </a:r>
          </a:p>
          <a:p>
            <a:r>
              <a:rPr lang="en-US" sz="1600" dirty="0">
                <a:latin typeface="Courier New"/>
                <a:cs typeface="Courier New"/>
              </a:rPr>
              <a:t>    </a:t>
            </a:r>
          </a:p>
          <a:p>
            <a:r>
              <a:rPr lang="en-US" sz="1600" dirty="0">
                <a:latin typeface="Courier New"/>
                <a:cs typeface="Courier New"/>
              </a:rPr>
              <a:t>   </a:t>
            </a:r>
            <a:r>
              <a:rPr lang="en-US" sz="1600" dirty="0">
                <a:solidFill>
                  <a:srgbClr val="7030A0"/>
                </a:solidFill>
                <a:latin typeface="Courier New"/>
                <a:cs typeface="Courier New"/>
              </a:rPr>
              <a:t>for</a:t>
            </a:r>
            <a:r>
              <a:rPr lang="en-US" sz="1600" dirty="0">
                <a:latin typeface="Courier New"/>
                <a:cs typeface="Courier New"/>
              </a:rPr>
              <a:t> (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 = 0; 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 &lt; N; 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++)</a:t>
            </a:r>
          </a:p>
          <a:p>
            <a:r>
              <a:rPr lang="en-US" sz="1600" dirty="0">
                <a:latin typeface="Courier New"/>
                <a:cs typeface="Courier New"/>
              </a:rPr>
              <a:t>     </a:t>
            </a:r>
            <a:r>
              <a:rPr lang="en-US" sz="1600" dirty="0" err="1">
                <a:latin typeface="Courier New"/>
                <a:cs typeface="Courier New"/>
              </a:rPr>
              <a:t>Pthread_create</a:t>
            </a:r>
            <a:r>
              <a:rPr lang="en-US" sz="1600" dirty="0">
                <a:latin typeface="Courier New"/>
                <a:cs typeface="Courier New"/>
              </a:rPr>
              <a:t>(&amp;</a:t>
            </a:r>
            <a:r>
              <a:rPr lang="en-US" sz="1600" dirty="0" err="1">
                <a:latin typeface="Courier New"/>
                <a:cs typeface="Courier New"/>
              </a:rPr>
              <a:t>tids</a:t>
            </a:r>
            <a:r>
              <a:rPr lang="en-US" sz="1600" dirty="0">
                <a:latin typeface="Courier New"/>
                <a:cs typeface="Courier New"/>
              </a:rPr>
              <a:t>[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], </a:t>
            </a:r>
          </a:p>
          <a:p>
            <a:r>
              <a:rPr lang="en-US" sz="1600" dirty="0">
                <a:latin typeface="Courier New"/>
                <a:cs typeface="Courier New"/>
              </a:rPr>
              <a:t>                     </a:t>
            </a: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latin typeface="Courier New"/>
                <a:cs typeface="Courier New"/>
              </a:rPr>
              <a:t>, </a:t>
            </a:r>
          </a:p>
          <a:p>
            <a:r>
              <a:rPr lang="en-US" sz="1600" dirty="0">
                <a:latin typeface="Courier New"/>
                <a:cs typeface="Courier New"/>
              </a:rPr>
              <a:t>                     thread, </a:t>
            </a:r>
          </a:p>
          <a:p>
            <a:r>
              <a:rPr lang="en-US" sz="1600" dirty="0">
                <a:latin typeface="Courier New"/>
                <a:cs typeface="Courier New"/>
              </a:rPr>
              <a:t>                     (</a:t>
            </a:r>
            <a:r>
              <a:rPr lang="en-US" sz="1600" dirty="0">
                <a:solidFill>
                  <a:srgbClr val="92D050"/>
                </a:solidFill>
                <a:latin typeface="Courier New"/>
                <a:cs typeface="Courier New"/>
              </a:rPr>
              <a:t>void *)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latin typeface="Courier New"/>
                <a:cs typeface="Courier New"/>
              </a:rPr>
              <a:t>   </a:t>
            </a:r>
            <a:r>
              <a:rPr lang="en-US" sz="1600" dirty="0">
                <a:solidFill>
                  <a:srgbClr val="7030A0"/>
                </a:solidFill>
                <a:latin typeface="Courier New"/>
                <a:cs typeface="Courier New"/>
              </a:rPr>
              <a:t>for</a:t>
            </a:r>
            <a:r>
              <a:rPr lang="en-US" sz="1600" dirty="0">
                <a:latin typeface="Courier New"/>
                <a:cs typeface="Courier New"/>
              </a:rPr>
              <a:t> (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 = 0; 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 &lt; N; 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++)</a:t>
            </a:r>
          </a:p>
          <a:p>
            <a:r>
              <a:rPr lang="en-US" sz="1600" dirty="0">
                <a:latin typeface="Courier New"/>
                <a:cs typeface="Courier New"/>
              </a:rPr>
              <a:t>     </a:t>
            </a:r>
            <a:r>
              <a:rPr lang="en-US" sz="1600" dirty="0" err="1">
                <a:latin typeface="Courier New"/>
                <a:cs typeface="Courier New"/>
              </a:rPr>
              <a:t>Pthread_join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tids</a:t>
            </a:r>
            <a:r>
              <a:rPr lang="en-US" sz="1600" dirty="0">
                <a:latin typeface="Courier New"/>
                <a:cs typeface="Courier New"/>
              </a:rPr>
              <a:t>[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], </a:t>
            </a: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latin typeface="Courier New"/>
                <a:cs typeface="Courier New"/>
              </a:rPr>
              <a:t>   check();</a:t>
            </a:r>
          </a:p>
          <a:p>
            <a:r>
              <a:rPr lang="en-US" sz="16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102943" y="1656569"/>
            <a:ext cx="3393878" cy="132343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  <a:latin typeface="Courier New"/>
                <a:cs typeface="Courier New"/>
              </a:rPr>
              <a:t>void *</a:t>
            </a:r>
            <a:r>
              <a:rPr lang="en-US" sz="1600" dirty="0">
                <a:solidFill>
                  <a:schemeClr val="accent2"/>
                </a:solidFill>
                <a:latin typeface="Courier New"/>
                <a:cs typeface="Courier New"/>
              </a:rPr>
              <a:t>thread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2D050"/>
                </a:solidFill>
                <a:latin typeface="Courier New"/>
                <a:cs typeface="Courier New"/>
              </a:rPr>
              <a:t>void *</a:t>
            </a:r>
            <a:r>
              <a:rPr lang="en-US" sz="1600" dirty="0" err="1">
                <a:solidFill>
                  <a:srgbClr val="AC0000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latin typeface="Courier New"/>
                <a:cs typeface="Courier New"/>
              </a:rPr>
              <a:t>   </a:t>
            </a:r>
            <a:r>
              <a:rPr lang="en-US" sz="1600" dirty="0" err="1">
                <a:latin typeface="Courier New"/>
                <a:cs typeface="Courier New"/>
              </a:rPr>
              <a:t>hist</a:t>
            </a:r>
            <a:r>
              <a:rPr lang="en-US" sz="1600" dirty="0">
                <a:latin typeface="Courier New"/>
                <a:cs typeface="Courier New"/>
              </a:rPr>
              <a:t>[(</a:t>
            </a:r>
            <a:r>
              <a:rPr lang="en-US" sz="1600" dirty="0">
                <a:solidFill>
                  <a:srgbClr val="92D050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latin typeface="Courier New"/>
                <a:cs typeface="Courier New"/>
              </a:rPr>
              <a:t>)</a:t>
            </a:r>
            <a:r>
              <a:rPr lang="en-US" sz="1600" dirty="0" err="1">
                <a:latin typeface="Courier New"/>
                <a:cs typeface="Courier New"/>
              </a:rPr>
              <a:t>vargp</a:t>
            </a:r>
            <a:r>
              <a:rPr lang="en-US" sz="1600" dirty="0">
                <a:latin typeface="Courier New"/>
                <a:cs typeface="Courier New"/>
              </a:rPr>
              <a:t>] += 1;</a:t>
            </a:r>
          </a:p>
          <a:p>
            <a:r>
              <a:rPr lang="en-US" sz="1600" dirty="0">
                <a:latin typeface="Courier New"/>
                <a:cs typeface="Courier New"/>
              </a:rPr>
              <a:t>   return NULL;</a:t>
            </a:r>
          </a:p>
          <a:p>
            <a:r>
              <a:rPr lang="en-US" sz="16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665889" cy="762000"/>
          </a:xfrm>
        </p:spPr>
        <p:txBody>
          <a:bodyPr/>
          <a:lstStyle/>
          <a:p>
            <a:r>
              <a:rPr lang="en-US" dirty="0"/>
              <a:t>Passing an argument to a thread – Also OK!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45626" y="3519948"/>
            <a:ext cx="41983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</a:rPr>
              <a:t>Ok to Use cast since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sizeof</a:t>
            </a:r>
            <a:r>
              <a:rPr lang="en-US" dirty="0">
                <a:latin typeface="Calibri" pitchFamily="34" charset="0"/>
              </a:rPr>
              <a:t>(long) &lt;= </a:t>
            </a:r>
            <a:r>
              <a:rPr lang="en-US" dirty="0" err="1">
                <a:latin typeface="Calibri" pitchFamily="34" charset="0"/>
              </a:rPr>
              <a:t>sizeof</a:t>
            </a:r>
            <a:r>
              <a:rPr lang="en-US" dirty="0">
                <a:latin typeface="Calibri" pitchFamily="34" charset="0"/>
              </a:rPr>
              <a:t>(void*)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</a:rPr>
              <a:t>Cast does NOT change bits</a:t>
            </a:r>
          </a:p>
        </p:txBody>
      </p:sp>
    </p:spTree>
    <p:extLst>
      <p:ext uri="{BB962C8B-B14F-4D97-AF65-F5344CB8AC3E}">
        <p14:creationId xmlns:p14="http://schemas.microsoft.com/office/powerpoint/2010/main" val="3615679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5504" y="1656569"/>
            <a:ext cx="4640179" cy="378565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600" dirty="0" err="1">
                <a:solidFill>
                  <a:srgbClr val="92D050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hist</a:t>
            </a:r>
            <a:r>
              <a:rPr lang="en-US" sz="1600" dirty="0">
                <a:latin typeface="Courier New"/>
                <a:cs typeface="Courier New"/>
              </a:rPr>
              <a:t>[N] = {0};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err="1"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AC0000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latin typeface="Courier New"/>
                <a:cs typeface="Courier New"/>
              </a:rPr>
              <a:t>, char *</a:t>
            </a:r>
            <a:r>
              <a:rPr lang="en-US" sz="1600" dirty="0" err="1">
                <a:solidFill>
                  <a:srgbClr val="AC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latin typeface="Courier New"/>
                <a:cs typeface="Courier New"/>
              </a:rPr>
              <a:t>[]) {</a:t>
            </a:r>
          </a:p>
          <a:p>
            <a:r>
              <a:rPr lang="en-US" sz="1600" dirty="0">
                <a:latin typeface="Courier New"/>
                <a:cs typeface="Courier New"/>
              </a:rPr>
              <a:t>   </a:t>
            </a:r>
            <a:r>
              <a:rPr lang="en-US" sz="1600" dirty="0">
                <a:solidFill>
                  <a:srgbClr val="92D050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AC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latin typeface="Courier New"/>
                <a:cs typeface="Courier New"/>
              </a:rPr>
              <a:t>   </a:t>
            </a:r>
            <a:r>
              <a:rPr lang="en-US" sz="1600" dirty="0" err="1">
                <a:solidFill>
                  <a:srgbClr val="92D050"/>
                </a:solidFill>
                <a:latin typeface="Courier New"/>
                <a:cs typeface="Courier New"/>
              </a:rPr>
              <a:t>pthread_t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AC0000"/>
                </a:solidFill>
                <a:latin typeface="Courier New"/>
                <a:cs typeface="Courier New"/>
              </a:rPr>
              <a:t>tids</a:t>
            </a:r>
            <a:r>
              <a:rPr lang="en-US" sz="1600" dirty="0">
                <a:latin typeface="Courier New"/>
                <a:cs typeface="Courier New"/>
              </a:rPr>
              <a:t>[N];</a:t>
            </a:r>
          </a:p>
          <a:p>
            <a:r>
              <a:rPr lang="en-US" sz="1600" dirty="0">
                <a:latin typeface="Courier New"/>
                <a:cs typeface="Courier New"/>
              </a:rPr>
              <a:t>    </a:t>
            </a:r>
          </a:p>
          <a:p>
            <a:r>
              <a:rPr lang="en-US" sz="1600" dirty="0">
                <a:latin typeface="Courier New"/>
                <a:cs typeface="Courier New"/>
              </a:rPr>
              <a:t>   </a:t>
            </a:r>
            <a:r>
              <a:rPr lang="en-US" sz="1600" dirty="0">
                <a:solidFill>
                  <a:srgbClr val="7030A0"/>
                </a:solidFill>
                <a:latin typeface="Courier New"/>
                <a:cs typeface="Courier New"/>
              </a:rPr>
              <a:t>for</a:t>
            </a:r>
            <a:r>
              <a:rPr lang="en-US" sz="1600" dirty="0">
                <a:latin typeface="Courier New"/>
                <a:cs typeface="Courier New"/>
              </a:rPr>
              <a:t> (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 = 0; 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 &lt; N; 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++)</a:t>
            </a:r>
          </a:p>
          <a:p>
            <a:r>
              <a:rPr lang="en-US" sz="1600" dirty="0">
                <a:latin typeface="Courier New"/>
                <a:cs typeface="Courier New"/>
              </a:rPr>
              <a:t>     </a:t>
            </a:r>
            <a:r>
              <a:rPr lang="en-US" sz="1600" dirty="0" err="1">
                <a:latin typeface="Courier New"/>
                <a:cs typeface="Courier New"/>
              </a:rPr>
              <a:t>Pthread_create</a:t>
            </a:r>
            <a:r>
              <a:rPr lang="en-US" sz="1600" dirty="0">
                <a:latin typeface="Courier New"/>
                <a:cs typeface="Courier New"/>
              </a:rPr>
              <a:t>(&amp;</a:t>
            </a:r>
            <a:r>
              <a:rPr lang="en-US" sz="1600" dirty="0" err="1">
                <a:latin typeface="Courier New"/>
                <a:cs typeface="Courier New"/>
              </a:rPr>
              <a:t>tids</a:t>
            </a:r>
            <a:r>
              <a:rPr lang="en-US" sz="1600" dirty="0">
                <a:latin typeface="Courier New"/>
                <a:cs typeface="Courier New"/>
              </a:rPr>
              <a:t>[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], </a:t>
            </a:r>
          </a:p>
          <a:p>
            <a:r>
              <a:rPr lang="en-US" sz="1600" dirty="0">
                <a:latin typeface="Courier New"/>
                <a:cs typeface="Courier New"/>
              </a:rPr>
              <a:t>                     </a:t>
            </a: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latin typeface="Courier New"/>
                <a:cs typeface="Courier New"/>
              </a:rPr>
              <a:t>, </a:t>
            </a:r>
          </a:p>
          <a:p>
            <a:r>
              <a:rPr lang="en-US" sz="1600" dirty="0">
                <a:latin typeface="Courier New"/>
                <a:cs typeface="Courier New"/>
              </a:rPr>
              <a:t>                     thread, </a:t>
            </a:r>
          </a:p>
          <a:p>
            <a:r>
              <a:rPr lang="en-US" sz="1600" dirty="0">
                <a:latin typeface="Courier New"/>
                <a:cs typeface="Courier New"/>
              </a:rPr>
              <a:t>                     (</a:t>
            </a:r>
            <a:r>
              <a:rPr lang="en-US" sz="1600" dirty="0">
                <a:solidFill>
                  <a:srgbClr val="92D050"/>
                </a:solidFill>
                <a:latin typeface="Courier New"/>
                <a:cs typeface="Courier New"/>
              </a:rPr>
              <a:t>void *)</a:t>
            </a:r>
            <a:r>
              <a:rPr lang="en-US" sz="1600" dirty="0">
                <a:latin typeface="Courier New"/>
                <a:cs typeface="Courier New"/>
              </a:rPr>
              <a:t>&amp;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latin typeface="Courier New"/>
                <a:cs typeface="Courier New"/>
              </a:rPr>
              <a:t>   </a:t>
            </a:r>
            <a:r>
              <a:rPr lang="en-US" sz="1600" dirty="0">
                <a:solidFill>
                  <a:srgbClr val="7030A0"/>
                </a:solidFill>
                <a:latin typeface="Courier New"/>
                <a:cs typeface="Courier New"/>
              </a:rPr>
              <a:t>for</a:t>
            </a:r>
            <a:r>
              <a:rPr lang="en-US" sz="1600" dirty="0">
                <a:latin typeface="Courier New"/>
                <a:cs typeface="Courier New"/>
              </a:rPr>
              <a:t> (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 = 0; 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 &lt; N; 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++)</a:t>
            </a:r>
          </a:p>
          <a:p>
            <a:r>
              <a:rPr lang="en-US" sz="1600" dirty="0">
                <a:latin typeface="Courier New"/>
                <a:cs typeface="Courier New"/>
              </a:rPr>
              <a:t>     </a:t>
            </a:r>
            <a:r>
              <a:rPr lang="en-US" sz="1600" dirty="0" err="1">
                <a:latin typeface="Courier New"/>
                <a:cs typeface="Courier New"/>
              </a:rPr>
              <a:t>Pthread_join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tids</a:t>
            </a:r>
            <a:r>
              <a:rPr lang="en-US" sz="1600" dirty="0">
                <a:latin typeface="Courier New"/>
                <a:cs typeface="Courier New"/>
              </a:rPr>
              <a:t>[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], </a:t>
            </a: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latin typeface="Courier New"/>
                <a:cs typeface="Courier New"/>
              </a:rPr>
              <a:t>   check();</a:t>
            </a:r>
          </a:p>
          <a:p>
            <a:r>
              <a:rPr lang="en-US" sz="16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102943" y="1656569"/>
            <a:ext cx="3640740" cy="132343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  <a:latin typeface="Courier New"/>
                <a:cs typeface="Courier New"/>
              </a:rPr>
              <a:t>void *</a:t>
            </a:r>
            <a:r>
              <a:rPr lang="en-US" sz="1600" dirty="0">
                <a:solidFill>
                  <a:schemeClr val="accent2"/>
                </a:solidFill>
                <a:latin typeface="Courier New"/>
                <a:cs typeface="Courier New"/>
              </a:rPr>
              <a:t>thread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2D050"/>
                </a:solidFill>
                <a:latin typeface="Courier New"/>
                <a:cs typeface="Courier New"/>
              </a:rPr>
              <a:t>void *</a:t>
            </a:r>
            <a:r>
              <a:rPr lang="en-US" sz="1600" dirty="0" err="1">
                <a:solidFill>
                  <a:srgbClr val="AC0000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latin typeface="Courier New"/>
                <a:cs typeface="Courier New"/>
              </a:rPr>
              <a:t>   </a:t>
            </a:r>
            <a:r>
              <a:rPr lang="en-US" sz="1600" dirty="0" err="1">
                <a:latin typeface="Courier New"/>
                <a:cs typeface="Courier New"/>
              </a:rPr>
              <a:t>hist</a:t>
            </a:r>
            <a:r>
              <a:rPr lang="en-US" sz="1600" dirty="0">
                <a:latin typeface="Courier New"/>
                <a:cs typeface="Courier New"/>
              </a:rPr>
              <a:t>[*(</a:t>
            </a:r>
            <a:r>
              <a:rPr lang="en-US" sz="1600" dirty="0">
                <a:solidFill>
                  <a:srgbClr val="92D050"/>
                </a:solidFill>
                <a:latin typeface="Courier New"/>
                <a:cs typeface="Courier New"/>
              </a:rPr>
              <a:t>long*</a:t>
            </a:r>
            <a:r>
              <a:rPr lang="en-US" sz="1600" dirty="0">
                <a:latin typeface="Courier New"/>
                <a:cs typeface="Courier New"/>
              </a:rPr>
              <a:t>)</a:t>
            </a:r>
            <a:r>
              <a:rPr lang="en-US" sz="1600" dirty="0" err="1">
                <a:latin typeface="Courier New"/>
                <a:cs typeface="Courier New"/>
              </a:rPr>
              <a:t>vargp</a:t>
            </a:r>
            <a:r>
              <a:rPr lang="en-US" sz="1600" dirty="0">
                <a:latin typeface="Courier New"/>
                <a:cs typeface="Courier New"/>
              </a:rPr>
              <a:t>] += 1;</a:t>
            </a:r>
          </a:p>
          <a:p>
            <a:r>
              <a:rPr lang="en-US" sz="1600" dirty="0">
                <a:latin typeface="Courier New"/>
                <a:cs typeface="Courier New"/>
              </a:rPr>
              <a:t>   return NULL;</a:t>
            </a:r>
          </a:p>
          <a:p>
            <a:r>
              <a:rPr lang="en-US" sz="16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665889" cy="762000"/>
          </a:xfrm>
        </p:spPr>
        <p:txBody>
          <a:bodyPr/>
          <a:lstStyle/>
          <a:p>
            <a:r>
              <a:rPr lang="en-US" dirty="0"/>
              <a:t>Passing an argument to a thread – </a:t>
            </a:r>
            <a:r>
              <a:rPr lang="en-US" dirty="0">
                <a:solidFill>
                  <a:srgbClr val="FF0000"/>
                </a:solidFill>
              </a:rPr>
              <a:t>WRONG!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20928" y="3519948"/>
            <a:ext cx="39230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dirty="0">
                <a:latin typeface="Calibri" pitchFamily="34" charset="0"/>
              </a:rPr>
              <a:t>points to same location for all threads!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</a:rPr>
              <a:t>Creates a data race!</a:t>
            </a:r>
          </a:p>
        </p:txBody>
      </p:sp>
    </p:spTree>
    <p:extLst>
      <p:ext uri="{BB962C8B-B14F-4D97-AF65-F5344CB8AC3E}">
        <p14:creationId xmlns:p14="http://schemas.microsoft.com/office/powerpoint/2010/main" val="1792895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Ways to Pass Thread </a:t>
            </a:r>
            <a:r>
              <a:rPr lang="en-US" dirty="0" err="1"/>
              <a:t>Arg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Malloc</a:t>
            </a:r>
            <a:r>
              <a:rPr lang="en-US" dirty="0"/>
              <a:t>/free</a:t>
            </a:r>
          </a:p>
          <a:p>
            <a:pPr lvl="1"/>
            <a:r>
              <a:rPr lang="en-US" dirty="0"/>
              <a:t>Producer </a:t>
            </a:r>
            <a:r>
              <a:rPr lang="en-US" dirty="0" err="1"/>
              <a:t>malloc’s</a:t>
            </a:r>
            <a:r>
              <a:rPr lang="en-US" dirty="0"/>
              <a:t> space, passes pointer to </a:t>
            </a:r>
            <a:r>
              <a:rPr lang="en-US" dirty="0" err="1"/>
              <a:t>pthread_create</a:t>
            </a:r>
            <a:endParaRPr lang="en-US" dirty="0"/>
          </a:p>
          <a:p>
            <a:pPr lvl="1"/>
            <a:r>
              <a:rPr lang="en-US" dirty="0"/>
              <a:t>Consumer dereferences pointer</a:t>
            </a:r>
          </a:p>
          <a:p>
            <a:r>
              <a:rPr lang="en-US" dirty="0" err="1"/>
              <a:t>Ptr</a:t>
            </a:r>
            <a:r>
              <a:rPr lang="en-US" dirty="0"/>
              <a:t> to stack slot</a:t>
            </a:r>
          </a:p>
          <a:p>
            <a:pPr lvl="1"/>
            <a:r>
              <a:rPr lang="en-US" dirty="0"/>
              <a:t>Producer passes address to producer’s stack in </a:t>
            </a:r>
            <a:r>
              <a:rPr lang="en-US" dirty="0" err="1"/>
              <a:t>pthread_create</a:t>
            </a:r>
            <a:endParaRPr lang="en-US" dirty="0"/>
          </a:p>
          <a:p>
            <a:pPr lvl="1"/>
            <a:r>
              <a:rPr lang="en-US" dirty="0"/>
              <a:t>Consumer dereferences pointer</a:t>
            </a:r>
          </a:p>
          <a:p>
            <a:r>
              <a:rPr lang="en-US" dirty="0"/>
              <a:t>Cast of </a:t>
            </a:r>
            <a:r>
              <a:rPr lang="en-US" dirty="0" err="1"/>
              <a:t>int</a:t>
            </a:r>
            <a:endParaRPr lang="en-US" dirty="0"/>
          </a:p>
          <a:p>
            <a:pPr lvl="1"/>
            <a:r>
              <a:rPr lang="en-US" dirty="0"/>
              <a:t>Producer casts an </a:t>
            </a:r>
            <a:r>
              <a:rPr lang="en-US" dirty="0" err="1"/>
              <a:t>int</a:t>
            </a:r>
            <a:r>
              <a:rPr lang="en-US" dirty="0"/>
              <a:t>/long to address in </a:t>
            </a:r>
            <a:r>
              <a:rPr lang="en-US" dirty="0" err="1"/>
              <a:t>pthread_create</a:t>
            </a:r>
            <a:endParaRPr lang="en-US" dirty="0"/>
          </a:p>
          <a:p>
            <a:pPr lvl="1"/>
            <a:r>
              <a:rPr lang="en-US" dirty="0"/>
              <a:t>Consumer casts void* argument back to </a:t>
            </a:r>
            <a:r>
              <a:rPr lang="en-US" dirty="0" err="1"/>
              <a:t>int</a:t>
            </a:r>
            <a:r>
              <a:rPr lang="en-US" dirty="0"/>
              <a:t>/long</a:t>
            </a:r>
          </a:p>
        </p:txBody>
      </p:sp>
    </p:spTree>
    <p:extLst>
      <p:ext uri="{BB962C8B-B14F-4D97-AF65-F5344CB8AC3E}">
        <p14:creationId xmlns:p14="http://schemas.microsoft.com/office/powerpoint/2010/main" val="1896686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50962" y="435678"/>
            <a:ext cx="8507016" cy="762000"/>
          </a:xfrm>
        </p:spPr>
        <p:txBody>
          <a:bodyPr/>
          <a:lstStyle/>
          <a:p>
            <a:r>
              <a:rPr lang="en-US" dirty="0"/>
              <a:t>Example Program to Illustrate Sharing</a:t>
            </a:r>
          </a:p>
        </p:txBody>
      </p:sp>
      <p:sp>
        <p:nvSpPr>
          <p:cNvPr id="929795" name="Rectangle 3"/>
          <p:cNvSpPr>
            <a:spLocks noChangeArrowheads="1"/>
          </p:cNvSpPr>
          <p:nvPr/>
        </p:nvSpPr>
        <p:spPr bwMode="auto">
          <a:xfrm>
            <a:off x="76200" y="1419285"/>
            <a:ext cx="4267200" cy="477053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global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var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char *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[])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 err="1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da-DK" sz="1600" dirty="0" err="1">
                <a:solidFill>
                  <a:srgbClr val="C1651C"/>
                </a:solidFill>
                <a:latin typeface="Courier New"/>
                <a:cs typeface="Courier New"/>
              </a:rPr>
              <a:t>msgs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[2] =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"Hello from foo"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"Hello from bar"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ptr = msgs;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(i = 0; i &lt; 2; i++)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Pthread_create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(&amp;tid, 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a-DK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(</a:t>
            </a:r>
            <a:r>
              <a:rPr lang="da-DK" sz="1600" dirty="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*)i);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Pthread_exit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929796" name="Rectangle 4"/>
          <p:cNvSpPr>
            <a:spLocks noChangeArrowheads="1"/>
          </p:cNvSpPr>
          <p:nvPr/>
        </p:nvSpPr>
        <p:spPr bwMode="auto">
          <a:xfrm>
            <a:off x="4572000" y="1447800"/>
            <a:ext cx="4508265" cy="230832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"[%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ld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]:  %s (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cnt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=%d)\n"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], ++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929797" name="Text Box 5"/>
          <p:cNvSpPr txBox="1">
            <a:spLocks noChangeArrowheads="1"/>
          </p:cNvSpPr>
          <p:nvPr/>
        </p:nvSpPr>
        <p:spPr bwMode="auto">
          <a:xfrm>
            <a:off x="4660665" y="3912512"/>
            <a:ext cx="4320614" cy="55399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800" i="1" dirty="0">
                <a:latin typeface="+mn-lt"/>
              </a:rPr>
              <a:t>Peer threads reference main thread’s stack</a:t>
            </a:r>
          </a:p>
          <a:p>
            <a:r>
              <a:rPr lang="en-US" sz="1800" i="1" dirty="0">
                <a:latin typeface="+mn-lt"/>
              </a:rPr>
              <a:t>indirectly through global </a:t>
            </a:r>
            <a:r>
              <a:rPr lang="en-US" sz="1800" i="1" dirty="0" err="1">
                <a:latin typeface="+mn-lt"/>
              </a:rPr>
              <a:t>ptr</a:t>
            </a:r>
            <a:r>
              <a:rPr lang="en-US" sz="1800" i="1" dirty="0">
                <a:latin typeface="+mn-lt"/>
              </a:rPr>
              <a:t> variable</a:t>
            </a:r>
            <a:endParaRPr lang="en-US" sz="1800" dirty="0">
              <a:latin typeface="+mn-lt"/>
            </a:endParaRPr>
          </a:p>
        </p:txBody>
      </p:sp>
      <p:sp>
        <p:nvSpPr>
          <p:cNvPr id="929798" name="Line 6"/>
          <p:cNvSpPr>
            <a:spLocks noChangeShapeType="1"/>
          </p:cNvSpPr>
          <p:nvPr/>
        </p:nvSpPr>
        <p:spPr bwMode="auto">
          <a:xfrm flipH="1" flipV="1">
            <a:off x="6720751" y="3237186"/>
            <a:ext cx="232635" cy="6753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 dirty="0">
              <a:ln>
                <a:solidFill>
                  <a:srgbClr val="FF0000"/>
                </a:solidFill>
              </a:ln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2800" y="5879068"/>
            <a:ext cx="104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sharing.c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016331" y="2256311"/>
            <a:ext cx="5937663" cy="3710165"/>
            <a:chOff x="3016331" y="2256311"/>
            <a:chExt cx="5937663" cy="3710165"/>
          </a:xfrm>
        </p:grpSpPr>
        <p:sp>
          <p:nvSpPr>
            <p:cNvPr id="2" name="TextBox 1"/>
            <p:cNvSpPr txBox="1"/>
            <p:nvPr/>
          </p:nvSpPr>
          <p:spPr>
            <a:xfrm>
              <a:off x="5581403" y="5320145"/>
              <a:ext cx="33725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i="1">
                  <a:latin typeface="Calibri" pitchFamily="34" charset="0"/>
                </a:rPr>
                <a:t>A common </a:t>
              </a:r>
              <a:r>
                <a:rPr lang="en-US" sz="1800" i="1" dirty="0">
                  <a:latin typeface="Calibri" pitchFamily="34" charset="0"/>
                </a:rPr>
                <a:t>way to pass a single argument to a thread routine</a:t>
              </a: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 flipV="1">
              <a:off x="3016331" y="5510150"/>
              <a:ext cx="2529446" cy="24938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wrap="none" tIns="0" bIns="0" anchor="ctr"/>
            <a:lstStyle/>
            <a:p>
              <a:endParaRPr lang="en-US" dirty="0">
                <a:ln>
                  <a:solidFill>
                    <a:srgbClr val="FF0000"/>
                  </a:solidFill>
                </a:ln>
                <a:latin typeface="Calibri" pitchFamily="34" charset="0"/>
              </a:endParaRPr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 flipV="1">
              <a:off x="6103917" y="2256311"/>
              <a:ext cx="0" cy="3099459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wrap="none" tIns="0" bIns="0" anchor="ctr"/>
            <a:lstStyle/>
            <a:p>
              <a:endParaRPr lang="en-US" dirty="0">
                <a:ln>
                  <a:solidFill>
                    <a:srgbClr val="FF0000"/>
                  </a:solidFill>
                </a:ln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98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9797" grpId="0"/>
      <p:bldP spid="92979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3086100"/>
            <a:ext cx="9144000" cy="914400"/>
          </a:xfrm>
          <a:prstGeom prst="rect">
            <a:avLst/>
          </a:prstGeom>
          <a:solidFill>
            <a:srgbClr val="FFC000"/>
          </a:solidFill>
          <a:ln w="25400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2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2514" y="435678"/>
            <a:ext cx="8634582" cy="762000"/>
          </a:xfrm>
        </p:spPr>
        <p:txBody>
          <a:bodyPr/>
          <a:lstStyle/>
          <a:p>
            <a:r>
              <a:rPr lang="en-US"/>
              <a:t>Shared Variables in Threaded C Programs</a:t>
            </a:r>
          </a:p>
        </p:txBody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457" y="1257300"/>
            <a:ext cx="8307387" cy="5143500"/>
          </a:xfrm>
        </p:spPr>
        <p:txBody>
          <a:bodyPr/>
          <a:lstStyle/>
          <a:p>
            <a:r>
              <a:rPr lang="en-US" dirty="0"/>
              <a:t>Question: Which variables  in a threaded C program are shared?</a:t>
            </a:r>
          </a:p>
          <a:p>
            <a:pPr lvl="1"/>
            <a:r>
              <a:rPr lang="en-US" dirty="0"/>
              <a:t>The answer is not as simple as “</a:t>
            </a:r>
            <a:r>
              <a:rPr lang="en-US" i="1" dirty="0"/>
              <a:t>global variables are shared</a:t>
            </a:r>
            <a:r>
              <a:rPr lang="en-US" dirty="0"/>
              <a:t>” and </a:t>
            </a:r>
            <a:br>
              <a:rPr lang="en-US" dirty="0"/>
            </a:br>
            <a:r>
              <a:rPr lang="en-US" dirty="0"/>
              <a:t>“</a:t>
            </a:r>
            <a:r>
              <a:rPr lang="en-US" i="1" dirty="0"/>
              <a:t>stack variables are private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i="1" dirty="0" err="1"/>
              <a:t>Def</a:t>
            </a:r>
            <a:r>
              <a:rPr lang="en-US" i="1" dirty="0"/>
              <a:t>:</a:t>
            </a:r>
            <a:r>
              <a:rPr lang="en-US" dirty="0"/>
              <a:t> A variable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 is </a:t>
            </a:r>
            <a:r>
              <a:rPr lang="en-US" i="1" dirty="0"/>
              <a:t>shared </a:t>
            </a:r>
            <a:r>
              <a:rPr lang="en-US" dirty="0"/>
              <a:t>if and only if multiple threads reference some instance of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Requires answers to the following questions:</a:t>
            </a:r>
          </a:p>
          <a:p>
            <a:pPr lvl="1"/>
            <a:r>
              <a:rPr lang="en-US" dirty="0"/>
              <a:t>What is the memory model for threads?</a:t>
            </a:r>
          </a:p>
          <a:p>
            <a:pPr lvl="1"/>
            <a:r>
              <a:rPr lang="en-US" dirty="0"/>
              <a:t>How are instances of variables mapped to memory?</a:t>
            </a:r>
          </a:p>
          <a:p>
            <a:pPr lvl="1"/>
            <a:r>
              <a:rPr lang="en-US" dirty="0"/>
              <a:t>How many threads might reference each of these instances?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965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/>
              <a:t>Mapping Variable Instances to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442325" cy="4972050"/>
          </a:xfrm>
        </p:spPr>
        <p:txBody>
          <a:bodyPr/>
          <a:lstStyle/>
          <a:p>
            <a:r>
              <a:rPr lang="en-US" dirty="0"/>
              <a:t>Global variables</a:t>
            </a:r>
          </a:p>
          <a:p>
            <a:pPr lvl="1"/>
            <a:r>
              <a:rPr lang="en-US" i="1" dirty="0"/>
              <a:t>Def:</a:t>
            </a:r>
            <a:r>
              <a:rPr lang="en-US" dirty="0"/>
              <a:t>  Variable declared outside of a function</a:t>
            </a:r>
          </a:p>
          <a:p>
            <a:pPr lvl="1"/>
            <a:r>
              <a:rPr lang="en-US" b="1" dirty="0">
                <a:solidFill>
                  <a:srgbClr val="990000"/>
                </a:solidFill>
              </a:rPr>
              <a:t>Virtual memory contains exactly one instance of any global variable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Local variables</a:t>
            </a:r>
          </a:p>
          <a:p>
            <a:pPr lvl="1"/>
            <a:r>
              <a:rPr lang="en-US" i="1" dirty="0"/>
              <a:t>Def:</a:t>
            </a:r>
            <a:r>
              <a:rPr lang="en-US" dirty="0"/>
              <a:t> Variable declared inside function without  </a:t>
            </a:r>
            <a:r>
              <a:rPr lang="en-US" b="1" dirty="0">
                <a:latin typeface="Courier New"/>
                <a:cs typeface="Courier New"/>
              </a:rPr>
              <a:t>static</a:t>
            </a:r>
            <a:r>
              <a:rPr lang="en-US" dirty="0"/>
              <a:t> attribute</a:t>
            </a:r>
          </a:p>
          <a:p>
            <a:pPr lvl="1"/>
            <a:r>
              <a:rPr lang="en-US" b="1" dirty="0">
                <a:solidFill>
                  <a:srgbClr val="990000"/>
                </a:solidFill>
              </a:rPr>
              <a:t>Each thread stack contains one instance of each local variable</a:t>
            </a:r>
          </a:p>
          <a:p>
            <a:pPr lvl="1"/>
            <a:endParaRPr lang="en-US" dirty="0"/>
          </a:p>
          <a:p>
            <a:r>
              <a:rPr lang="en-US" dirty="0"/>
              <a:t>Local static variables</a:t>
            </a:r>
          </a:p>
          <a:p>
            <a:pPr lvl="1"/>
            <a:r>
              <a:rPr lang="en-US" i="1" dirty="0"/>
              <a:t>Def: </a:t>
            </a:r>
            <a:r>
              <a:rPr lang="en-US" dirty="0"/>
              <a:t> Variable declared inside  function with the </a:t>
            </a:r>
            <a:r>
              <a:rPr lang="en-US" b="1" dirty="0">
                <a:latin typeface="Courier New"/>
                <a:cs typeface="Courier New"/>
              </a:rPr>
              <a:t>static</a:t>
            </a:r>
            <a:r>
              <a:rPr lang="en-US" dirty="0"/>
              <a:t> attribute</a:t>
            </a:r>
          </a:p>
          <a:p>
            <a:pPr lvl="1"/>
            <a:r>
              <a:rPr lang="en-US" b="1" dirty="0">
                <a:solidFill>
                  <a:srgbClr val="990000"/>
                </a:solidFill>
              </a:rPr>
              <a:t>Virtual memory contains exactly one instance of any local static variable.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76200" y="1828800"/>
            <a:ext cx="4267200" cy="477053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global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var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main, char *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[])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 err="1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da-DK" sz="1600" dirty="0" err="1">
                <a:solidFill>
                  <a:srgbClr val="C1651C"/>
                </a:solidFill>
                <a:latin typeface="Courier New"/>
                <a:cs typeface="Courier New"/>
              </a:rPr>
              <a:t>msgs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[2] =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"Hello from foo"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"Hello from bar"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ptr = msgs;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(i = 0; i &lt; 2; i++)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Pthread_create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(&amp;tid, 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a-DK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(</a:t>
            </a:r>
            <a:r>
              <a:rPr lang="da-DK" sz="1600" dirty="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*)i);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Pthread_exit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4495800" y="3559076"/>
            <a:ext cx="4508265" cy="230832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"[%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ld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]:  %s (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cnt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=%d)\n"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], ++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97862"/>
            <a:ext cx="8972550" cy="781050"/>
          </a:xfrm>
        </p:spPr>
        <p:txBody>
          <a:bodyPr/>
          <a:lstStyle/>
          <a:p>
            <a:r>
              <a:rPr lang="en-US" dirty="0"/>
              <a:t>Mapping Variable Instances to Memory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61715" y="6230005"/>
            <a:ext cx="104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sharing.c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178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Threads review</a:t>
            </a:r>
          </a:p>
          <a:p>
            <a:r>
              <a:rPr lang="en-US" dirty="0">
                <a:solidFill>
                  <a:srgbClr val="7F7F7F"/>
                </a:solidFill>
              </a:rPr>
              <a:t>Sharing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Mutual exclusion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Semaphores</a:t>
            </a:r>
          </a:p>
        </p:txBody>
      </p:sp>
    </p:spTree>
    <p:extLst>
      <p:ext uri="{BB962C8B-B14F-4D97-AF65-F5344CB8AC3E}">
        <p14:creationId xmlns:p14="http://schemas.microsoft.com/office/powerpoint/2010/main" val="3217763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76200" y="1828800"/>
            <a:ext cx="4267200" cy="477053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global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var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main, char *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[])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 err="1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da-DK" sz="1600" dirty="0" err="1">
                <a:solidFill>
                  <a:srgbClr val="C1651C"/>
                </a:solidFill>
                <a:latin typeface="Courier New"/>
                <a:cs typeface="Courier New"/>
              </a:rPr>
              <a:t>msgs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[2] =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"Hello from foo"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"Hello from bar"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ptr = msgs;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(i = 0; i &lt; 2; i++)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Pthread_create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(&amp;tid, 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a-DK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(</a:t>
            </a:r>
            <a:r>
              <a:rPr lang="da-DK" sz="1600" dirty="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*)i);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Pthread_exit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4495800" y="3559076"/>
            <a:ext cx="4508265" cy="230832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"[%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ld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]:  %s (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cnt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=%d)\n"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], ++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97862"/>
            <a:ext cx="8972550" cy="781050"/>
          </a:xfrm>
        </p:spPr>
        <p:txBody>
          <a:bodyPr/>
          <a:lstStyle/>
          <a:p>
            <a:r>
              <a:rPr lang="en-US" dirty="0"/>
              <a:t>Mapping Variable Instances to Memory</a:t>
            </a:r>
          </a:p>
        </p:txBody>
      </p:sp>
      <p:sp>
        <p:nvSpPr>
          <p:cNvPr id="931845" name="Text Box 5"/>
          <p:cNvSpPr txBox="1">
            <a:spLocks noChangeArrowheads="1"/>
          </p:cNvSpPr>
          <p:nvPr/>
        </p:nvSpPr>
        <p:spPr bwMode="auto">
          <a:xfrm>
            <a:off x="200673" y="1130888"/>
            <a:ext cx="3583481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Global </a:t>
            </a:r>
            <a:r>
              <a:rPr lang="en-US" sz="1800" i="1" dirty="0" err="1">
                <a:solidFill>
                  <a:srgbClr val="C00000"/>
                </a:solidFill>
                <a:latin typeface="Calibri" pitchFamily="34" charset="0"/>
              </a:rPr>
              <a:t>var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: </a:t>
            </a:r>
            <a:r>
              <a:rPr lang="en-US" sz="1800" dirty="0">
                <a:latin typeface="Calibri" pitchFamily="34" charset="0"/>
              </a:rPr>
              <a:t>1 instance (</a:t>
            </a:r>
            <a:r>
              <a:rPr lang="en-US" sz="1800" dirty="0" err="1">
                <a:latin typeface="Courier New" pitchFamily="49" charset="0"/>
              </a:rPr>
              <a:t>ptr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>
                <a:latin typeface="Calibri" pitchFamily="34" charset="0"/>
              </a:rPr>
              <a:t>[data])</a:t>
            </a:r>
          </a:p>
        </p:txBody>
      </p:sp>
      <p:sp>
        <p:nvSpPr>
          <p:cNvPr id="931846" name="Line 6"/>
          <p:cNvSpPr>
            <a:spLocks noChangeShapeType="1"/>
          </p:cNvSpPr>
          <p:nvPr/>
        </p:nvSpPr>
        <p:spPr bwMode="auto">
          <a:xfrm flipH="1">
            <a:off x="987972" y="1450975"/>
            <a:ext cx="307429" cy="446141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31847" name="Text Box 7"/>
          <p:cNvSpPr txBox="1">
            <a:spLocks noChangeArrowheads="1"/>
          </p:cNvSpPr>
          <p:nvPr/>
        </p:nvSpPr>
        <p:spPr bwMode="auto">
          <a:xfrm>
            <a:off x="4972286" y="6019800"/>
            <a:ext cx="4032837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Local static </a:t>
            </a:r>
            <a:r>
              <a:rPr lang="en-US" sz="1800" i="1" dirty="0" err="1">
                <a:solidFill>
                  <a:srgbClr val="C00000"/>
                </a:solidFill>
                <a:latin typeface="Calibri" pitchFamily="34" charset="0"/>
              </a:rPr>
              <a:t>var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: </a:t>
            </a:r>
            <a:r>
              <a:rPr lang="en-US" sz="1800" dirty="0">
                <a:latin typeface="Calibri" pitchFamily="34" charset="0"/>
              </a:rPr>
              <a:t>1 instance (</a:t>
            </a:r>
            <a:r>
              <a:rPr lang="en-US" sz="1800" dirty="0" err="1">
                <a:latin typeface="Courier New" pitchFamily="49" charset="0"/>
              </a:rPr>
              <a:t>cnt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>
                <a:latin typeface="Calibri" pitchFamily="34" charset="0"/>
              </a:rPr>
              <a:t>[data])</a:t>
            </a:r>
          </a:p>
        </p:txBody>
      </p:sp>
      <p:sp>
        <p:nvSpPr>
          <p:cNvPr id="931848" name="Line 8"/>
          <p:cNvSpPr>
            <a:spLocks noChangeShapeType="1"/>
          </p:cNvSpPr>
          <p:nvPr/>
        </p:nvSpPr>
        <p:spPr bwMode="auto">
          <a:xfrm flipV="1">
            <a:off x="6348823" y="4636088"/>
            <a:ext cx="128175" cy="13462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31849" name="Text Box 9"/>
          <p:cNvSpPr txBox="1">
            <a:spLocks noChangeArrowheads="1"/>
          </p:cNvSpPr>
          <p:nvPr/>
        </p:nvSpPr>
        <p:spPr bwMode="auto">
          <a:xfrm>
            <a:off x="3332912" y="1399401"/>
            <a:ext cx="4892494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Local </a:t>
            </a:r>
            <a:r>
              <a:rPr lang="en-US" sz="1800" i="1" dirty="0" err="1">
                <a:solidFill>
                  <a:srgbClr val="C00000"/>
                </a:solidFill>
                <a:latin typeface="Calibri" pitchFamily="34" charset="0"/>
              </a:rPr>
              <a:t>vars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: </a:t>
            </a:r>
            <a:r>
              <a:rPr lang="en-US" sz="1800" dirty="0">
                <a:latin typeface="Calibri" pitchFamily="34" charset="0"/>
              </a:rPr>
              <a:t>1 instance (</a:t>
            </a:r>
            <a:r>
              <a:rPr lang="en-US" sz="1800" dirty="0" err="1">
                <a:latin typeface="Courier New" pitchFamily="49" charset="0"/>
              </a:rPr>
              <a:t>i.m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msgs.m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tid.m</a:t>
            </a:r>
            <a:r>
              <a:rPr lang="en-US" sz="1800" dirty="0">
                <a:latin typeface="Calibri" pitchFamily="34" charset="0"/>
              </a:rPr>
              <a:t>)</a:t>
            </a:r>
          </a:p>
        </p:txBody>
      </p:sp>
      <p:sp>
        <p:nvSpPr>
          <p:cNvPr id="931850" name="Line 10"/>
          <p:cNvSpPr>
            <a:spLocks noChangeShapeType="1"/>
          </p:cNvSpPr>
          <p:nvPr/>
        </p:nvSpPr>
        <p:spPr bwMode="auto">
          <a:xfrm flipH="1">
            <a:off x="1486549" y="1676400"/>
            <a:ext cx="2971799" cy="12954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31851" name="Text Box 11"/>
          <p:cNvSpPr txBox="1">
            <a:spLocks noChangeArrowheads="1"/>
          </p:cNvSpPr>
          <p:nvPr/>
        </p:nvSpPr>
        <p:spPr bwMode="auto">
          <a:xfrm>
            <a:off x="4509914" y="1955800"/>
            <a:ext cx="3872086" cy="110799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Local </a:t>
            </a:r>
            <a:r>
              <a:rPr lang="en-US" sz="1800" i="1" dirty="0" err="1">
                <a:solidFill>
                  <a:srgbClr val="C00000"/>
                </a:solidFill>
                <a:latin typeface="Calibri" pitchFamily="34" charset="0"/>
              </a:rPr>
              <a:t>var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: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  </a:t>
            </a:r>
            <a:r>
              <a:rPr lang="en-US" sz="1800" dirty="0">
                <a:latin typeface="Calibri" pitchFamily="34" charset="0"/>
              </a:rPr>
              <a:t>2 instances (</a:t>
            </a:r>
          </a:p>
          <a:p>
            <a:r>
              <a:rPr lang="en-US" sz="1800" dirty="0">
                <a:latin typeface="Calibri" pitchFamily="34" charset="0"/>
              </a:rPr>
              <a:t>     </a:t>
            </a:r>
            <a:r>
              <a:rPr lang="en-US" sz="1800" dirty="0">
                <a:latin typeface="Courier New" pitchFamily="49" charset="0"/>
              </a:rPr>
              <a:t>myid.p0 </a:t>
            </a:r>
            <a:r>
              <a:rPr lang="en-US" sz="1800" dirty="0">
                <a:latin typeface="Calibri" pitchFamily="34" charset="0"/>
              </a:rPr>
              <a:t>[peer thread 0’s stack],</a:t>
            </a:r>
            <a:r>
              <a:rPr lang="en-US" sz="1800" dirty="0">
                <a:latin typeface="Courier New" pitchFamily="49" charset="0"/>
              </a:rPr>
              <a:t> </a:t>
            </a:r>
          </a:p>
          <a:p>
            <a:r>
              <a:rPr lang="en-US" sz="1800" dirty="0">
                <a:latin typeface="Courier New" pitchFamily="49" charset="0"/>
              </a:rPr>
              <a:t>  myid.p1 </a:t>
            </a:r>
            <a:r>
              <a:rPr lang="en-US" sz="1800" dirty="0">
                <a:latin typeface="Calibri" pitchFamily="34" charset="0"/>
              </a:rPr>
              <a:t>[peer thread 1’s stack]</a:t>
            </a:r>
          </a:p>
          <a:p>
            <a:r>
              <a:rPr lang="en-US" sz="1800" dirty="0">
                <a:latin typeface="Calibri" pitchFamily="34" charset="0"/>
              </a:rPr>
              <a:t>)</a:t>
            </a:r>
          </a:p>
        </p:txBody>
      </p:sp>
      <p:sp>
        <p:nvSpPr>
          <p:cNvPr id="931852" name="Line 12"/>
          <p:cNvSpPr>
            <a:spLocks noChangeShapeType="1"/>
          </p:cNvSpPr>
          <p:nvPr/>
        </p:nvSpPr>
        <p:spPr bwMode="auto">
          <a:xfrm flipH="1">
            <a:off x="6000749" y="2864732"/>
            <a:ext cx="476250" cy="1276076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2286000" y="1676400"/>
            <a:ext cx="2172348" cy="17526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61715" y="6230005"/>
            <a:ext cx="104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sharing.c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240302"/>
            <a:ext cx="7592093" cy="762000"/>
          </a:xfrm>
        </p:spPr>
        <p:txBody>
          <a:bodyPr/>
          <a:lstStyle/>
          <a:p>
            <a:r>
              <a:rPr lang="en-US" dirty="0"/>
              <a:t>Shared Variable Analysis</a:t>
            </a:r>
          </a:p>
        </p:txBody>
      </p:sp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136" y="901714"/>
            <a:ext cx="7896225" cy="5181600"/>
          </a:xfrm>
        </p:spPr>
        <p:txBody>
          <a:bodyPr/>
          <a:lstStyle/>
          <a:p>
            <a:r>
              <a:rPr lang="en-US" dirty="0"/>
              <a:t>Which variables are shared?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lnSpc>
                <a:spcPct val="95000"/>
              </a:lnSpc>
            </a:pPr>
            <a:endParaRPr lang="en-US" dirty="0"/>
          </a:p>
          <a:p>
            <a:pPr>
              <a:lnSpc>
                <a:spcPct val="95000"/>
              </a:lnSpc>
            </a:pPr>
            <a:r>
              <a:rPr lang="en-US" dirty="0"/>
              <a:t>Answer: A variable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 is shared </a:t>
            </a:r>
            <a:r>
              <a:rPr lang="en-US" dirty="0" err="1"/>
              <a:t>iff</a:t>
            </a:r>
            <a:r>
              <a:rPr lang="en-US" dirty="0"/>
              <a:t> multiple threads reference at least one instance of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. Thus:</a:t>
            </a:r>
          </a:p>
          <a:p>
            <a:pPr marL="744538" lvl="1" indent="-246063">
              <a:spcBef>
                <a:spcPct val="25000"/>
              </a:spcBef>
              <a:buClr>
                <a:srgbClr val="C00000"/>
              </a:buClr>
              <a:buSzPct val="75000"/>
              <a:buFont typeface="Wingdings" pitchFamily="2" charset="2"/>
              <a:buChar char="n"/>
            </a:pP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ptr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,  </a:t>
            </a: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cnt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, and </a:t>
            </a: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msgs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 are shared</a:t>
            </a:r>
          </a:p>
          <a:p>
            <a:pPr marL="744538" lvl="1" indent="-246063">
              <a:spcBef>
                <a:spcPct val="25000"/>
              </a:spcBef>
              <a:buClr>
                <a:srgbClr val="C00000"/>
              </a:buClr>
              <a:buSzPct val="75000"/>
              <a:buFont typeface="Wingdings" pitchFamily="2" charset="2"/>
              <a:buChar char="n"/>
            </a:pP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 and </a:t>
            </a: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myid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 are </a:t>
            </a:r>
            <a:r>
              <a:rPr lang="en-US" b="1" i="1" kern="1200" dirty="0">
                <a:solidFill>
                  <a:srgbClr val="C00000"/>
                </a:solidFill>
                <a:ea typeface="+mn-ea"/>
                <a:cs typeface="+mn-cs"/>
              </a:rPr>
              <a:t>not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 shared</a:t>
            </a:r>
          </a:p>
        </p:txBody>
      </p:sp>
      <p:sp>
        <p:nvSpPr>
          <p:cNvPr id="933892" name="Text Box 4"/>
          <p:cNvSpPr txBox="1">
            <a:spLocks noChangeArrowheads="1"/>
          </p:cNvSpPr>
          <p:nvPr/>
        </p:nvSpPr>
        <p:spPr bwMode="auto">
          <a:xfrm>
            <a:off x="785813" y="1447814"/>
            <a:ext cx="6224794" cy="236988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Variable 	  Referenced by	Referenced by 	Referenced by</a:t>
            </a:r>
          </a:p>
          <a:p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instance	   main thread?	peer thread 0?	peer thread 1?</a:t>
            </a:r>
            <a:endParaRPr lang="en-US" sz="1800" dirty="0">
              <a:latin typeface="Calibri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1800" dirty="0" err="1">
                <a:latin typeface="Courier New" pitchFamily="49" charset="0"/>
              </a:rPr>
              <a:t>ptr</a:t>
            </a:r>
            <a:r>
              <a:rPr lang="en-US" sz="1800" dirty="0">
                <a:latin typeface="Courier New" pitchFamily="49" charset="0"/>
              </a:rPr>
              <a:t>		</a:t>
            </a:r>
          </a:p>
          <a:p>
            <a:r>
              <a:rPr lang="en-US" sz="1800" dirty="0" err="1">
                <a:latin typeface="Courier New" pitchFamily="49" charset="0"/>
              </a:rPr>
              <a:t>cnt</a:t>
            </a:r>
            <a:r>
              <a:rPr lang="en-US" sz="1800" dirty="0">
                <a:latin typeface="Courier New" pitchFamily="49" charset="0"/>
              </a:rPr>
              <a:t>		</a:t>
            </a:r>
          </a:p>
          <a:p>
            <a:r>
              <a:rPr lang="en-US" sz="1800" dirty="0" err="1">
                <a:latin typeface="Courier New" pitchFamily="49" charset="0"/>
              </a:rPr>
              <a:t>i.m</a:t>
            </a:r>
            <a:r>
              <a:rPr lang="en-US" sz="1800" dirty="0">
                <a:latin typeface="Courier New" pitchFamily="49" charset="0"/>
              </a:rPr>
              <a:t>		</a:t>
            </a:r>
          </a:p>
          <a:p>
            <a:r>
              <a:rPr lang="en-US" sz="1800" dirty="0" err="1">
                <a:latin typeface="Courier New" pitchFamily="49" charset="0"/>
              </a:rPr>
              <a:t>msgs.m</a:t>
            </a:r>
            <a:r>
              <a:rPr lang="en-US" sz="1800" dirty="0">
                <a:latin typeface="Courier New" pitchFamily="49" charset="0"/>
              </a:rPr>
              <a:t>			</a:t>
            </a:r>
          </a:p>
          <a:p>
            <a:r>
              <a:rPr lang="en-US" sz="1800" dirty="0">
                <a:latin typeface="Courier New" pitchFamily="49" charset="0"/>
              </a:rPr>
              <a:t>myid.p0		</a:t>
            </a:r>
          </a:p>
          <a:p>
            <a:r>
              <a:rPr lang="en-US" sz="1800" dirty="0">
                <a:latin typeface="Courier New" pitchFamily="49" charset="0"/>
              </a:rPr>
              <a:t>myid.p1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62200" y="2081347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38774" y="2081347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67400" y="2081347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95732" y="2373447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38774" y="2373447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67400" y="2373447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62200" y="2640147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72306" y="2640147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00932" y="2640147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62200" y="2947011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38774" y="2947011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67400" y="2947011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95732" y="3229149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38774" y="3229149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00932" y="3229149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95732" y="3490015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63170" y="3490015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67400" y="3490015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95002" y="3915904"/>
            <a:ext cx="4875600" cy="255454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global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var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main, char *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[])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da-DK" sz="1600" dirty="0" err="1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da-DK" sz="1600" dirty="0" err="1">
                <a:solidFill>
                  <a:srgbClr val="C1651C"/>
                </a:solidFill>
                <a:latin typeface="Courier New"/>
                <a:cs typeface="Courier New"/>
              </a:rPr>
              <a:t>msgs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[2] = {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"Hello from foo"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"Hello from bar"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};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ro-RO" sz="1600" dirty="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ro-RO" sz="1600" dirty="0" err="1">
                <a:solidFill>
                  <a:srgbClr val="000000"/>
                </a:solidFill>
                <a:latin typeface="Courier New"/>
                <a:cs typeface="Courier New"/>
              </a:rPr>
              <a:t>msgs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(i = 0; i &lt; 2; i++)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Pthread_create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(&amp;tid, 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a-DK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,(</a:t>
            </a:r>
            <a:r>
              <a:rPr lang="da-DK" sz="1600" dirty="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*)i);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Pthread_exit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);}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4865408" y="4100659"/>
            <a:ext cx="4278592" cy="230832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"[%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ld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]:  %s (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cnt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=%d)\n"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], ++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Shared Variable Analysis</a:t>
            </a:r>
          </a:p>
        </p:txBody>
      </p:sp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136" y="1219200"/>
            <a:ext cx="7896225" cy="5181600"/>
          </a:xfrm>
        </p:spPr>
        <p:txBody>
          <a:bodyPr/>
          <a:lstStyle/>
          <a:p>
            <a:r>
              <a:rPr lang="en-US" dirty="0"/>
              <a:t>Which variables are shared?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lnSpc>
                <a:spcPct val="95000"/>
              </a:lnSpc>
            </a:pPr>
            <a:endParaRPr lang="en-US" dirty="0"/>
          </a:p>
          <a:p>
            <a:pPr>
              <a:lnSpc>
                <a:spcPct val="95000"/>
              </a:lnSpc>
            </a:pPr>
            <a:r>
              <a:rPr lang="en-US" dirty="0"/>
              <a:t>Answer: A variable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 is shared </a:t>
            </a:r>
            <a:r>
              <a:rPr lang="en-US" dirty="0" err="1"/>
              <a:t>iff</a:t>
            </a:r>
            <a:r>
              <a:rPr lang="en-US" dirty="0"/>
              <a:t> multiple threads reference at least one instance of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. Thus:</a:t>
            </a:r>
          </a:p>
          <a:p>
            <a:pPr marL="744538" lvl="1" indent="-246063">
              <a:spcBef>
                <a:spcPct val="25000"/>
              </a:spcBef>
              <a:buClr>
                <a:srgbClr val="C00000"/>
              </a:buClr>
              <a:buSzPct val="75000"/>
              <a:buFont typeface="Wingdings" pitchFamily="2" charset="2"/>
              <a:buChar char="n"/>
            </a:pP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ptr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,  </a:t>
            </a: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cnt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, and </a:t>
            </a: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msgs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 are shared</a:t>
            </a:r>
          </a:p>
          <a:p>
            <a:pPr marL="744538" lvl="1" indent="-246063">
              <a:spcBef>
                <a:spcPct val="25000"/>
              </a:spcBef>
              <a:buClr>
                <a:srgbClr val="C00000"/>
              </a:buClr>
              <a:buSzPct val="75000"/>
              <a:buFont typeface="Wingdings" pitchFamily="2" charset="2"/>
              <a:buChar char="n"/>
            </a:pP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 and </a:t>
            </a: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myid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 are </a:t>
            </a:r>
            <a:r>
              <a:rPr lang="en-US" b="1" i="1" kern="1200" dirty="0">
                <a:solidFill>
                  <a:srgbClr val="C00000"/>
                </a:solidFill>
                <a:ea typeface="+mn-ea"/>
                <a:cs typeface="+mn-cs"/>
              </a:rPr>
              <a:t>not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 shared</a:t>
            </a:r>
          </a:p>
        </p:txBody>
      </p:sp>
      <p:sp>
        <p:nvSpPr>
          <p:cNvPr id="933892" name="Text Box 4"/>
          <p:cNvSpPr txBox="1">
            <a:spLocks noChangeArrowheads="1"/>
          </p:cNvSpPr>
          <p:nvPr/>
        </p:nvSpPr>
        <p:spPr bwMode="auto">
          <a:xfrm>
            <a:off x="785813" y="1765300"/>
            <a:ext cx="6224794" cy="236988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Variable 	  Referenced by	Referenced by 	Referenced by</a:t>
            </a:r>
          </a:p>
          <a:p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instance	   main thread?	peer thread 0?	peer thread 1?</a:t>
            </a:r>
            <a:endParaRPr lang="en-US" sz="1800" dirty="0">
              <a:latin typeface="Calibri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1800" dirty="0" err="1">
                <a:latin typeface="Courier New" pitchFamily="49" charset="0"/>
              </a:rPr>
              <a:t>ptr</a:t>
            </a:r>
            <a:r>
              <a:rPr lang="en-US" sz="1800" dirty="0">
                <a:latin typeface="Courier New" pitchFamily="49" charset="0"/>
              </a:rPr>
              <a:t>		</a:t>
            </a:r>
          </a:p>
          <a:p>
            <a:r>
              <a:rPr lang="en-US" sz="1800" dirty="0" err="1">
                <a:latin typeface="Courier New" pitchFamily="49" charset="0"/>
              </a:rPr>
              <a:t>cnt</a:t>
            </a:r>
            <a:r>
              <a:rPr lang="en-US" sz="1800" dirty="0">
                <a:latin typeface="Courier New" pitchFamily="49" charset="0"/>
              </a:rPr>
              <a:t>		</a:t>
            </a:r>
          </a:p>
          <a:p>
            <a:r>
              <a:rPr lang="en-US" sz="1800" dirty="0" err="1">
                <a:latin typeface="Courier New" pitchFamily="49" charset="0"/>
              </a:rPr>
              <a:t>i.m</a:t>
            </a:r>
            <a:r>
              <a:rPr lang="en-US" sz="1800" dirty="0">
                <a:latin typeface="Courier New" pitchFamily="49" charset="0"/>
              </a:rPr>
              <a:t>		</a:t>
            </a:r>
          </a:p>
          <a:p>
            <a:r>
              <a:rPr lang="en-US" sz="1800" dirty="0" err="1">
                <a:latin typeface="Courier New" pitchFamily="49" charset="0"/>
              </a:rPr>
              <a:t>msgs.m</a:t>
            </a:r>
            <a:r>
              <a:rPr lang="en-US" sz="1800" dirty="0">
                <a:latin typeface="Courier New" pitchFamily="49" charset="0"/>
              </a:rPr>
              <a:t>			</a:t>
            </a:r>
          </a:p>
          <a:p>
            <a:r>
              <a:rPr lang="en-US" sz="1800" dirty="0">
                <a:latin typeface="Courier New" pitchFamily="49" charset="0"/>
              </a:rPr>
              <a:t>myid.p0		</a:t>
            </a:r>
          </a:p>
          <a:p>
            <a:r>
              <a:rPr lang="en-US" sz="1800" dirty="0">
                <a:latin typeface="Courier New" pitchFamily="49" charset="0"/>
              </a:rPr>
              <a:t>myid.p1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62200" y="2398833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38774" y="2398833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67400" y="2398833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95732" y="2690933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38774" y="2690933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67400" y="2690933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62200" y="2957633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72306" y="2957633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00932" y="2957633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62200" y="3264497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38774" y="3264497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67400" y="3264497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95732" y="3546635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38774" y="3546635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00932" y="3546635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95732" y="3807501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63170" y="3807501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67400" y="3807501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15235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Synchronizing Threads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Shared variables are handy...</a:t>
            </a:r>
          </a:p>
          <a:p>
            <a:endParaRPr lang="en-US" dirty="0"/>
          </a:p>
          <a:p>
            <a:r>
              <a:rPr lang="en-US" dirty="0"/>
              <a:t>…but introduce the possibility of nasty </a:t>
            </a:r>
            <a:r>
              <a:rPr lang="en-US" i="1" dirty="0"/>
              <a:t>synchronization</a:t>
            </a:r>
            <a:r>
              <a:rPr lang="en-US" dirty="0"/>
              <a:t> errors.</a:t>
            </a:r>
          </a:p>
        </p:txBody>
      </p:sp>
    </p:spTree>
    <p:extLst>
      <p:ext uri="{BB962C8B-B14F-4D97-AF65-F5344CB8AC3E}">
        <p14:creationId xmlns:p14="http://schemas.microsoft.com/office/powerpoint/2010/main" val="2031624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66007" y="152400"/>
            <a:ext cx="8775700" cy="1095375"/>
          </a:xfrm>
        </p:spPr>
        <p:txBody>
          <a:bodyPr/>
          <a:lstStyle/>
          <a:p>
            <a:r>
              <a:rPr lang="en-US" dirty="0" err="1">
                <a:latin typeface="Courier New" pitchFamily="49" charset="0"/>
              </a:rPr>
              <a:t>badcnt.c</a:t>
            </a:r>
            <a:r>
              <a:rPr lang="en-US" dirty="0"/>
              <a:t>: Improper Synchronization</a:t>
            </a:r>
          </a:p>
        </p:txBody>
      </p:sp>
      <p:sp>
        <p:nvSpPr>
          <p:cNvPr id="935939" name="Rectangle 3"/>
          <p:cNvSpPr>
            <a:spLocks noChangeArrowheads="1"/>
          </p:cNvSpPr>
          <p:nvPr/>
        </p:nvSpPr>
        <p:spPr bwMode="auto">
          <a:xfrm>
            <a:off x="46180" y="1227921"/>
            <a:ext cx="4800600" cy="540147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Global shared variable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volatile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cnt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= 0;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Counter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niters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pthread_t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tid1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tid2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niters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= atoi(argv[1]);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Pthread_create(&amp;tid1, </a:t>
            </a:r>
            <a:r>
              <a:rPr lang="fi-FI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niters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Pthread_create(&amp;tid2, </a:t>
            </a:r>
            <a:r>
              <a:rPr lang="fi-FI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niters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Pthread_join(tid1, </a:t>
            </a:r>
            <a:r>
              <a:rPr lang="fi-FI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Pthread_join(tid2, </a:t>
            </a:r>
            <a:r>
              <a:rPr lang="fi-FI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fi-FI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pt-BR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pt-BR" sz="15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pt-BR" sz="1500" dirty="0" err="1">
                <a:solidFill>
                  <a:srgbClr val="CB2418"/>
                </a:solidFill>
                <a:latin typeface="Courier New"/>
                <a:cs typeface="Courier New"/>
              </a:rPr>
              <a:t>Check</a:t>
            </a:r>
            <a:r>
              <a:rPr lang="pt-BR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pt-BR" sz="1500" dirty="0" err="1">
                <a:solidFill>
                  <a:srgbClr val="CB2418"/>
                </a:solidFill>
                <a:latin typeface="Courier New"/>
                <a:cs typeface="Courier New"/>
              </a:rPr>
              <a:t>result</a:t>
            </a:r>
            <a:r>
              <a:rPr lang="pt-BR" sz="15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pt-BR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cnt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!= (2 * niters))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Courier New"/>
                <a:cs typeface="Courier New"/>
              </a:rPr>
              <a:t>"BOOM! cnt=%ld\n"</a:t>
            </a:r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, cnt);</a:t>
            </a:r>
          </a:p>
          <a:p>
            <a:r>
              <a:rPr lang="hu-HU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hu-HU" sz="15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Courier New"/>
                <a:cs typeface="Courier New"/>
              </a:rPr>
              <a:t>"OK cnt=%ld\n"</a:t>
            </a:r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, cnt);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935940" name="Rectangle 4"/>
          <p:cNvSpPr>
            <a:spLocks noChangeArrowheads="1"/>
          </p:cNvSpPr>
          <p:nvPr/>
        </p:nvSpPr>
        <p:spPr bwMode="auto">
          <a:xfrm>
            <a:off x="4923199" y="1237834"/>
            <a:ext cx="4257897" cy="280076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solidFill>
                  <a:srgbClr val="9D0003"/>
                </a:solidFill>
                <a:latin typeface="Courier New"/>
                <a:cs typeface="Courier New"/>
              </a:rPr>
              <a:t>/* Thread routine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0000FF"/>
                </a:solidFill>
                <a:latin typeface="Courier New"/>
                <a:cs typeface="Courier New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9E4C04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9E4C04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9E4C04"/>
                </a:solidFill>
                <a:latin typeface="Courier New"/>
                <a:cs typeface="Courier New"/>
              </a:rPr>
              <a:t>niters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*((</a:t>
            </a:r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9D00FF"/>
                </a:solidFill>
                <a:latin typeface="Courier New"/>
                <a:cs typeface="Courier New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&lt; niters;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++)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cnt++;   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9D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is-IS" sz="1600" dirty="0">
                <a:solidFill>
                  <a:srgbClr val="0F7574"/>
                </a:solidFill>
                <a:latin typeface="Courier New"/>
                <a:cs typeface="Courier New"/>
              </a:rPr>
              <a:t>NULL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 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105400" y="4192250"/>
            <a:ext cx="3505200" cy="2605684"/>
            <a:chOff x="5105400" y="4192250"/>
            <a:chExt cx="3505200" cy="2605684"/>
          </a:xfrm>
        </p:grpSpPr>
        <p:sp>
          <p:nvSpPr>
            <p:cNvPr id="935941" name="Text Box 5"/>
            <p:cNvSpPr txBox="1">
              <a:spLocks noChangeArrowheads="1"/>
            </p:cNvSpPr>
            <p:nvPr/>
          </p:nvSpPr>
          <p:spPr bwMode="auto">
            <a:xfrm>
              <a:off x="5486400" y="4192250"/>
              <a:ext cx="2770410" cy="13234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</a:rPr>
                <a:t>linux</a:t>
              </a:r>
              <a:r>
                <a:rPr lang="en-US" sz="1600" dirty="0">
                  <a:latin typeface="Courier New" pitchFamily="49" charset="0"/>
                </a:rPr>
                <a:t>&gt; ./</a:t>
              </a:r>
              <a:r>
                <a:rPr lang="en-US" sz="1600" dirty="0" err="1">
                  <a:latin typeface="Courier New" pitchFamily="49" charset="0"/>
                </a:rPr>
                <a:t>badcnt</a:t>
              </a:r>
              <a:r>
                <a:rPr lang="en-US" sz="1600" dirty="0">
                  <a:latin typeface="Courier New" pitchFamily="49" charset="0"/>
                </a:rPr>
                <a:t> 10000</a:t>
              </a:r>
            </a:p>
            <a:p>
              <a:r>
                <a:rPr lang="en-US" sz="1600" dirty="0">
                  <a:latin typeface="Courier New" pitchFamily="49" charset="0"/>
                </a:rPr>
                <a:t>OK </a:t>
              </a:r>
              <a:r>
                <a:rPr lang="en-US" sz="1600" dirty="0" err="1">
                  <a:latin typeface="Courier New" pitchFamily="49" charset="0"/>
                </a:rPr>
                <a:t>cnt</a:t>
              </a:r>
              <a:r>
                <a:rPr lang="en-US" sz="1600" dirty="0">
                  <a:latin typeface="Courier New" pitchFamily="49" charset="0"/>
                </a:rPr>
                <a:t>=20000</a:t>
              </a:r>
            </a:p>
            <a:p>
              <a:r>
                <a:rPr lang="en-US" sz="1600" dirty="0" err="1">
                  <a:latin typeface="Courier New" pitchFamily="49" charset="0"/>
                </a:rPr>
                <a:t>linux</a:t>
              </a:r>
              <a:r>
                <a:rPr lang="en-US" sz="1600" dirty="0">
                  <a:latin typeface="Courier New" pitchFamily="49" charset="0"/>
                </a:rPr>
                <a:t>&gt; ./</a:t>
              </a:r>
              <a:r>
                <a:rPr lang="en-US" sz="1600" dirty="0" err="1">
                  <a:latin typeface="Courier New" pitchFamily="49" charset="0"/>
                </a:rPr>
                <a:t>badcnt</a:t>
              </a:r>
              <a:r>
                <a:rPr lang="en-US" sz="1600" dirty="0">
                  <a:latin typeface="Courier New" pitchFamily="49" charset="0"/>
                </a:rPr>
                <a:t> 10000</a:t>
              </a:r>
            </a:p>
            <a:p>
              <a:r>
                <a:rPr lang="en-US" sz="1600" dirty="0">
                  <a:latin typeface="Courier New" pitchFamily="49" charset="0"/>
                </a:rPr>
                <a:t>BOOM! </a:t>
              </a:r>
              <a:r>
                <a:rPr lang="en-US" sz="1600" dirty="0" err="1">
                  <a:latin typeface="Courier New" pitchFamily="49" charset="0"/>
                </a:rPr>
                <a:t>cnt</a:t>
              </a:r>
              <a:r>
                <a:rPr lang="en-US" sz="1600" dirty="0">
                  <a:latin typeface="Courier New" pitchFamily="49" charset="0"/>
                </a:rPr>
                <a:t>=13051</a:t>
              </a:r>
            </a:p>
            <a:p>
              <a:r>
                <a:rPr lang="en-US" sz="1600" dirty="0" err="1">
                  <a:latin typeface="Courier New" pitchFamily="49" charset="0"/>
                </a:rPr>
                <a:t>linux</a:t>
              </a:r>
              <a:r>
                <a:rPr lang="en-US" sz="1600" dirty="0">
                  <a:latin typeface="Courier New" pitchFamily="49" charset="0"/>
                </a:rPr>
                <a:t>&gt;</a:t>
              </a:r>
            </a:p>
          </p:txBody>
        </p:sp>
        <p:sp>
          <p:nvSpPr>
            <p:cNvPr id="935942" name="Text Box 6"/>
            <p:cNvSpPr txBox="1">
              <a:spLocks noChangeArrowheads="1"/>
            </p:cNvSpPr>
            <p:nvPr/>
          </p:nvSpPr>
          <p:spPr bwMode="auto">
            <a:xfrm>
              <a:off x="5105400" y="5689938"/>
              <a:ext cx="3505200" cy="110799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dirty="0" err="1">
                  <a:latin typeface="Courier New" pitchFamily="49" charset="0"/>
                </a:rPr>
                <a:t>cnt</a:t>
              </a:r>
              <a:r>
                <a:rPr lang="en-US" dirty="0">
                  <a:latin typeface="Calibri" pitchFamily="34" charset="0"/>
                </a:rPr>
                <a:t> should equal 20,000.</a:t>
              </a:r>
            </a:p>
            <a:p>
              <a:pPr algn="ctr"/>
              <a:endParaRPr lang="en-US" sz="1800" dirty="0">
                <a:latin typeface="Calibri" pitchFamily="34" charset="0"/>
              </a:endParaRPr>
            </a:p>
            <a:p>
              <a:pPr algn="ctr"/>
              <a:r>
                <a:rPr lang="en-US" dirty="0">
                  <a:solidFill>
                    <a:srgbClr val="9D3E40"/>
                  </a:solidFill>
                  <a:latin typeface="Calibri" pitchFamily="34" charset="0"/>
                </a:rPr>
                <a:t>What went wrong?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755723" y="6248400"/>
            <a:ext cx="100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badcnt.c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4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Code for Counter Loop</a:t>
            </a:r>
          </a:p>
        </p:txBody>
      </p:sp>
      <p:sp>
        <p:nvSpPr>
          <p:cNvPr id="937989" name="Rectangle 5"/>
          <p:cNvSpPr>
            <a:spLocks noChangeArrowheads="1"/>
          </p:cNvSpPr>
          <p:nvPr/>
        </p:nvSpPr>
        <p:spPr bwMode="auto">
          <a:xfrm>
            <a:off x="2073836" y="1715869"/>
            <a:ext cx="4063282" cy="64633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lvl="0"/>
            <a:r>
              <a:rPr lang="nl-NL" sz="1800" dirty="0" err="1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for</a:t>
            </a:r>
            <a:r>
              <a:rPr lang="nl-NL" sz="18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 (i = 0; i &lt; </a:t>
            </a:r>
            <a:r>
              <a:rPr lang="nl-NL" sz="1800" dirty="0" err="1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niters</a:t>
            </a:r>
            <a:r>
              <a:rPr lang="nl-NL" sz="18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; i++)</a:t>
            </a:r>
          </a:p>
          <a:p>
            <a:pPr lvl="0"/>
            <a:r>
              <a:rPr lang="nl-NL" sz="18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    </a:t>
            </a:r>
            <a:r>
              <a:rPr lang="nl-NL" sz="1800" dirty="0" err="1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cnt</a:t>
            </a:r>
            <a:r>
              <a:rPr lang="nl-NL" sz="18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++; </a:t>
            </a:r>
            <a:endParaRPr lang="en-US" sz="1800" dirty="0">
              <a:solidFill>
                <a:srgbClr val="000000"/>
              </a:solidFill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937990" name="Text Box 6"/>
          <p:cNvSpPr txBox="1">
            <a:spLocks noChangeArrowheads="1"/>
          </p:cNvSpPr>
          <p:nvPr/>
        </p:nvSpPr>
        <p:spPr bwMode="auto">
          <a:xfrm>
            <a:off x="1828800" y="1249234"/>
            <a:ext cx="485446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dirty="0">
                <a:latin typeface="Calibri" pitchFamily="34" charset="0"/>
              </a:rPr>
              <a:t>C code for counter loop in thread </a:t>
            </a:r>
            <a:r>
              <a:rPr lang="en-US" dirty="0" err="1">
                <a:latin typeface="Calibri" pitchFamily="34" charset="0"/>
              </a:rPr>
              <a:t>i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27" name="Text Box 379"/>
          <p:cNvSpPr txBox="1">
            <a:spLocks noChangeArrowheads="1"/>
          </p:cNvSpPr>
          <p:nvPr/>
        </p:nvSpPr>
        <p:spPr bwMode="auto">
          <a:xfrm>
            <a:off x="2209800" y="3121224"/>
            <a:ext cx="3614294" cy="3431976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45720" anchor="t" anchorCtr="0">
            <a:noAutofit/>
          </a:bodyPr>
          <a:lstStyle/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movq</a:t>
            </a:r>
            <a:r>
              <a:rPr lang="en-US" sz="1800" dirty="0">
                <a:latin typeface="Courier New"/>
                <a:cs typeface="Courier New"/>
              </a:rPr>
              <a:t>  (%</a:t>
            </a:r>
            <a:r>
              <a:rPr lang="en-US" sz="1800" dirty="0" err="1">
                <a:latin typeface="Courier New"/>
                <a:cs typeface="Courier New"/>
              </a:rPr>
              <a:t>rdi</a:t>
            </a:r>
            <a:r>
              <a:rPr lang="en-US" sz="1800" dirty="0">
                <a:latin typeface="Courier New"/>
                <a:cs typeface="Courier New"/>
              </a:rPr>
              <a:t>), %</a:t>
            </a:r>
            <a:r>
              <a:rPr lang="en-US" sz="1800" dirty="0" err="1">
                <a:latin typeface="Courier New"/>
                <a:cs typeface="Courier New"/>
              </a:rPr>
              <a:t>rcx</a:t>
            </a:r>
            <a:endParaRPr lang="en-US" sz="1800" dirty="0">
              <a:latin typeface="Courier New"/>
              <a:cs typeface="Courier New"/>
            </a:endParaRP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testq</a:t>
            </a:r>
            <a:r>
              <a:rPr lang="en-US" sz="1800" dirty="0">
                <a:latin typeface="Courier New"/>
                <a:cs typeface="Courier New"/>
              </a:rPr>
              <a:t> %</a:t>
            </a:r>
            <a:r>
              <a:rPr lang="en-US" sz="1800" dirty="0" err="1">
                <a:latin typeface="Courier New"/>
                <a:cs typeface="Courier New"/>
              </a:rPr>
              <a:t>rcx</a:t>
            </a:r>
            <a:r>
              <a:rPr lang="en-US" sz="1800" dirty="0">
                <a:latin typeface="Courier New"/>
                <a:cs typeface="Courier New"/>
              </a:rPr>
              <a:t>,%</a:t>
            </a:r>
            <a:r>
              <a:rPr lang="en-US" sz="1800" dirty="0" err="1">
                <a:latin typeface="Courier New"/>
                <a:cs typeface="Courier New"/>
              </a:rPr>
              <a:t>rcx</a:t>
            </a:r>
            <a:endParaRPr lang="en-US" sz="1800" dirty="0">
              <a:latin typeface="Courier New"/>
              <a:cs typeface="Courier New"/>
            </a:endParaRP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jle</a:t>
            </a:r>
            <a:r>
              <a:rPr lang="en-US" sz="1800" dirty="0">
                <a:latin typeface="Courier New"/>
                <a:cs typeface="Courier New"/>
              </a:rPr>
              <a:t>   .L2</a:t>
            </a:r>
          </a:p>
          <a:p>
            <a:pPr algn="l"/>
            <a:r>
              <a:rPr lang="cs-CZ" sz="1800" dirty="0">
                <a:latin typeface="Courier New"/>
                <a:cs typeface="Courier New"/>
              </a:rPr>
              <a:t>    </a:t>
            </a:r>
            <a:r>
              <a:rPr lang="cs-CZ" sz="1800" dirty="0" err="1">
                <a:latin typeface="Courier New"/>
                <a:cs typeface="Courier New"/>
              </a:rPr>
              <a:t>movl</a:t>
            </a:r>
            <a:r>
              <a:rPr lang="cs-CZ" sz="1800" dirty="0">
                <a:latin typeface="Courier New"/>
                <a:cs typeface="Courier New"/>
              </a:rPr>
              <a:t>  $0, %</a:t>
            </a:r>
            <a:r>
              <a:rPr lang="cs-CZ" sz="1800" dirty="0" err="1">
                <a:latin typeface="Courier New"/>
                <a:cs typeface="Courier New"/>
              </a:rPr>
              <a:t>eax</a:t>
            </a:r>
            <a:endParaRPr lang="cs-CZ" sz="1800" dirty="0">
              <a:latin typeface="Courier New"/>
              <a:cs typeface="Courier New"/>
            </a:endParaRPr>
          </a:p>
          <a:p>
            <a:pPr algn="l"/>
            <a:r>
              <a:rPr lang="cs-CZ" sz="1800" dirty="0">
                <a:latin typeface="Courier New"/>
                <a:cs typeface="Courier New"/>
              </a:rPr>
              <a:t>.L3: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movq</a:t>
            </a:r>
            <a:r>
              <a:rPr lang="en-US" sz="1800" dirty="0">
                <a:latin typeface="Courier New"/>
                <a:cs typeface="Courier New"/>
              </a:rPr>
              <a:t>  </a:t>
            </a:r>
            <a:r>
              <a:rPr lang="en-US" sz="1800" dirty="0" err="1">
                <a:latin typeface="Courier New"/>
                <a:cs typeface="Courier New"/>
              </a:rPr>
              <a:t>cnt</a:t>
            </a:r>
            <a:r>
              <a:rPr lang="en-US" sz="1800" dirty="0">
                <a:latin typeface="Courier New"/>
                <a:cs typeface="Courier New"/>
              </a:rPr>
              <a:t>(%rip),%</a:t>
            </a:r>
            <a:r>
              <a:rPr lang="en-US" sz="1800" dirty="0" err="1">
                <a:latin typeface="Courier New"/>
                <a:cs typeface="Courier New"/>
              </a:rPr>
              <a:t>rdx</a:t>
            </a:r>
            <a:endParaRPr lang="en-US" sz="1800" dirty="0">
              <a:latin typeface="Courier New"/>
              <a:cs typeface="Courier New"/>
            </a:endParaRP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addq</a:t>
            </a:r>
            <a:r>
              <a:rPr lang="en-US" sz="1800" dirty="0">
                <a:latin typeface="Courier New"/>
                <a:cs typeface="Courier New"/>
              </a:rPr>
              <a:t>  $1, %</a:t>
            </a:r>
            <a:r>
              <a:rPr lang="en-US" sz="1800" dirty="0" err="1">
                <a:latin typeface="Courier New"/>
                <a:cs typeface="Courier New"/>
              </a:rPr>
              <a:t>rdx</a:t>
            </a:r>
            <a:endParaRPr lang="en-US" sz="1800" dirty="0">
              <a:latin typeface="Courier New"/>
              <a:cs typeface="Courier New"/>
            </a:endParaRP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movq</a:t>
            </a:r>
            <a:r>
              <a:rPr lang="en-US" sz="1800" dirty="0">
                <a:latin typeface="Courier New"/>
                <a:cs typeface="Courier New"/>
              </a:rPr>
              <a:t>  %</a:t>
            </a:r>
            <a:r>
              <a:rPr lang="en-US" sz="1800" dirty="0" err="1">
                <a:latin typeface="Courier New"/>
                <a:cs typeface="Courier New"/>
              </a:rPr>
              <a:t>rdx</a:t>
            </a:r>
            <a:r>
              <a:rPr lang="en-US" sz="1800" dirty="0">
                <a:latin typeface="Courier New"/>
                <a:cs typeface="Courier New"/>
              </a:rPr>
              <a:t>, </a:t>
            </a:r>
            <a:r>
              <a:rPr lang="en-US" sz="1800" dirty="0" err="1">
                <a:latin typeface="Courier New"/>
                <a:cs typeface="Courier New"/>
              </a:rPr>
              <a:t>cnt</a:t>
            </a:r>
            <a:r>
              <a:rPr lang="en-US" sz="1800" dirty="0">
                <a:latin typeface="Courier New"/>
                <a:cs typeface="Courier New"/>
              </a:rPr>
              <a:t>(%rip)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addq</a:t>
            </a:r>
            <a:r>
              <a:rPr lang="en-US" sz="1800" dirty="0">
                <a:latin typeface="Courier New"/>
                <a:cs typeface="Courier New"/>
              </a:rPr>
              <a:t>  $1, %</a:t>
            </a:r>
            <a:r>
              <a:rPr lang="en-US" sz="1800" dirty="0" err="1">
                <a:latin typeface="Courier New"/>
                <a:cs typeface="Courier New"/>
              </a:rPr>
              <a:t>rax</a:t>
            </a:r>
            <a:endParaRPr lang="en-US" sz="1800" dirty="0">
              <a:latin typeface="Courier New"/>
              <a:cs typeface="Courier New"/>
            </a:endParaRP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cmpq</a:t>
            </a:r>
            <a:r>
              <a:rPr lang="en-US" sz="1800" dirty="0">
                <a:latin typeface="Courier New"/>
                <a:cs typeface="Courier New"/>
              </a:rPr>
              <a:t>  %</a:t>
            </a:r>
            <a:r>
              <a:rPr lang="en-US" sz="1800" dirty="0" err="1">
                <a:latin typeface="Courier New"/>
                <a:cs typeface="Courier New"/>
              </a:rPr>
              <a:t>rcx</a:t>
            </a:r>
            <a:r>
              <a:rPr lang="en-US" sz="1800" dirty="0">
                <a:latin typeface="Courier New"/>
                <a:cs typeface="Courier New"/>
              </a:rPr>
              <a:t>, %</a:t>
            </a:r>
            <a:r>
              <a:rPr lang="en-US" sz="1800" dirty="0" err="1">
                <a:latin typeface="Courier New"/>
                <a:cs typeface="Courier New"/>
              </a:rPr>
              <a:t>rax</a:t>
            </a:r>
            <a:endParaRPr lang="en-US" sz="1800" dirty="0">
              <a:latin typeface="Courier New"/>
              <a:cs typeface="Courier New"/>
            </a:endParaRPr>
          </a:p>
          <a:p>
            <a:pPr algn="l"/>
            <a:r>
              <a:rPr lang="pl-PL" sz="1800" dirty="0">
                <a:latin typeface="Courier New"/>
                <a:cs typeface="Courier New"/>
              </a:rPr>
              <a:t>    </a:t>
            </a:r>
            <a:r>
              <a:rPr lang="pl-PL" sz="1800" dirty="0" err="1">
                <a:latin typeface="Courier New"/>
                <a:cs typeface="Courier New"/>
              </a:rPr>
              <a:t>jne</a:t>
            </a:r>
            <a:r>
              <a:rPr lang="pl-PL" sz="1800" dirty="0">
                <a:latin typeface="Courier New"/>
                <a:cs typeface="Courier New"/>
              </a:rPr>
              <a:t>   .L3</a:t>
            </a:r>
          </a:p>
          <a:p>
            <a:pPr algn="l"/>
            <a:r>
              <a:rPr lang="pl-PL" sz="1800" dirty="0">
                <a:latin typeface="Courier New"/>
                <a:cs typeface="Courier New"/>
              </a:rPr>
              <a:t>.L2: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8" name="AutoShape 381"/>
          <p:cNvSpPr>
            <a:spLocks noChangeAspect="1"/>
          </p:cNvSpPr>
          <p:nvPr/>
        </p:nvSpPr>
        <p:spPr bwMode="auto">
          <a:xfrm flipH="1">
            <a:off x="5922650" y="3436099"/>
            <a:ext cx="73396" cy="510778"/>
          </a:xfrm>
          <a:prstGeom prst="leftBrace">
            <a:avLst>
              <a:gd name="adj1" fmla="val 123405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9" name="Text Box 382"/>
          <p:cNvSpPr txBox="1">
            <a:spLocks noChangeArrowheads="1"/>
          </p:cNvSpPr>
          <p:nvPr/>
        </p:nvSpPr>
        <p:spPr bwMode="auto">
          <a:xfrm>
            <a:off x="5979215" y="3507004"/>
            <a:ext cx="10550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en-US" sz="1800" i="1" dirty="0">
                <a:latin typeface="+mn-lt"/>
              </a:rPr>
              <a:t>H</a:t>
            </a:r>
            <a:r>
              <a:rPr lang="en-US" sz="1800" i="1" baseline="-25000" dirty="0">
                <a:latin typeface="+mn-lt"/>
              </a:rPr>
              <a:t>i</a:t>
            </a:r>
            <a:r>
              <a:rPr lang="en-US" sz="1800" i="1" dirty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: Head</a:t>
            </a:r>
          </a:p>
        </p:txBody>
      </p:sp>
      <p:sp>
        <p:nvSpPr>
          <p:cNvPr id="30" name="Text Box 383"/>
          <p:cNvSpPr txBox="1">
            <a:spLocks noChangeArrowheads="1"/>
          </p:cNvSpPr>
          <p:nvPr/>
        </p:nvSpPr>
        <p:spPr bwMode="auto">
          <a:xfrm>
            <a:off x="5979215" y="5739385"/>
            <a:ext cx="79087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600" i="1" dirty="0">
                <a:latin typeface="+mn-lt"/>
              </a:rPr>
              <a:t>T</a:t>
            </a:r>
            <a:r>
              <a:rPr lang="en-US" sz="1600" i="1" baseline="-25000" dirty="0">
                <a:latin typeface="+mn-lt"/>
              </a:rPr>
              <a:t>i</a:t>
            </a:r>
            <a:r>
              <a:rPr lang="en-US" sz="1600" dirty="0">
                <a:latin typeface="+mn-lt"/>
              </a:rPr>
              <a:t> : Tail</a:t>
            </a:r>
          </a:p>
        </p:txBody>
      </p:sp>
      <p:sp>
        <p:nvSpPr>
          <p:cNvPr id="31" name="Line 385"/>
          <p:cNvSpPr>
            <a:spLocks noChangeShapeType="1"/>
          </p:cNvSpPr>
          <p:nvPr/>
        </p:nvSpPr>
        <p:spPr bwMode="auto">
          <a:xfrm flipV="1">
            <a:off x="2212483" y="4290240"/>
            <a:ext cx="3600887" cy="671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32" name="Line 386"/>
          <p:cNvSpPr>
            <a:spLocks noChangeShapeType="1"/>
          </p:cNvSpPr>
          <p:nvPr/>
        </p:nvSpPr>
        <p:spPr bwMode="auto">
          <a:xfrm>
            <a:off x="2212483" y="5390895"/>
            <a:ext cx="3600887" cy="147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33" name="Text Box 387"/>
          <p:cNvSpPr txBox="1">
            <a:spLocks noChangeArrowheads="1"/>
          </p:cNvSpPr>
          <p:nvPr/>
        </p:nvSpPr>
        <p:spPr bwMode="auto">
          <a:xfrm>
            <a:off x="5979215" y="4443985"/>
            <a:ext cx="165072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800" i="1" dirty="0">
                <a:latin typeface="+mn-lt"/>
              </a:rPr>
              <a:t>L</a:t>
            </a:r>
            <a:r>
              <a:rPr lang="en-US" sz="1800" i="1" baseline="-25000" dirty="0">
                <a:latin typeface="+mn-lt"/>
              </a:rPr>
              <a:t>i  </a:t>
            </a:r>
            <a:r>
              <a:rPr lang="en-US" sz="1800" dirty="0">
                <a:latin typeface="+mn-lt"/>
              </a:rPr>
              <a:t>: Load </a:t>
            </a:r>
            <a:r>
              <a:rPr lang="en-US" sz="1800" dirty="0" err="1">
                <a:latin typeface="+mn-lt"/>
              </a:rPr>
              <a:t>cnt</a:t>
            </a:r>
            <a:endParaRPr lang="en-US" sz="1800" dirty="0">
              <a:latin typeface="+mn-lt"/>
            </a:endParaRPr>
          </a:p>
          <a:p>
            <a:pPr algn="l"/>
            <a:r>
              <a:rPr lang="en-US" sz="1800" i="1" dirty="0" err="1">
                <a:latin typeface="+mn-lt"/>
              </a:rPr>
              <a:t>U</a:t>
            </a:r>
            <a:r>
              <a:rPr lang="en-US" sz="1800" i="1" baseline="-25000" dirty="0" err="1">
                <a:latin typeface="+mn-lt"/>
              </a:rPr>
              <a:t>i</a:t>
            </a:r>
            <a:r>
              <a:rPr lang="en-US" sz="1800" dirty="0">
                <a:latin typeface="+mn-lt"/>
              </a:rPr>
              <a:t> : Update </a:t>
            </a:r>
            <a:r>
              <a:rPr lang="en-US" sz="1800" dirty="0" err="1">
                <a:latin typeface="+mn-lt"/>
              </a:rPr>
              <a:t>cnt</a:t>
            </a:r>
            <a:endParaRPr lang="en-US" sz="1800" dirty="0">
              <a:latin typeface="+mn-lt"/>
            </a:endParaRPr>
          </a:p>
          <a:p>
            <a:pPr algn="l"/>
            <a:r>
              <a:rPr lang="en-US" sz="1800" i="1" dirty="0">
                <a:latin typeface="+mn-lt"/>
              </a:rPr>
              <a:t>S</a:t>
            </a:r>
            <a:r>
              <a:rPr lang="en-US" sz="1800" i="1" baseline="-25000" dirty="0">
                <a:latin typeface="+mn-lt"/>
              </a:rPr>
              <a:t>i</a:t>
            </a:r>
            <a:r>
              <a:rPr lang="en-US" sz="1800" dirty="0">
                <a:latin typeface="+mn-lt"/>
              </a:rPr>
              <a:t> : Store </a:t>
            </a:r>
            <a:r>
              <a:rPr lang="en-US" sz="1800" dirty="0" err="1">
                <a:latin typeface="+mn-lt"/>
              </a:rPr>
              <a:t>cnt</a:t>
            </a:r>
            <a:endParaRPr lang="en-US" sz="1800" dirty="0">
              <a:latin typeface="+mn-lt"/>
            </a:endParaRPr>
          </a:p>
        </p:txBody>
      </p:sp>
      <p:sp>
        <p:nvSpPr>
          <p:cNvPr id="34" name="Text Box 392"/>
          <p:cNvSpPr txBox="1">
            <a:spLocks noChangeArrowheads="1"/>
          </p:cNvSpPr>
          <p:nvPr/>
        </p:nvSpPr>
        <p:spPr bwMode="auto">
          <a:xfrm>
            <a:off x="2674993" y="2688224"/>
            <a:ext cx="2682568" cy="426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i="1" dirty="0" err="1"/>
              <a:t>Asm</a:t>
            </a:r>
            <a:r>
              <a:rPr lang="en-US" i="1" dirty="0"/>
              <a:t> code for thread </a:t>
            </a:r>
            <a:r>
              <a:rPr lang="en-US" i="1" dirty="0" err="1"/>
              <a:t>i</a:t>
            </a:r>
            <a:endParaRPr lang="en-US" i="1" dirty="0"/>
          </a:p>
        </p:txBody>
      </p:sp>
      <p:sp>
        <p:nvSpPr>
          <p:cNvPr id="35" name="AutoShape 381"/>
          <p:cNvSpPr>
            <a:spLocks noChangeAspect="1"/>
          </p:cNvSpPr>
          <p:nvPr/>
        </p:nvSpPr>
        <p:spPr bwMode="auto">
          <a:xfrm flipH="1">
            <a:off x="5869265" y="4327552"/>
            <a:ext cx="146219" cy="1017567"/>
          </a:xfrm>
          <a:prstGeom prst="leftBrace">
            <a:avLst>
              <a:gd name="adj1" fmla="val 123405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6" name="AutoShape 381"/>
          <p:cNvSpPr>
            <a:spLocks noChangeAspect="1"/>
          </p:cNvSpPr>
          <p:nvPr/>
        </p:nvSpPr>
        <p:spPr bwMode="auto">
          <a:xfrm flipH="1">
            <a:off x="5922650" y="5720508"/>
            <a:ext cx="73396" cy="510778"/>
          </a:xfrm>
          <a:prstGeom prst="leftBrace">
            <a:avLst>
              <a:gd name="adj1" fmla="val 123405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>
              <a:latin typeface="+mn-l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92688" y="493712"/>
            <a:ext cx="6616700" cy="573088"/>
          </a:xfrm>
        </p:spPr>
        <p:txBody>
          <a:bodyPr/>
          <a:lstStyle/>
          <a:p>
            <a:r>
              <a:rPr lang="en-US"/>
              <a:t>Concurrent Execution</a:t>
            </a:r>
          </a:p>
        </p:txBody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45097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i="1" dirty="0">
                <a:solidFill>
                  <a:srgbClr val="C00000"/>
                </a:solidFill>
              </a:rPr>
              <a:t>Key idea: </a:t>
            </a:r>
            <a:r>
              <a:rPr lang="en-US" dirty="0"/>
              <a:t>In general, any </a:t>
            </a:r>
            <a:r>
              <a:rPr lang="en-US" dirty="0">
                <a:solidFill>
                  <a:srgbClr val="00B050"/>
                </a:solidFill>
              </a:rPr>
              <a:t>sequentially consistent* </a:t>
            </a:r>
            <a:r>
              <a:rPr lang="en-US" dirty="0"/>
              <a:t>interleaving is possible, but some give an unexpected result!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</a:t>
            </a:r>
            <a:r>
              <a:rPr lang="en-US" baseline="-25000" dirty="0"/>
              <a:t>i</a:t>
            </a:r>
            <a:r>
              <a:rPr lang="en-US" dirty="0"/>
              <a:t> denotes that thread </a:t>
            </a:r>
            <a:r>
              <a:rPr lang="en-US" dirty="0" err="1"/>
              <a:t>i</a:t>
            </a:r>
            <a:r>
              <a:rPr lang="en-US" dirty="0"/>
              <a:t> executes instruction I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en-US" dirty="0"/>
              <a:t>%</a:t>
            </a:r>
            <a:r>
              <a:rPr lang="en-US" dirty="0" err="1"/>
              <a:t>rdx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is the content of %</a:t>
            </a:r>
            <a:r>
              <a:rPr lang="en-US" dirty="0" err="1"/>
              <a:t>rdx</a:t>
            </a:r>
            <a:r>
              <a:rPr lang="en-US" dirty="0"/>
              <a:t> in thread i’s context</a:t>
            </a:r>
            <a:endParaRPr lang="en-US" sz="1800" dirty="0"/>
          </a:p>
        </p:txBody>
      </p:sp>
      <p:sp>
        <p:nvSpPr>
          <p:cNvPr id="940036" name="Rectangle 4"/>
          <p:cNvSpPr>
            <a:spLocks noChangeArrowheads="1"/>
          </p:cNvSpPr>
          <p:nvPr/>
        </p:nvSpPr>
        <p:spPr bwMode="auto">
          <a:xfrm>
            <a:off x="1820863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37" name="Rectangle 5"/>
          <p:cNvSpPr>
            <a:spLocks noChangeArrowheads="1"/>
          </p:cNvSpPr>
          <p:nvPr/>
        </p:nvSpPr>
        <p:spPr bwMode="auto">
          <a:xfrm>
            <a:off x="1820863" y="36147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38" name="Rectangle 6"/>
          <p:cNvSpPr>
            <a:spLocks noChangeArrowheads="1"/>
          </p:cNvSpPr>
          <p:nvPr/>
        </p:nvSpPr>
        <p:spPr bwMode="auto">
          <a:xfrm>
            <a:off x="1820863" y="38766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39" name="Rectangle 7"/>
          <p:cNvSpPr>
            <a:spLocks noChangeArrowheads="1"/>
          </p:cNvSpPr>
          <p:nvPr/>
        </p:nvSpPr>
        <p:spPr bwMode="auto">
          <a:xfrm>
            <a:off x="1820863" y="41481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0" name="Rectangle 8"/>
          <p:cNvSpPr>
            <a:spLocks noChangeArrowheads="1"/>
          </p:cNvSpPr>
          <p:nvPr/>
        </p:nvSpPr>
        <p:spPr bwMode="auto">
          <a:xfrm>
            <a:off x="1820863" y="44100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1" name="Rectangle 9"/>
          <p:cNvSpPr>
            <a:spLocks noChangeArrowheads="1"/>
          </p:cNvSpPr>
          <p:nvPr/>
        </p:nvSpPr>
        <p:spPr bwMode="auto">
          <a:xfrm>
            <a:off x="1820863" y="46815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2" name="Rectangle 10"/>
          <p:cNvSpPr>
            <a:spLocks noChangeArrowheads="1"/>
          </p:cNvSpPr>
          <p:nvPr/>
        </p:nvSpPr>
        <p:spPr bwMode="auto">
          <a:xfrm>
            <a:off x="1820863" y="49434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3" name="Rectangle 11"/>
          <p:cNvSpPr>
            <a:spLocks noChangeArrowheads="1"/>
          </p:cNvSpPr>
          <p:nvPr/>
        </p:nvSpPr>
        <p:spPr bwMode="auto">
          <a:xfrm>
            <a:off x="1820863" y="52149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4" name="Rectangle 12"/>
          <p:cNvSpPr>
            <a:spLocks noChangeArrowheads="1"/>
          </p:cNvSpPr>
          <p:nvPr/>
        </p:nvSpPr>
        <p:spPr bwMode="auto">
          <a:xfrm>
            <a:off x="1820863" y="54768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5" name="Rectangle 13"/>
          <p:cNvSpPr>
            <a:spLocks noChangeArrowheads="1"/>
          </p:cNvSpPr>
          <p:nvPr/>
        </p:nvSpPr>
        <p:spPr bwMode="auto">
          <a:xfrm>
            <a:off x="1820863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6" name="Rectangle 14"/>
          <p:cNvSpPr>
            <a:spLocks noChangeArrowheads="1"/>
          </p:cNvSpPr>
          <p:nvPr/>
        </p:nvSpPr>
        <p:spPr bwMode="auto">
          <a:xfrm>
            <a:off x="846138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47" name="Rectangle 15"/>
          <p:cNvSpPr>
            <a:spLocks noChangeArrowheads="1"/>
          </p:cNvSpPr>
          <p:nvPr/>
        </p:nvSpPr>
        <p:spPr bwMode="auto">
          <a:xfrm>
            <a:off x="846138" y="36147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48" name="Rectangle 16"/>
          <p:cNvSpPr>
            <a:spLocks noChangeArrowheads="1"/>
          </p:cNvSpPr>
          <p:nvPr/>
        </p:nvSpPr>
        <p:spPr bwMode="auto">
          <a:xfrm>
            <a:off x="846138" y="38766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49" name="Rectangle 17"/>
          <p:cNvSpPr>
            <a:spLocks noChangeArrowheads="1"/>
          </p:cNvSpPr>
          <p:nvPr/>
        </p:nvSpPr>
        <p:spPr bwMode="auto">
          <a:xfrm>
            <a:off x="846138" y="41481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50" name="Rectangle 18"/>
          <p:cNvSpPr>
            <a:spLocks noChangeArrowheads="1"/>
          </p:cNvSpPr>
          <p:nvPr/>
        </p:nvSpPr>
        <p:spPr bwMode="auto">
          <a:xfrm>
            <a:off x="846138" y="44100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1" name="Rectangle 19"/>
          <p:cNvSpPr>
            <a:spLocks noChangeArrowheads="1"/>
          </p:cNvSpPr>
          <p:nvPr/>
        </p:nvSpPr>
        <p:spPr bwMode="auto">
          <a:xfrm>
            <a:off x="846138" y="46815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2" name="Rectangle 20"/>
          <p:cNvSpPr>
            <a:spLocks noChangeArrowheads="1"/>
          </p:cNvSpPr>
          <p:nvPr/>
        </p:nvSpPr>
        <p:spPr bwMode="auto">
          <a:xfrm>
            <a:off x="846138" y="49434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3" name="Rectangle 21"/>
          <p:cNvSpPr>
            <a:spLocks noChangeArrowheads="1"/>
          </p:cNvSpPr>
          <p:nvPr/>
        </p:nvSpPr>
        <p:spPr bwMode="auto">
          <a:xfrm>
            <a:off x="846138" y="52149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4" name="Rectangle 22"/>
          <p:cNvSpPr>
            <a:spLocks noChangeArrowheads="1"/>
          </p:cNvSpPr>
          <p:nvPr/>
        </p:nvSpPr>
        <p:spPr bwMode="auto">
          <a:xfrm>
            <a:off x="846138" y="54768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5" name="Rectangle 23"/>
          <p:cNvSpPr>
            <a:spLocks noChangeArrowheads="1"/>
          </p:cNvSpPr>
          <p:nvPr/>
        </p:nvSpPr>
        <p:spPr bwMode="auto">
          <a:xfrm>
            <a:off x="846138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56" name="Rectangle 24"/>
          <p:cNvSpPr>
            <a:spLocks noChangeArrowheads="1"/>
          </p:cNvSpPr>
          <p:nvPr/>
        </p:nvSpPr>
        <p:spPr bwMode="auto">
          <a:xfrm>
            <a:off x="2795588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57" name="Rectangle 25"/>
          <p:cNvSpPr>
            <a:spLocks noChangeArrowheads="1"/>
          </p:cNvSpPr>
          <p:nvPr/>
        </p:nvSpPr>
        <p:spPr bwMode="auto">
          <a:xfrm>
            <a:off x="2795588" y="36147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0058" name="Rectangle 26"/>
          <p:cNvSpPr>
            <a:spLocks noChangeArrowheads="1"/>
          </p:cNvSpPr>
          <p:nvPr/>
        </p:nvSpPr>
        <p:spPr bwMode="auto">
          <a:xfrm>
            <a:off x="2795588" y="38766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59" name="Rectangle 27"/>
          <p:cNvSpPr>
            <a:spLocks noChangeArrowheads="1"/>
          </p:cNvSpPr>
          <p:nvPr/>
        </p:nvSpPr>
        <p:spPr bwMode="auto">
          <a:xfrm>
            <a:off x="2795588" y="41481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60" name="Rectangle 28"/>
          <p:cNvSpPr>
            <a:spLocks noChangeArrowheads="1"/>
          </p:cNvSpPr>
          <p:nvPr/>
        </p:nvSpPr>
        <p:spPr bwMode="auto">
          <a:xfrm>
            <a:off x="2795588" y="44100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1" name="Rectangle 29"/>
          <p:cNvSpPr>
            <a:spLocks noChangeArrowheads="1"/>
          </p:cNvSpPr>
          <p:nvPr/>
        </p:nvSpPr>
        <p:spPr bwMode="auto">
          <a:xfrm>
            <a:off x="2795588" y="46815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2" name="Rectangle 30"/>
          <p:cNvSpPr>
            <a:spLocks noChangeArrowheads="1"/>
          </p:cNvSpPr>
          <p:nvPr/>
        </p:nvSpPr>
        <p:spPr bwMode="auto">
          <a:xfrm>
            <a:off x="2795588" y="49434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3" name="Rectangle 31"/>
          <p:cNvSpPr>
            <a:spLocks noChangeArrowheads="1"/>
          </p:cNvSpPr>
          <p:nvPr/>
        </p:nvSpPr>
        <p:spPr bwMode="auto">
          <a:xfrm>
            <a:off x="2795588" y="52149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4" name="Rectangle 32"/>
          <p:cNvSpPr>
            <a:spLocks noChangeArrowheads="1"/>
          </p:cNvSpPr>
          <p:nvPr/>
        </p:nvSpPr>
        <p:spPr bwMode="auto">
          <a:xfrm>
            <a:off x="2795588" y="54768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5" name="Rectangle 33"/>
          <p:cNvSpPr>
            <a:spLocks noChangeArrowheads="1"/>
          </p:cNvSpPr>
          <p:nvPr/>
        </p:nvSpPr>
        <p:spPr bwMode="auto">
          <a:xfrm>
            <a:off x="2795588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66" name="Rectangle 34"/>
          <p:cNvSpPr>
            <a:spLocks noChangeArrowheads="1"/>
          </p:cNvSpPr>
          <p:nvPr/>
        </p:nvSpPr>
        <p:spPr bwMode="auto">
          <a:xfrm>
            <a:off x="4716463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0067" name="Rectangle 35"/>
          <p:cNvSpPr>
            <a:spLocks noChangeArrowheads="1"/>
          </p:cNvSpPr>
          <p:nvPr/>
        </p:nvSpPr>
        <p:spPr bwMode="auto">
          <a:xfrm>
            <a:off x="4716463" y="36147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0068" name="Rectangle 36"/>
          <p:cNvSpPr>
            <a:spLocks noChangeArrowheads="1"/>
          </p:cNvSpPr>
          <p:nvPr/>
        </p:nvSpPr>
        <p:spPr bwMode="auto">
          <a:xfrm>
            <a:off x="4716463" y="38766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0069" name="Rectangle 37"/>
          <p:cNvSpPr>
            <a:spLocks noChangeArrowheads="1"/>
          </p:cNvSpPr>
          <p:nvPr/>
        </p:nvSpPr>
        <p:spPr bwMode="auto">
          <a:xfrm>
            <a:off x="4716463" y="41481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70" name="Rectangle 38"/>
          <p:cNvSpPr>
            <a:spLocks noChangeArrowheads="1"/>
          </p:cNvSpPr>
          <p:nvPr/>
        </p:nvSpPr>
        <p:spPr bwMode="auto">
          <a:xfrm>
            <a:off x="4716463" y="44100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71" name="Rectangle 39"/>
          <p:cNvSpPr>
            <a:spLocks noChangeArrowheads="1"/>
          </p:cNvSpPr>
          <p:nvPr/>
        </p:nvSpPr>
        <p:spPr bwMode="auto">
          <a:xfrm>
            <a:off x="4716463" y="46815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72" name="Rectangle 40"/>
          <p:cNvSpPr>
            <a:spLocks noChangeArrowheads="1"/>
          </p:cNvSpPr>
          <p:nvPr/>
        </p:nvSpPr>
        <p:spPr bwMode="auto">
          <a:xfrm>
            <a:off x="4716463" y="49434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73" name="Rectangle 41"/>
          <p:cNvSpPr>
            <a:spLocks noChangeArrowheads="1"/>
          </p:cNvSpPr>
          <p:nvPr/>
        </p:nvSpPr>
        <p:spPr bwMode="auto">
          <a:xfrm>
            <a:off x="4716463" y="52149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74" name="Rectangle 42"/>
          <p:cNvSpPr>
            <a:spLocks noChangeArrowheads="1"/>
          </p:cNvSpPr>
          <p:nvPr/>
        </p:nvSpPr>
        <p:spPr bwMode="auto">
          <a:xfrm>
            <a:off x="4716463" y="54768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75" name="Rectangle 43"/>
          <p:cNvSpPr>
            <a:spLocks noChangeArrowheads="1"/>
          </p:cNvSpPr>
          <p:nvPr/>
        </p:nvSpPr>
        <p:spPr bwMode="auto">
          <a:xfrm>
            <a:off x="4716463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76" name="Text Box 44"/>
          <p:cNvSpPr txBox="1">
            <a:spLocks noChangeArrowheads="1"/>
          </p:cNvSpPr>
          <p:nvPr/>
        </p:nvSpPr>
        <p:spPr bwMode="auto">
          <a:xfrm>
            <a:off x="838200" y="2895600"/>
            <a:ext cx="107337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</a:t>
            </a:r>
            <a:r>
              <a:rPr lang="en-US" sz="1800" dirty="0">
                <a:latin typeface="Calibri" pitchFamily="34" charset="0"/>
              </a:rPr>
              <a:t> (thread)</a:t>
            </a:r>
          </a:p>
        </p:txBody>
      </p:sp>
      <p:sp>
        <p:nvSpPr>
          <p:cNvPr id="940077" name="Text Box 45"/>
          <p:cNvSpPr txBox="1">
            <a:spLocks noChangeArrowheads="1"/>
          </p:cNvSpPr>
          <p:nvPr/>
        </p:nvSpPr>
        <p:spPr bwMode="auto">
          <a:xfrm>
            <a:off x="2001838" y="2911475"/>
            <a:ext cx="65338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instr</a:t>
            </a:r>
            <a:r>
              <a:rPr lang="en-US" sz="1800" baseline="-25000" dirty="0" err="1">
                <a:latin typeface="Calibri" pitchFamily="34" charset="0"/>
              </a:rPr>
              <a:t>i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78" name="Text Box 46"/>
          <p:cNvSpPr txBox="1">
            <a:spLocks noChangeArrowheads="1"/>
          </p:cNvSpPr>
          <p:nvPr/>
        </p:nvSpPr>
        <p:spPr bwMode="auto">
          <a:xfrm>
            <a:off x="4983163" y="2911475"/>
            <a:ext cx="48231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79" name="Text Box 47"/>
          <p:cNvSpPr txBox="1">
            <a:spLocks noChangeArrowheads="1"/>
          </p:cNvSpPr>
          <p:nvPr/>
        </p:nvSpPr>
        <p:spPr bwMode="auto">
          <a:xfrm>
            <a:off x="2922233" y="2911475"/>
            <a:ext cx="7429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%rdx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80" name="Text Box 48"/>
          <p:cNvSpPr txBox="1">
            <a:spLocks noChangeArrowheads="1"/>
          </p:cNvSpPr>
          <p:nvPr/>
        </p:nvSpPr>
        <p:spPr bwMode="auto">
          <a:xfrm>
            <a:off x="5915628" y="5669080"/>
            <a:ext cx="56137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OK</a:t>
            </a:r>
          </a:p>
        </p:txBody>
      </p:sp>
      <p:sp>
        <p:nvSpPr>
          <p:cNvPr id="940081" name="Rectangle 49"/>
          <p:cNvSpPr>
            <a:spLocks noChangeArrowheads="1"/>
          </p:cNvSpPr>
          <p:nvPr/>
        </p:nvSpPr>
        <p:spPr bwMode="auto">
          <a:xfrm>
            <a:off x="3741738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2" name="Rectangle 50"/>
          <p:cNvSpPr>
            <a:spLocks noChangeArrowheads="1"/>
          </p:cNvSpPr>
          <p:nvPr/>
        </p:nvSpPr>
        <p:spPr bwMode="auto">
          <a:xfrm>
            <a:off x="3741738" y="36147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3" name="Rectangle 51"/>
          <p:cNvSpPr>
            <a:spLocks noChangeArrowheads="1"/>
          </p:cNvSpPr>
          <p:nvPr/>
        </p:nvSpPr>
        <p:spPr bwMode="auto">
          <a:xfrm>
            <a:off x="3741738" y="38766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4" name="Rectangle 52"/>
          <p:cNvSpPr>
            <a:spLocks noChangeArrowheads="1"/>
          </p:cNvSpPr>
          <p:nvPr/>
        </p:nvSpPr>
        <p:spPr bwMode="auto">
          <a:xfrm>
            <a:off x="3741738" y="41481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5" name="Rectangle 53"/>
          <p:cNvSpPr>
            <a:spLocks noChangeArrowheads="1"/>
          </p:cNvSpPr>
          <p:nvPr/>
        </p:nvSpPr>
        <p:spPr bwMode="auto">
          <a:xfrm>
            <a:off x="3741738" y="44100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6" name="Rectangle 54"/>
          <p:cNvSpPr>
            <a:spLocks noChangeArrowheads="1"/>
          </p:cNvSpPr>
          <p:nvPr/>
        </p:nvSpPr>
        <p:spPr bwMode="auto">
          <a:xfrm>
            <a:off x="3741738" y="46815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87" name="Rectangle 55"/>
          <p:cNvSpPr>
            <a:spLocks noChangeArrowheads="1"/>
          </p:cNvSpPr>
          <p:nvPr/>
        </p:nvSpPr>
        <p:spPr bwMode="auto">
          <a:xfrm>
            <a:off x="3741738" y="49434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88" name="Rectangle 56"/>
          <p:cNvSpPr>
            <a:spLocks noChangeArrowheads="1"/>
          </p:cNvSpPr>
          <p:nvPr/>
        </p:nvSpPr>
        <p:spPr bwMode="auto">
          <a:xfrm>
            <a:off x="3741738" y="52149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89" name="Rectangle 57"/>
          <p:cNvSpPr>
            <a:spLocks noChangeArrowheads="1"/>
          </p:cNvSpPr>
          <p:nvPr/>
        </p:nvSpPr>
        <p:spPr bwMode="auto">
          <a:xfrm>
            <a:off x="3741738" y="54768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90" name="Rectangle 58"/>
          <p:cNvSpPr>
            <a:spLocks noChangeArrowheads="1"/>
          </p:cNvSpPr>
          <p:nvPr/>
        </p:nvSpPr>
        <p:spPr bwMode="auto">
          <a:xfrm>
            <a:off x="3741738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91" name="Text Box 59"/>
          <p:cNvSpPr txBox="1">
            <a:spLocks noChangeArrowheads="1"/>
          </p:cNvSpPr>
          <p:nvPr/>
        </p:nvSpPr>
        <p:spPr bwMode="auto">
          <a:xfrm>
            <a:off x="3868383" y="2911475"/>
            <a:ext cx="7429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%rdx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60" name="Text Box 48">
            <a:extLst>
              <a:ext uri="{FF2B5EF4-FFF2-40B4-BE49-F238E27FC236}">
                <a16:creationId xmlns:a16="http://schemas.microsoft.com/office/drawing/2014/main" id="{A3427235-7756-4482-96AC-FCF702D02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973" y="6179622"/>
            <a:ext cx="849014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solidFill>
                  <a:srgbClr val="00B050"/>
                </a:solidFill>
                <a:latin typeface="Calibri" pitchFamily="34" charset="0"/>
              </a:rPr>
              <a:t>*For now.  In reality, on x86 even non-sequentially consistent </a:t>
            </a:r>
            <a:r>
              <a:rPr lang="en-US" sz="1800" i="1" dirty="0" err="1">
                <a:solidFill>
                  <a:srgbClr val="00B050"/>
                </a:solidFill>
                <a:latin typeface="Calibri" pitchFamily="34" charset="0"/>
              </a:rPr>
              <a:t>interleavings</a:t>
            </a:r>
            <a:r>
              <a:rPr lang="en-US" sz="1800" i="1" dirty="0">
                <a:solidFill>
                  <a:srgbClr val="00B050"/>
                </a:solidFill>
                <a:latin typeface="Calibri" pitchFamily="34" charset="0"/>
              </a:rPr>
              <a:t> are possible </a:t>
            </a:r>
          </a:p>
        </p:txBody>
      </p:sp>
    </p:spTree>
    <p:extLst>
      <p:ext uri="{BB962C8B-B14F-4D97-AF65-F5344CB8AC3E}">
        <p14:creationId xmlns:p14="http://schemas.microsoft.com/office/powerpoint/2010/main" val="391900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0080" grpId="0"/>
      <p:bldP spid="6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92688" y="493712"/>
            <a:ext cx="6616700" cy="573088"/>
          </a:xfrm>
        </p:spPr>
        <p:txBody>
          <a:bodyPr/>
          <a:lstStyle/>
          <a:p>
            <a:r>
              <a:rPr lang="en-US"/>
              <a:t>Concurrent Execution</a:t>
            </a:r>
          </a:p>
        </p:txBody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45097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i="1" dirty="0">
                <a:solidFill>
                  <a:srgbClr val="C00000"/>
                </a:solidFill>
              </a:rPr>
              <a:t>Key idea: </a:t>
            </a:r>
            <a:r>
              <a:rPr lang="en-US" dirty="0"/>
              <a:t>In general, any sequentially consistent interleaving is possible, but some give an unexpected result!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</a:t>
            </a:r>
            <a:r>
              <a:rPr lang="en-US" baseline="-25000" dirty="0"/>
              <a:t>i</a:t>
            </a:r>
            <a:r>
              <a:rPr lang="en-US" dirty="0"/>
              <a:t> denotes that thread </a:t>
            </a:r>
            <a:r>
              <a:rPr lang="en-US" dirty="0" err="1"/>
              <a:t>i</a:t>
            </a:r>
            <a:r>
              <a:rPr lang="en-US" dirty="0"/>
              <a:t> executes instruction I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en-US" dirty="0"/>
              <a:t>%</a:t>
            </a:r>
            <a:r>
              <a:rPr lang="en-US" dirty="0" err="1"/>
              <a:t>rdx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is the content of %</a:t>
            </a:r>
            <a:r>
              <a:rPr lang="en-US" dirty="0" err="1"/>
              <a:t>rdx</a:t>
            </a:r>
            <a:r>
              <a:rPr lang="en-US" dirty="0"/>
              <a:t> in thread i’s context</a:t>
            </a:r>
            <a:endParaRPr lang="en-US" sz="1800" dirty="0"/>
          </a:p>
        </p:txBody>
      </p:sp>
      <p:sp>
        <p:nvSpPr>
          <p:cNvPr id="940036" name="Rectangle 4"/>
          <p:cNvSpPr>
            <a:spLocks noChangeArrowheads="1"/>
          </p:cNvSpPr>
          <p:nvPr/>
        </p:nvSpPr>
        <p:spPr bwMode="auto">
          <a:xfrm>
            <a:off x="1820863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37" name="Rectangle 5"/>
          <p:cNvSpPr>
            <a:spLocks noChangeArrowheads="1"/>
          </p:cNvSpPr>
          <p:nvPr/>
        </p:nvSpPr>
        <p:spPr bwMode="auto">
          <a:xfrm>
            <a:off x="1820863" y="3614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38" name="Rectangle 6"/>
          <p:cNvSpPr>
            <a:spLocks noChangeArrowheads="1"/>
          </p:cNvSpPr>
          <p:nvPr/>
        </p:nvSpPr>
        <p:spPr bwMode="auto">
          <a:xfrm>
            <a:off x="1820863" y="38766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39" name="Rectangle 7"/>
          <p:cNvSpPr>
            <a:spLocks noChangeArrowheads="1"/>
          </p:cNvSpPr>
          <p:nvPr/>
        </p:nvSpPr>
        <p:spPr bwMode="auto">
          <a:xfrm>
            <a:off x="1820863" y="41481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0" name="Rectangle 8"/>
          <p:cNvSpPr>
            <a:spLocks noChangeArrowheads="1"/>
          </p:cNvSpPr>
          <p:nvPr/>
        </p:nvSpPr>
        <p:spPr bwMode="auto">
          <a:xfrm>
            <a:off x="1820863" y="44100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1" name="Rectangle 9"/>
          <p:cNvSpPr>
            <a:spLocks noChangeArrowheads="1"/>
          </p:cNvSpPr>
          <p:nvPr/>
        </p:nvSpPr>
        <p:spPr bwMode="auto">
          <a:xfrm>
            <a:off x="1820863" y="4681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2" name="Rectangle 10"/>
          <p:cNvSpPr>
            <a:spLocks noChangeArrowheads="1"/>
          </p:cNvSpPr>
          <p:nvPr/>
        </p:nvSpPr>
        <p:spPr bwMode="auto">
          <a:xfrm>
            <a:off x="1820863" y="49434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3" name="Rectangle 11"/>
          <p:cNvSpPr>
            <a:spLocks noChangeArrowheads="1"/>
          </p:cNvSpPr>
          <p:nvPr/>
        </p:nvSpPr>
        <p:spPr bwMode="auto">
          <a:xfrm>
            <a:off x="1820863" y="52149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4" name="Rectangle 12"/>
          <p:cNvSpPr>
            <a:spLocks noChangeArrowheads="1"/>
          </p:cNvSpPr>
          <p:nvPr/>
        </p:nvSpPr>
        <p:spPr bwMode="auto">
          <a:xfrm>
            <a:off x="1820863" y="5476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5" name="Rectangle 13"/>
          <p:cNvSpPr>
            <a:spLocks noChangeArrowheads="1"/>
          </p:cNvSpPr>
          <p:nvPr/>
        </p:nvSpPr>
        <p:spPr bwMode="auto">
          <a:xfrm>
            <a:off x="1820863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6" name="Rectangle 14"/>
          <p:cNvSpPr>
            <a:spLocks noChangeArrowheads="1"/>
          </p:cNvSpPr>
          <p:nvPr/>
        </p:nvSpPr>
        <p:spPr bwMode="auto">
          <a:xfrm>
            <a:off x="846138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47" name="Rectangle 15"/>
          <p:cNvSpPr>
            <a:spLocks noChangeArrowheads="1"/>
          </p:cNvSpPr>
          <p:nvPr/>
        </p:nvSpPr>
        <p:spPr bwMode="auto">
          <a:xfrm>
            <a:off x="846138" y="3614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48" name="Rectangle 16"/>
          <p:cNvSpPr>
            <a:spLocks noChangeArrowheads="1"/>
          </p:cNvSpPr>
          <p:nvPr/>
        </p:nvSpPr>
        <p:spPr bwMode="auto">
          <a:xfrm>
            <a:off x="846138" y="38766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49" name="Rectangle 17"/>
          <p:cNvSpPr>
            <a:spLocks noChangeArrowheads="1"/>
          </p:cNvSpPr>
          <p:nvPr/>
        </p:nvSpPr>
        <p:spPr bwMode="auto">
          <a:xfrm>
            <a:off x="846138" y="41481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50" name="Rectangle 18"/>
          <p:cNvSpPr>
            <a:spLocks noChangeArrowheads="1"/>
          </p:cNvSpPr>
          <p:nvPr/>
        </p:nvSpPr>
        <p:spPr bwMode="auto">
          <a:xfrm>
            <a:off x="846138" y="44100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1" name="Rectangle 19"/>
          <p:cNvSpPr>
            <a:spLocks noChangeArrowheads="1"/>
          </p:cNvSpPr>
          <p:nvPr/>
        </p:nvSpPr>
        <p:spPr bwMode="auto">
          <a:xfrm>
            <a:off x="846138" y="4681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2" name="Rectangle 20"/>
          <p:cNvSpPr>
            <a:spLocks noChangeArrowheads="1"/>
          </p:cNvSpPr>
          <p:nvPr/>
        </p:nvSpPr>
        <p:spPr bwMode="auto">
          <a:xfrm>
            <a:off x="846138" y="49434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3" name="Rectangle 21"/>
          <p:cNvSpPr>
            <a:spLocks noChangeArrowheads="1"/>
          </p:cNvSpPr>
          <p:nvPr/>
        </p:nvSpPr>
        <p:spPr bwMode="auto">
          <a:xfrm>
            <a:off x="846138" y="52149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4" name="Rectangle 22"/>
          <p:cNvSpPr>
            <a:spLocks noChangeArrowheads="1"/>
          </p:cNvSpPr>
          <p:nvPr/>
        </p:nvSpPr>
        <p:spPr bwMode="auto">
          <a:xfrm>
            <a:off x="846138" y="5476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5" name="Rectangle 23"/>
          <p:cNvSpPr>
            <a:spLocks noChangeArrowheads="1"/>
          </p:cNvSpPr>
          <p:nvPr/>
        </p:nvSpPr>
        <p:spPr bwMode="auto">
          <a:xfrm>
            <a:off x="846138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56" name="Rectangle 24"/>
          <p:cNvSpPr>
            <a:spLocks noChangeArrowheads="1"/>
          </p:cNvSpPr>
          <p:nvPr/>
        </p:nvSpPr>
        <p:spPr bwMode="auto">
          <a:xfrm>
            <a:off x="2795588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57" name="Rectangle 25"/>
          <p:cNvSpPr>
            <a:spLocks noChangeArrowheads="1"/>
          </p:cNvSpPr>
          <p:nvPr/>
        </p:nvSpPr>
        <p:spPr bwMode="auto">
          <a:xfrm>
            <a:off x="2795588" y="3614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0058" name="Rectangle 26"/>
          <p:cNvSpPr>
            <a:spLocks noChangeArrowheads="1"/>
          </p:cNvSpPr>
          <p:nvPr/>
        </p:nvSpPr>
        <p:spPr bwMode="auto">
          <a:xfrm>
            <a:off x="2795588" y="38766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59" name="Rectangle 27"/>
          <p:cNvSpPr>
            <a:spLocks noChangeArrowheads="1"/>
          </p:cNvSpPr>
          <p:nvPr/>
        </p:nvSpPr>
        <p:spPr bwMode="auto">
          <a:xfrm>
            <a:off x="2795588" y="41481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60" name="Rectangle 28"/>
          <p:cNvSpPr>
            <a:spLocks noChangeArrowheads="1"/>
          </p:cNvSpPr>
          <p:nvPr/>
        </p:nvSpPr>
        <p:spPr bwMode="auto">
          <a:xfrm>
            <a:off x="2795588" y="44100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1" name="Rectangle 29"/>
          <p:cNvSpPr>
            <a:spLocks noChangeArrowheads="1"/>
          </p:cNvSpPr>
          <p:nvPr/>
        </p:nvSpPr>
        <p:spPr bwMode="auto">
          <a:xfrm>
            <a:off x="2795588" y="4681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2" name="Rectangle 30"/>
          <p:cNvSpPr>
            <a:spLocks noChangeArrowheads="1"/>
          </p:cNvSpPr>
          <p:nvPr/>
        </p:nvSpPr>
        <p:spPr bwMode="auto">
          <a:xfrm>
            <a:off x="2795588" y="49434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3" name="Rectangle 31"/>
          <p:cNvSpPr>
            <a:spLocks noChangeArrowheads="1"/>
          </p:cNvSpPr>
          <p:nvPr/>
        </p:nvSpPr>
        <p:spPr bwMode="auto">
          <a:xfrm>
            <a:off x="2795588" y="52149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4" name="Rectangle 32"/>
          <p:cNvSpPr>
            <a:spLocks noChangeArrowheads="1"/>
          </p:cNvSpPr>
          <p:nvPr/>
        </p:nvSpPr>
        <p:spPr bwMode="auto">
          <a:xfrm>
            <a:off x="2795588" y="5476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5" name="Rectangle 33"/>
          <p:cNvSpPr>
            <a:spLocks noChangeArrowheads="1"/>
          </p:cNvSpPr>
          <p:nvPr/>
        </p:nvSpPr>
        <p:spPr bwMode="auto">
          <a:xfrm>
            <a:off x="2795588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66" name="Rectangle 34"/>
          <p:cNvSpPr>
            <a:spLocks noChangeArrowheads="1"/>
          </p:cNvSpPr>
          <p:nvPr/>
        </p:nvSpPr>
        <p:spPr bwMode="auto">
          <a:xfrm>
            <a:off x="4716463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0067" name="Rectangle 35"/>
          <p:cNvSpPr>
            <a:spLocks noChangeArrowheads="1"/>
          </p:cNvSpPr>
          <p:nvPr/>
        </p:nvSpPr>
        <p:spPr bwMode="auto">
          <a:xfrm>
            <a:off x="4716463" y="3614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0068" name="Rectangle 36"/>
          <p:cNvSpPr>
            <a:spLocks noChangeArrowheads="1"/>
          </p:cNvSpPr>
          <p:nvPr/>
        </p:nvSpPr>
        <p:spPr bwMode="auto">
          <a:xfrm>
            <a:off x="4716463" y="38766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0069" name="Rectangle 37"/>
          <p:cNvSpPr>
            <a:spLocks noChangeArrowheads="1"/>
          </p:cNvSpPr>
          <p:nvPr/>
        </p:nvSpPr>
        <p:spPr bwMode="auto">
          <a:xfrm>
            <a:off x="4716463" y="41481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70" name="Rectangle 38"/>
          <p:cNvSpPr>
            <a:spLocks noChangeArrowheads="1"/>
          </p:cNvSpPr>
          <p:nvPr/>
        </p:nvSpPr>
        <p:spPr bwMode="auto">
          <a:xfrm>
            <a:off x="4716463" y="44100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71" name="Rectangle 39"/>
          <p:cNvSpPr>
            <a:spLocks noChangeArrowheads="1"/>
          </p:cNvSpPr>
          <p:nvPr/>
        </p:nvSpPr>
        <p:spPr bwMode="auto">
          <a:xfrm>
            <a:off x="4716463" y="4681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72" name="Rectangle 40"/>
          <p:cNvSpPr>
            <a:spLocks noChangeArrowheads="1"/>
          </p:cNvSpPr>
          <p:nvPr/>
        </p:nvSpPr>
        <p:spPr bwMode="auto">
          <a:xfrm>
            <a:off x="4716463" y="49434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73" name="Rectangle 41"/>
          <p:cNvSpPr>
            <a:spLocks noChangeArrowheads="1"/>
          </p:cNvSpPr>
          <p:nvPr/>
        </p:nvSpPr>
        <p:spPr bwMode="auto">
          <a:xfrm>
            <a:off x="4716463" y="52149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74" name="Rectangle 42"/>
          <p:cNvSpPr>
            <a:spLocks noChangeArrowheads="1"/>
          </p:cNvSpPr>
          <p:nvPr/>
        </p:nvSpPr>
        <p:spPr bwMode="auto">
          <a:xfrm>
            <a:off x="4716463" y="5476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75" name="Rectangle 43"/>
          <p:cNvSpPr>
            <a:spLocks noChangeArrowheads="1"/>
          </p:cNvSpPr>
          <p:nvPr/>
        </p:nvSpPr>
        <p:spPr bwMode="auto">
          <a:xfrm>
            <a:off x="4716463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76" name="Text Box 44"/>
          <p:cNvSpPr txBox="1">
            <a:spLocks noChangeArrowheads="1"/>
          </p:cNvSpPr>
          <p:nvPr/>
        </p:nvSpPr>
        <p:spPr bwMode="auto">
          <a:xfrm>
            <a:off x="838200" y="2895600"/>
            <a:ext cx="107337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</a:t>
            </a:r>
            <a:r>
              <a:rPr lang="en-US" sz="1800" dirty="0">
                <a:latin typeface="Calibri" pitchFamily="34" charset="0"/>
              </a:rPr>
              <a:t> (thread)</a:t>
            </a:r>
          </a:p>
        </p:txBody>
      </p:sp>
      <p:sp>
        <p:nvSpPr>
          <p:cNvPr id="940077" name="Text Box 45"/>
          <p:cNvSpPr txBox="1">
            <a:spLocks noChangeArrowheads="1"/>
          </p:cNvSpPr>
          <p:nvPr/>
        </p:nvSpPr>
        <p:spPr bwMode="auto">
          <a:xfrm>
            <a:off x="2001838" y="2911475"/>
            <a:ext cx="65338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instr</a:t>
            </a:r>
            <a:r>
              <a:rPr lang="en-US" sz="1800" baseline="-25000" dirty="0" err="1">
                <a:latin typeface="Calibri" pitchFamily="34" charset="0"/>
              </a:rPr>
              <a:t>i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78" name="Text Box 46"/>
          <p:cNvSpPr txBox="1">
            <a:spLocks noChangeArrowheads="1"/>
          </p:cNvSpPr>
          <p:nvPr/>
        </p:nvSpPr>
        <p:spPr bwMode="auto">
          <a:xfrm>
            <a:off x="4983163" y="2911475"/>
            <a:ext cx="48231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79" name="Text Box 47"/>
          <p:cNvSpPr txBox="1">
            <a:spLocks noChangeArrowheads="1"/>
          </p:cNvSpPr>
          <p:nvPr/>
        </p:nvSpPr>
        <p:spPr bwMode="auto">
          <a:xfrm>
            <a:off x="2922233" y="2911475"/>
            <a:ext cx="7429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%rdx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80" name="Text Box 48"/>
          <p:cNvSpPr txBox="1">
            <a:spLocks noChangeArrowheads="1"/>
          </p:cNvSpPr>
          <p:nvPr/>
        </p:nvSpPr>
        <p:spPr bwMode="auto">
          <a:xfrm>
            <a:off x="5915628" y="5669080"/>
            <a:ext cx="56137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OK</a:t>
            </a:r>
          </a:p>
        </p:txBody>
      </p:sp>
      <p:sp>
        <p:nvSpPr>
          <p:cNvPr id="940081" name="Rectangle 49"/>
          <p:cNvSpPr>
            <a:spLocks noChangeArrowheads="1"/>
          </p:cNvSpPr>
          <p:nvPr/>
        </p:nvSpPr>
        <p:spPr bwMode="auto">
          <a:xfrm>
            <a:off x="3741738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2" name="Rectangle 50"/>
          <p:cNvSpPr>
            <a:spLocks noChangeArrowheads="1"/>
          </p:cNvSpPr>
          <p:nvPr/>
        </p:nvSpPr>
        <p:spPr bwMode="auto">
          <a:xfrm>
            <a:off x="3741738" y="3614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3" name="Rectangle 51"/>
          <p:cNvSpPr>
            <a:spLocks noChangeArrowheads="1"/>
          </p:cNvSpPr>
          <p:nvPr/>
        </p:nvSpPr>
        <p:spPr bwMode="auto">
          <a:xfrm>
            <a:off x="3741738" y="38766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4" name="Rectangle 52"/>
          <p:cNvSpPr>
            <a:spLocks noChangeArrowheads="1"/>
          </p:cNvSpPr>
          <p:nvPr/>
        </p:nvSpPr>
        <p:spPr bwMode="auto">
          <a:xfrm>
            <a:off x="3741738" y="41481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5" name="Rectangle 53"/>
          <p:cNvSpPr>
            <a:spLocks noChangeArrowheads="1"/>
          </p:cNvSpPr>
          <p:nvPr/>
        </p:nvSpPr>
        <p:spPr bwMode="auto">
          <a:xfrm>
            <a:off x="3741738" y="44100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6" name="Rectangle 54"/>
          <p:cNvSpPr>
            <a:spLocks noChangeArrowheads="1"/>
          </p:cNvSpPr>
          <p:nvPr/>
        </p:nvSpPr>
        <p:spPr bwMode="auto">
          <a:xfrm>
            <a:off x="3741738" y="4681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87" name="Rectangle 55"/>
          <p:cNvSpPr>
            <a:spLocks noChangeArrowheads="1"/>
          </p:cNvSpPr>
          <p:nvPr/>
        </p:nvSpPr>
        <p:spPr bwMode="auto">
          <a:xfrm>
            <a:off x="3741738" y="49434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88" name="Rectangle 56"/>
          <p:cNvSpPr>
            <a:spLocks noChangeArrowheads="1"/>
          </p:cNvSpPr>
          <p:nvPr/>
        </p:nvSpPr>
        <p:spPr bwMode="auto">
          <a:xfrm>
            <a:off x="3741738" y="52149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89" name="Rectangle 57"/>
          <p:cNvSpPr>
            <a:spLocks noChangeArrowheads="1"/>
          </p:cNvSpPr>
          <p:nvPr/>
        </p:nvSpPr>
        <p:spPr bwMode="auto">
          <a:xfrm>
            <a:off x="3741738" y="5476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90" name="Rectangle 58"/>
          <p:cNvSpPr>
            <a:spLocks noChangeArrowheads="1"/>
          </p:cNvSpPr>
          <p:nvPr/>
        </p:nvSpPr>
        <p:spPr bwMode="auto">
          <a:xfrm>
            <a:off x="3741738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91" name="Text Box 59"/>
          <p:cNvSpPr txBox="1">
            <a:spLocks noChangeArrowheads="1"/>
          </p:cNvSpPr>
          <p:nvPr/>
        </p:nvSpPr>
        <p:spPr bwMode="auto">
          <a:xfrm>
            <a:off x="3868383" y="2911475"/>
            <a:ext cx="7429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%rdx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60" name="Rectangle 35"/>
          <p:cNvSpPr>
            <a:spLocks noChangeArrowheads="1"/>
          </p:cNvSpPr>
          <p:nvPr/>
        </p:nvSpPr>
        <p:spPr bwMode="auto">
          <a:xfrm>
            <a:off x="6238837" y="3620869"/>
            <a:ext cx="487363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934200" y="3392269"/>
            <a:ext cx="1600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Thread 1 </a:t>
            </a:r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critical section</a:t>
            </a:r>
          </a:p>
        </p:txBody>
      </p:sp>
      <p:sp>
        <p:nvSpPr>
          <p:cNvPr id="62" name="Rectangle 37"/>
          <p:cNvSpPr>
            <a:spLocks noChangeArrowheads="1"/>
          </p:cNvSpPr>
          <p:nvPr/>
        </p:nvSpPr>
        <p:spPr bwMode="auto">
          <a:xfrm>
            <a:off x="6238837" y="4258806"/>
            <a:ext cx="487363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934200" y="4078069"/>
            <a:ext cx="1600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Thread 2 </a:t>
            </a:r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critical section</a:t>
            </a:r>
          </a:p>
        </p:txBody>
      </p:sp>
    </p:spTree>
    <p:extLst>
      <p:ext uri="{BB962C8B-B14F-4D97-AF65-F5344CB8AC3E}">
        <p14:creationId xmlns:p14="http://schemas.microsoft.com/office/powerpoint/2010/main" val="15595747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Concurrent Execution (cont)</a:t>
            </a:r>
          </a:p>
        </p:txBody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6776" y="1276350"/>
            <a:ext cx="7896225" cy="857250"/>
          </a:xfrm>
        </p:spPr>
        <p:txBody>
          <a:bodyPr/>
          <a:lstStyle/>
          <a:p>
            <a:r>
              <a:rPr lang="en-US" dirty="0"/>
              <a:t>Incorrect ordering: two threads increment the counter, but the result is 1 instead of 2</a:t>
            </a:r>
          </a:p>
        </p:txBody>
      </p:sp>
      <p:sp>
        <p:nvSpPr>
          <p:cNvPr id="942084" name="Rectangle 4"/>
          <p:cNvSpPr>
            <a:spLocks noChangeArrowheads="1"/>
          </p:cNvSpPr>
          <p:nvPr/>
        </p:nvSpPr>
        <p:spPr bwMode="auto">
          <a:xfrm>
            <a:off x="1798534" y="26574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85" name="Rectangle 5"/>
          <p:cNvSpPr>
            <a:spLocks noChangeArrowheads="1"/>
          </p:cNvSpPr>
          <p:nvPr/>
        </p:nvSpPr>
        <p:spPr bwMode="auto">
          <a:xfrm>
            <a:off x="1798534" y="2928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86" name="Rectangle 6"/>
          <p:cNvSpPr>
            <a:spLocks noChangeArrowheads="1"/>
          </p:cNvSpPr>
          <p:nvPr/>
        </p:nvSpPr>
        <p:spPr bwMode="auto">
          <a:xfrm>
            <a:off x="1798534" y="31908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87" name="Rectangle 7"/>
          <p:cNvSpPr>
            <a:spLocks noChangeArrowheads="1"/>
          </p:cNvSpPr>
          <p:nvPr/>
        </p:nvSpPr>
        <p:spPr bwMode="auto">
          <a:xfrm>
            <a:off x="1798534" y="3462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88" name="Rectangle 8"/>
          <p:cNvSpPr>
            <a:spLocks noChangeArrowheads="1"/>
          </p:cNvSpPr>
          <p:nvPr/>
        </p:nvSpPr>
        <p:spPr bwMode="auto">
          <a:xfrm>
            <a:off x="1798534" y="37242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89" name="Rectangle 9"/>
          <p:cNvSpPr>
            <a:spLocks noChangeArrowheads="1"/>
          </p:cNvSpPr>
          <p:nvPr/>
        </p:nvSpPr>
        <p:spPr bwMode="auto">
          <a:xfrm>
            <a:off x="1798534" y="3995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90" name="Rectangle 10"/>
          <p:cNvSpPr>
            <a:spLocks noChangeArrowheads="1"/>
          </p:cNvSpPr>
          <p:nvPr/>
        </p:nvSpPr>
        <p:spPr bwMode="auto">
          <a:xfrm>
            <a:off x="1798534" y="4257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91" name="Rectangle 11"/>
          <p:cNvSpPr>
            <a:spLocks noChangeArrowheads="1"/>
          </p:cNvSpPr>
          <p:nvPr/>
        </p:nvSpPr>
        <p:spPr bwMode="auto">
          <a:xfrm>
            <a:off x="1798534" y="4529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92" name="Rectangle 12"/>
          <p:cNvSpPr>
            <a:spLocks noChangeArrowheads="1"/>
          </p:cNvSpPr>
          <p:nvPr/>
        </p:nvSpPr>
        <p:spPr bwMode="auto">
          <a:xfrm>
            <a:off x="1798534" y="4791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93" name="Rectangle 13"/>
          <p:cNvSpPr>
            <a:spLocks noChangeArrowheads="1"/>
          </p:cNvSpPr>
          <p:nvPr/>
        </p:nvSpPr>
        <p:spPr bwMode="auto">
          <a:xfrm>
            <a:off x="1798534" y="50625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94" name="Rectangle 14"/>
          <p:cNvSpPr>
            <a:spLocks noChangeArrowheads="1"/>
          </p:cNvSpPr>
          <p:nvPr/>
        </p:nvSpPr>
        <p:spPr bwMode="auto">
          <a:xfrm>
            <a:off x="823809" y="26574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095" name="Rectangle 15"/>
          <p:cNvSpPr>
            <a:spLocks noChangeArrowheads="1"/>
          </p:cNvSpPr>
          <p:nvPr/>
        </p:nvSpPr>
        <p:spPr bwMode="auto">
          <a:xfrm>
            <a:off x="823809" y="2928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096" name="Rectangle 16"/>
          <p:cNvSpPr>
            <a:spLocks noChangeArrowheads="1"/>
          </p:cNvSpPr>
          <p:nvPr/>
        </p:nvSpPr>
        <p:spPr bwMode="auto">
          <a:xfrm>
            <a:off x="823809" y="31908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097" name="Rectangle 17"/>
          <p:cNvSpPr>
            <a:spLocks noChangeArrowheads="1"/>
          </p:cNvSpPr>
          <p:nvPr/>
        </p:nvSpPr>
        <p:spPr bwMode="auto">
          <a:xfrm>
            <a:off x="823809" y="3462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2098" name="Rectangle 18"/>
          <p:cNvSpPr>
            <a:spLocks noChangeArrowheads="1"/>
          </p:cNvSpPr>
          <p:nvPr/>
        </p:nvSpPr>
        <p:spPr bwMode="auto">
          <a:xfrm>
            <a:off x="823809" y="37242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2099" name="Rectangle 19"/>
          <p:cNvSpPr>
            <a:spLocks noChangeArrowheads="1"/>
          </p:cNvSpPr>
          <p:nvPr/>
        </p:nvSpPr>
        <p:spPr bwMode="auto">
          <a:xfrm>
            <a:off x="823809" y="3995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00" name="Rectangle 20"/>
          <p:cNvSpPr>
            <a:spLocks noChangeArrowheads="1"/>
          </p:cNvSpPr>
          <p:nvPr/>
        </p:nvSpPr>
        <p:spPr bwMode="auto">
          <a:xfrm>
            <a:off x="823809" y="4257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01" name="Rectangle 21"/>
          <p:cNvSpPr>
            <a:spLocks noChangeArrowheads="1"/>
          </p:cNvSpPr>
          <p:nvPr/>
        </p:nvSpPr>
        <p:spPr bwMode="auto">
          <a:xfrm>
            <a:off x="823809" y="4529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2102" name="Rectangle 22"/>
          <p:cNvSpPr>
            <a:spLocks noChangeArrowheads="1"/>
          </p:cNvSpPr>
          <p:nvPr/>
        </p:nvSpPr>
        <p:spPr bwMode="auto">
          <a:xfrm>
            <a:off x="823809" y="4791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2103" name="Rectangle 23"/>
          <p:cNvSpPr>
            <a:spLocks noChangeArrowheads="1"/>
          </p:cNvSpPr>
          <p:nvPr/>
        </p:nvSpPr>
        <p:spPr bwMode="auto">
          <a:xfrm>
            <a:off x="823809" y="50625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2104" name="Rectangle 24"/>
          <p:cNvSpPr>
            <a:spLocks noChangeArrowheads="1"/>
          </p:cNvSpPr>
          <p:nvPr/>
        </p:nvSpPr>
        <p:spPr bwMode="auto">
          <a:xfrm>
            <a:off x="2773259" y="26574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05" name="Rectangle 25"/>
          <p:cNvSpPr>
            <a:spLocks noChangeArrowheads="1"/>
          </p:cNvSpPr>
          <p:nvPr/>
        </p:nvSpPr>
        <p:spPr bwMode="auto">
          <a:xfrm>
            <a:off x="2773259" y="2928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06" name="Rectangle 26"/>
          <p:cNvSpPr>
            <a:spLocks noChangeArrowheads="1"/>
          </p:cNvSpPr>
          <p:nvPr/>
        </p:nvSpPr>
        <p:spPr bwMode="auto">
          <a:xfrm>
            <a:off x="2773259" y="31908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07" name="Rectangle 27"/>
          <p:cNvSpPr>
            <a:spLocks noChangeArrowheads="1"/>
          </p:cNvSpPr>
          <p:nvPr/>
        </p:nvSpPr>
        <p:spPr bwMode="auto">
          <a:xfrm>
            <a:off x="2773259" y="3462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08" name="Rectangle 28"/>
          <p:cNvSpPr>
            <a:spLocks noChangeArrowheads="1"/>
          </p:cNvSpPr>
          <p:nvPr/>
        </p:nvSpPr>
        <p:spPr bwMode="auto">
          <a:xfrm>
            <a:off x="2773259" y="37242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09" name="Rectangle 29"/>
          <p:cNvSpPr>
            <a:spLocks noChangeArrowheads="1"/>
          </p:cNvSpPr>
          <p:nvPr/>
        </p:nvSpPr>
        <p:spPr bwMode="auto">
          <a:xfrm>
            <a:off x="2773259" y="3995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10" name="Rectangle 30"/>
          <p:cNvSpPr>
            <a:spLocks noChangeArrowheads="1"/>
          </p:cNvSpPr>
          <p:nvPr/>
        </p:nvSpPr>
        <p:spPr bwMode="auto">
          <a:xfrm>
            <a:off x="2773259" y="4257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11" name="Rectangle 31"/>
          <p:cNvSpPr>
            <a:spLocks noChangeArrowheads="1"/>
          </p:cNvSpPr>
          <p:nvPr/>
        </p:nvSpPr>
        <p:spPr bwMode="auto">
          <a:xfrm>
            <a:off x="2773259" y="4529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12" name="Rectangle 32"/>
          <p:cNvSpPr>
            <a:spLocks noChangeArrowheads="1"/>
          </p:cNvSpPr>
          <p:nvPr/>
        </p:nvSpPr>
        <p:spPr bwMode="auto">
          <a:xfrm>
            <a:off x="2773259" y="4791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13" name="Rectangle 33"/>
          <p:cNvSpPr>
            <a:spLocks noChangeArrowheads="1"/>
          </p:cNvSpPr>
          <p:nvPr/>
        </p:nvSpPr>
        <p:spPr bwMode="auto">
          <a:xfrm>
            <a:off x="2773259" y="50625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14" name="Rectangle 34"/>
          <p:cNvSpPr>
            <a:spLocks noChangeArrowheads="1"/>
          </p:cNvSpPr>
          <p:nvPr/>
        </p:nvSpPr>
        <p:spPr bwMode="auto">
          <a:xfrm>
            <a:off x="4662384" y="26574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15" name="Rectangle 35"/>
          <p:cNvSpPr>
            <a:spLocks noChangeArrowheads="1"/>
          </p:cNvSpPr>
          <p:nvPr/>
        </p:nvSpPr>
        <p:spPr bwMode="auto">
          <a:xfrm>
            <a:off x="4662384" y="2928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16" name="Rectangle 36"/>
          <p:cNvSpPr>
            <a:spLocks noChangeArrowheads="1"/>
          </p:cNvSpPr>
          <p:nvPr/>
        </p:nvSpPr>
        <p:spPr bwMode="auto">
          <a:xfrm>
            <a:off x="4662384" y="31908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17" name="Rectangle 37"/>
          <p:cNvSpPr>
            <a:spLocks noChangeArrowheads="1"/>
          </p:cNvSpPr>
          <p:nvPr/>
        </p:nvSpPr>
        <p:spPr bwMode="auto">
          <a:xfrm>
            <a:off x="4662384" y="3462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18" name="Rectangle 38"/>
          <p:cNvSpPr>
            <a:spLocks noChangeArrowheads="1"/>
          </p:cNvSpPr>
          <p:nvPr/>
        </p:nvSpPr>
        <p:spPr bwMode="auto">
          <a:xfrm>
            <a:off x="4662384" y="37242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19" name="Rectangle 39"/>
          <p:cNvSpPr>
            <a:spLocks noChangeArrowheads="1"/>
          </p:cNvSpPr>
          <p:nvPr/>
        </p:nvSpPr>
        <p:spPr bwMode="auto">
          <a:xfrm>
            <a:off x="4662384" y="3995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20" name="Rectangle 40"/>
          <p:cNvSpPr>
            <a:spLocks noChangeArrowheads="1"/>
          </p:cNvSpPr>
          <p:nvPr/>
        </p:nvSpPr>
        <p:spPr bwMode="auto">
          <a:xfrm>
            <a:off x="4662384" y="4257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21" name="Rectangle 41"/>
          <p:cNvSpPr>
            <a:spLocks noChangeArrowheads="1"/>
          </p:cNvSpPr>
          <p:nvPr/>
        </p:nvSpPr>
        <p:spPr bwMode="auto">
          <a:xfrm>
            <a:off x="4662384" y="4529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22" name="Rectangle 42"/>
          <p:cNvSpPr>
            <a:spLocks noChangeArrowheads="1"/>
          </p:cNvSpPr>
          <p:nvPr/>
        </p:nvSpPr>
        <p:spPr bwMode="auto">
          <a:xfrm>
            <a:off x="4662384" y="4791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23" name="Rectangle 43"/>
          <p:cNvSpPr>
            <a:spLocks noChangeArrowheads="1"/>
          </p:cNvSpPr>
          <p:nvPr/>
        </p:nvSpPr>
        <p:spPr bwMode="auto">
          <a:xfrm>
            <a:off x="4662384" y="50625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24" name="Text Box 44"/>
          <p:cNvSpPr txBox="1">
            <a:spLocks noChangeArrowheads="1"/>
          </p:cNvSpPr>
          <p:nvPr/>
        </p:nvSpPr>
        <p:spPr bwMode="auto">
          <a:xfrm>
            <a:off x="814676" y="2281793"/>
            <a:ext cx="107337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</a:t>
            </a:r>
            <a:r>
              <a:rPr lang="en-US" sz="1800" dirty="0">
                <a:latin typeface="Calibri" pitchFamily="34" charset="0"/>
              </a:rPr>
              <a:t> (thread)</a:t>
            </a:r>
          </a:p>
        </p:txBody>
      </p:sp>
      <p:sp>
        <p:nvSpPr>
          <p:cNvPr id="942125" name="Text Box 45"/>
          <p:cNvSpPr txBox="1">
            <a:spLocks noChangeArrowheads="1"/>
          </p:cNvSpPr>
          <p:nvPr/>
        </p:nvSpPr>
        <p:spPr bwMode="auto">
          <a:xfrm>
            <a:off x="1978313" y="2297668"/>
            <a:ext cx="65338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instr</a:t>
            </a:r>
            <a:r>
              <a:rPr lang="en-US" sz="1800" baseline="-25000" dirty="0" err="1">
                <a:latin typeface="Calibri" pitchFamily="34" charset="0"/>
              </a:rPr>
              <a:t>i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126" name="Text Box 46"/>
          <p:cNvSpPr txBox="1">
            <a:spLocks noChangeArrowheads="1"/>
          </p:cNvSpPr>
          <p:nvPr/>
        </p:nvSpPr>
        <p:spPr bwMode="auto">
          <a:xfrm>
            <a:off x="4927888" y="2297668"/>
            <a:ext cx="48231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127" name="Text Box 47"/>
          <p:cNvSpPr txBox="1">
            <a:spLocks noChangeArrowheads="1"/>
          </p:cNvSpPr>
          <p:nvPr/>
        </p:nvSpPr>
        <p:spPr bwMode="auto">
          <a:xfrm>
            <a:off x="2898709" y="2297668"/>
            <a:ext cx="7429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%rdx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128" name="Rectangle 48"/>
          <p:cNvSpPr>
            <a:spLocks noChangeArrowheads="1"/>
          </p:cNvSpPr>
          <p:nvPr/>
        </p:nvSpPr>
        <p:spPr bwMode="auto">
          <a:xfrm>
            <a:off x="3732109" y="26574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29" name="Rectangle 49"/>
          <p:cNvSpPr>
            <a:spLocks noChangeArrowheads="1"/>
          </p:cNvSpPr>
          <p:nvPr/>
        </p:nvSpPr>
        <p:spPr bwMode="auto">
          <a:xfrm>
            <a:off x="3732109" y="2928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30" name="Rectangle 50"/>
          <p:cNvSpPr>
            <a:spLocks noChangeArrowheads="1"/>
          </p:cNvSpPr>
          <p:nvPr/>
        </p:nvSpPr>
        <p:spPr bwMode="auto">
          <a:xfrm>
            <a:off x="3732109" y="31908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31" name="Rectangle 51"/>
          <p:cNvSpPr>
            <a:spLocks noChangeArrowheads="1"/>
          </p:cNvSpPr>
          <p:nvPr/>
        </p:nvSpPr>
        <p:spPr bwMode="auto">
          <a:xfrm>
            <a:off x="3732109" y="3462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32" name="Rectangle 52"/>
          <p:cNvSpPr>
            <a:spLocks noChangeArrowheads="1"/>
          </p:cNvSpPr>
          <p:nvPr/>
        </p:nvSpPr>
        <p:spPr bwMode="auto">
          <a:xfrm>
            <a:off x="3732109" y="37242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33" name="Rectangle 53"/>
          <p:cNvSpPr>
            <a:spLocks noChangeArrowheads="1"/>
          </p:cNvSpPr>
          <p:nvPr/>
        </p:nvSpPr>
        <p:spPr bwMode="auto">
          <a:xfrm>
            <a:off x="3732109" y="3995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34" name="Rectangle 54"/>
          <p:cNvSpPr>
            <a:spLocks noChangeArrowheads="1"/>
          </p:cNvSpPr>
          <p:nvPr/>
        </p:nvSpPr>
        <p:spPr bwMode="auto">
          <a:xfrm>
            <a:off x="3732109" y="4257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35" name="Rectangle 55"/>
          <p:cNvSpPr>
            <a:spLocks noChangeArrowheads="1"/>
          </p:cNvSpPr>
          <p:nvPr/>
        </p:nvSpPr>
        <p:spPr bwMode="auto">
          <a:xfrm>
            <a:off x="3732109" y="4529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36" name="Rectangle 56"/>
          <p:cNvSpPr>
            <a:spLocks noChangeArrowheads="1"/>
          </p:cNvSpPr>
          <p:nvPr/>
        </p:nvSpPr>
        <p:spPr bwMode="auto">
          <a:xfrm>
            <a:off x="3732109" y="4791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37" name="Rectangle 57"/>
          <p:cNvSpPr>
            <a:spLocks noChangeArrowheads="1"/>
          </p:cNvSpPr>
          <p:nvPr/>
        </p:nvSpPr>
        <p:spPr bwMode="auto">
          <a:xfrm>
            <a:off x="3732109" y="50625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38" name="Text Box 58"/>
          <p:cNvSpPr txBox="1">
            <a:spLocks noChangeArrowheads="1"/>
          </p:cNvSpPr>
          <p:nvPr/>
        </p:nvSpPr>
        <p:spPr bwMode="auto">
          <a:xfrm>
            <a:off x="3857559" y="2297668"/>
            <a:ext cx="7429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%rdx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139" name="Text Box 59"/>
          <p:cNvSpPr txBox="1">
            <a:spLocks noChangeArrowheads="1"/>
          </p:cNvSpPr>
          <p:nvPr/>
        </p:nvSpPr>
        <p:spPr bwMode="auto">
          <a:xfrm>
            <a:off x="5791200" y="4953000"/>
            <a:ext cx="93500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Oops!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3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Execution (cont)</a:t>
            </a:r>
          </a:p>
        </p:txBody>
      </p:sp>
      <p:sp>
        <p:nvSpPr>
          <p:cNvPr id="94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2651" y="1258182"/>
            <a:ext cx="7896225" cy="4972050"/>
          </a:xfrm>
        </p:spPr>
        <p:txBody>
          <a:bodyPr/>
          <a:lstStyle/>
          <a:p>
            <a:r>
              <a:rPr lang="en-US" dirty="0"/>
              <a:t>How about this ordering?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>
              <a:buNone/>
            </a:pPr>
            <a:endParaRPr lang="en-US" dirty="0"/>
          </a:p>
          <a:p>
            <a:pPr marL="344488" indent="-344488" algn="ctr">
              <a:buNone/>
            </a:pPr>
            <a:endParaRPr lang="en-US" dirty="0"/>
          </a:p>
          <a:p>
            <a:r>
              <a:rPr lang="en-US" dirty="0"/>
              <a:t>We can analyze the behavior using a </a:t>
            </a:r>
            <a:r>
              <a:rPr lang="en-US" i="1" dirty="0">
                <a:solidFill>
                  <a:srgbClr val="C00000"/>
                </a:solidFill>
              </a:rPr>
              <a:t>progress graph</a:t>
            </a:r>
          </a:p>
        </p:txBody>
      </p:sp>
      <p:sp>
        <p:nvSpPr>
          <p:cNvPr id="944132" name="Rectangle 4"/>
          <p:cNvSpPr>
            <a:spLocks noChangeArrowheads="1"/>
          </p:cNvSpPr>
          <p:nvPr/>
        </p:nvSpPr>
        <p:spPr bwMode="auto">
          <a:xfrm>
            <a:off x="1814806" y="2200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3" name="Rectangle 5"/>
          <p:cNvSpPr>
            <a:spLocks noChangeArrowheads="1"/>
          </p:cNvSpPr>
          <p:nvPr/>
        </p:nvSpPr>
        <p:spPr bwMode="auto">
          <a:xfrm>
            <a:off x="1814806" y="2471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4" name="Rectangle 6"/>
          <p:cNvSpPr>
            <a:spLocks noChangeArrowheads="1"/>
          </p:cNvSpPr>
          <p:nvPr/>
        </p:nvSpPr>
        <p:spPr bwMode="auto">
          <a:xfrm>
            <a:off x="1814806" y="2733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5" name="Rectangle 7"/>
          <p:cNvSpPr>
            <a:spLocks noChangeArrowheads="1"/>
          </p:cNvSpPr>
          <p:nvPr/>
        </p:nvSpPr>
        <p:spPr bwMode="auto">
          <a:xfrm>
            <a:off x="1814806" y="3005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6" name="Rectangle 8"/>
          <p:cNvSpPr>
            <a:spLocks noChangeArrowheads="1"/>
          </p:cNvSpPr>
          <p:nvPr/>
        </p:nvSpPr>
        <p:spPr bwMode="auto">
          <a:xfrm>
            <a:off x="1814806" y="3267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7" name="Rectangle 9"/>
          <p:cNvSpPr>
            <a:spLocks noChangeArrowheads="1"/>
          </p:cNvSpPr>
          <p:nvPr/>
        </p:nvSpPr>
        <p:spPr bwMode="auto">
          <a:xfrm>
            <a:off x="1814806" y="3538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8" name="Rectangle 10"/>
          <p:cNvSpPr>
            <a:spLocks noChangeArrowheads="1"/>
          </p:cNvSpPr>
          <p:nvPr/>
        </p:nvSpPr>
        <p:spPr bwMode="auto">
          <a:xfrm>
            <a:off x="1814806" y="38004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9" name="Rectangle 11"/>
          <p:cNvSpPr>
            <a:spLocks noChangeArrowheads="1"/>
          </p:cNvSpPr>
          <p:nvPr/>
        </p:nvSpPr>
        <p:spPr bwMode="auto">
          <a:xfrm>
            <a:off x="1814806" y="4071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40" name="Rectangle 12"/>
          <p:cNvSpPr>
            <a:spLocks noChangeArrowheads="1"/>
          </p:cNvSpPr>
          <p:nvPr/>
        </p:nvSpPr>
        <p:spPr bwMode="auto">
          <a:xfrm>
            <a:off x="1814806" y="4333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41" name="Rectangle 13"/>
          <p:cNvSpPr>
            <a:spLocks noChangeArrowheads="1"/>
          </p:cNvSpPr>
          <p:nvPr/>
        </p:nvSpPr>
        <p:spPr bwMode="auto">
          <a:xfrm>
            <a:off x="1814806" y="4605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42" name="Rectangle 14"/>
          <p:cNvSpPr>
            <a:spLocks noChangeArrowheads="1"/>
          </p:cNvSpPr>
          <p:nvPr/>
        </p:nvSpPr>
        <p:spPr bwMode="auto">
          <a:xfrm>
            <a:off x="840081" y="2200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4143" name="Rectangle 15"/>
          <p:cNvSpPr>
            <a:spLocks noChangeArrowheads="1"/>
          </p:cNvSpPr>
          <p:nvPr/>
        </p:nvSpPr>
        <p:spPr bwMode="auto">
          <a:xfrm>
            <a:off x="840081" y="2471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4144" name="Rectangle 16"/>
          <p:cNvSpPr>
            <a:spLocks noChangeArrowheads="1"/>
          </p:cNvSpPr>
          <p:nvPr/>
        </p:nvSpPr>
        <p:spPr bwMode="auto">
          <a:xfrm>
            <a:off x="840081" y="2733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4145" name="Rectangle 17"/>
          <p:cNvSpPr>
            <a:spLocks noChangeArrowheads="1"/>
          </p:cNvSpPr>
          <p:nvPr/>
        </p:nvSpPr>
        <p:spPr bwMode="auto">
          <a:xfrm>
            <a:off x="840081" y="3005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4146" name="Rectangle 18"/>
          <p:cNvSpPr>
            <a:spLocks noChangeArrowheads="1"/>
          </p:cNvSpPr>
          <p:nvPr/>
        </p:nvSpPr>
        <p:spPr bwMode="auto">
          <a:xfrm>
            <a:off x="840081" y="3267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4147" name="Rectangle 19"/>
          <p:cNvSpPr>
            <a:spLocks noChangeArrowheads="1"/>
          </p:cNvSpPr>
          <p:nvPr/>
        </p:nvSpPr>
        <p:spPr bwMode="auto">
          <a:xfrm>
            <a:off x="840081" y="3538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4148" name="Rectangle 20"/>
          <p:cNvSpPr>
            <a:spLocks noChangeArrowheads="1"/>
          </p:cNvSpPr>
          <p:nvPr/>
        </p:nvSpPr>
        <p:spPr bwMode="auto">
          <a:xfrm>
            <a:off x="840081" y="38004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4149" name="Rectangle 21"/>
          <p:cNvSpPr>
            <a:spLocks noChangeArrowheads="1"/>
          </p:cNvSpPr>
          <p:nvPr/>
        </p:nvSpPr>
        <p:spPr bwMode="auto">
          <a:xfrm>
            <a:off x="840081" y="4071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4150" name="Rectangle 22"/>
          <p:cNvSpPr>
            <a:spLocks noChangeArrowheads="1"/>
          </p:cNvSpPr>
          <p:nvPr/>
        </p:nvSpPr>
        <p:spPr bwMode="auto">
          <a:xfrm>
            <a:off x="840081" y="4333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4151" name="Rectangle 23"/>
          <p:cNvSpPr>
            <a:spLocks noChangeArrowheads="1"/>
          </p:cNvSpPr>
          <p:nvPr/>
        </p:nvSpPr>
        <p:spPr bwMode="auto">
          <a:xfrm>
            <a:off x="840081" y="4605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4152" name="Rectangle 24"/>
          <p:cNvSpPr>
            <a:spLocks noChangeArrowheads="1"/>
          </p:cNvSpPr>
          <p:nvPr/>
        </p:nvSpPr>
        <p:spPr bwMode="auto">
          <a:xfrm>
            <a:off x="2789531" y="2200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3" name="Rectangle 25"/>
          <p:cNvSpPr>
            <a:spLocks noChangeArrowheads="1"/>
          </p:cNvSpPr>
          <p:nvPr/>
        </p:nvSpPr>
        <p:spPr bwMode="auto">
          <a:xfrm>
            <a:off x="2789531" y="2471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4" name="Rectangle 26"/>
          <p:cNvSpPr>
            <a:spLocks noChangeArrowheads="1"/>
          </p:cNvSpPr>
          <p:nvPr/>
        </p:nvSpPr>
        <p:spPr bwMode="auto">
          <a:xfrm>
            <a:off x="2789531" y="2733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5" name="Rectangle 27"/>
          <p:cNvSpPr>
            <a:spLocks noChangeArrowheads="1"/>
          </p:cNvSpPr>
          <p:nvPr/>
        </p:nvSpPr>
        <p:spPr bwMode="auto">
          <a:xfrm>
            <a:off x="2789531" y="3005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6" name="Rectangle 28"/>
          <p:cNvSpPr>
            <a:spLocks noChangeArrowheads="1"/>
          </p:cNvSpPr>
          <p:nvPr/>
        </p:nvSpPr>
        <p:spPr bwMode="auto">
          <a:xfrm>
            <a:off x="2789531" y="3267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7" name="Rectangle 29"/>
          <p:cNvSpPr>
            <a:spLocks noChangeArrowheads="1"/>
          </p:cNvSpPr>
          <p:nvPr/>
        </p:nvSpPr>
        <p:spPr bwMode="auto">
          <a:xfrm>
            <a:off x="2789531" y="3538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8" name="Rectangle 30"/>
          <p:cNvSpPr>
            <a:spLocks noChangeArrowheads="1"/>
          </p:cNvSpPr>
          <p:nvPr/>
        </p:nvSpPr>
        <p:spPr bwMode="auto">
          <a:xfrm>
            <a:off x="2789531" y="38004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9" name="Rectangle 31"/>
          <p:cNvSpPr>
            <a:spLocks noChangeArrowheads="1"/>
          </p:cNvSpPr>
          <p:nvPr/>
        </p:nvSpPr>
        <p:spPr bwMode="auto">
          <a:xfrm>
            <a:off x="2789531" y="4071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0" name="Rectangle 32"/>
          <p:cNvSpPr>
            <a:spLocks noChangeArrowheads="1"/>
          </p:cNvSpPr>
          <p:nvPr/>
        </p:nvSpPr>
        <p:spPr bwMode="auto">
          <a:xfrm>
            <a:off x="2789531" y="4333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1" name="Rectangle 33"/>
          <p:cNvSpPr>
            <a:spLocks noChangeArrowheads="1"/>
          </p:cNvSpPr>
          <p:nvPr/>
        </p:nvSpPr>
        <p:spPr bwMode="auto">
          <a:xfrm>
            <a:off x="2789531" y="4605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2" name="Rectangle 34"/>
          <p:cNvSpPr>
            <a:spLocks noChangeArrowheads="1"/>
          </p:cNvSpPr>
          <p:nvPr/>
        </p:nvSpPr>
        <p:spPr bwMode="auto">
          <a:xfrm>
            <a:off x="4678656" y="2200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3" name="Rectangle 35"/>
          <p:cNvSpPr>
            <a:spLocks noChangeArrowheads="1"/>
          </p:cNvSpPr>
          <p:nvPr/>
        </p:nvSpPr>
        <p:spPr bwMode="auto">
          <a:xfrm>
            <a:off x="4678656" y="2471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4" name="Rectangle 36"/>
          <p:cNvSpPr>
            <a:spLocks noChangeArrowheads="1"/>
          </p:cNvSpPr>
          <p:nvPr/>
        </p:nvSpPr>
        <p:spPr bwMode="auto">
          <a:xfrm>
            <a:off x="4678656" y="2733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5" name="Rectangle 37"/>
          <p:cNvSpPr>
            <a:spLocks noChangeArrowheads="1"/>
          </p:cNvSpPr>
          <p:nvPr/>
        </p:nvSpPr>
        <p:spPr bwMode="auto">
          <a:xfrm>
            <a:off x="4678656" y="3005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6" name="Rectangle 38"/>
          <p:cNvSpPr>
            <a:spLocks noChangeArrowheads="1"/>
          </p:cNvSpPr>
          <p:nvPr/>
        </p:nvSpPr>
        <p:spPr bwMode="auto">
          <a:xfrm>
            <a:off x="4678656" y="3267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7" name="Rectangle 39"/>
          <p:cNvSpPr>
            <a:spLocks noChangeArrowheads="1"/>
          </p:cNvSpPr>
          <p:nvPr/>
        </p:nvSpPr>
        <p:spPr bwMode="auto">
          <a:xfrm>
            <a:off x="4678656" y="3538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8" name="Rectangle 40"/>
          <p:cNvSpPr>
            <a:spLocks noChangeArrowheads="1"/>
          </p:cNvSpPr>
          <p:nvPr/>
        </p:nvSpPr>
        <p:spPr bwMode="auto">
          <a:xfrm>
            <a:off x="4678656" y="38004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9" name="Rectangle 41"/>
          <p:cNvSpPr>
            <a:spLocks noChangeArrowheads="1"/>
          </p:cNvSpPr>
          <p:nvPr/>
        </p:nvSpPr>
        <p:spPr bwMode="auto">
          <a:xfrm>
            <a:off x="4678656" y="4071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70" name="Rectangle 42"/>
          <p:cNvSpPr>
            <a:spLocks noChangeArrowheads="1"/>
          </p:cNvSpPr>
          <p:nvPr/>
        </p:nvSpPr>
        <p:spPr bwMode="auto">
          <a:xfrm>
            <a:off x="4678656" y="4333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71" name="Rectangle 43"/>
          <p:cNvSpPr>
            <a:spLocks noChangeArrowheads="1"/>
          </p:cNvSpPr>
          <p:nvPr/>
        </p:nvSpPr>
        <p:spPr bwMode="auto">
          <a:xfrm>
            <a:off x="4678656" y="4605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72" name="Text Box 44"/>
          <p:cNvSpPr txBox="1">
            <a:spLocks noChangeArrowheads="1"/>
          </p:cNvSpPr>
          <p:nvPr/>
        </p:nvSpPr>
        <p:spPr bwMode="auto">
          <a:xfrm>
            <a:off x="832144" y="1828800"/>
            <a:ext cx="107337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</a:t>
            </a:r>
            <a:r>
              <a:rPr lang="en-US" sz="1800" dirty="0">
                <a:latin typeface="Calibri" pitchFamily="34" charset="0"/>
              </a:rPr>
              <a:t> (thread)</a:t>
            </a:r>
          </a:p>
        </p:txBody>
      </p:sp>
      <p:sp>
        <p:nvSpPr>
          <p:cNvPr id="944173" name="Text Box 45"/>
          <p:cNvSpPr txBox="1">
            <a:spLocks noChangeArrowheads="1"/>
          </p:cNvSpPr>
          <p:nvPr/>
        </p:nvSpPr>
        <p:spPr bwMode="auto">
          <a:xfrm>
            <a:off x="1995781" y="1844675"/>
            <a:ext cx="65338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instr</a:t>
            </a:r>
            <a:r>
              <a:rPr lang="en-US" sz="1800" baseline="-25000" dirty="0" err="1">
                <a:latin typeface="Calibri" pitchFamily="34" charset="0"/>
              </a:rPr>
              <a:t>i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74" name="Text Box 46"/>
          <p:cNvSpPr txBox="1">
            <a:spLocks noChangeArrowheads="1"/>
          </p:cNvSpPr>
          <p:nvPr/>
        </p:nvSpPr>
        <p:spPr bwMode="auto">
          <a:xfrm>
            <a:off x="4945356" y="1844675"/>
            <a:ext cx="48231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75" name="Text Box 47"/>
          <p:cNvSpPr txBox="1">
            <a:spLocks noChangeArrowheads="1"/>
          </p:cNvSpPr>
          <p:nvPr/>
        </p:nvSpPr>
        <p:spPr bwMode="auto">
          <a:xfrm>
            <a:off x="2916177" y="1844675"/>
            <a:ext cx="7429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%rdx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76" name="Rectangle 48"/>
          <p:cNvSpPr>
            <a:spLocks noChangeArrowheads="1"/>
          </p:cNvSpPr>
          <p:nvPr/>
        </p:nvSpPr>
        <p:spPr bwMode="auto">
          <a:xfrm>
            <a:off x="3748381" y="2200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77" name="Rectangle 49"/>
          <p:cNvSpPr>
            <a:spLocks noChangeArrowheads="1"/>
          </p:cNvSpPr>
          <p:nvPr/>
        </p:nvSpPr>
        <p:spPr bwMode="auto">
          <a:xfrm>
            <a:off x="3748381" y="2471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78" name="Rectangle 50"/>
          <p:cNvSpPr>
            <a:spLocks noChangeArrowheads="1"/>
          </p:cNvSpPr>
          <p:nvPr/>
        </p:nvSpPr>
        <p:spPr bwMode="auto">
          <a:xfrm>
            <a:off x="3748381" y="2733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79" name="Rectangle 51"/>
          <p:cNvSpPr>
            <a:spLocks noChangeArrowheads="1"/>
          </p:cNvSpPr>
          <p:nvPr/>
        </p:nvSpPr>
        <p:spPr bwMode="auto">
          <a:xfrm>
            <a:off x="3748381" y="3005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0" name="Rectangle 52"/>
          <p:cNvSpPr>
            <a:spLocks noChangeArrowheads="1"/>
          </p:cNvSpPr>
          <p:nvPr/>
        </p:nvSpPr>
        <p:spPr bwMode="auto">
          <a:xfrm>
            <a:off x="3748381" y="3267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1" name="Rectangle 53"/>
          <p:cNvSpPr>
            <a:spLocks noChangeArrowheads="1"/>
          </p:cNvSpPr>
          <p:nvPr/>
        </p:nvSpPr>
        <p:spPr bwMode="auto">
          <a:xfrm>
            <a:off x="3748381" y="3538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2" name="Rectangle 54"/>
          <p:cNvSpPr>
            <a:spLocks noChangeArrowheads="1"/>
          </p:cNvSpPr>
          <p:nvPr/>
        </p:nvSpPr>
        <p:spPr bwMode="auto">
          <a:xfrm>
            <a:off x="3748381" y="38004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3" name="Rectangle 55"/>
          <p:cNvSpPr>
            <a:spLocks noChangeArrowheads="1"/>
          </p:cNvSpPr>
          <p:nvPr/>
        </p:nvSpPr>
        <p:spPr bwMode="auto">
          <a:xfrm>
            <a:off x="3748381" y="4071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4" name="Rectangle 56"/>
          <p:cNvSpPr>
            <a:spLocks noChangeArrowheads="1"/>
          </p:cNvSpPr>
          <p:nvPr/>
        </p:nvSpPr>
        <p:spPr bwMode="auto">
          <a:xfrm>
            <a:off x="3748381" y="4333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5" name="Rectangle 57"/>
          <p:cNvSpPr>
            <a:spLocks noChangeArrowheads="1"/>
          </p:cNvSpPr>
          <p:nvPr/>
        </p:nvSpPr>
        <p:spPr bwMode="auto">
          <a:xfrm>
            <a:off x="3748381" y="4605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6" name="Text Box 58"/>
          <p:cNvSpPr txBox="1">
            <a:spLocks noChangeArrowheads="1"/>
          </p:cNvSpPr>
          <p:nvPr/>
        </p:nvSpPr>
        <p:spPr bwMode="auto">
          <a:xfrm>
            <a:off x="3875027" y="1844675"/>
            <a:ext cx="7429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%rdx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124200" y="23738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032340" y="21336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114800" y="29072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116370" y="32004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117940" y="343114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032340" y="34406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124200" y="370260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124200" y="39740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032340" y="39624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029200" y="44958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69" name="Text Box 59"/>
          <p:cNvSpPr txBox="1">
            <a:spLocks noChangeArrowheads="1"/>
          </p:cNvSpPr>
          <p:nvPr/>
        </p:nvSpPr>
        <p:spPr bwMode="auto">
          <a:xfrm>
            <a:off x="5791200" y="4419600"/>
            <a:ext cx="93500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Oops!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029200" y="42672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814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Traditional View of a Process</a:t>
            </a:r>
          </a:p>
        </p:txBody>
      </p:sp>
      <p:sp>
        <p:nvSpPr>
          <p:cNvPr id="801815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396875" y="1371600"/>
            <a:ext cx="7896225" cy="4972050"/>
          </a:xfrm>
        </p:spPr>
        <p:txBody>
          <a:bodyPr/>
          <a:lstStyle/>
          <a:p>
            <a:r>
              <a:rPr lang="en-US" sz="2600" dirty="0"/>
              <a:t>Process = process context + code, data, and stack</a:t>
            </a:r>
          </a:p>
        </p:txBody>
      </p:sp>
      <p:sp>
        <p:nvSpPr>
          <p:cNvPr id="801801" name="Text Box 9"/>
          <p:cNvSpPr txBox="1">
            <a:spLocks noChangeArrowheads="1"/>
          </p:cNvSpPr>
          <p:nvPr/>
        </p:nvSpPr>
        <p:spPr bwMode="auto">
          <a:xfrm>
            <a:off x="1209675" y="2667000"/>
            <a:ext cx="2455570" cy="1477328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+mn-lt"/>
              </a:rPr>
              <a:t>Program context:</a:t>
            </a:r>
          </a:p>
          <a:p>
            <a:r>
              <a:rPr lang="en-US" sz="1800" dirty="0">
                <a:latin typeface="+mn-lt"/>
              </a:rPr>
              <a:t>    Data registers</a:t>
            </a:r>
          </a:p>
          <a:p>
            <a:r>
              <a:rPr lang="en-US" sz="1800" dirty="0">
                <a:latin typeface="+mn-lt"/>
              </a:rPr>
              <a:t>    Condition codes</a:t>
            </a:r>
          </a:p>
          <a:p>
            <a:r>
              <a:rPr lang="en-US" sz="1800" dirty="0">
                <a:latin typeface="+mn-lt"/>
              </a:rPr>
              <a:t>    Stack pointer (SP)</a:t>
            </a:r>
          </a:p>
          <a:p>
            <a:r>
              <a:rPr lang="en-US" sz="1800" dirty="0">
                <a:latin typeface="+mn-lt"/>
              </a:rPr>
              <a:t>    Program counter (PC)</a:t>
            </a:r>
          </a:p>
        </p:txBody>
      </p:sp>
      <p:sp>
        <p:nvSpPr>
          <p:cNvPr id="801802" name="Text Box 10"/>
          <p:cNvSpPr txBox="1">
            <a:spLocks noChangeArrowheads="1"/>
          </p:cNvSpPr>
          <p:nvPr/>
        </p:nvSpPr>
        <p:spPr bwMode="auto">
          <a:xfrm>
            <a:off x="4898373" y="2179022"/>
            <a:ext cx="246118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Code, data, and stack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306432" y="2667000"/>
            <a:ext cx="3019881" cy="505857"/>
            <a:chOff x="4306432" y="2667000"/>
            <a:chExt cx="3019881" cy="505857"/>
          </a:xfrm>
        </p:grpSpPr>
        <p:sp>
          <p:nvSpPr>
            <p:cNvPr id="801806" name="Rectangle 14"/>
            <p:cNvSpPr>
              <a:spLocks noChangeAspect="1" noChangeArrowheads="1"/>
            </p:cNvSpPr>
            <p:nvPr/>
          </p:nvSpPr>
          <p:spPr bwMode="auto">
            <a:xfrm>
              <a:off x="5095875" y="2667000"/>
              <a:ext cx="2230438" cy="319087"/>
            </a:xfrm>
            <a:prstGeom prst="rect">
              <a:avLst/>
            </a:prstGeom>
            <a:solidFill>
              <a:srgbClr val="F6F5BD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Stack</a:t>
              </a:r>
            </a:p>
          </p:txBody>
        </p:sp>
        <p:sp>
          <p:nvSpPr>
            <p:cNvPr id="801807" name="Text Box 15"/>
            <p:cNvSpPr txBox="1">
              <a:spLocks noChangeArrowheads="1"/>
            </p:cNvSpPr>
            <p:nvPr/>
          </p:nvSpPr>
          <p:spPr bwMode="auto">
            <a:xfrm>
              <a:off x="4306432" y="2803525"/>
              <a:ext cx="416625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SP</a:t>
              </a:r>
            </a:p>
          </p:txBody>
        </p:sp>
        <p:sp>
          <p:nvSpPr>
            <p:cNvPr id="801808" name="Line 16"/>
            <p:cNvSpPr>
              <a:spLocks noChangeShapeType="1"/>
            </p:cNvSpPr>
            <p:nvPr/>
          </p:nvSpPr>
          <p:spPr bwMode="auto">
            <a:xfrm>
              <a:off x="4737100" y="2984500"/>
              <a:ext cx="355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248380" y="2973388"/>
            <a:ext cx="3079520" cy="2215822"/>
            <a:chOff x="4248380" y="2973388"/>
            <a:chExt cx="3079520" cy="2215822"/>
          </a:xfrm>
        </p:grpSpPr>
        <p:sp>
          <p:nvSpPr>
            <p:cNvPr id="801795" name="Rectangle 3"/>
            <p:cNvSpPr>
              <a:spLocks noChangeAspect="1" noChangeArrowheads="1"/>
            </p:cNvSpPr>
            <p:nvPr/>
          </p:nvSpPr>
          <p:spPr bwMode="auto">
            <a:xfrm>
              <a:off x="5095875" y="3287713"/>
              <a:ext cx="2230438" cy="3190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Shared libraries</a:t>
              </a:r>
            </a:p>
          </p:txBody>
        </p:sp>
        <p:sp>
          <p:nvSpPr>
            <p:cNvPr id="801796" name="Rectangle 4"/>
            <p:cNvSpPr>
              <a:spLocks noChangeAspect="1" noChangeArrowheads="1"/>
            </p:cNvSpPr>
            <p:nvPr/>
          </p:nvSpPr>
          <p:spPr bwMode="auto">
            <a:xfrm>
              <a:off x="5095875" y="3606800"/>
              <a:ext cx="2230438" cy="25400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801797" name="Rectangle 5"/>
            <p:cNvSpPr>
              <a:spLocks noChangeAspect="1" noChangeArrowheads="1"/>
            </p:cNvSpPr>
            <p:nvPr/>
          </p:nvSpPr>
          <p:spPr bwMode="auto">
            <a:xfrm>
              <a:off x="5095875" y="3860800"/>
              <a:ext cx="2230438" cy="28892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Run-time heap</a:t>
              </a:r>
            </a:p>
          </p:txBody>
        </p:sp>
        <p:sp>
          <p:nvSpPr>
            <p:cNvPr id="801798" name="Text Box 6"/>
            <p:cNvSpPr txBox="1">
              <a:spLocks noChangeAspect="1" noChangeArrowheads="1"/>
            </p:cNvSpPr>
            <p:nvPr/>
          </p:nvSpPr>
          <p:spPr bwMode="auto">
            <a:xfrm>
              <a:off x="4867275" y="4927600"/>
              <a:ext cx="256162" cy="2616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100">
                  <a:latin typeface="+mn-lt"/>
                </a:rPr>
                <a:t>0</a:t>
              </a:r>
              <a:endParaRPr lang="en-US" sz="1200">
                <a:latin typeface="+mn-lt"/>
              </a:endParaRPr>
            </a:p>
          </p:txBody>
        </p:sp>
        <p:sp>
          <p:nvSpPr>
            <p:cNvPr id="801799" name="Rectangle 7"/>
            <p:cNvSpPr>
              <a:spLocks noChangeAspect="1" noChangeArrowheads="1"/>
            </p:cNvSpPr>
            <p:nvPr/>
          </p:nvSpPr>
          <p:spPr bwMode="auto">
            <a:xfrm>
              <a:off x="5095875" y="4149725"/>
              <a:ext cx="2232025" cy="3206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Read/write data</a:t>
              </a:r>
            </a:p>
          </p:txBody>
        </p:sp>
        <p:sp>
          <p:nvSpPr>
            <p:cNvPr id="801803" name="Rectangle 11"/>
            <p:cNvSpPr>
              <a:spLocks noChangeAspect="1" noChangeArrowheads="1"/>
            </p:cNvSpPr>
            <p:nvPr/>
          </p:nvSpPr>
          <p:spPr bwMode="auto">
            <a:xfrm>
              <a:off x="5095875" y="4470400"/>
              <a:ext cx="2232025" cy="3206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Read-only code/data</a:t>
              </a:r>
            </a:p>
          </p:txBody>
        </p:sp>
        <p:sp>
          <p:nvSpPr>
            <p:cNvPr id="801804" name="Rectangle 12"/>
            <p:cNvSpPr>
              <a:spLocks noChangeAspect="1" noChangeArrowheads="1"/>
            </p:cNvSpPr>
            <p:nvPr/>
          </p:nvSpPr>
          <p:spPr bwMode="auto">
            <a:xfrm>
              <a:off x="5095875" y="4775200"/>
              <a:ext cx="2232025" cy="320675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801805" name="Rectangle 13"/>
            <p:cNvSpPr>
              <a:spLocks noChangeAspect="1" noChangeArrowheads="1"/>
            </p:cNvSpPr>
            <p:nvPr/>
          </p:nvSpPr>
          <p:spPr bwMode="auto">
            <a:xfrm>
              <a:off x="5095875" y="2973388"/>
              <a:ext cx="2230438" cy="319087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801809" name="Text Box 17"/>
            <p:cNvSpPr txBox="1">
              <a:spLocks noChangeArrowheads="1"/>
            </p:cNvSpPr>
            <p:nvPr/>
          </p:nvSpPr>
          <p:spPr bwMode="auto">
            <a:xfrm>
              <a:off x="4285654" y="4441825"/>
              <a:ext cx="4297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PC</a:t>
              </a:r>
            </a:p>
          </p:txBody>
        </p:sp>
        <p:sp>
          <p:nvSpPr>
            <p:cNvPr id="801810" name="Line 18"/>
            <p:cNvSpPr>
              <a:spLocks noChangeShapeType="1"/>
            </p:cNvSpPr>
            <p:nvPr/>
          </p:nvSpPr>
          <p:spPr bwMode="auto">
            <a:xfrm>
              <a:off x="4724400" y="4622800"/>
              <a:ext cx="355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1811" name="Text Box 19"/>
            <p:cNvSpPr txBox="1">
              <a:spLocks noChangeArrowheads="1"/>
            </p:cNvSpPr>
            <p:nvPr/>
          </p:nvSpPr>
          <p:spPr bwMode="auto">
            <a:xfrm>
              <a:off x="4248380" y="3692525"/>
              <a:ext cx="501384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brk</a:t>
              </a:r>
            </a:p>
          </p:txBody>
        </p:sp>
        <p:sp>
          <p:nvSpPr>
            <p:cNvPr id="801812" name="Line 20"/>
            <p:cNvSpPr>
              <a:spLocks noChangeShapeType="1"/>
            </p:cNvSpPr>
            <p:nvPr/>
          </p:nvSpPr>
          <p:spPr bwMode="auto">
            <a:xfrm>
              <a:off x="4737100" y="3860800"/>
              <a:ext cx="355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</p:grpSp>
      <p:sp>
        <p:nvSpPr>
          <p:cNvPr id="801813" name="Text Box 21"/>
          <p:cNvSpPr txBox="1">
            <a:spLocks noChangeArrowheads="1"/>
          </p:cNvSpPr>
          <p:nvPr/>
        </p:nvSpPr>
        <p:spPr bwMode="auto">
          <a:xfrm>
            <a:off x="1308497" y="2038290"/>
            <a:ext cx="185692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Process context</a:t>
            </a: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1209675" y="4126259"/>
            <a:ext cx="2361682" cy="1200329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r>
              <a:rPr lang="en-US" sz="1800" dirty="0">
                <a:latin typeface="+mn-lt"/>
              </a:rPr>
              <a:t>Kernel context:</a:t>
            </a:r>
          </a:p>
          <a:p>
            <a:r>
              <a:rPr lang="en-US" sz="1600" dirty="0">
                <a:latin typeface="+mn-lt"/>
              </a:rPr>
              <a:t>    </a:t>
            </a:r>
            <a:r>
              <a:rPr lang="en-US" sz="1800" dirty="0">
                <a:latin typeface="+mn-lt"/>
              </a:rPr>
              <a:t>VM structures</a:t>
            </a:r>
          </a:p>
          <a:p>
            <a:r>
              <a:rPr lang="en-US" sz="1800" dirty="0">
                <a:latin typeface="+mn-lt"/>
              </a:rPr>
              <a:t>    Descriptor table</a:t>
            </a:r>
          </a:p>
          <a:p>
            <a:r>
              <a:rPr lang="en-US" sz="1800" dirty="0">
                <a:latin typeface="+mn-lt"/>
              </a:rPr>
              <a:t>    </a:t>
            </a:r>
            <a:r>
              <a:rPr lang="en-US" sz="1800" dirty="0" err="1">
                <a:latin typeface="+mn-lt"/>
              </a:rPr>
              <a:t>brk</a:t>
            </a:r>
            <a:r>
              <a:rPr lang="en-US" sz="1800" dirty="0">
                <a:latin typeface="+mn-lt"/>
              </a:rPr>
              <a:t> pointer</a:t>
            </a: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357018" y="2438400"/>
            <a:ext cx="3902245" cy="390525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4682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7.40741E-7 L 0.20538 -0.05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018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60" y="-291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9.71548E-7 L -0.41042 9.71548E-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521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03354 L 1.66667E-6 0.1924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018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93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14666E-6 L 0.40521 0.1663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60" y="830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.05066 L 3.05556E-6 3.3796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801" grpId="0" animBg="1"/>
      <p:bldP spid="801813" grpId="0"/>
      <p:bldP spid="24" grpId="0" animBg="1"/>
      <p:bldP spid="2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Graphs</a:t>
            </a:r>
          </a:p>
        </p:txBody>
      </p:sp>
      <p:sp>
        <p:nvSpPr>
          <p:cNvPr id="946179" name="Text Box 3"/>
          <p:cNvSpPr txBox="1">
            <a:spLocks noChangeArrowheads="1"/>
          </p:cNvSpPr>
          <p:nvPr/>
        </p:nvSpPr>
        <p:spPr bwMode="auto">
          <a:xfrm>
            <a:off x="5930900" y="1371600"/>
            <a:ext cx="2663037" cy="480131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progress graph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1800" dirty="0">
                <a:latin typeface="Calibri" pitchFamily="34" charset="0"/>
              </a:rPr>
              <a:t>depicts</a:t>
            </a:r>
          </a:p>
          <a:p>
            <a:r>
              <a:rPr lang="en-US" sz="1800" dirty="0">
                <a:latin typeface="Calibri" pitchFamily="34" charset="0"/>
              </a:rPr>
              <a:t>the discrete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execution </a:t>
            </a:r>
          </a:p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state space</a:t>
            </a:r>
            <a:r>
              <a:rPr lang="en-US" sz="1800" dirty="0">
                <a:latin typeface="Calibri" pitchFamily="34" charset="0"/>
              </a:rPr>
              <a:t> of concurrent</a:t>
            </a:r>
          </a:p>
          <a:p>
            <a:r>
              <a:rPr lang="en-US" sz="1800" dirty="0">
                <a:latin typeface="Calibri" pitchFamily="34" charset="0"/>
              </a:rPr>
              <a:t> threads.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Each axis corresponds to</a:t>
            </a:r>
          </a:p>
          <a:p>
            <a:r>
              <a:rPr lang="en-US" sz="1800" dirty="0">
                <a:latin typeface="Calibri" pitchFamily="34" charset="0"/>
              </a:rPr>
              <a:t>the sequential order of</a:t>
            </a:r>
          </a:p>
          <a:p>
            <a:r>
              <a:rPr lang="en-US" sz="1800" dirty="0">
                <a:latin typeface="Calibri" pitchFamily="34" charset="0"/>
              </a:rPr>
              <a:t>instructions in a thread.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Each point corresponds to</a:t>
            </a:r>
          </a:p>
          <a:p>
            <a:r>
              <a:rPr lang="en-US" sz="1800" dirty="0">
                <a:latin typeface="Calibri" pitchFamily="34" charset="0"/>
              </a:rPr>
              <a:t>a possible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execution state</a:t>
            </a:r>
            <a:endParaRPr lang="en-US" sz="1800" dirty="0">
              <a:solidFill>
                <a:srgbClr val="C00000"/>
              </a:solidFill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(Inst</a:t>
            </a:r>
            <a:r>
              <a:rPr lang="en-US" sz="1800" baseline="-25000" dirty="0">
                <a:latin typeface="Calibri" pitchFamily="34" charset="0"/>
              </a:rPr>
              <a:t>1</a:t>
            </a:r>
            <a:r>
              <a:rPr lang="en-US" sz="1800" dirty="0">
                <a:latin typeface="Calibri" pitchFamily="34" charset="0"/>
              </a:rPr>
              <a:t>, Inst</a:t>
            </a:r>
            <a:r>
              <a:rPr lang="en-US" sz="1800" baseline="-25000" dirty="0">
                <a:latin typeface="Calibri" pitchFamily="34" charset="0"/>
              </a:rPr>
              <a:t>2</a:t>
            </a:r>
            <a:r>
              <a:rPr lang="en-US" sz="1800" dirty="0">
                <a:latin typeface="Calibri" pitchFamily="34" charset="0"/>
              </a:rPr>
              <a:t>).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E.g.,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(L</a:t>
            </a:r>
            <a:r>
              <a:rPr lang="en-US" sz="1800" baseline="-250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, S</a:t>
            </a:r>
            <a:r>
              <a:rPr lang="en-US" sz="1800" baseline="-25000" dirty="0">
                <a:solidFill>
                  <a:srgbClr val="C00000"/>
                </a:solidFill>
                <a:latin typeface="Calibri" pitchFamily="34" charset="0"/>
              </a:rPr>
              <a:t>2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)  </a:t>
            </a:r>
            <a:r>
              <a:rPr lang="en-US" sz="1800" dirty="0">
                <a:latin typeface="Calibri" pitchFamily="34" charset="0"/>
              </a:rPr>
              <a:t>denotes state</a:t>
            </a:r>
          </a:p>
          <a:p>
            <a:r>
              <a:rPr lang="en-US" sz="1800" dirty="0">
                <a:latin typeface="Calibri" pitchFamily="34" charset="0"/>
              </a:rPr>
              <a:t>where  thread 1 has</a:t>
            </a:r>
          </a:p>
          <a:p>
            <a:r>
              <a:rPr lang="en-US" sz="1800" dirty="0">
                <a:latin typeface="Calibri" pitchFamily="34" charset="0"/>
              </a:rPr>
              <a:t>completed L</a:t>
            </a:r>
            <a:r>
              <a:rPr lang="en-US" sz="1800" baseline="-25000" dirty="0">
                <a:latin typeface="Calibri" pitchFamily="34" charset="0"/>
              </a:rPr>
              <a:t>1</a:t>
            </a:r>
            <a:r>
              <a:rPr lang="en-US" sz="1800" dirty="0">
                <a:latin typeface="Calibri" pitchFamily="34" charset="0"/>
              </a:rPr>
              <a:t> and thread</a:t>
            </a:r>
          </a:p>
          <a:p>
            <a:r>
              <a:rPr lang="en-US" sz="1800" dirty="0">
                <a:latin typeface="Calibri" pitchFamily="34" charset="0"/>
              </a:rPr>
              <a:t>2 has completed S</a:t>
            </a:r>
            <a:r>
              <a:rPr lang="en-US" sz="1800" baseline="-25000" dirty="0">
                <a:latin typeface="Calibri" pitchFamily="34" charset="0"/>
              </a:rPr>
              <a:t>2</a:t>
            </a:r>
            <a:r>
              <a:rPr lang="en-US" sz="1800" dirty="0">
                <a:latin typeface="Calibri" pitchFamily="34" charset="0"/>
              </a:rPr>
              <a:t>.</a:t>
            </a:r>
          </a:p>
        </p:txBody>
      </p:sp>
      <p:sp>
        <p:nvSpPr>
          <p:cNvPr id="98" name="Rectangle 97"/>
          <p:cNvSpPr/>
          <p:nvPr/>
        </p:nvSpPr>
        <p:spPr>
          <a:xfrm>
            <a:off x="1841639" y="2345392"/>
            <a:ext cx="10791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(L</a:t>
            </a:r>
            <a:r>
              <a:rPr lang="en-US" baseline="-250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, S</a:t>
            </a:r>
            <a:r>
              <a:rPr lang="en-US" baseline="-25000" dirty="0">
                <a:solidFill>
                  <a:srgbClr val="C00000"/>
                </a:solidFill>
                <a:latin typeface="Calibri" pitchFamily="34" charset="0"/>
              </a:rPr>
              <a:t>2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) </a:t>
            </a:r>
            <a:endParaRPr lang="en-US" dirty="0"/>
          </a:p>
        </p:txBody>
      </p:sp>
      <p:sp>
        <p:nvSpPr>
          <p:cNvPr id="99" name="Line 4"/>
          <p:cNvSpPr>
            <a:spLocks noChangeAspect="1" noChangeShapeType="1"/>
          </p:cNvSpPr>
          <p:nvPr/>
        </p:nvSpPr>
        <p:spPr bwMode="auto">
          <a:xfrm flipV="1">
            <a:off x="942599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107" name="Line 5"/>
          <p:cNvSpPr>
            <a:spLocks noChangeAspect="1" noChangeShapeType="1"/>
          </p:cNvSpPr>
          <p:nvPr/>
        </p:nvSpPr>
        <p:spPr bwMode="auto">
          <a:xfrm flipH="1" flipV="1">
            <a:off x="942599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108" name="Text Box 6"/>
          <p:cNvSpPr txBox="1">
            <a:spLocks noChangeAspect="1" noChangeArrowheads="1"/>
          </p:cNvSpPr>
          <p:nvPr/>
        </p:nvSpPr>
        <p:spPr bwMode="auto">
          <a:xfrm>
            <a:off x="1096586" y="56673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109" name="Text Box 7"/>
          <p:cNvSpPr txBox="1">
            <a:spLocks noChangeAspect="1" noChangeArrowheads="1"/>
          </p:cNvSpPr>
          <p:nvPr/>
        </p:nvSpPr>
        <p:spPr bwMode="auto">
          <a:xfrm>
            <a:off x="1793499" y="5667375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110" name="Text Box 8"/>
          <p:cNvSpPr txBox="1">
            <a:spLocks noChangeAspect="1" noChangeArrowheads="1"/>
          </p:cNvSpPr>
          <p:nvPr/>
        </p:nvSpPr>
        <p:spPr bwMode="auto">
          <a:xfrm>
            <a:off x="2493586" y="566737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111" name="Text Box 9"/>
          <p:cNvSpPr txBox="1">
            <a:spLocks noChangeAspect="1" noChangeArrowheads="1"/>
          </p:cNvSpPr>
          <p:nvPr/>
        </p:nvSpPr>
        <p:spPr bwMode="auto">
          <a:xfrm>
            <a:off x="3211136" y="5667375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112" name="Text Box 10"/>
          <p:cNvSpPr txBox="1">
            <a:spLocks noChangeAspect="1" noChangeArrowheads="1"/>
          </p:cNvSpPr>
          <p:nvPr/>
        </p:nvSpPr>
        <p:spPr bwMode="auto">
          <a:xfrm>
            <a:off x="3936624" y="5667375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113" name="Text Box 11"/>
          <p:cNvSpPr txBox="1">
            <a:spLocks noChangeAspect="1" noChangeArrowheads="1"/>
          </p:cNvSpPr>
          <p:nvPr/>
        </p:nvSpPr>
        <p:spPr bwMode="auto">
          <a:xfrm>
            <a:off x="561599" y="51085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114" name="Text Box 12"/>
          <p:cNvSpPr txBox="1">
            <a:spLocks noChangeAspect="1" noChangeArrowheads="1"/>
          </p:cNvSpPr>
          <p:nvPr/>
        </p:nvSpPr>
        <p:spPr bwMode="auto">
          <a:xfrm>
            <a:off x="590174" y="4413250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115" name="Text Box 13"/>
          <p:cNvSpPr txBox="1">
            <a:spLocks noChangeAspect="1" noChangeArrowheads="1"/>
          </p:cNvSpPr>
          <p:nvPr/>
        </p:nvSpPr>
        <p:spPr bwMode="auto">
          <a:xfrm>
            <a:off x="561599" y="369252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116" name="Text Box 14"/>
          <p:cNvSpPr txBox="1">
            <a:spLocks noChangeAspect="1" noChangeArrowheads="1"/>
          </p:cNvSpPr>
          <p:nvPr/>
        </p:nvSpPr>
        <p:spPr bwMode="auto">
          <a:xfrm>
            <a:off x="572711" y="3011488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117" name="Text Box 15"/>
          <p:cNvSpPr txBox="1">
            <a:spLocks noChangeAspect="1" noChangeArrowheads="1"/>
          </p:cNvSpPr>
          <p:nvPr/>
        </p:nvSpPr>
        <p:spPr bwMode="auto">
          <a:xfrm>
            <a:off x="583824" y="2292350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118" name="Text Box 41"/>
          <p:cNvSpPr txBox="1">
            <a:spLocks noChangeAspect="1" noChangeArrowheads="1"/>
          </p:cNvSpPr>
          <p:nvPr/>
        </p:nvSpPr>
        <p:spPr bwMode="auto">
          <a:xfrm>
            <a:off x="4731961" y="5495925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1</a:t>
            </a:r>
          </a:p>
        </p:txBody>
      </p:sp>
      <p:sp>
        <p:nvSpPr>
          <p:cNvPr id="119" name="Text Box 42"/>
          <p:cNvSpPr txBox="1">
            <a:spLocks noChangeAspect="1" noChangeArrowheads="1"/>
          </p:cNvSpPr>
          <p:nvPr/>
        </p:nvSpPr>
        <p:spPr bwMode="auto">
          <a:xfrm>
            <a:off x="386960" y="1395453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2</a:t>
            </a:r>
          </a:p>
        </p:txBody>
      </p:sp>
      <p:grpSp>
        <p:nvGrpSpPr>
          <p:cNvPr id="120" name="Group 119"/>
          <p:cNvGrpSpPr/>
          <p:nvPr/>
        </p:nvGrpSpPr>
        <p:grpSpPr>
          <a:xfrm>
            <a:off x="901542" y="2141578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21" name="Oval 120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1616191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28" name="Oval 127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35" name="Oval 134"/>
          <p:cNvSpPr/>
          <p:nvPr/>
        </p:nvSpPr>
        <p:spPr bwMode="auto">
          <a:xfrm>
            <a:off x="2330840" y="5622925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 bwMode="auto">
          <a:xfrm>
            <a:off x="2330840" y="492887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 bwMode="auto">
          <a:xfrm>
            <a:off x="2330840" y="4234815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 bwMode="auto">
          <a:xfrm>
            <a:off x="2330840" y="354076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 bwMode="auto">
          <a:xfrm>
            <a:off x="2330840" y="2846705"/>
            <a:ext cx="76200" cy="76200"/>
          </a:xfrm>
          <a:prstGeom prst="ellipse">
            <a:avLst/>
          </a:prstGeom>
          <a:solidFill>
            <a:srgbClr val="C00000"/>
          </a:solidFill>
          <a:ln w="2540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 bwMode="auto">
          <a:xfrm>
            <a:off x="2330840" y="215265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grpSp>
        <p:nvGrpSpPr>
          <p:cNvPr id="141" name="Group 140"/>
          <p:cNvGrpSpPr/>
          <p:nvPr/>
        </p:nvGrpSpPr>
        <p:grpSpPr>
          <a:xfrm>
            <a:off x="3045489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42" name="Oval 141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3760138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49" name="Oval 148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51" name="Oval 150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4474786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56" name="Oval 155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59" name="Oval 158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07463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Trajectories in Progress Graphs</a:t>
            </a:r>
          </a:p>
        </p:txBody>
      </p:sp>
      <p:sp>
        <p:nvSpPr>
          <p:cNvPr id="948227" name="Text Box 3"/>
          <p:cNvSpPr txBox="1">
            <a:spLocks noChangeArrowheads="1"/>
          </p:cNvSpPr>
          <p:nvPr/>
        </p:nvSpPr>
        <p:spPr bwMode="auto">
          <a:xfrm>
            <a:off x="5257800" y="1686698"/>
            <a:ext cx="3810000" cy="218521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trajectory</a:t>
            </a:r>
            <a:r>
              <a:rPr lang="en-US" sz="1800" dirty="0">
                <a:latin typeface="Calibri" pitchFamily="34" charset="0"/>
              </a:rPr>
              <a:t> is a sequence of legal state transitions that describes one possible concurrent execution of the threads.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Example:</a:t>
            </a:r>
          </a:p>
          <a:p>
            <a:pPr>
              <a:spcBef>
                <a:spcPts val="1200"/>
              </a:spcBef>
            </a:pPr>
            <a:r>
              <a:rPr lang="en-US" sz="1800" dirty="0">
                <a:latin typeface="Calibri" pitchFamily="34" charset="0"/>
              </a:rPr>
              <a:t>H1, L1, U1, H2, L2,  S1, T1, U2, S2, T2</a:t>
            </a:r>
          </a:p>
        </p:txBody>
      </p:sp>
      <p:sp>
        <p:nvSpPr>
          <p:cNvPr id="64" name="Line 4"/>
          <p:cNvSpPr>
            <a:spLocks noChangeAspect="1" noChangeShapeType="1"/>
          </p:cNvSpPr>
          <p:nvPr/>
        </p:nvSpPr>
        <p:spPr bwMode="auto">
          <a:xfrm flipV="1">
            <a:off x="942599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5" name="Line 5"/>
          <p:cNvSpPr>
            <a:spLocks noChangeAspect="1" noChangeShapeType="1"/>
          </p:cNvSpPr>
          <p:nvPr/>
        </p:nvSpPr>
        <p:spPr bwMode="auto">
          <a:xfrm flipH="1" flipV="1">
            <a:off x="942599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6" name="Text Box 6"/>
          <p:cNvSpPr txBox="1">
            <a:spLocks noChangeAspect="1" noChangeArrowheads="1"/>
          </p:cNvSpPr>
          <p:nvPr/>
        </p:nvSpPr>
        <p:spPr bwMode="auto">
          <a:xfrm>
            <a:off x="1096586" y="56673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7" name="Text Box 7"/>
          <p:cNvSpPr txBox="1">
            <a:spLocks noChangeAspect="1" noChangeArrowheads="1"/>
          </p:cNvSpPr>
          <p:nvPr/>
        </p:nvSpPr>
        <p:spPr bwMode="auto">
          <a:xfrm>
            <a:off x="1793499" y="5667375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8" name="Text Box 8"/>
          <p:cNvSpPr txBox="1">
            <a:spLocks noChangeAspect="1" noChangeArrowheads="1"/>
          </p:cNvSpPr>
          <p:nvPr/>
        </p:nvSpPr>
        <p:spPr bwMode="auto">
          <a:xfrm>
            <a:off x="2493586" y="566737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" name="Text Box 9"/>
          <p:cNvSpPr txBox="1">
            <a:spLocks noChangeAspect="1" noChangeArrowheads="1"/>
          </p:cNvSpPr>
          <p:nvPr/>
        </p:nvSpPr>
        <p:spPr bwMode="auto">
          <a:xfrm>
            <a:off x="3211136" y="5667375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0" name="Text Box 10"/>
          <p:cNvSpPr txBox="1">
            <a:spLocks noChangeAspect="1" noChangeArrowheads="1"/>
          </p:cNvSpPr>
          <p:nvPr/>
        </p:nvSpPr>
        <p:spPr bwMode="auto">
          <a:xfrm>
            <a:off x="3936624" y="5667375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1" name="Text Box 11"/>
          <p:cNvSpPr txBox="1">
            <a:spLocks noChangeAspect="1" noChangeArrowheads="1"/>
          </p:cNvSpPr>
          <p:nvPr/>
        </p:nvSpPr>
        <p:spPr bwMode="auto">
          <a:xfrm>
            <a:off x="561599" y="51085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2" name="Text Box 12"/>
          <p:cNvSpPr txBox="1">
            <a:spLocks noChangeAspect="1" noChangeArrowheads="1"/>
          </p:cNvSpPr>
          <p:nvPr/>
        </p:nvSpPr>
        <p:spPr bwMode="auto">
          <a:xfrm>
            <a:off x="590174" y="4413250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3" name="Text Box 13"/>
          <p:cNvSpPr txBox="1">
            <a:spLocks noChangeAspect="1" noChangeArrowheads="1"/>
          </p:cNvSpPr>
          <p:nvPr/>
        </p:nvSpPr>
        <p:spPr bwMode="auto">
          <a:xfrm>
            <a:off x="561599" y="369252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4" name="Text Box 14"/>
          <p:cNvSpPr txBox="1">
            <a:spLocks noChangeAspect="1" noChangeArrowheads="1"/>
          </p:cNvSpPr>
          <p:nvPr/>
        </p:nvSpPr>
        <p:spPr bwMode="auto">
          <a:xfrm>
            <a:off x="572711" y="3011488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5" name="Text Box 15"/>
          <p:cNvSpPr txBox="1">
            <a:spLocks noChangeAspect="1" noChangeArrowheads="1"/>
          </p:cNvSpPr>
          <p:nvPr/>
        </p:nvSpPr>
        <p:spPr bwMode="auto">
          <a:xfrm>
            <a:off x="583824" y="2292350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6" name="Text Box 41"/>
          <p:cNvSpPr txBox="1">
            <a:spLocks noChangeAspect="1" noChangeArrowheads="1"/>
          </p:cNvSpPr>
          <p:nvPr/>
        </p:nvSpPr>
        <p:spPr bwMode="auto">
          <a:xfrm>
            <a:off x="4731961" y="5495925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1</a:t>
            </a:r>
          </a:p>
        </p:txBody>
      </p:sp>
      <p:sp>
        <p:nvSpPr>
          <p:cNvPr id="77" name="Text Box 42"/>
          <p:cNvSpPr txBox="1">
            <a:spLocks noChangeAspect="1" noChangeArrowheads="1"/>
          </p:cNvSpPr>
          <p:nvPr/>
        </p:nvSpPr>
        <p:spPr bwMode="auto">
          <a:xfrm>
            <a:off x="386960" y="1395453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2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901542" y="2141578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9" name="Oval 78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1616191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6" name="Oval 85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2330840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3" name="Oval 92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3045489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0" name="Oval 99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3760138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7" name="Oval 106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4474786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14" name="Oval 113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1" name="Line 54"/>
          <p:cNvSpPr>
            <a:spLocks noChangeShapeType="1"/>
          </p:cNvSpPr>
          <p:nvPr/>
        </p:nvSpPr>
        <p:spPr bwMode="auto">
          <a:xfrm>
            <a:off x="917239" y="5653128"/>
            <a:ext cx="731520" cy="952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2" name="Line 55"/>
          <p:cNvSpPr>
            <a:spLocks noChangeShapeType="1"/>
          </p:cNvSpPr>
          <p:nvPr/>
        </p:nvSpPr>
        <p:spPr bwMode="auto">
          <a:xfrm>
            <a:off x="1663269" y="5653128"/>
            <a:ext cx="739775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3" name="Line 56"/>
          <p:cNvSpPr>
            <a:spLocks noChangeShapeType="1"/>
          </p:cNvSpPr>
          <p:nvPr/>
        </p:nvSpPr>
        <p:spPr bwMode="auto">
          <a:xfrm>
            <a:off x="2457019" y="5653128"/>
            <a:ext cx="655638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4" name="Line 57"/>
          <p:cNvSpPr>
            <a:spLocks noChangeShapeType="1"/>
          </p:cNvSpPr>
          <p:nvPr/>
        </p:nvSpPr>
        <p:spPr bwMode="auto">
          <a:xfrm flipV="1">
            <a:off x="3096728" y="4978454"/>
            <a:ext cx="0" cy="633412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5" name="Line 58"/>
          <p:cNvSpPr>
            <a:spLocks noChangeShapeType="1"/>
          </p:cNvSpPr>
          <p:nvPr/>
        </p:nvSpPr>
        <p:spPr bwMode="auto">
          <a:xfrm flipV="1">
            <a:off x="3087203" y="4268841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6" name="Line 59"/>
          <p:cNvSpPr>
            <a:spLocks noChangeShapeType="1"/>
          </p:cNvSpPr>
          <p:nvPr/>
        </p:nvSpPr>
        <p:spPr bwMode="auto">
          <a:xfrm>
            <a:off x="3147582" y="4278420"/>
            <a:ext cx="655637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7" name="Line 60"/>
          <p:cNvSpPr>
            <a:spLocks noChangeShapeType="1"/>
          </p:cNvSpPr>
          <p:nvPr/>
        </p:nvSpPr>
        <p:spPr bwMode="auto">
          <a:xfrm>
            <a:off x="3838144" y="4278420"/>
            <a:ext cx="655638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8" name="Line 61"/>
          <p:cNvSpPr>
            <a:spLocks noChangeShapeType="1"/>
          </p:cNvSpPr>
          <p:nvPr/>
        </p:nvSpPr>
        <p:spPr bwMode="auto">
          <a:xfrm flipV="1">
            <a:off x="4519182" y="3560803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9" name="Line 62"/>
          <p:cNvSpPr>
            <a:spLocks noChangeShapeType="1"/>
          </p:cNvSpPr>
          <p:nvPr/>
        </p:nvSpPr>
        <p:spPr bwMode="auto">
          <a:xfrm flipV="1">
            <a:off x="4519182" y="2846428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0" name="Line 63"/>
          <p:cNvSpPr>
            <a:spLocks noChangeShapeType="1"/>
          </p:cNvSpPr>
          <p:nvPr/>
        </p:nvSpPr>
        <p:spPr bwMode="auto">
          <a:xfrm flipV="1">
            <a:off x="4519182" y="2146340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Trajectories in Progress Graphs</a:t>
            </a:r>
          </a:p>
        </p:txBody>
      </p:sp>
      <p:sp>
        <p:nvSpPr>
          <p:cNvPr id="948227" name="Text Box 3"/>
          <p:cNvSpPr txBox="1">
            <a:spLocks noChangeArrowheads="1"/>
          </p:cNvSpPr>
          <p:nvPr/>
        </p:nvSpPr>
        <p:spPr bwMode="auto">
          <a:xfrm>
            <a:off x="5257800" y="1686698"/>
            <a:ext cx="3810000" cy="218521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trajectory</a:t>
            </a:r>
            <a:r>
              <a:rPr lang="en-US" sz="1800" dirty="0">
                <a:latin typeface="Calibri" pitchFamily="34" charset="0"/>
              </a:rPr>
              <a:t> is a sequence of legal state transitions that describes one possible concurrent execution of the threads.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Example:</a:t>
            </a:r>
          </a:p>
          <a:p>
            <a:pPr>
              <a:spcBef>
                <a:spcPts val="1200"/>
              </a:spcBef>
            </a:pPr>
            <a:r>
              <a:rPr lang="en-US" sz="1800" dirty="0">
                <a:latin typeface="Calibri" pitchFamily="34" charset="0"/>
              </a:rPr>
              <a:t>H1, L1, U1, H2, L2,  S1, T1, U2, S2, T2</a:t>
            </a:r>
          </a:p>
        </p:txBody>
      </p:sp>
      <p:sp>
        <p:nvSpPr>
          <p:cNvPr id="64" name="Line 4"/>
          <p:cNvSpPr>
            <a:spLocks noChangeAspect="1" noChangeShapeType="1"/>
          </p:cNvSpPr>
          <p:nvPr/>
        </p:nvSpPr>
        <p:spPr bwMode="auto">
          <a:xfrm flipV="1">
            <a:off x="942599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5" name="Line 5"/>
          <p:cNvSpPr>
            <a:spLocks noChangeAspect="1" noChangeShapeType="1"/>
          </p:cNvSpPr>
          <p:nvPr/>
        </p:nvSpPr>
        <p:spPr bwMode="auto">
          <a:xfrm flipH="1" flipV="1">
            <a:off x="942599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6" name="Text Box 6"/>
          <p:cNvSpPr txBox="1">
            <a:spLocks noChangeAspect="1" noChangeArrowheads="1"/>
          </p:cNvSpPr>
          <p:nvPr/>
        </p:nvSpPr>
        <p:spPr bwMode="auto">
          <a:xfrm>
            <a:off x="1096586" y="56673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7" name="Text Box 7"/>
          <p:cNvSpPr txBox="1">
            <a:spLocks noChangeAspect="1" noChangeArrowheads="1"/>
          </p:cNvSpPr>
          <p:nvPr/>
        </p:nvSpPr>
        <p:spPr bwMode="auto">
          <a:xfrm>
            <a:off x="1793499" y="5667375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8" name="Text Box 8"/>
          <p:cNvSpPr txBox="1">
            <a:spLocks noChangeAspect="1" noChangeArrowheads="1"/>
          </p:cNvSpPr>
          <p:nvPr/>
        </p:nvSpPr>
        <p:spPr bwMode="auto">
          <a:xfrm>
            <a:off x="2493586" y="566737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" name="Text Box 9"/>
          <p:cNvSpPr txBox="1">
            <a:spLocks noChangeAspect="1" noChangeArrowheads="1"/>
          </p:cNvSpPr>
          <p:nvPr/>
        </p:nvSpPr>
        <p:spPr bwMode="auto">
          <a:xfrm>
            <a:off x="3211136" y="5667375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0" name="Text Box 10"/>
          <p:cNvSpPr txBox="1">
            <a:spLocks noChangeAspect="1" noChangeArrowheads="1"/>
          </p:cNvSpPr>
          <p:nvPr/>
        </p:nvSpPr>
        <p:spPr bwMode="auto">
          <a:xfrm>
            <a:off x="3936624" y="5667375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1" name="Text Box 11"/>
          <p:cNvSpPr txBox="1">
            <a:spLocks noChangeAspect="1" noChangeArrowheads="1"/>
          </p:cNvSpPr>
          <p:nvPr/>
        </p:nvSpPr>
        <p:spPr bwMode="auto">
          <a:xfrm>
            <a:off x="561599" y="51085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2" name="Text Box 12"/>
          <p:cNvSpPr txBox="1">
            <a:spLocks noChangeAspect="1" noChangeArrowheads="1"/>
          </p:cNvSpPr>
          <p:nvPr/>
        </p:nvSpPr>
        <p:spPr bwMode="auto">
          <a:xfrm>
            <a:off x="590174" y="4413250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3" name="Text Box 13"/>
          <p:cNvSpPr txBox="1">
            <a:spLocks noChangeAspect="1" noChangeArrowheads="1"/>
          </p:cNvSpPr>
          <p:nvPr/>
        </p:nvSpPr>
        <p:spPr bwMode="auto">
          <a:xfrm>
            <a:off x="561599" y="369252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4" name="Text Box 14"/>
          <p:cNvSpPr txBox="1">
            <a:spLocks noChangeAspect="1" noChangeArrowheads="1"/>
          </p:cNvSpPr>
          <p:nvPr/>
        </p:nvSpPr>
        <p:spPr bwMode="auto">
          <a:xfrm>
            <a:off x="572711" y="3011488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5" name="Text Box 15"/>
          <p:cNvSpPr txBox="1">
            <a:spLocks noChangeAspect="1" noChangeArrowheads="1"/>
          </p:cNvSpPr>
          <p:nvPr/>
        </p:nvSpPr>
        <p:spPr bwMode="auto">
          <a:xfrm>
            <a:off x="583824" y="2292350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6" name="Text Box 41"/>
          <p:cNvSpPr txBox="1">
            <a:spLocks noChangeAspect="1" noChangeArrowheads="1"/>
          </p:cNvSpPr>
          <p:nvPr/>
        </p:nvSpPr>
        <p:spPr bwMode="auto">
          <a:xfrm>
            <a:off x="4731961" y="5495925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1</a:t>
            </a:r>
          </a:p>
        </p:txBody>
      </p:sp>
      <p:sp>
        <p:nvSpPr>
          <p:cNvPr id="77" name="Text Box 42"/>
          <p:cNvSpPr txBox="1">
            <a:spLocks noChangeAspect="1" noChangeArrowheads="1"/>
          </p:cNvSpPr>
          <p:nvPr/>
        </p:nvSpPr>
        <p:spPr bwMode="auto">
          <a:xfrm>
            <a:off x="386960" y="1395453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2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901542" y="2141578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9" name="Oval 78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1616191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6" name="Oval 85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2330840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3" name="Oval 92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3045489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0" name="Oval 99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3760138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7" name="Oval 106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4474786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14" name="Oval 113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1" name="Line 54"/>
          <p:cNvSpPr>
            <a:spLocks noChangeShapeType="1"/>
          </p:cNvSpPr>
          <p:nvPr/>
        </p:nvSpPr>
        <p:spPr bwMode="auto">
          <a:xfrm>
            <a:off x="917239" y="5653128"/>
            <a:ext cx="731520" cy="952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2" name="Line 55"/>
          <p:cNvSpPr>
            <a:spLocks noChangeShapeType="1"/>
          </p:cNvSpPr>
          <p:nvPr/>
        </p:nvSpPr>
        <p:spPr bwMode="auto">
          <a:xfrm>
            <a:off x="1663269" y="5653128"/>
            <a:ext cx="739775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3" name="Line 56"/>
          <p:cNvSpPr>
            <a:spLocks noChangeShapeType="1"/>
          </p:cNvSpPr>
          <p:nvPr/>
        </p:nvSpPr>
        <p:spPr bwMode="auto">
          <a:xfrm>
            <a:off x="2457019" y="5653128"/>
            <a:ext cx="655638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4" name="Line 57"/>
          <p:cNvSpPr>
            <a:spLocks noChangeShapeType="1"/>
          </p:cNvSpPr>
          <p:nvPr/>
        </p:nvSpPr>
        <p:spPr bwMode="auto">
          <a:xfrm flipV="1">
            <a:off x="3096728" y="4978454"/>
            <a:ext cx="0" cy="633412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5" name="Line 58"/>
          <p:cNvSpPr>
            <a:spLocks noChangeShapeType="1"/>
          </p:cNvSpPr>
          <p:nvPr/>
        </p:nvSpPr>
        <p:spPr bwMode="auto">
          <a:xfrm flipV="1">
            <a:off x="3087203" y="4268841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6" name="Line 59"/>
          <p:cNvSpPr>
            <a:spLocks noChangeShapeType="1"/>
          </p:cNvSpPr>
          <p:nvPr/>
        </p:nvSpPr>
        <p:spPr bwMode="auto">
          <a:xfrm>
            <a:off x="3147582" y="4278420"/>
            <a:ext cx="655637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7" name="Line 60"/>
          <p:cNvSpPr>
            <a:spLocks noChangeShapeType="1"/>
          </p:cNvSpPr>
          <p:nvPr/>
        </p:nvSpPr>
        <p:spPr bwMode="auto">
          <a:xfrm>
            <a:off x="3838144" y="4278420"/>
            <a:ext cx="655638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8" name="Line 61"/>
          <p:cNvSpPr>
            <a:spLocks noChangeShapeType="1"/>
          </p:cNvSpPr>
          <p:nvPr/>
        </p:nvSpPr>
        <p:spPr bwMode="auto">
          <a:xfrm flipV="1">
            <a:off x="4519182" y="3560803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9" name="Line 62"/>
          <p:cNvSpPr>
            <a:spLocks noChangeShapeType="1"/>
          </p:cNvSpPr>
          <p:nvPr/>
        </p:nvSpPr>
        <p:spPr bwMode="auto">
          <a:xfrm flipV="1">
            <a:off x="4519182" y="2846428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0" name="Line 63"/>
          <p:cNvSpPr>
            <a:spLocks noChangeShapeType="1"/>
          </p:cNvSpPr>
          <p:nvPr/>
        </p:nvSpPr>
        <p:spPr bwMode="auto">
          <a:xfrm flipV="1">
            <a:off x="4519182" y="2146340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357018" y="2779305"/>
            <a:ext cx="4900782" cy="1834000"/>
          </a:xfrm>
          <a:prstGeom prst="rect">
            <a:avLst/>
          </a:prstGeom>
          <a:solidFill>
            <a:srgbClr val="D5F1CF">
              <a:alpha val="41000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 bwMode="auto">
          <a:xfrm rot="5400000">
            <a:off x="504081" y="2993005"/>
            <a:ext cx="4900782" cy="1834000"/>
          </a:xfrm>
          <a:prstGeom prst="rect">
            <a:avLst/>
          </a:prstGeom>
          <a:solidFill>
            <a:srgbClr val="D6D6F5">
              <a:alpha val="60000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606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29"/>
          <p:cNvSpPr/>
          <p:nvPr/>
        </p:nvSpPr>
        <p:spPr bwMode="auto">
          <a:xfrm>
            <a:off x="2109747" y="2946758"/>
            <a:ext cx="2039112" cy="1965960"/>
          </a:xfrm>
          <a:prstGeom prst="rect">
            <a:avLst/>
          </a:prstGeom>
          <a:solidFill>
            <a:srgbClr val="F1C7C7"/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5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Critical Sections and Unsafe Regions</a:t>
            </a:r>
          </a:p>
        </p:txBody>
      </p:sp>
      <p:sp>
        <p:nvSpPr>
          <p:cNvPr id="950275" name="Text Box 3"/>
          <p:cNvSpPr txBox="1">
            <a:spLocks noChangeArrowheads="1"/>
          </p:cNvSpPr>
          <p:nvPr/>
        </p:nvSpPr>
        <p:spPr bwMode="auto">
          <a:xfrm>
            <a:off x="5997575" y="1648350"/>
            <a:ext cx="2917825" cy="36009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L, U, and S form a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critical section </a:t>
            </a:r>
            <a:r>
              <a:rPr lang="en-US" sz="1800" dirty="0">
                <a:latin typeface="Calibri" pitchFamily="34" charset="0"/>
              </a:rPr>
              <a:t>with respect to the shared variable </a:t>
            </a:r>
            <a:r>
              <a:rPr lang="en-US" sz="1800" dirty="0" err="1">
                <a:latin typeface="Courier New" pitchFamily="49" charset="0"/>
              </a:rPr>
              <a:t>cnt</a:t>
            </a:r>
            <a:endParaRPr lang="en-US" sz="1800" i="1" dirty="0">
              <a:latin typeface="Calibri" pitchFamily="34" charset="0"/>
            </a:endParaRP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Instructions in critical sections (</a:t>
            </a:r>
            <a:r>
              <a:rPr lang="en-US" sz="1800" dirty="0" err="1">
                <a:latin typeface="Calibri" pitchFamily="34" charset="0"/>
              </a:rPr>
              <a:t>wrt</a:t>
            </a:r>
            <a:r>
              <a:rPr lang="en-US" sz="1800" dirty="0">
                <a:latin typeface="Calibri" pitchFamily="34" charset="0"/>
              </a:rPr>
              <a:t> some shared variable) should not be interleaved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Sets of states where such interleaving occurs form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unsafe regions</a:t>
            </a:r>
            <a:endParaRPr lang="en-US" sz="1800" dirty="0">
              <a:latin typeface="Calibri" pitchFamily="34" charset="0"/>
            </a:endParaRPr>
          </a:p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0" name="Line 4"/>
          <p:cNvSpPr>
            <a:spLocks noChangeAspect="1" noChangeShapeType="1"/>
          </p:cNvSpPr>
          <p:nvPr/>
        </p:nvSpPr>
        <p:spPr bwMode="auto">
          <a:xfrm flipV="1">
            <a:off x="1339501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1" name="Line 5"/>
          <p:cNvSpPr>
            <a:spLocks noChangeAspect="1" noChangeShapeType="1"/>
          </p:cNvSpPr>
          <p:nvPr/>
        </p:nvSpPr>
        <p:spPr bwMode="auto">
          <a:xfrm flipH="1" flipV="1">
            <a:off x="1339501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2" name="Text Box 6"/>
          <p:cNvSpPr txBox="1">
            <a:spLocks noChangeAspect="1" noChangeArrowheads="1"/>
          </p:cNvSpPr>
          <p:nvPr/>
        </p:nvSpPr>
        <p:spPr bwMode="auto">
          <a:xfrm>
            <a:off x="1493488" y="56673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3" name="Text Box 7"/>
          <p:cNvSpPr txBox="1">
            <a:spLocks noChangeAspect="1" noChangeArrowheads="1"/>
          </p:cNvSpPr>
          <p:nvPr/>
        </p:nvSpPr>
        <p:spPr bwMode="auto">
          <a:xfrm>
            <a:off x="2190401" y="5667375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4" name="Text Box 8"/>
          <p:cNvSpPr txBox="1">
            <a:spLocks noChangeAspect="1" noChangeArrowheads="1"/>
          </p:cNvSpPr>
          <p:nvPr/>
        </p:nvSpPr>
        <p:spPr bwMode="auto">
          <a:xfrm>
            <a:off x="2890488" y="566737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5" name="Text Box 9"/>
          <p:cNvSpPr txBox="1">
            <a:spLocks noChangeAspect="1" noChangeArrowheads="1"/>
          </p:cNvSpPr>
          <p:nvPr/>
        </p:nvSpPr>
        <p:spPr bwMode="auto">
          <a:xfrm>
            <a:off x="3608038" y="5667375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6" name="Text Box 10"/>
          <p:cNvSpPr txBox="1">
            <a:spLocks noChangeAspect="1" noChangeArrowheads="1"/>
          </p:cNvSpPr>
          <p:nvPr/>
        </p:nvSpPr>
        <p:spPr bwMode="auto">
          <a:xfrm>
            <a:off x="4333526" y="5667375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7" name="Text Box 11"/>
          <p:cNvSpPr txBox="1">
            <a:spLocks noChangeAspect="1" noChangeArrowheads="1"/>
          </p:cNvSpPr>
          <p:nvPr/>
        </p:nvSpPr>
        <p:spPr bwMode="auto">
          <a:xfrm>
            <a:off x="958501" y="51085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8" name="Text Box 12"/>
          <p:cNvSpPr txBox="1">
            <a:spLocks noChangeAspect="1" noChangeArrowheads="1"/>
          </p:cNvSpPr>
          <p:nvPr/>
        </p:nvSpPr>
        <p:spPr bwMode="auto">
          <a:xfrm>
            <a:off x="987076" y="4413250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" name="Text Box 13"/>
          <p:cNvSpPr txBox="1">
            <a:spLocks noChangeAspect="1" noChangeArrowheads="1"/>
          </p:cNvSpPr>
          <p:nvPr/>
        </p:nvSpPr>
        <p:spPr bwMode="auto">
          <a:xfrm>
            <a:off x="958501" y="369252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0" name="Text Box 14"/>
          <p:cNvSpPr txBox="1">
            <a:spLocks noChangeAspect="1" noChangeArrowheads="1"/>
          </p:cNvSpPr>
          <p:nvPr/>
        </p:nvSpPr>
        <p:spPr bwMode="auto">
          <a:xfrm>
            <a:off x="969613" y="3011488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1" name="Text Box 15"/>
          <p:cNvSpPr txBox="1">
            <a:spLocks noChangeAspect="1" noChangeArrowheads="1"/>
          </p:cNvSpPr>
          <p:nvPr/>
        </p:nvSpPr>
        <p:spPr bwMode="auto">
          <a:xfrm>
            <a:off x="980726" y="2292350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2" name="Text Box 41"/>
          <p:cNvSpPr txBox="1">
            <a:spLocks noChangeAspect="1" noChangeArrowheads="1"/>
          </p:cNvSpPr>
          <p:nvPr/>
        </p:nvSpPr>
        <p:spPr bwMode="auto">
          <a:xfrm>
            <a:off x="5128863" y="5495925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1</a:t>
            </a:r>
          </a:p>
        </p:txBody>
      </p:sp>
      <p:sp>
        <p:nvSpPr>
          <p:cNvPr id="73" name="Text Box 42"/>
          <p:cNvSpPr txBox="1">
            <a:spLocks noChangeAspect="1" noChangeArrowheads="1"/>
          </p:cNvSpPr>
          <p:nvPr/>
        </p:nvSpPr>
        <p:spPr bwMode="auto">
          <a:xfrm>
            <a:off x="783862" y="1395453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2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1298444" y="2141578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5" name="Oval 74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2013093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2" name="Oval 81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2727742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9" name="Oval 88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442391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6" name="Oval 95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4157040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3" name="Oval 102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4871688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10" name="Oval 109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6" name="AutoShape 56"/>
          <p:cNvSpPr>
            <a:spLocks/>
          </p:cNvSpPr>
          <p:nvPr/>
        </p:nvSpPr>
        <p:spPr bwMode="auto">
          <a:xfrm>
            <a:off x="825500" y="2895600"/>
            <a:ext cx="241300" cy="2070100"/>
          </a:xfrm>
          <a:prstGeom prst="leftBrace">
            <a:avLst>
              <a:gd name="adj1" fmla="val 7149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7" name="AutoShape 57"/>
          <p:cNvSpPr>
            <a:spLocks/>
          </p:cNvSpPr>
          <p:nvPr/>
        </p:nvSpPr>
        <p:spPr bwMode="auto">
          <a:xfrm rot="-5400000">
            <a:off x="3034796" y="5143500"/>
            <a:ext cx="241300" cy="2070100"/>
          </a:xfrm>
          <a:prstGeom prst="leftBrace">
            <a:avLst>
              <a:gd name="adj1" fmla="val 7149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8" name="Text Box 58"/>
          <p:cNvSpPr txBox="1">
            <a:spLocks noChangeArrowheads="1"/>
          </p:cNvSpPr>
          <p:nvPr/>
        </p:nvSpPr>
        <p:spPr bwMode="auto">
          <a:xfrm>
            <a:off x="1961646" y="6270625"/>
            <a:ext cx="241149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critical section </a:t>
            </a:r>
            <a:r>
              <a:rPr lang="en-US" sz="1800" dirty="0" err="1">
                <a:latin typeface="Calibri" pitchFamily="34" charset="0"/>
              </a:rPr>
              <a:t>wrt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29" name="Text Box 59"/>
          <p:cNvSpPr txBox="1">
            <a:spLocks noChangeArrowheads="1"/>
          </p:cNvSpPr>
          <p:nvPr/>
        </p:nvSpPr>
        <p:spPr bwMode="auto">
          <a:xfrm>
            <a:off x="0" y="3295471"/>
            <a:ext cx="941388" cy="12003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critical section </a:t>
            </a:r>
            <a:r>
              <a:rPr lang="en-US" sz="1800" dirty="0" err="1">
                <a:latin typeface="Calibri" pitchFamily="34" charset="0"/>
              </a:rPr>
              <a:t>wrt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362200" y="3747156"/>
            <a:ext cx="15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Unsafe region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26" grpId="0" animBg="1"/>
      <p:bldP spid="127" grpId="0" animBg="1"/>
      <p:bldP spid="128" grpId="0"/>
      <p:bldP spid="129" grpId="0"/>
      <p:bldP spid="13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29"/>
          <p:cNvSpPr/>
          <p:nvPr/>
        </p:nvSpPr>
        <p:spPr bwMode="auto">
          <a:xfrm>
            <a:off x="2109747" y="2946758"/>
            <a:ext cx="2039112" cy="1965960"/>
          </a:xfrm>
          <a:prstGeom prst="rect">
            <a:avLst/>
          </a:prstGeom>
          <a:solidFill>
            <a:srgbClr val="F1C7C7"/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5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Critical Sections and Unsafe Regions</a:t>
            </a:r>
          </a:p>
        </p:txBody>
      </p:sp>
      <p:sp>
        <p:nvSpPr>
          <p:cNvPr id="60" name="Line 4"/>
          <p:cNvSpPr>
            <a:spLocks noChangeAspect="1" noChangeShapeType="1"/>
          </p:cNvSpPr>
          <p:nvPr/>
        </p:nvSpPr>
        <p:spPr bwMode="auto">
          <a:xfrm flipV="1">
            <a:off x="1339501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1" name="Line 5"/>
          <p:cNvSpPr>
            <a:spLocks noChangeAspect="1" noChangeShapeType="1"/>
          </p:cNvSpPr>
          <p:nvPr/>
        </p:nvSpPr>
        <p:spPr bwMode="auto">
          <a:xfrm flipH="1" flipV="1">
            <a:off x="1339501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2" name="Text Box 6"/>
          <p:cNvSpPr txBox="1">
            <a:spLocks noChangeAspect="1" noChangeArrowheads="1"/>
          </p:cNvSpPr>
          <p:nvPr/>
        </p:nvSpPr>
        <p:spPr bwMode="auto">
          <a:xfrm>
            <a:off x="1493488" y="56673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3" name="Text Box 7"/>
          <p:cNvSpPr txBox="1">
            <a:spLocks noChangeAspect="1" noChangeArrowheads="1"/>
          </p:cNvSpPr>
          <p:nvPr/>
        </p:nvSpPr>
        <p:spPr bwMode="auto">
          <a:xfrm>
            <a:off x="2190401" y="5667375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4" name="Text Box 8"/>
          <p:cNvSpPr txBox="1">
            <a:spLocks noChangeAspect="1" noChangeArrowheads="1"/>
          </p:cNvSpPr>
          <p:nvPr/>
        </p:nvSpPr>
        <p:spPr bwMode="auto">
          <a:xfrm>
            <a:off x="2890488" y="566737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5" name="Text Box 9"/>
          <p:cNvSpPr txBox="1">
            <a:spLocks noChangeAspect="1" noChangeArrowheads="1"/>
          </p:cNvSpPr>
          <p:nvPr/>
        </p:nvSpPr>
        <p:spPr bwMode="auto">
          <a:xfrm>
            <a:off x="3608038" y="5667375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6" name="Text Box 10"/>
          <p:cNvSpPr txBox="1">
            <a:spLocks noChangeAspect="1" noChangeArrowheads="1"/>
          </p:cNvSpPr>
          <p:nvPr/>
        </p:nvSpPr>
        <p:spPr bwMode="auto">
          <a:xfrm>
            <a:off x="4333526" y="5667375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7" name="Text Box 11"/>
          <p:cNvSpPr txBox="1">
            <a:spLocks noChangeAspect="1" noChangeArrowheads="1"/>
          </p:cNvSpPr>
          <p:nvPr/>
        </p:nvSpPr>
        <p:spPr bwMode="auto">
          <a:xfrm>
            <a:off x="958501" y="51085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8" name="Text Box 12"/>
          <p:cNvSpPr txBox="1">
            <a:spLocks noChangeAspect="1" noChangeArrowheads="1"/>
          </p:cNvSpPr>
          <p:nvPr/>
        </p:nvSpPr>
        <p:spPr bwMode="auto">
          <a:xfrm>
            <a:off x="987076" y="4413250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" name="Text Box 13"/>
          <p:cNvSpPr txBox="1">
            <a:spLocks noChangeAspect="1" noChangeArrowheads="1"/>
          </p:cNvSpPr>
          <p:nvPr/>
        </p:nvSpPr>
        <p:spPr bwMode="auto">
          <a:xfrm>
            <a:off x="958501" y="369252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0" name="Text Box 14"/>
          <p:cNvSpPr txBox="1">
            <a:spLocks noChangeAspect="1" noChangeArrowheads="1"/>
          </p:cNvSpPr>
          <p:nvPr/>
        </p:nvSpPr>
        <p:spPr bwMode="auto">
          <a:xfrm>
            <a:off x="969613" y="3011488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1" name="Text Box 15"/>
          <p:cNvSpPr txBox="1">
            <a:spLocks noChangeAspect="1" noChangeArrowheads="1"/>
          </p:cNvSpPr>
          <p:nvPr/>
        </p:nvSpPr>
        <p:spPr bwMode="auto">
          <a:xfrm>
            <a:off x="980726" y="2292350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2" name="Text Box 41"/>
          <p:cNvSpPr txBox="1">
            <a:spLocks noChangeAspect="1" noChangeArrowheads="1"/>
          </p:cNvSpPr>
          <p:nvPr/>
        </p:nvSpPr>
        <p:spPr bwMode="auto">
          <a:xfrm>
            <a:off x="5128863" y="5495925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1</a:t>
            </a:r>
          </a:p>
        </p:txBody>
      </p:sp>
      <p:sp>
        <p:nvSpPr>
          <p:cNvPr id="73" name="Text Box 42"/>
          <p:cNvSpPr txBox="1">
            <a:spLocks noChangeAspect="1" noChangeArrowheads="1"/>
          </p:cNvSpPr>
          <p:nvPr/>
        </p:nvSpPr>
        <p:spPr bwMode="auto">
          <a:xfrm>
            <a:off x="783862" y="1395453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2</a:t>
            </a:r>
          </a:p>
        </p:txBody>
      </p:sp>
      <p:grpSp>
        <p:nvGrpSpPr>
          <p:cNvPr id="2" name="Group 73"/>
          <p:cNvGrpSpPr/>
          <p:nvPr/>
        </p:nvGrpSpPr>
        <p:grpSpPr>
          <a:xfrm>
            <a:off x="1298444" y="2141578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5" name="Oval 74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" name="Group 80"/>
          <p:cNvGrpSpPr/>
          <p:nvPr/>
        </p:nvGrpSpPr>
        <p:grpSpPr>
          <a:xfrm>
            <a:off x="2013093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2" name="Oval 81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" name="Group 87"/>
          <p:cNvGrpSpPr/>
          <p:nvPr/>
        </p:nvGrpSpPr>
        <p:grpSpPr>
          <a:xfrm>
            <a:off x="2727742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9" name="Oval 88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" name="Group 94"/>
          <p:cNvGrpSpPr/>
          <p:nvPr/>
        </p:nvGrpSpPr>
        <p:grpSpPr>
          <a:xfrm>
            <a:off x="3442391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6" name="Oval 95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" name="Group 101"/>
          <p:cNvGrpSpPr/>
          <p:nvPr/>
        </p:nvGrpSpPr>
        <p:grpSpPr>
          <a:xfrm>
            <a:off x="4157040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3" name="Oval 102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" name="Group 108"/>
          <p:cNvGrpSpPr/>
          <p:nvPr/>
        </p:nvGrpSpPr>
        <p:grpSpPr>
          <a:xfrm>
            <a:off x="4871688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10" name="Oval 109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6" name="AutoShape 56"/>
          <p:cNvSpPr>
            <a:spLocks/>
          </p:cNvSpPr>
          <p:nvPr/>
        </p:nvSpPr>
        <p:spPr bwMode="auto">
          <a:xfrm>
            <a:off x="825500" y="2895600"/>
            <a:ext cx="241300" cy="2070100"/>
          </a:xfrm>
          <a:prstGeom prst="leftBrace">
            <a:avLst>
              <a:gd name="adj1" fmla="val 7149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7" name="AutoShape 57"/>
          <p:cNvSpPr>
            <a:spLocks/>
          </p:cNvSpPr>
          <p:nvPr/>
        </p:nvSpPr>
        <p:spPr bwMode="auto">
          <a:xfrm rot="-5400000">
            <a:off x="3045937" y="5143500"/>
            <a:ext cx="241300" cy="2070100"/>
          </a:xfrm>
          <a:prstGeom prst="leftBrace">
            <a:avLst>
              <a:gd name="adj1" fmla="val 7149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8" name="Text Box 58"/>
          <p:cNvSpPr txBox="1">
            <a:spLocks noChangeArrowheads="1"/>
          </p:cNvSpPr>
          <p:nvPr/>
        </p:nvSpPr>
        <p:spPr bwMode="auto">
          <a:xfrm>
            <a:off x="1972787" y="6270625"/>
            <a:ext cx="241149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critical section </a:t>
            </a:r>
            <a:r>
              <a:rPr lang="en-US" sz="1800" dirty="0" err="1">
                <a:latin typeface="Calibri" pitchFamily="34" charset="0"/>
              </a:rPr>
              <a:t>wrt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29" name="Text Box 59"/>
          <p:cNvSpPr txBox="1">
            <a:spLocks noChangeArrowheads="1"/>
          </p:cNvSpPr>
          <p:nvPr/>
        </p:nvSpPr>
        <p:spPr bwMode="auto">
          <a:xfrm>
            <a:off x="0" y="3295471"/>
            <a:ext cx="941388" cy="12003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critical section </a:t>
            </a:r>
            <a:r>
              <a:rPr lang="en-US" sz="1800" dirty="0" err="1">
                <a:latin typeface="Calibri" pitchFamily="34" charset="0"/>
              </a:rPr>
              <a:t>wrt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362200" y="3747156"/>
            <a:ext cx="15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Unsafe region</a:t>
            </a:r>
          </a:p>
        </p:txBody>
      </p:sp>
      <p:sp>
        <p:nvSpPr>
          <p:cNvPr id="74" name="Text Box 3"/>
          <p:cNvSpPr txBox="1">
            <a:spLocks noChangeArrowheads="1"/>
          </p:cNvSpPr>
          <p:nvPr/>
        </p:nvSpPr>
        <p:spPr bwMode="auto">
          <a:xfrm>
            <a:off x="5334000" y="2180491"/>
            <a:ext cx="3505200" cy="166199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Def:</a:t>
            </a:r>
            <a:r>
              <a:rPr lang="en-US" sz="1800" i="1" dirty="0">
                <a:latin typeface="Calibri" pitchFamily="34" charset="0"/>
              </a:rPr>
              <a:t> </a:t>
            </a:r>
            <a:r>
              <a:rPr lang="en-US" sz="1800" dirty="0">
                <a:latin typeface="Calibri" pitchFamily="34" charset="0"/>
              </a:rPr>
              <a:t>A trajectory is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safe  </a:t>
            </a:r>
            <a:r>
              <a:rPr lang="en-US" sz="1800" dirty="0" err="1">
                <a:latin typeface="Calibri" pitchFamily="34" charset="0"/>
              </a:rPr>
              <a:t>iff</a:t>
            </a:r>
            <a:r>
              <a:rPr lang="en-US" sz="1800" dirty="0">
                <a:latin typeface="Calibri" pitchFamily="34" charset="0"/>
              </a:rPr>
              <a:t> it does not enter any unsafe region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Claim:</a:t>
            </a:r>
            <a:r>
              <a:rPr lang="en-US" sz="1800" i="1" dirty="0">
                <a:latin typeface="Calibri" pitchFamily="34" charset="0"/>
              </a:rPr>
              <a:t> </a:t>
            </a:r>
            <a:r>
              <a:rPr lang="en-US" sz="1800" dirty="0">
                <a:latin typeface="Calibri" pitchFamily="34" charset="0"/>
              </a:rPr>
              <a:t>A trajectory is  correct (</a:t>
            </a:r>
            <a:r>
              <a:rPr lang="en-US" sz="1800" dirty="0" err="1">
                <a:latin typeface="Calibri" pitchFamily="34" charset="0"/>
              </a:rPr>
              <a:t>wrt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cnt</a:t>
            </a:r>
            <a:r>
              <a:rPr lang="en-US" sz="1800" dirty="0">
                <a:latin typeface="Calibri" pitchFamily="34" charset="0"/>
              </a:rPr>
              <a:t>)  </a:t>
            </a:r>
            <a:r>
              <a:rPr lang="en-US" sz="1800" dirty="0" err="1">
                <a:latin typeface="Calibri" pitchFamily="34" charset="0"/>
              </a:rPr>
              <a:t>iff</a:t>
            </a:r>
            <a:r>
              <a:rPr lang="en-US" sz="1800" dirty="0">
                <a:latin typeface="Calibri" pitchFamily="34" charset="0"/>
              </a:rPr>
              <a:t> it is safe</a:t>
            </a:r>
          </a:p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1" name="Line 54"/>
          <p:cNvSpPr>
            <a:spLocks noChangeShapeType="1"/>
          </p:cNvSpPr>
          <p:nvPr/>
        </p:nvSpPr>
        <p:spPr bwMode="auto">
          <a:xfrm>
            <a:off x="1311302" y="5653128"/>
            <a:ext cx="731520" cy="952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8" name="Line 55"/>
          <p:cNvSpPr>
            <a:spLocks noChangeShapeType="1"/>
          </p:cNvSpPr>
          <p:nvPr/>
        </p:nvSpPr>
        <p:spPr bwMode="auto">
          <a:xfrm>
            <a:off x="2057332" y="5653128"/>
            <a:ext cx="739775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5" name="Line 56"/>
          <p:cNvSpPr>
            <a:spLocks noChangeShapeType="1"/>
          </p:cNvSpPr>
          <p:nvPr/>
        </p:nvSpPr>
        <p:spPr bwMode="auto">
          <a:xfrm>
            <a:off x="2851082" y="5653128"/>
            <a:ext cx="655638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2" name="Line 57"/>
          <p:cNvSpPr>
            <a:spLocks noChangeShapeType="1"/>
          </p:cNvSpPr>
          <p:nvPr/>
        </p:nvSpPr>
        <p:spPr bwMode="auto">
          <a:xfrm flipV="1">
            <a:off x="3490791" y="4978454"/>
            <a:ext cx="0" cy="633412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9" name="Line 58"/>
          <p:cNvSpPr>
            <a:spLocks noChangeShapeType="1"/>
          </p:cNvSpPr>
          <p:nvPr/>
        </p:nvSpPr>
        <p:spPr bwMode="auto">
          <a:xfrm flipV="1">
            <a:off x="3481266" y="4268841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6" name="Line 59"/>
          <p:cNvSpPr>
            <a:spLocks noChangeShapeType="1"/>
          </p:cNvSpPr>
          <p:nvPr/>
        </p:nvSpPr>
        <p:spPr bwMode="auto">
          <a:xfrm>
            <a:off x="3541645" y="4278420"/>
            <a:ext cx="655637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7" name="Line 60"/>
          <p:cNvSpPr>
            <a:spLocks noChangeShapeType="1"/>
          </p:cNvSpPr>
          <p:nvPr/>
        </p:nvSpPr>
        <p:spPr bwMode="auto">
          <a:xfrm>
            <a:off x="4232207" y="4278420"/>
            <a:ext cx="655638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8" name="Line 61"/>
          <p:cNvSpPr>
            <a:spLocks noChangeShapeType="1"/>
          </p:cNvSpPr>
          <p:nvPr/>
        </p:nvSpPr>
        <p:spPr bwMode="auto">
          <a:xfrm flipV="1">
            <a:off x="4913245" y="3560803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9" name="Line 62"/>
          <p:cNvSpPr>
            <a:spLocks noChangeShapeType="1"/>
          </p:cNvSpPr>
          <p:nvPr/>
        </p:nvSpPr>
        <p:spPr bwMode="auto">
          <a:xfrm flipV="1">
            <a:off x="4913245" y="2846428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0" name="Line 63"/>
          <p:cNvSpPr>
            <a:spLocks noChangeShapeType="1"/>
          </p:cNvSpPr>
          <p:nvPr/>
        </p:nvSpPr>
        <p:spPr bwMode="auto">
          <a:xfrm flipV="1">
            <a:off x="4913245" y="2146340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513391" y="4343400"/>
            <a:ext cx="82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unsafe</a:t>
            </a:r>
          </a:p>
        </p:txBody>
      </p:sp>
      <p:sp>
        <p:nvSpPr>
          <p:cNvPr id="122" name="Line 61"/>
          <p:cNvSpPr>
            <a:spLocks noChangeShapeType="1"/>
          </p:cNvSpPr>
          <p:nvPr/>
        </p:nvSpPr>
        <p:spPr bwMode="auto">
          <a:xfrm flipV="1">
            <a:off x="1331845" y="4987912"/>
            <a:ext cx="0" cy="64770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3" name="Line 62"/>
          <p:cNvSpPr>
            <a:spLocks noChangeShapeType="1"/>
          </p:cNvSpPr>
          <p:nvPr/>
        </p:nvSpPr>
        <p:spPr bwMode="auto">
          <a:xfrm flipV="1">
            <a:off x="1331845" y="4273537"/>
            <a:ext cx="0" cy="64770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4" name="Line 63"/>
          <p:cNvSpPr>
            <a:spLocks noChangeShapeType="1"/>
          </p:cNvSpPr>
          <p:nvPr/>
        </p:nvSpPr>
        <p:spPr bwMode="auto">
          <a:xfrm flipV="1">
            <a:off x="1331845" y="3573449"/>
            <a:ext cx="0" cy="64770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5" name="Line 60"/>
          <p:cNvSpPr>
            <a:spLocks noChangeShapeType="1"/>
          </p:cNvSpPr>
          <p:nvPr/>
        </p:nvSpPr>
        <p:spPr bwMode="auto">
          <a:xfrm>
            <a:off x="1371600" y="3576772"/>
            <a:ext cx="655638" cy="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2" name="Line 61"/>
          <p:cNvSpPr>
            <a:spLocks noChangeShapeType="1"/>
          </p:cNvSpPr>
          <p:nvPr/>
        </p:nvSpPr>
        <p:spPr bwMode="auto">
          <a:xfrm flipV="1">
            <a:off x="2052638" y="2859155"/>
            <a:ext cx="0" cy="64770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3" name="Line 60"/>
          <p:cNvSpPr>
            <a:spLocks noChangeShapeType="1"/>
          </p:cNvSpPr>
          <p:nvPr/>
        </p:nvSpPr>
        <p:spPr bwMode="auto">
          <a:xfrm>
            <a:off x="2090656" y="2895613"/>
            <a:ext cx="655638" cy="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4" name="Line 61"/>
          <p:cNvSpPr>
            <a:spLocks noChangeShapeType="1"/>
          </p:cNvSpPr>
          <p:nvPr/>
        </p:nvSpPr>
        <p:spPr bwMode="auto">
          <a:xfrm flipV="1">
            <a:off x="2771694" y="2177996"/>
            <a:ext cx="0" cy="64770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5" name="Line 54"/>
          <p:cNvSpPr>
            <a:spLocks noChangeShapeType="1"/>
          </p:cNvSpPr>
          <p:nvPr/>
        </p:nvSpPr>
        <p:spPr bwMode="auto">
          <a:xfrm>
            <a:off x="2757582" y="2184373"/>
            <a:ext cx="731520" cy="9525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6" name="Line 55"/>
          <p:cNvSpPr>
            <a:spLocks noChangeShapeType="1"/>
          </p:cNvSpPr>
          <p:nvPr/>
        </p:nvSpPr>
        <p:spPr bwMode="auto">
          <a:xfrm>
            <a:off x="3503612" y="2184373"/>
            <a:ext cx="739775" cy="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7" name="Line 56"/>
          <p:cNvSpPr>
            <a:spLocks noChangeShapeType="1"/>
          </p:cNvSpPr>
          <p:nvPr/>
        </p:nvSpPr>
        <p:spPr bwMode="auto">
          <a:xfrm>
            <a:off x="4297362" y="2184373"/>
            <a:ext cx="655638" cy="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3160053" y="1764268"/>
            <a:ext cx="573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safe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8" grpId="0" animBg="1"/>
      <p:bldP spid="95" grpId="0" animBg="1"/>
      <p:bldP spid="102" grpId="0" animBg="1"/>
      <p:bldP spid="109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/>
      <p:bldP spid="122" grpId="0" animBg="1"/>
      <p:bldP spid="123" grpId="0" animBg="1"/>
      <p:bldP spid="124" grpId="0" animBg="1"/>
      <p:bldP spid="125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66007" y="152400"/>
            <a:ext cx="8775700" cy="1095375"/>
          </a:xfrm>
        </p:spPr>
        <p:txBody>
          <a:bodyPr/>
          <a:lstStyle/>
          <a:p>
            <a:r>
              <a:rPr lang="en-US" dirty="0" err="1">
                <a:latin typeface="Courier New" pitchFamily="49" charset="0"/>
              </a:rPr>
              <a:t>badcnt.c</a:t>
            </a:r>
            <a:r>
              <a:rPr lang="en-US" dirty="0"/>
              <a:t>: Improper Synchronization</a:t>
            </a:r>
          </a:p>
        </p:txBody>
      </p:sp>
      <p:sp>
        <p:nvSpPr>
          <p:cNvPr id="935939" name="Rectangle 3"/>
          <p:cNvSpPr>
            <a:spLocks noChangeArrowheads="1"/>
          </p:cNvSpPr>
          <p:nvPr/>
        </p:nvSpPr>
        <p:spPr bwMode="auto">
          <a:xfrm>
            <a:off x="46180" y="1227921"/>
            <a:ext cx="4800600" cy="540147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Global shared variable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volatile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cnt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= 0;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Counter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niters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pthread_t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tid1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tid2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niters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= atoi(argv[1]);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Pthread_create(&amp;tid1, </a:t>
            </a:r>
            <a:r>
              <a:rPr lang="fi-FI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niters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Pthread_create(&amp;tid2, </a:t>
            </a:r>
            <a:r>
              <a:rPr lang="fi-FI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niters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Pthread_join(tid1, </a:t>
            </a:r>
            <a:r>
              <a:rPr lang="fi-FI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Pthread_join(tid2, </a:t>
            </a:r>
            <a:r>
              <a:rPr lang="fi-FI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fi-FI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pt-BR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pt-BR" sz="15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pt-BR" sz="1500" dirty="0" err="1">
                <a:solidFill>
                  <a:srgbClr val="CB2418"/>
                </a:solidFill>
                <a:latin typeface="Courier New"/>
                <a:cs typeface="Courier New"/>
              </a:rPr>
              <a:t>Check</a:t>
            </a:r>
            <a:r>
              <a:rPr lang="pt-BR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pt-BR" sz="1500" dirty="0" err="1">
                <a:solidFill>
                  <a:srgbClr val="CB2418"/>
                </a:solidFill>
                <a:latin typeface="Courier New"/>
                <a:cs typeface="Courier New"/>
              </a:rPr>
              <a:t>result</a:t>
            </a:r>
            <a:r>
              <a:rPr lang="pt-BR" sz="15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pt-BR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cnt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!= (2 * niters))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Courier New"/>
                <a:cs typeface="Courier New"/>
              </a:rPr>
              <a:t>"BOOM! cnt=%ld\n"</a:t>
            </a:r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, cnt);</a:t>
            </a:r>
          </a:p>
          <a:p>
            <a:r>
              <a:rPr lang="hu-HU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hu-HU" sz="15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Courier New"/>
                <a:cs typeface="Courier New"/>
              </a:rPr>
              <a:t>"OK cnt=%ld\n"</a:t>
            </a:r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, cnt);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935940" name="Rectangle 4"/>
          <p:cNvSpPr>
            <a:spLocks noChangeArrowheads="1"/>
          </p:cNvSpPr>
          <p:nvPr/>
        </p:nvSpPr>
        <p:spPr bwMode="auto">
          <a:xfrm>
            <a:off x="4923199" y="1237834"/>
            <a:ext cx="4137671" cy="280076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solidFill>
                  <a:srgbClr val="9D0003"/>
                </a:solidFill>
                <a:latin typeface="Courier New"/>
                <a:cs typeface="Courier New"/>
              </a:rPr>
              <a:t>/* Thread routine */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0000FF"/>
                </a:solidFill>
                <a:latin typeface="Courier New"/>
                <a:cs typeface="Courier New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9E4C04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                   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9E4C04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9E4C04"/>
                </a:solidFill>
                <a:latin typeface="Courier New"/>
                <a:cs typeface="Courier New"/>
              </a:rPr>
              <a:t>niters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*((</a:t>
            </a:r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9D00FF"/>
                </a:solidFill>
                <a:latin typeface="Courier New"/>
                <a:cs typeface="Courier New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&lt; niters;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++)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cnt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++;                   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                                                                                   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9D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is-IS" sz="1600" dirty="0">
                <a:solidFill>
                  <a:srgbClr val="0F7574"/>
                </a:solidFill>
                <a:latin typeface="Courier New"/>
                <a:cs typeface="Courier New"/>
              </a:rPr>
              <a:t>NULL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                                                                                   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 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5723" y="6248400"/>
            <a:ext cx="100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badcnt.c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726205"/>
              </p:ext>
            </p:extLst>
          </p:nvPr>
        </p:nvGraphicFramePr>
        <p:xfrm>
          <a:off x="4760813" y="3823186"/>
          <a:ext cx="444338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0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0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08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thread1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thread2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+mn-lt"/>
                        </a:rPr>
                        <a:t>cnt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+mn-lt"/>
                        </a:rPr>
                        <a:t>niters.m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tid1.m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i.1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i.2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niters.1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niters.2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380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66007" y="152400"/>
            <a:ext cx="8775700" cy="1095375"/>
          </a:xfrm>
        </p:spPr>
        <p:txBody>
          <a:bodyPr/>
          <a:lstStyle/>
          <a:p>
            <a:r>
              <a:rPr lang="en-US" dirty="0" err="1">
                <a:latin typeface="Courier New" pitchFamily="49" charset="0"/>
              </a:rPr>
              <a:t>badcnt.c</a:t>
            </a:r>
            <a:r>
              <a:rPr lang="en-US" dirty="0"/>
              <a:t>: Improper Synchronization</a:t>
            </a:r>
          </a:p>
        </p:txBody>
      </p:sp>
      <p:sp>
        <p:nvSpPr>
          <p:cNvPr id="935939" name="Rectangle 3"/>
          <p:cNvSpPr>
            <a:spLocks noChangeArrowheads="1"/>
          </p:cNvSpPr>
          <p:nvPr/>
        </p:nvSpPr>
        <p:spPr bwMode="auto">
          <a:xfrm>
            <a:off x="46180" y="1227921"/>
            <a:ext cx="4800600" cy="540147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Global shared variable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volatile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cnt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= 0;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Counter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niters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pthread_t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tid1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tid2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niters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= atoi(argv[1]);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Pthread_create(&amp;tid1, </a:t>
            </a:r>
            <a:r>
              <a:rPr lang="fi-FI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niters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Pthread_create(&amp;tid2, </a:t>
            </a:r>
            <a:r>
              <a:rPr lang="fi-FI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niters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Pthread_join(tid1, </a:t>
            </a:r>
            <a:r>
              <a:rPr lang="fi-FI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Pthread_join(tid2, </a:t>
            </a:r>
            <a:r>
              <a:rPr lang="fi-FI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fi-FI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pt-BR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pt-BR" sz="15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pt-BR" sz="1500" dirty="0" err="1">
                <a:solidFill>
                  <a:srgbClr val="CB2418"/>
                </a:solidFill>
                <a:latin typeface="Courier New"/>
                <a:cs typeface="Courier New"/>
              </a:rPr>
              <a:t>Check</a:t>
            </a:r>
            <a:r>
              <a:rPr lang="pt-BR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pt-BR" sz="1500" dirty="0" err="1">
                <a:solidFill>
                  <a:srgbClr val="CB2418"/>
                </a:solidFill>
                <a:latin typeface="Courier New"/>
                <a:cs typeface="Courier New"/>
              </a:rPr>
              <a:t>result</a:t>
            </a:r>
            <a:r>
              <a:rPr lang="pt-BR" sz="15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pt-BR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cnt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!= (2 * niters))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Courier New"/>
                <a:cs typeface="Courier New"/>
              </a:rPr>
              <a:t>"BOOM! cnt=%ld\n"</a:t>
            </a:r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, cnt);</a:t>
            </a:r>
          </a:p>
          <a:p>
            <a:r>
              <a:rPr lang="hu-HU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hu-HU" sz="15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Courier New"/>
                <a:cs typeface="Courier New"/>
              </a:rPr>
              <a:t>"OK cnt=%ld\n"</a:t>
            </a:r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, cnt);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935940" name="Rectangle 4"/>
          <p:cNvSpPr>
            <a:spLocks noChangeArrowheads="1"/>
          </p:cNvSpPr>
          <p:nvPr/>
        </p:nvSpPr>
        <p:spPr bwMode="auto">
          <a:xfrm>
            <a:off x="4923199" y="1237834"/>
            <a:ext cx="4137671" cy="280076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solidFill>
                  <a:srgbClr val="9D0003"/>
                </a:solidFill>
                <a:latin typeface="Courier New"/>
                <a:cs typeface="Courier New"/>
              </a:rPr>
              <a:t>/* Thread routine */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0000FF"/>
                </a:solidFill>
                <a:latin typeface="Courier New"/>
                <a:cs typeface="Courier New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9E4C04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                   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9E4C04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9E4C04"/>
                </a:solidFill>
                <a:latin typeface="Courier New"/>
                <a:cs typeface="Courier New"/>
              </a:rPr>
              <a:t>niters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*((</a:t>
            </a:r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9D00FF"/>
                </a:solidFill>
                <a:latin typeface="Courier New"/>
                <a:cs typeface="Courier New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&lt; niters;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++)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cnt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++;                   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                                                                                   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9D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is-IS" sz="1600" dirty="0">
                <a:solidFill>
                  <a:srgbClr val="0F7574"/>
                </a:solidFill>
                <a:latin typeface="Courier New"/>
                <a:cs typeface="Courier New"/>
              </a:rPr>
              <a:t>NULL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                                                                                   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 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5723" y="6248400"/>
            <a:ext cx="100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badcnt.c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212669"/>
              </p:ext>
            </p:extLst>
          </p:nvPr>
        </p:nvGraphicFramePr>
        <p:xfrm>
          <a:off x="4760813" y="3823186"/>
          <a:ext cx="444338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0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0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08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thread1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thread2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+mn-lt"/>
                        </a:rPr>
                        <a:t>cnt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+mn-lt"/>
                        </a:rPr>
                        <a:t>yes*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+mn-lt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+mn-lt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+mn-lt"/>
                        </a:rPr>
                        <a:t>niters.m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tid1.m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i.1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i.2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niters.1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niters.2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99130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Threads review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Sharing</a:t>
            </a:r>
          </a:p>
          <a:p>
            <a:r>
              <a:rPr lang="en-US" dirty="0"/>
              <a:t>Mutual exclusion</a:t>
            </a:r>
          </a:p>
          <a:p>
            <a:r>
              <a:rPr lang="en-US" b="0" dirty="0"/>
              <a:t>Semaphores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Producer-Consumer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16306075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759700" cy="573088"/>
          </a:xfrm>
        </p:spPr>
        <p:txBody>
          <a:bodyPr/>
          <a:lstStyle/>
          <a:p>
            <a:r>
              <a:rPr lang="en-US" dirty="0"/>
              <a:t>Enforcing Mutual Exclusion</a:t>
            </a:r>
          </a:p>
        </p:txBody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8442325" cy="497205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i="1" dirty="0"/>
              <a:t>Question:</a:t>
            </a:r>
            <a:r>
              <a:rPr lang="en-US" dirty="0"/>
              <a:t> How can we guarantee a safe trajectory?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Answer: We must </a:t>
            </a:r>
            <a:r>
              <a:rPr lang="en-US" b="1" i="1" dirty="0">
                <a:solidFill>
                  <a:srgbClr val="FF0000"/>
                </a:solidFill>
              </a:rPr>
              <a:t>synchroniz</a:t>
            </a:r>
            <a:r>
              <a:rPr lang="en-US" b="1" i="1" dirty="0">
                <a:solidFill>
                  <a:srgbClr val="9D3E40"/>
                </a:solidFill>
              </a:rPr>
              <a:t>e</a:t>
            </a:r>
            <a:r>
              <a:rPr lang="en-US" i="1" dirty="0"/>
              <a:t> </a:t>
            </a:r>
            <a:r>
              <a:rPr lang="en-US" dirty="0"/>
              <a:t>the execution of the threads so that they can never have an unsafe trajectory.	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i.e., need to guarantee </a:t>
            </a:r>
            <a:r>
              <a:rPr lang="en-US" b="1" i="1" dirty="0">
                <a:solidFill>
                  <a:srgbClr val="FF0000"/>
                </a:solidFill>
              </a:rPr>
              <a:t>mutually exclusive access </a:t>
            </a:r>
            <a:r>
              <a:rPr lang="en-US" dirty="0"/>
              <a:t>for each critical section.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Classic solution: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Mutex (</a:t>
            </a:r>
            <a:r>
              <a:rPr lang="en-US" dirty="0" err="1"/>
              <a:t>pthreads</a:t>
            </a:r>
            <a:r>
              <a:rPr lang="en-US" dirty="0"/>
              <a:t>)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Semaphores (</a:t>
            </a:r>
            <a:r>
              <a:rPr lang="en-US" dirty="0" err="1"/>
              <a:t>Edsger</a:t>
            </a:r>
            <a:r>
              <a:rPr lang="en-US" dirty="0"/>
              <a:t> Dijkstra)</a:t>
            </a:r>
          </a:p>
          <a:p>
            <a:pPr lvl="1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Other approaches (out of our scope)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Condition variables (</a:t>
            </a:r>
            <a:r>
              <a:rPr lang="en-US" dirty="0" err="1"/>
              <a:t>pthreads</a:t>
            </a:r>
            <a:r>
              <a:rPr lang="en-US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Monitors (Java)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248A6-893D-4476-AD06-455AE04DF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MUTual</a:t>
            </a:r>
            <a:r>
              <a:rPr lang="en-US" dirty="0"/>
              <a:t> </a:t>
            </a:r>
            <a:r>
              <a:rPr lang="en-US" dirty="0" err="1"/>
              <a:t>EXclusion</a:t>
            </a:r>
            <a:r>
              <a:rPr lang="en-US" dirty="0"/>
              <a:t> (mutex)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35B3D-3939-417E-9122-513C2C2AE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i="1" dirty="0">
                <a:solidFill>
                  <a:srgbClr val="C00000"/>
                </a:solidFill>
              </a:rPr>
              <a:t>Mutex</a:t>
            </a:r>
            <a:r>
              <a:rPr lang="en-US" dirty="0"/>
              <a:t>: </a:t>
            </a:r>
            <a:r>
              <a:rPr lang="en-US" sz="2200" dirty="0" err="1"/>
              <a:t>boolean</a:t>
            </a:r>
            <a:r>
              <a:rPr lang="en-US" sz="2200" dirty="0"/>
              <a:t> synchronization variable</a:t>
            </a:r>
          </a:p>
          <a:p>
            <a:endParaRPr lang="en-US" sz="2200" dirty="0"/>
          </a:p>
          <a:p>
            <a:r>
              <a:rPr lang="en-US" sz="2200" dirty="0" err="1"/>
              <a:t>enum</a:t>
            </a:r>
            <a:r>
              <a:rPr lang="en-US" sz="2200" dirty="0"/>
              <a:t> {locked = 0, unlocked = 1}</a:t>
            </a:r>
          </a:p>
          <a:p>
            <a:endParaRPr lang="en-US" sz="2200" dirty="0"/>
          </a:p>
          <a:p>
            <a:r>
              <a:rPr lang="en-US" sz="2200" dirty="0"/>
              <a:t>lock(m)</a:t>
            </a:r>
          </a:p>
          <a:p>
            <a:pPr lvl="1"/>
            <a:r>
              <a:rPr lang="en-US" dirty="0"/>
              <a:t>If the mutex is currently not locked, lock it and return</a:t>
            </a:r>
          </a:p>
          <a:p>
            <a:pPr lvl="1"/>
            <a:r>
              <a:rPr lang="en-US" dirty="0"/>
              <a:t>Otherwise, wait (spinning, yielding, </a:t>
            </a:r>
            <a:r>
              <a:rPr lang="en-US" dirty="0" err="1"/>
              <a:t>etc</a:t>
            </a:r>
            <a:r>
              <a:rPr lang="en-US" dirty="0"/>
              <a:t>) and retry</a:t>
            </a:r>
          </a:p>
          <a:p>
            <a:pPr lvl="1"/>
            <a:endParaRPr lang="en-US" dirty="0"/>
          </a:p>
          <a:p>
            <a:r>
              <a:rPr lang="en-US" dirty="0"/>
              <a:t>unlock(m)</a:t>
            </a:r>
          </a:p>
          <a:p>
            <a:pPr lvl="1"/>
            <a:r>
              <a:rPr lang="en-US" dirty="0"/>
              <a:t>Update the mutex state to unlocked</a:t>
            </a:r>
          </a:p>
        </p:txBody>
      </p:sp>
    </p:spTree>
    <p:extLst>
      <p:ext uri="{BB962C8B-B14F-4D97-AF65-F5344CB8AC3E}">
        <p14:creationId xmlns:p14="http://schemas.microsoft.com/office/powerpoint/2010/main" val="1882438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39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Alternate View of a Process</a:t>
            </a:r>
          </a:p>
        </p:txBody>
      </p:sp>
      <p:sp>
        <p:nvSpPr>
          <p:cNvPr id="802840" name="Rectangle 2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Process = thread + (code, data, and kernel context)</a:t>
            </a:r>
          </a:p>
        </p:txBody>
      </p:sp>
      <p:sp>
        <p:nvSpPr>
          <p:cNvPr id="802819" name="Rectangle 3"/>
          <p:cNvSpPr>
            <a:spLocks noChangeAspect="1" noChangeArrowheads="1"/>
          </p:cNvSpPr>
          <p:nvPr/>
        </p:nvSpPr>
        <p:spPr bwMode="auto">
          <a:xfrm>
            <a:off x="5540375" y="2667000"/>
            <a:ext cx="2230438" cy="319088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Shared libraries</a:t>
            </a:r>
          </a:p>
        </p:txBody>
      </p:sp>
      <p:sp>
        <p:nvSpPr>
          <p:cNvPr id="802820" name="Rectangle 4"/>
          <p:cNvSpPr>
            <a:spLocks noChangeAspect="1" noChangeArrowheads="1"/>
          </p:cNvSpPr>
          <p:nvPr/>
        </p:nvSpPr>
        <p:spPr bwMode="auto">
          <a:xfrm>
            <a:off x="5540375" y="2986088"/>
            <a:ext cx="2230438" cy="2540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802821" name="Rectangle 5"/>
          <p:cNvSpPr>
            <a:spLocks noChangeAspect="1" noChangeArrowheads="1"/>
          </p:cNvSpPr>
          <p:nvPr/>
        </p:nvSpPr>
        <p:spPr bwMode="auto">
          <a:xfrm>
            <a:off x="5540375" y="3240088"/>
            <a:ext cx="2230438" cy="28892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Run-time heap</a:t>
            </a:r>
          </a:p>
        </p:txBody>
      </p:sp>
      <p:sp>
        <p:nvSpPr>
          <p:cNvPr id="802822" name="Text Box 6"/>
          <p:cNvSpPr txBox="1">
            <a:spLocks noChangeAspect="1" noChangeArrowheads="1"/>
          </p:cNvSpPr>
          <p:nvPr/>
        </p:nvSpPr>
        <p:spPr bwMode="auto">
          <a:xfrm>
            <a:off x="5311775" y="4306888"/>
            <a:ext cx="256162" cy="2616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>
                <a:latin typeface="+mn-lt"/>
              </a:rPr>
              <a:t>0</a:t>
            </a:r>
            <a:endParaRPr lang="en-US" sz="1200">
              <a:latin typeface="+mn-lt"/>
            </a:endParaRPr>
          </a:p>
        </p:txBody>
      </p:sp>
      <p:sp>
        <p:nvSpPr>
          <p:cNvPr id="802823" name="Rectangle 7"/>
          <p:cNvSpPr>
            <a:spLocks noChangeAspect="1" noChangeArrowheads="1"/>
          </p:cNvSpPr>
          <p:nvPr/>
        </p:nvSpPr>
        <p:spPr bwMode="auto">
          <a:xfrm>
            <a:off x="5540375" y="3529013"/>
            <a:ext cx="2232025" cy="32067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Read/write data</a:t>
            </a:r>
          </a:p>
        </p:txBody>
      </p:sp>
      <p:sp>
        <p:nvSpPr>
          <p:cNvPr id="802825" name="Text Box 9"/>
          <p:cNvSpPr txBox="1">
            <a:spLocks noChangeArrowheads="1"/>
          </p:cNvSpPr>
          <p:nvPr/>
        </p:nvSpPr>
        <p:spPr bwMode="auto">
          <a:xfrm>
            <a:off x="1628775" y="3567600"/>
            <a:ext cx="2455570" cy="1508105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+mn-lt"/>
              </a:rPr>
              <a:t>Thread context:</a:t>
            </a:r>
          </a:p>
          <a:p>
            <a:r>
              <a:rPr lang="en-US" sz="2000" dirty="0">
                <a:latin typeface="+mn-lt"/>
              </a:rPr>
              <a:t>    </a:t>
            </a:r>
            <a:r>
              <a:rPr lang="en-US" sz="1800" dirty="0">
                <a:latin typeface="+mn-lt"/>
              </a:rPr>
              <a:t>Data registers</a:t>
            </a:r>
          </a:p>
          <a:p>
            <a:r>
              <a:rPr lang="en-US" sz="1800" dirty="0">
                <a:latin typeface="+mn-lt"/>
              </a:rPr>
              <a:t>    Condition codes</a:t>
            </a:r>
          </a:p>
          <a:p>
            <a:r>
              <a:rPr lang="en-US" sz="1800" dirty="0">
                <a:latin typeface="+mn-lt"/>
              </a:rPr>
              <a:t>    Stack pointer (SP)</a:t>
            </a:r>
          </a:p>
          <a:p>
            <a:r>
              <a:rPr lang="en-US" sz="1800" dirty="0">
                <a:latin typeface="+mn-lt"/>
              </a:rPr>
              <a:t>    Program counter (PC)</a:t>
            </a:r>
            <a:endParaRPr lang="en-US" sz="2000" dirty="0">
              <a:latin typeface="+mn-lt"/>
            </a:endParaRPr>
          </a:p>
        </p:txBody>
      </p:sp>
      <p:sp>
        <p:nvSpPr>
          <p:cNvPr id="802826" name="Text Box 10"/>
          <p:cNvSpPr txBox="1">
            <a:spLocks noChangeArrowheads="1"/>
          </p:cNvSpPr>
          <p:nvPr/>
        </p:nvSpPr>
        <p:spPr bwMode="auto">
          <a:xfrm>
            <a:off x="4879540" y="2116902"/>
            <a:ext cx="350608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Code, data, and kernel context</a:t>
            </a:r>
          </a:p>
        </p:txBody>
      </p:sp>
      <p:sp>
        <p:nvSpPr>
          <p:cNvPr id="802827" name="Rectangle 11"/>
          <p:cNvSpPr>
            <a:spLocks noChangeAspect="1" noChangeArrowheads="1"/>
          </p:cNvSpPr>
          <p:nvPr/>
        </p:nvSpPr>
        <p:spPr bwMode="auto">
          <a:xfrm>
            <a:off x="5540375" y="3849688"/>
            <a:ext cx="2232025" cy="32067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Read-only code/data</a:t>
            </a:r>
          </a:p>
        </p:txBody>
      </p:sp>
      <p:sp>
        <p:nvSpPr>
          <p:cNvPr id="802828" name="Rectangle 12"/>
          <p:cNvSpPr>
            <a:spLocks noChangeAspect="1" noChangeArrowheads="1"/>
          </p:cNvSpPr>
          <p:nvPr/>
        </p:nvSpPr>
        <p:spPr bwMode="auto">
          <a:xfrm>
            <a:off x="5540375" y="4154488"/>
            <a:ext cx="2232025" cy="320675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802829" name="Rectangle 13"/>
          <p:cNvSpPr>
            <a:spLocks noChangeAspect="1" noChangeArrowheads="1"/>
          </p:cNvSpPr>
          <p:nvPr/>
        </p:nvSpPr>
        <p:spPr bwMode="auto">
          <a:xfrm>
            <a:off x="1655763" y="2971800"/>
            <a:ext cx="2230437" cy="319088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Stack</a:t>
            </a:r>
          </a:p>
        </p:txBody>
      </p:sp>
      <p:sp>
        <p:nvSpPr>
          <p:cNvPr id="802830" name="Text Box 14"/>
          <p:cNvSpPr txBox="1">
            <a:spLocks noChangeArrowheads="1"/>
          </p:cNvSpPr>
          <p:nvPr/>
        </p:nvSpPr>
        <p:spPr bwMode="auto">
          <a:xfrm>
            <a:off x="1006020" y="3092450"/>
            <a:ext cx="41662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SP</a:t>
            </a:r>
          </a:p>
        </p:txBody>
      </p:sp>
      <p:sp>
        <p:nvSpPr>
          <p:cNvPr id="802831" name="Line 15"/>
          <p:cNvSpPr>
            <a:spLocks noChangeShapeType="1"/>
          </p:cNvSpPr>
          <p:nvPr/>
        </p:nvSpPr>
        <p:spPr bwMode="auto">
          <a:xfrm>
            <a:off x="1436688" y="3276600"/>
            <a:ext cx="17145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2832" name="Text Box 16"/>
          <p:cNvSpPr txBox="1">
            <a:spLocks noChangeArrowheads="1"/>
          </p:cNvSpPr>
          <p:nvPr/>
        </p:nvSpPr>
        <p:spPr bwMode="auto">
          <a:xfrm>
            <a:off x="4730154" y="3821113"/>
            <a:ext cx="4297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PC</a:t>
            </a:r>
          </a:p>
        </p:txBody>
      </p:sp>
      <p:sp>
        <p:nvSpPr>
          <p:cNvPr id="802833" name="Line 17"/>
          <p:cNvSpPr>
            <a:spLocks noChangeShapeType="1"/>
          </p:cNvSpPr>
          <p:nvPr/>
        </p:nvSpPr>
        <p:spPr bwMode="auto">
          <a:xfrm>
            <a:off x="5168900" y="4002088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2834" name="Text Box 18"/>
          <p:cNvSpPr txBox="1">
            <a:spLocks noChangeArrowheads="1"/>
          </p:cNvSpPr>
          <p:nvPr/>
        </p:nvSpPr>
        <p:spPr bwMode="auto">
          <a:xfrm>
            <a:off x="4692880" y="3071813"/>
            <a:ext cx="50138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brk</a:t>
            </a:r>
          </a:p>
        </p:txBody>
      </p:sp>
      <p:sp>
        <p:nvSpPr>
          <p:cNvPr id="802835" name="Line 19"/>
          <p:cNvSpPr>
            <a:spLocks noChangeShapeType="1"/>
          </p:cNvSpPr>
          <p:nvPr/>
        </p:nvSpPr>
        <p:spPr bwMode="auto">
          <a:xfrm>
            <a:off x="5181600" y="3240088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2836" name="Text Box 20"/>
          <p:cNvSpPr txBox="1">
            <a:spLocks noChangeArrowheads="1"/>
          </p:cNvSpPr>
          <p:nvPr/>
        </p:nvSpPr>
        <p:spPr bwMode="auto">
          <a:xfrm>
            <a:off x="1518102" y="2116901"/>
            <a:ext cx="245654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Thread (main thread)</a:t>
            </a:r>
          </a:p>
        </p:txBody>
      </p:sp>
      <p:sp>
        <p:nvSpPr>
          <p:cNvPr id="802838" name="Rectangle 22"/>
          <p:cNvSpPr>
            <a:spLocks noChangeArrowheads="1"/>
          </p:cNvSpPr>
          <p:nvPr/>
        </p:nvSpPr>
        <p:spPr bwMode="auto">
          <a:xfrm>
            <a:off x="977900" y="2667000"/>
            <a:ext cx="3581400" cy="274320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>
              <a:latin typeface="+mn-lt"/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5540375" y="4726423"/>
            <a:ext cx="2361682" cy="1200329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r>
              <a:rPr lang="en-US" sz="1800" dirty="0">
                <a:latin typeface="+mn-lt"/>
              </a:rPr>
              <a:t>Kernel context:</a:t>
            </a:r>
          </a:p>
          <a:p>
            <a:r>
              <a:rPr lang="en-US" sz="1600" dirty="0">
                <a:latin typeface="+mn-lt"/>
              </a:rPr>
              <a:t>    </a:t>
            </a:r>
            <a:r>
              <a:rPr lang="en-US" sz="1800" dirty="0">
                <a:latin typeface="+mn-lt"/>
              </a:rPr>
              <a:t>VM structures</a:t>
            </a:r>
          </a:p>
          <a:p>
            <a:r>
              <a:rPr lang="en-US" sz="1800" dirty="0">
                <a:latin typeface="+mn-lt"/>
              </a:rPr>
              <a:t>    Descriptor table</a:t>
            </a:r>
          </a:p>
          <a:p>
            <a:r>
              <a:rPr lang="en-US" sz="1800" dirty="0">
                <a:latin typeface="+mn-lt"/>
              </a:rPr>
              <a:t>    </a:t>
            </a:r>
            <a:r>
              <a:rPr lang="en-US" sz="1800" dirty="0" err="1">
                <a:latin typeface="+mn-lt"/>
              </a:rPr>
              <a:t>brk</a:t>
            </a:r>
            <a:r>
              <a:rPr lang="en-US" sz="1800" dirty="0">
                <a:latin typeface="+mn-lt"/>
              </a:rPr>
              <a:t> pointer</a:t>
            </a:r>
          </a:p>
        </p:txBody>
      </p:sp>
    </p:spTree>
    <p:extLst>
      <p:ext uri="{BB962C8B-B14F-4D97-AF65-F5344CB8AC3E}">
        <p14:creationId xmlns:p14="http://schemas.microsoft.com/office/powerpoint/2010/main" val="30719321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248A6-893D-4476-AD06-455AE04DF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MUTual</a:t>
            </a:r>
            <a:r>
              <a:rPr lang="en-US" dirty="0"/>
              <a:t> </a:t>
            </a:r>
            <a:r>
              <a:rPr lang="en-US" dirty="0" err="1"/>
              <a:t>EXclusion</a:t>
            </a:r>
            <a:r>
              <a:rPr lang="en-US" dirty="0"/>
              <a:t> (mutex)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35B3D-3939-417E-9122-513C2C2AE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i="1" dirty="0">
                <a:solidFill>
                  <a:srgbClr val="C00000"/>
                </a:solidFill>
              </a:rPr>
              <a:t>Mutex</a:t>
            </a:r>
            <a:r>
              <a:rPr lang="en-US" dirty="0"/>
              <a:t>: </a:t>
            </a:r>
            <a:r>
              <a:rPr lang="en-US" sz="2200" dirty="0" err="1"/>
              <a:t>boolean</a:t>
            </a:r>
            <a:r>
              <a:rPr lang="en-US" sz="2200" dirty="0"/>
              <a:t> synchronization variable</a:t>
            </a:r>
            <a:r>
              <a:rPr lang="en-US" sz="2400" i="1" dirty="0">
                <a:solidFill>
                  <a:srgbClr val="00B050"/>
                </a:solidFill>
                <a:latin typeface="Calibri" pitchFamily="34" charset="0"/>
              </a:rPr>
              <a:t> *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Swap(*a, b)</a:t>
            </a:r>
          </a:p>
          <a:p>
            <a:pPr marL="457200" lvl="1" indent="0">
              <a:buNone/>
            </a:pPr>
            <a:r>
              <a:rPr lang="en-US" sz="1800" dirty="0"/>
              <a:t>[t = *a; *a = b; return t;]</a:t>
            </a:r>
          </a:p>
          <a:p>
            <a:pPr marL="457200" lvl="1" indent="0">
              <a:buNone/>
            </a:pPr>
            <a:r>
              <a:rPr lang="en-US" sz="1800" dirty="0"/>
              <a:t>// [] – atomic by the magic of hardware / OS</a:t>
            </a:r>
          </a:p>
          <a:p>
            <a:endParaRPr lang="en-US" sz="2200" dirty="0"/>
          </a:p>
          <a:p>
            <a:r>
              <a:rPr lang="en-US" sz="2200" dirty="0"/>
              <a:t>Lock(m):</a:t>
            </a:r>
          </a:p>
          <a:p>
            <a:pPr marL="457200" lvl="1" indent="0">
              <a:buNone/>
            </a:pPr>
            <a:r>
              <a:rPr lang="en-US" dirty="0"/>
              <a:t>while (swap(&amp;m-&gt;state, locked) == locked) ;</a:t>
            </a:r>
          </a:p>
          <a:p>
            <a:pPr marL="457200" lvl="1" indent="0">
              <a:buNone/>
            </a:pPr>
            <a:endParaRPr lang="en-US" dirty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lang="en-US" sz="2200" dirty="0">
                <a:solidFill>
                  <a:srgbClr val="000000"/>
                </a:solidFill>
              </a:rPr>
              <a:t>Unlock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(m):</a:t>
            </a:r>
          </a:p>
          <a:p>
            <a:pPr marL="457200" lvl="1" indent="0">
              <a:buNone/>
            </a:pPr>
            <a:r>
              <a:rPr lang="en-US" dirty="0"/>
              <a:t>m-&gt;state = unlocked;</a:t>
            </a:r>
          </a:p>
        </p:txBody>
      </p:sp>
      <p:sp>
        <p:nvSpPr>
          <p:cNvPr id="4" name="Text Box 48">
            <a:extLst>
              <a:ext uri="{FF2B5EF4-FFF2-40B4-BE49-F238E27FC236}">
                <a16:creationId xmlns:a16="http://schemas.microsoft.com/office/drawing/2014/main" id="{BBA64891-066F-4417-8FC8-8E34FF011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237656"/>
            <a:ext cx="897822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solidFill>
                  <a:srgbClr val="00B050"/>
                </a:solidFill>
                <a:latin typeface="Calibri" pitchFamily="34" charset="0"/>
              </a:rPr>
              <a:t>*For now.  In reality, many other implementations and design choices (c.f., 15-410, 418, </a:t>
            </a:r>
            <a:r>
              <a:rPr lang="en-US" sz="1800" i="1" dirty="0" err="1">
                <a:solidFill>
                  <a:srgbClr val="00B050"/>
                </a:solidFill>
                <a:latin typeface="Calibri" pitchFamily="34" charset="0"/>
              </a:rPr>
              <a:t>etc</a:t>
            </a:r>
            <a:r>
              <a:rPr lang="en-US" sz="1800" i="1" dirty="0">
                <a:solidFill>
                  <a:srgbClr val="00B050"/>
                </a:solidFill>
                <a:latin typeface="Calibri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3885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66007" y="152400"/>
            <a:ext cx="8775700" cy="1095375"/>
          </a:xfrm>
        </p:spPr>
        <p:txBody>
          <a:bodyPr/>
          <a:lstStyle/>
          <a:p>
            <a:r>
              <a:rPr lang="en-US" dirty="0" err="1">
                <a:latin typeface="Courier New" pitchFamily="49" charset="0"/>
              </a:rPr>
              <a:t>badcnt.c</a:t>
            </a:r>
            <a:r>
              <a:rPr lang="en-US" dirty="0"/>
              <a:t>: Improper Synchronization</a:t>
            </a:r>
          </a:p>
        </p:txBody>
      </p:sp>
      <p:sp>
        <p:nvSpPr>
          <p:cNvPr id="935939" name="Rectangle 3"/>
          <p:cNvSpPr>
            <a:spLocks noChangeArrowheads="1"/>
          </p:cNvSpPr>
          <p:nvPr/>
        </p:nvSpPr>
        <p:spPr bwMode="auto">
          <a:xfrm>
            <a:off x="43420" y="1227921"/>
            <a:ext cx="4800600" cy="540147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Global shared variable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volatile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cnt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= 0;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Counter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niters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pthread_t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tid1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tid2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niters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= atoi(argv[1]);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Pthread_create(&amp;tid1, </a:t>
            </a:r>
            <a:r>
              <a:rPr lang="fi-FI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niters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Pthread_create(&amp;tid2, </a:t>
            </a:r>
            <a:r>
              <a:rPr lang="fi-FI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niters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Pthread_join(tid1, </a:t>
            </a:r>
            <a:r>
              <a:rPr lang="fi-FI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Pthread_join(tid2, </a:t>
            </a:r>
            <a:r>
              <a:rPr lang="fi-FI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fi-FI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pt-BR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pt-BR" sz="15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pt-BR" sz="1500" dirty="0" err="1">
                <a:solidFill>
                  <a:srgbClr val="CB2418"/>
                </a:solidFill>
                <a:latin typeface="Courier New"/>
                <a:cs typeface="Courier New"/>
              </a:rPr>
              <a:t>Check</a:t>
            </a:r>
            <a:r>
              <a:rPr lang="pt-BR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pt-BR" sz="1500" dirty="0" err="1">
                <a:solidFill>
                  <a:srgbClr val="CB2418"/>
                </a:solidFill>
                <a:latin typeface="Courier New"/>
                <a:cs typeface="Courier New"/>
              </a:rPr>
              <a:t>result</a:t>
            </a:r>
            <a:r>
              <a:rPr lang="pt-BR" sz="15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pt-BR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cnt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!= (2 * niters))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Courier New"/>
                <a:cs typeface="Courier New"/>
              </a:rPr>
              <a:t>"BOOM! cnt=%ld\n"</a:t>
            </a:r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, cnt);</a:t>
            </a:r>
          </a:p>
          <a:p>
            <a:r>
              <a:rPr lang="hu-HU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hu-HU" sz="15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Courier New"/>
                <a:cs typeface="Courier New"/>
              </a:rPr>
              <a:t>"OK cnt=%ld\n"</a:t>
            </a:r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, cnt);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935940" name="Rectangle 4"/>
          <p:cNvSpPr>
            <a:spLocks noChangeArrowheads="1"/>
          </p:cNvSpPr>
          <p:nvPr/>
        </p:nvSpPr>
        <p:spPr bwMode="auto">
          <a:xfrm>
            <a:off x="4940769" y="1237834"/>
            <a:ext cx="4137671" cy="280076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solidFill>
                  <a:srgbClr val="9D0003"/>
                </a:solidFill>
                <a:latin typeface="Courier New"/>
                <a:cs typeface="Courier New"/>
              </a:rPr>
              <a:t>/* Thread routine */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0000FF"/>
                </a:solidFill>
                <a:latin typeface="Courier New"/>
                <a:cs typeface="Courier New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9E4C04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                   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9E4C04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9E4C04"/>
                </a:solidFill>
                <a:latin typeface="Courier New"/>
                <a:cs typeface="Courier New"/>
              </a:rPr>
              <a:t>niters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*((</a:t>
            </a:r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9D00FF"/>
                </a:solidFill>
                <a:latin typeface="Courier New"/>
                <a:cs typeface="Courier New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&lt; niters;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++)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cnt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++;                   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                                                                                   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9D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is-IS" sz="1600" dirty="0">
                <a:solidFill>
                  <a:srgbClr val="0F7574"/>
                </a:solidFill>
                <a:latin typeface="Courier New"/>
                <a:cs typeface="Courier New"/>
              </a:rPr>
              <a:t>NULL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                                                                                   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 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965700" y="4884003"/>
            <a:ext cx="3959747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dirty="0">
                <a:latin typeface="+mn-lt"/>
              </a:rPr>
              <a:t>How can we fix this using synchronization?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95510" y="6260068"/>
            <a:ext cx="100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badcnt.c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0187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81000"/>
            <a:ext cx="8133839" cy="762000"/>
          </a:xfrm>
        </p:spPr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goodmcnt.c</a:t>
            </a:r>
            <a:r>
              <a:rPr lang="en-US" dirty="0">
                <a:latin typeface="Courier New"/>
                <a:cs typeface="Courier New"/>
              </a:rPr>
              <a:t>:</a:t>
            </a:r>
            <a:r>
              <a:rPr lang="en-US" dirty="0"/>
              <a:t> </a:t>
            </a:r>
            <a:r>
              <a:rPr lang="en-US" dirty="0" err="1"/>
              <a:t>Mutex</a:t>
            </a:r>
            <a:r>
              <a:rPr lang="en-US" dirty="0"/>
              <a:t> Synchronization</a:t>
            </a:r>
          </a:p>
        </p:txBody>
      </p:sp>
      <p:sp>
        <p:nvSpPr>
          <p:cNvPr id="95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5904"/>
            <a:ext cx="8307388" cy="460496"/>
          </a:xfrm>
        </p:spPr>
        <p:txBody>
          <a:bodyPr/>
          <a:lstStyle/>
          <a:p>
            <a:r>
              <a:rPr lang="en-US" dirty="0"/>
              <a:t>Define and initialize a mutex for the shared variable </a:t>
            </a:r>
            <a:r>
              <a:rPr lang="en-US" dirty="0" err="1">
                <a:latin typeface="Courier New"/>
                <a:cs typeface="Courier New"/>
              </a:rPr>
              <a:t>cnt</a:t>
            </a:r>
            <a:r>
              <a:rPr lang="en-US" dirty="0">
                <a:latin typeface="Courier New"/>
                <a:cs typeface="Courier New"/>
              </a:rPr>
              <a:t>: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956420" name="Rectangle 4"/>
          <p:cNvSpPr>
            <a:spLocks noChangeArrowheads="1"/>
          </p:cNvSpPr>
          <p:nvPr/>
        </p:nvSpPr>
        <p:spPr bwMode="auto">
          <a:xfrm>
            <a:off x="353367" y="1796622"/>
            <a:ext cx="8485833" cy="125137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t" anchorCtr="0">
            <a:no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800" dirty="0">
                <a:solidFill>
                  <a:srgbClr val="C200FF"/>
                </a:solidFill>
                <a:latin typeface="Courier New"/>
                <a:cs typeface="Courier New"/>
              </a:rPr>
              <a:t>volatile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C1651C"/>
                </a:solidFill>
                <a:latin typeface="Courier New"/>
                <a:cs typeface="Courier New"/>
              </a:rPr>
              <a:t>cnt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= 0;  </a:t>
            </a:r>
            <a:r>
              <a:rPr lang="en-US" sz="1800" dirty="0">
                <a:solidFill>
                  <a:srgbClr val="CB2418"/>
                </a:solidFill>
                <a:latin typeface="Courier New"/>
                <a:cs typeface="Courier New"/>
              </a:rPr>
              <a:t>/* Counter */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800" dirty="0" err="1">
                <a:solidFill>
                  <a:srgbClr val="2D961E"/>
                </a:solidFill>
                <a:latin typeface="Courier New"/>
                <a:cs typeface="Courier New"/>
              </a:rPr>
              <a:t>pthread_mutex_t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C1651C"/>
                </a:solidFill>
                <a:latin typeface="Courier New"/>
                <a:cs typeface="Courier New"/>
              </a:rPr>
              <a:t>mutex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</a:p>
          <a:p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fi-FI" sz="1800" dirty="0" err="1">
                <a:solidFill>
                  <a:srgbClr val="000000"/>
                </a:solidFill>
                <a:latin typeface="Courier New"/>
                <a:cs typeface="Courier New"/>
              </a:rPr>
              <a:t>pthread_mutex_init</a:t>
            </a:r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(&amp;mutex, NULL); </a:t>
            </a:r>
            <a:r>
              <a:rPr lang="fi-FI" sz="1800" dirty="0">
                <a:solidFill>
                  <a:srgbClr val="CB2418"/>
                </a:solidFill>
                <a:latin typeface="Courier New"/>
                <a:cs typeface="Courier New"/>
              </a:rPr>
              <a:t>// No </a:t>
            </a:r>
            <a:r>
              <a:rPr lang="fi-FI" sz="1800" dirty="0" err="1">
                <a:solidFill>
                  <a:srgbClr val="CB2418"/>
                </a:solidFill>
                <a:latin typeface="Courier New"/>
                <a:cs typeface="Courier New"/>
              </a:rPr>
              <a:t>special</a:t>
            </a:r>
            <a:r>
              <a:rPr lang="fi-FI" sz="18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fi-FI" sz="1800" dirty="0" err="1">
                <a:solidFill>
                  <a:srgbClr val="CB2418"/>
                </a:solidFill>
                <a:latin typeface="Courier New"/>
                <a:cs typeface="Courier New"/>
              </a:rPr>
              <a:t>attributes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7018" y="3352800"/>
            <a:ext cx="8307388" cy="460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Surround </a:t>
            </a:r>
            <a:r>
              <a:rPr lang="en-US" kern="0" dirty="0">
                <a:latin typeface="Calibri" pitchFamily="34" charset="0"/>
              </a:rPr>
              <a:t>critical section with </a:t>
            </a:r>
            <a:r>
              <a:rPr lang="en-US" i="1" kern="0" dirty="0">
                <a:latin typeface="Calibri" pitchFamily="34" charset="0"/>
              </a:rPr>
              <a:t>lock </a:t>
            </a:r>
            <a:r>
              <a:rPr lang="en-US" kern="0" dirty="0">
                <a:latin typeface="Calibri" pitchFamily="34" charset="0"/>
              </a:rPr>
              <a:t>and</a:t>
            </a:r>
            <a:r>
              <a:rPr lang="en-US" i="1" kern="0" dirty="0">
                <a:latin typeface="Calibri" pitchFamily="34" charset="0"/>
              </a:rPr>
              <a:t> unlock</a:t>
            </a:r>
            <a:r>
              <a:rPr lang="en-US" kern="0" dirty="0">
                <a:latin typeface="Calibri" pitchFamily="34" charset="0"/>
              </a:rPr>
              <a:t>: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83373" y="3962400"/>
            <a:ext cx="4979276" cy="15240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t" anchorCtr="0">
            <a:noAutofit/>
          </a:bodyPr>
          <a:lstStyle/>
          <a:p>
            <a:r>
              <a:rPr lang="da-DK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a-DK" sz="18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800" dirty="0">
                <a:solidFill>
                  <a:srgbClr val="000000"/>
                </a:solidFill>
                <a:latin typeface="Courier New"/>
                <a:cs typeface="Courier New"/>
              </a:rPr>
              <a:t> (i = 0; i &lt; </a:t>
            </a:r>
            <a:r>
              <a:rPr lang="da-DK" sz="1800" dirty="0" err="1">
                <a:solidFill>
                  <a:srgbClr val="000000"/>
                </a:solidFill>
                <a:latin typeface="Courier New"/>
                <a:cs typeface="Courier New"/>
              </a:rPr>
              <a:t>niters</a:t>
            </a:r>
            <a:r>
              <a:rPr lang="da-DK" sz="1800" dirty="0">
                <a:solidFill>
                  <a:srgbClr val="000000"/>
                </a:solidFill>
                <a:latin typeface="Courier New"/>
                <a:cs typeface="Courier New"/>
              </a:rPr>
              <a:t>; i++) {</a:t>
            </a:r>
          </a:p>
          <a:p>
            <a:r>
              <a:rPr lang="da-DK" sz="1800" dirty="0">
                <a:solidFill>
                  <a:srgbClr val="000000"/>
                </a:solidFill>
                <a:latin typeface="Courier New"/>
                <a:cs typeface="Courier New"/>
              </a:rPr>
              <a:t>     </a:t>
            </a:r>
            <a:r>
              <a:rPr lang="fi-FI" sz="1800" dirty="0" err="1">
                <a:solidFill>
                  <a:srgbClr val="000000"/>
                </a:solidFill>
                <a:latin typeface="Courier New"/>
                <a:cs typeface="Courier New"/>
              </a:rPr>
              <a:t>pthread_mutex_lock</a:t>
            </a:r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(&amp;</a:t>
            </a:r>
            <a:r>
              <a:rPr lang="fi-FI" sz="1800" dirty="0" err="1">
                <a:solidFill>
                  <a:srgbClr val="000000"/>
                </a:solidFill>
                <a:latin typeface="Courier New"/>
                <a:cs typeface="Courier New"/>
              </a:rPr>
              <a:t>mutex</a:t>
            </a:r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    </a:t>
            </a:r>
            <a:r>
              <a:rPr lang="fi-FI" sz="1800" dirty="0" err="1">
                <a:solidFill>
                  <a:srgbClr val="000000"/>
                </a:solidFill>
                <a:latin typeface="Courier New"/>
                <a:cs typeface="Courier New"/>
              </a:rPr>
              <a:t>cnt</a:t>
            </a:r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++;</a:t>
            </a:r>
          </a:p>
          <a:p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    </a:t>
            </a:r>
            <a:r>
              <a:rPr lang="fi-FI" sz="1800" dirty="0" err="1">
                <a:solidFill>
                  <a:srgbClr val="000000"/>
                </a:solidFill>
                <a:latin typeface="Courier New"/>
                <a:cs typeface="Courier New"/>
              </a:rPr>
              <a:t>pthread_mutex_unlock</a:t>
            </a:r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(&amp;</a:t>
            </a:r>
            <a:r>
              <a:rPr lang="fi-FI" sz="1800" dirty="0" err="1">
                <a:solidFill>
                  <a:srgbClr val="000000"/>
                </a:solidFill>
                <a:latin typeface="Courier New"/>
                <a:cs typeface="Courier New"/>
              </a:rPr>
              <a:t>mutex</a:t>
            </a:r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 }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638800" y="4038600"/>
            <a:ext cx="302358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./</a:t>
            </a:r>
            <a:r>
              <a:rPr lang="en-US" sz="1600" dirty="0" err="1">
                <a:latin typeface="Courier New" pitchFamily="49" charset="0"/>
              </a:rPr>
              <a:t>goodmcnt</a:t>
            </a:r>
            <a:r>
              <a:rPr lang="en-US" sz="1600" dirty="0">
                <a:latin typeface="Courier New" pitchFamily="49" charset="0"/>
              </a:rPr>
              <a:t> 10000</a:t>
            </a:r>
          </a:p>
          <a:p>
            <a:r>
              <a:rPr lang="en-US" sz="1600" dirty="0">
                <a:latin typeface="Courier New" pitchFamily="49" charset="0"/>
              </a:rPr>
              <a:t>OK </a:t>
            </a:r>
            <a:r>
              <a:rPr lang="en-US" sz="1600" dirty="0" err="1">
                <a:latin typeface="Courier New" pitchFamily="49" charset="0"/>
              </a:rPr>
              <a:t>cnt</a:t>
            </a:r>
            <a:r>
              <a:rPr lang="en-US" sz="1600" dirty="0">
                <a:latin typeface="Courier New" pitchFamily="49" charset="0"/>
              </a:rPr>
              <a:t>=20000</a:t>
            </a:r>
          </a:p>
          <a:p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./</a:t>
            </a:r>
            <a:r>
              <a:rPr lang="en-US" sz="1600" dirty="0" err="1">
                <a:latin typeface="Courier New" pitchFamily="49" charset="0"/>
              </a:rPr>
              <a:t>goodmcnt</a:t>
            </a:r>
            <a:r>
              <a:rPr lang="en-US" sz="1600" dirty="0">
                <a:latin typeface="Courier New" pitchFamily="49" charset="0"/>
              </a:rPr>
              <a:t> 10000</a:t>
            </a:r>
          </a:p>
          <a:p>
            <a:r>
              <a:rPr lang="en-US" sz="1600" dirty="0">
                <a:latin typeface="Courier New" pitchFamily="49" charset="0"/>
              </a:rPr>
              <a:t>OK </a:t>
            </a:r>
            <a:r>
              <a:rPr lang="en-US" sz="1600" dirty="0" err="1">
                <a:latin typeface="Courier New" pitchFamily="49" charset="0"/>
              </a:rPr>
              <a:t>cnt</a:t>
            </a:r>
            <a:r>
              <a:rPr lang="en-US" sz="1600" dirty="0">
                <a:latin typeface="Courier New" pitchFamily="49" charset="0"/>
              </a:rPr>
              <a:t>=20000</a:t>
            </a:r>
          </a:p>
          <a:p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82728" y="5117068"/>
            <a:ext cx="1124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goodcnt.c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256741"/>
              </p:ext>
            </p:extLst>
          </p:nvPr>
        </p:nvGraphicFramePr>
        <p:xfrm>
          <a:off x="1621148" y="5117068"/>
          <a:ext cx="5642139" cy="1737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80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0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0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badcnt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goodmcnt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Time (</a:t>
                      </a:r>
                      <a:r>
                        <a:rPr lang="en-US" sz="2400" dirty="0" err="1"/>
                        <a:t>ms</a:t>
                      </a:r>
                      <a:r>
                        <a:rPr lang="en-US" sz="2400" dirty="0"/>
                        <a:t>)</a:t>
                      </a:r>
                    </a:p>
                    <a:p>
                      <a:pPr algn="ctr"/>
                      <a:r>
                        <a:rPr lang="en-US" sz="2400" dirty="0"/>
                        <a:t>niters</a:t>
                      </a:r>
                      <a:r>
                        <a:rPr lang="en-US" sz="2400" baseline="0" dirty="0"/>
                        <a:t> = 10</a:t>
                      </a:r>
                      <a:r>
                        <a:rPr lang="en-US" sz="2400" baseline="30000" dirty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214.0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Slowdown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17.8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86527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4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Mutexes</a:t>
            </a:r>
            <a:r>
              <a:rPr lang="en-US" dirty="0"/>
              <a:t> Work</a:t>
            </a:r>
          </a:p>
        </p:txBody>
      </p:sp>
      <p:sp>
        <p:nvSpPr>
          <p:cNvPr id="958468" name="Text Box 4"/>
          <p:cNvSpPr txBox="1">
            <a:spLocks noChangeArrowheads="1"/>
          </p:cNvSpPr>
          <p:nvPr/>
        </p:nvSpPr>
        <p:spPr bwMode="auto">
          <a:xfrm>
            <a:off x="5810250" y="1381125"/>
            <a:ext cx="3105150" cy="138499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Provide mutually exclusive access to shared variable by surrounding critical section with </a:t>
            </a:r>
            <a:r>
              <a:rPr lang="en-US" sz="1800" i="1" dirty="0">
                <a:latin typeface="Calibri" pitchFamily="34" charset="0"/>
              </a:rPr>
              <a:t>lock</a:t>
            </a:r>
            <a:r>
              <a:rPr lang="en-US" sz="1800" dirty="0">
                <a:latin typeface="Calibri" pitchFamily="34" charset="0"/>
              </a:rPr>
              <a:t> and </a:t>
            </a:r>
            <a:r>
              <a:rPr lang="en-US" sz="1800" i="1" dirty="0">
                <a:latin typeface="Calibri" pitchFamily="34" charset="0"/>
              </a:rPr>
              <a:t>unlock</a:t>
            </a:r>
            <a:r>
              <a:rPr lang="en-US" sz="1800" dirty="0">
                <a:latin typeface="Calibri" pitchFamily="34" charset="0"/>
              </a:rPr>
              <a:t> operations</a:t>
            </a:r>
          </a:p>
        </p:txBody>
      </p:sp>
      <p:sp>
        <p:nvSpPr>
          <p:cNvPr id="162" name="Line 6"/>
          <p:cNvSpPr>
            <a:spLocks noChangeAspect="1" noChangeShapeType="1"/>
          </p:cNvSpPr>
          <p:nvPr/>
        </p:nvSpPr>
        <p:spPr bwMode="auto">
          <a:xfrm flipV="1">
            <a:off x="817563" y="5888038"/>
            <a:ext cx="4591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" name="Line 7"/>
          <p:cNvSpPr>
            <a:spLocks noChangeAspect="1" noChangeShapeType="1"/>
          </p:cNvSpPr>
          <p:nvPr/>
        </p:nvSpPr>
        <p:spPr bwMode="auto">
          <a:xfrm flipH="1" flipV="1">
            <a:off x="827088" y="1533525"/>
            <a:ext cx="0" cy="4354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" name="Text Box 8"/>
          <p:cNvSpPr txBox="1">
            <a:spLocks noChangeAspect="1" noChangeArrowheads="1"/>
          </p:cNvSpPr>
          <p:nvPr/>
        </p:nvSpPr>
        <p:spPr bwMode="auto">
          <a:xfrm>
            <a:off x="956393" y="5865813"/>
            <a:ext cx="4090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H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165" name="Text Box 9"/>
          <p:cNvSpPr txBox="1">
            <a:spLocks noChangeAspect="1" noChangeArrowheads="1"/>
          </p:cNvSpPr>
          <p:nvPr/>
        </p:nvSpPr>
        <p:spPr bwMode="auto">
          <a:xfrm>
            <a:off x="1472331" y="5865813"/>
            <a:ext cx="6960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C00000"/>
                </a:solidFill>
                <a:latin typeface="+mn-lt"/>
              </a:rPr>
              <a:t>lo(m)</a:t>
            </a:r>
          </a:p>
        </p:txBody>
      </p:sp>
      <p:sp>
        <p:nvSpPr>
          <p:cNvPr id="166" name="Text Box 10"/>
          <p:cNvSpPr txBox="1">
            <a:spLocks noChangeAspect="1" noChangeArrowheads="1"/>
          </p:cNvSpPr>
          <p:nvPr/>
        </p:nvSpPr>
        <p:spPr bwMode="auto">
          <a:xfrm>
            <a:off x="3923431" y="5865813"/>
            <a:ext cx="76335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C00000"/>
                </a:solidFill>
                <a:latin typeface="+mn-lt"/>
              </a:rPr>
              <a:t>un(m)</a:t>
            </a:r>
          </a:p>
        </p:txBody>
      </p:sp>
      <p:sp>
        <p:nvSpPr>
          <p:cNvPr id="167" name="Text Box 11"/>
          <p:cNvSpPr txBox="1">
            <a:spLocks noChangeAspect="1" noChangeArrowheads="1"/>
          </p:cNvSpPr>
          <p:nvPr/>
        </p:nvSpPr>
        <p:spPr bwMode="auto">
          <a:xfrm>
            <a:off x="4604468" y="5865813"/>
            <a:ext cx="37702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T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168" name="Text Box 12"/>
          <p:cNvSpPr txBox="1">
            <a:spLocks noChangeAspect="1" noChangeArrowheads="1"/>
          </p:cNvSpPr>
          <p:nvPr/>
        </p:nvSpPr>
        <p:spPr bwMode="auto">
          <a:xfrm>
            <a:off x="5486400" y="5690223"/>
            <a:ext cx="102367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>
                <a:latin typeface="+mn-lt"/>
              </a:rPr>
              <a:t>Thread 1</a:t>
            </a:r>
          </a:p>
        </p:txBody>
      </p:sp>
      <p:sp>
        <p:nvSpPr>
          <p:cNvPr id="169" name="Text Box 13"/>
          <p:cNvSpPr txBox="1">
            <a:spLocks noChangeAspect="1" noChangeArrowheads="1"/>
          </p:cNvSpPr>
          <p:nvPr/>
        </p:nvSpPr>
        <p:spPr bwMode="auto">
          <a:xfrm>
            <a:off x="304800" y="1078468"/>
            <a:ext cx="102367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+mn-lt"/>
              </a:rPr>
              <a:t>Thread 2</a:t>
            </a:r>
          </a:p>
        </p:txBody>
      </p:sp>
      <p:sp>
        <p:nvSpPr>
          <p:cNvPr id="170" name="Oval 14"/>
          <p:cNvSpPr>
            <a:spLocks noChangeAspect="1" noChangeArrowheads="1"/>
          </p:cNvSpPr>
          <p:nvPr/>
        </p:nvSpPr>
        <p:spPr bwMode="auto">
          <a:xfrm>
            <a:off x="142081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1" name="Oval 15"/>
          <p:cNvSpPr>
            <a:spLocks noChangeAspect="1" noChangeArrowheads="1"/>
          </p:cNvSpPr>
          <p:nvPr/>
        </p:nvSpPr>
        <p:spPr bwMode="auto">
          <a:xfrm>
            <a:off x="2024063" y="5273675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2" name="Oval 16"/>
          <p:cNvSpPr>
            <a:spLocks noChangeAspect="1" noChangeArrowheads="1"/>
          </p:cNvSpPr>
          <p:nvPr/>
        </p:nvSpPr>
        <p:spPr bwMode="auto">
          <a:xfrm>
            <a:off x="2630488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3" name="Oval 17"/>
          <p:cNvSpPr>
            <a:spLocks noChangeAspect="1" noChangeArrowheads="1"/>
          </p:cNvSpPr>
          <p:nvPr/>
        </p:nvSpPr>
        <p:spPr bwMode="auto">
          <a:xfrm>
            <a:off x="3235325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" name="Oval 18"/>
          <p:cNvSpPr>
            <a:spLocks noChangeAspect="1" noChangeArrowheads="1"/>
          </p:cNvSpPr>
          <p:nvPr/>
        </p:nvSpPr>
        <p:spPr bwMode="auto">
          <a:xfrm>
            <a:off x="384016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5" name="Oval 19"/>
          <p:cNvSpPr>
            <a:spLocks noChangeAspect="1" noChangeArrowheads="1"/>
          </p:cNvSpPr>
          <p:nvPr/>
        </p:nvSpPr>
        <p:spPr bwMode="auto">
          <a:xfrm>
            <a:off x="817563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6" name="Oval 20"/>
          <p:cNvSpPr>
            <a:spLocks noChangeAspect="1" noChangeArrowheads="1"/>
          </p:cNvSpPr>
          <p:nvPr/>
        </p:nvSpPr>
        <p:spPr bwMode="auto">
          <a:xfrm>
            <a:off x="444341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7" name="Oval 21"/>
          <p:cNvSpPr>
            <a:spLocks noChangeAspect="1" noChangeArrowheads="1"/>
          </p:cNvSpPr>
          <p:nvPr/>
        </p:nvSpPr>
        <p:spPr bwMode="auto">
          <a:xfrm>
            <a:off x="5049838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817563" y="4684713"/>
            <a:ext cx="4264025" cy="31750"/>
            <a:chOff x="817563" y="4684713"/>
            <a:chExt cx="4264025" cy="31750"/>
          </a:xfrm>
        </p:grpSpPr>
        <p:sp>
          <p:nvSpPr>
            <p:cNvPr id="178" name="Oval 22"/>
            <p:cNvSpPr>
              <a:spLocks noChangeAspect="1" noChangeArrowheads="1"/>
            </p:cNvSpPr>
            <p:nvPr/>
          </p:nvSpPr>
          <p:spPr bwMode="auto">
            <a:xfrm>
              <a:off x="1420813" y="4684713"/>
              <a:ext cx="33337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79" name="Oval 23"/>
            <p:cNvSpPr>
              <a:spLocks noChangeAspect="1" noChangeArrowheads="1"/>
            </p:cNvSpPr>
            <p:nvPr/>
          </p:nvSpPr>
          <p:spPr bwMode="auto">
            <a:xfrm>
              <a:off x="2024063" y="4684713"/>
              <a:ext cx="34925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0" name="Oval 24"/>
            <p:cNvSpPr>
              <a:spLocks noChangeAspect="1" noChangeArrowheads="1"/>
            </p:cNvSpPr>
            <p:nvPr/>
          </p:nvSpPr>
          <p:spPr bwMode="auto">
            <a:xfrm>
              <a:off x="2630488" y="4684713"/>
              <a:ext cx="33337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1" name="Oval 25"/>
            <p:cNvSpPr>
              <a:spLocks noChangeAspect="1" noChangeArrowheads="1"/>
            </p:cNvSpPr>
            <p:nvPr/>
          </p:nvSpPr>
          <p:spPr bwMode="auto">
            <a:xfrm>
              <a:off x="3235325" y="4684713"/>
              <a:ext cx="31750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2" name="Oval 26"/>
            <p:cNvSpPr>
              <a:spLocks noChangeAspect="1" noChangeArrowheads="1"/>
            </p:cNvSpPr>
            <p:nvPr/>
          </p:nvSpPr>
          <p:spPr bwMode="auto">
            <a:xfrm>
              <a:off x="3840163" y="4684713"/>
              <a:ext cx="33337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3" name="Oval 27"/>
            <p:cNvSpPr>
              <a:spLocks noChangeAspect="1" noChangeArrowheads="1"/>
            </p:cNvSpPr>
            <p:nvPr/>
          </p:nvSpPr>
          <p:spPr bwMode="auto">
            <a:xfrm>
              <a:off x="817563" y="4684713"/>
              <a:ext cx="31750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4" name="Oval 28"/>
            <p:cNvSpPr>
              <a:spLocks noChangeAspect="1" noChangeArrowheads="1"/>
            </p:cNvSpPr>
            <p:nvPr/>
          </p:nvSpPr>
          <p:spPr bwMode="auto">
            <a:xfrm>
              <a:off x="4443413" y="4684713"/>
              <a:ext cx="33337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5" name="Oval 29"/>
            <p:cNvSpPr>
              <a:spLocks noChangeAspect="1" noChangeArrowheads="1"/>
            </p:cNvSpPr>
            <p:nvPr/>
          </p:nvSpPr>
          <p:spPr bwMode="auto">
            <a:xfrm>
              <a:off x="5049838" y="4684713"/>
              <a:ext cx="31750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86" name="Oval 30"/>
          <p:cNvSpPr>
            <a:spLocks noChangeAspect="1" noChangeArrowheads="1"/>
          </p:cNvSpPr>
          <p:nvPr/>
        </p:nvSpPr>
        <p:spPr bwMode="auto">
          <a:xfrm>
            <a:off x="142081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7" name="Oval 31"/>
          <p:cNvSpPr>
            <a:spLocks noChangeAspect="1" noChangeArrowheads="1"/>
          </p:cNvSpPr>
          <p:nvPr/>
        </p:nvSpPr>
        <p:spPr bwMode="auto">
          <a:xfrm>
            <a:off x="2024063" y="4094163"/>
            <a:ext cx="34925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8" name="Oval 32"/>
          <p:cNvSpPr>
            <a:spLocks noChangeAspect="1" noChangeArrowheads="1"/>
          </p:cNvSpPr>
          <p:nvPr/>
        </p:nvSpPr>
        <p:spPr bwMode="auto">
          <a:xfrm>
            <a:off x="2630488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9" name="Oval 33"/>
          <p:cNvSpPr>
            <a:spLocks noChangeAspect="1" noChangeArrowheads="1"/>
          </p:cNvSpPr>
          <p:nvPr/>
        </p:nvSpPr>
        <p:spPr bwMode="auto">
          <a:xfrm>
            <a:off x="3235325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0" name="Oval 34"/>
          <p:cNvSpPr>
            <a:spLocks noChangeAspect="1" noChangeArrowheads="1"/>
          </p:cNvSpPr>
          <p:nvPr/>
        </p:nvSpPr>
        <p:spPr bwMode="auto">
          <a:xfrm>
            <a:off x="384016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1" name="Oval 35"/>
          <p:cNvSpPr>
            <a:spLocks noChangeAspect="1" noChangeArrowheads="1"/>
          </p:cNvSpPr>
          <p:nvPr/>
        </p:nvSpPr>
        <p:spPr bwMode="auto">
          <a:xfrm>
            <a:off x="817563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2" name="Oval 36"/>
          <p:cNvSpPr>
            <a:spLocks noChangeAspect="1" noChangeArrowheads="1"/>
          </p:cNvSpPr>
          <p:nvPr/>
        </p:nvSpPr>
        <p:spPr bwMode="auto">
          <a:xfrm>
            <a:off x="444341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3" name="Oval 37"/>
          <p:cNvSpPr>
            <a:spLocks noChangeAspect="1" noChangeArrowheads="1"/>
          </p:cNvSpPr>
          <p:nvPr/>
        </p:nvSpPr>
        <p:spPr bwMode="auto">
          <a:xfrm>
            <a:off x="5049838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" name="Oval 38"/>
          <p:cNvSpPr>
            <a:spLocks noChangeAspect="1" noChangeArrowheads="1"/>
          </p:cNvSpPr>
          <p:nvPr/>
        </p:nvSpPr>
        <p:spPr bwMode="auto">
          <a:xfrm>
            <a:off x="142081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5" name="Oval 39"/>
          <p:cNvSpPr>
            <a:spLocks noChangeAspect="1" noChangeArrowheads="1"/>
          </p:cNvSpPr>
          <p:nvPr/>
        </p:nvSpPr>
        <p:spPr bwMode="auto">
          <a:xfrm>
            <a:off x="2024063" y="3505200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6" name="Oval 40"/>
          <p:cNvSpPr>
            <a:spLocks noChangeAspect="1" noChangeArrowheads="1"/>
          </p:cNvSpPr>
          <p:nvPr/>
        </p:nvSpPr>
        <p:spPr bwMode="auto">
          <a:xfrm>
            <a:off x="2630488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7" name="Oval 41"/>
          <p:cNvSpPr>
            <a:spLocks noChangeAspect="1" noChangeArrowheads="1"/>
          </p:cNvSpPr>
          <p:nvPr/>
        </p:nvSpPr>
        <p:spPr bwMode="auto">
          <a:xfrm>
            <a:off x="3235325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8" name="Oval 42"/>
          <p:cNvSpPr>
            <a:spLocks noChangeAspect="1" noChangeArrowheads="1"/>
          </p:cNvSpPr>
          <p:nvPr/>
        </p:nvSpPr>
        <p:spPr bwMode="auto">
          <a:xfrm>
            <a:off x="384016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9" name="Oval 43"/>
          <p:cNvSpPr>
            <a:spLocks noChangeAspect="1" noChangeArrowheads="1"/>
          </p:cNvSpPr>
          <p:nvPr/>
        </p:nvSpPr>
        <p:spPr bwMode="auto">
          <a:xfrm>
            <a:off x="817563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0" name="Oval 44"/>
          <p:cNvSpPr>
            <a:spLocks noChangeAspect="1" noChangeArrowheads="1"/>
          </p:cNvSpPr>
          <p:nvPr/>
        </p:nvSpPr>
        <p:spPr bwMode="auto">
          <a:xfrm>
            <a:off x="444341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1" name="Oval 45"/>
          <p:cNvSpPr>
            <a:spLocks noChangeAspect="1" noChangeArrowheads="1"/>
          </p:cNvSpPr>
          <p:nvPr/>
        </p:nvSpPr>
        <p:spPr bwMode="auto">
          <a:xfrm>
            <a:off x="5049838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2" name="Oval 46"/>
          <p:cNvSpPr>
            <a:spLocks noChangeAspect="1" noChangeArrowheads="1"/>
          </p:cNvSpPr>
          <p:nvPr/>
        </p:nvSpPr>
        <p:spPr bwMode="auto">
          <a:xfrm>
            <a:off x="142081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3" name="Oval 47"/>
          <p:cNvSpPr>
            <a:spLocks noChangeAspect="1" noChangeArrowheads="1"/>
          </p:cNvSpPr>
          <p:nvPr/>
        </p:nvSpPr>
        <p:spPr bwMode="auto">
          <a:xfrm>
            <a:off x="2024063" y="2916238"/>
            <a:ext cx="34925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" name="Oval 48"/>
          <p:cNvSpPr>
            <a:spLocks noChangeAspect="1" noChangeArrowheads="1"/>
          </p:cNvSpPr>
          <p:nvPr/>
        </p:nvSpPr>
        <p:spPr bwMode="auto">
          <a:xfrm>
            <a:off x="2630488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" name="Oval 49"/>
          <p:cNvSpPr>
            <a:spLocks noChangeAspect="1" noChangeArrowheads="1"/>
          </p:cNvSpPr>
          <p:nvPr/>
        </p:nvSpPr>
        <p:spPr bwMode="auto">
          <a:xfrm>
            <a:off x="3235325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6" name="Oval 50"/>
          <p:cNvSpPr>
            <a:spLocks noChangeAspect="1" noChangeArrowheads="1"/>
          </p:cNvSpPr>
          <p:nvPr/>
        </p:nvSpPr>
        <p:spPr bwMode="auto">
          <a:xfrm>
            <a:off x="384016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7" name="Oval 51"/>
          <p:cNvSpPr>
            <a:spLocks noChangeAspect="1" noChangeArrowheads="1"/>
          </p:cNvSpPr>
          <p:nvPr/>
        </p:nvSpPr>
        <p:spPr bwMode="auto">
          <a:xfrm>
            <a:off x="817563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8" name="Oval 52"/>
          <p:cNvSpPr>
            <a:spLocks noChangeAspect="1" noChangeArrowheads="1"/>
          </p:cNvSpPr>
          <p:nvPr/>
        </p:nvSpPr>
        <p:spPr bwMode="auto">
          <a:xfrm>
            <a:off x="444341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9" name="Oval 53"/>
          <p:cNvSpPr>
            <a:spLocks noChangeAspect="1" noChangeArrowheads="1"/>
          </p:cNvSpPr>
          <p:nvPr/>
        </p:nvSpPr>
        <p:spPr bwMode="auto">
          <a:xfrm>
            <a:off x="5049838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0" name="Oval 54"/>
          <p:cNvSpPr>
            <a:spLocks noChangeAspect="1" noChangeArrowheads="1"/>
          </p:cNvSpPr>
          <p:nvPr/>
        </p:nvSpPr>
        <p:spPr bwMode="auto">
          <a:xfrm>
            <a:off x="1420813" y="586581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1" name="Oval 55"/>
          <p:cNvSpPr>
            <a:spLocks noChangeAspect="1" noChangeArrowheads="1"/>
          </p:cNvSpPr>
          <p:nvPr/>
        </p:nvSpPr>
        <p:spPr bwMode="auto">
          <a:xfrm>
            <a:off x="2024063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2" name="Oval 56"/>
          <p:cNvSpPr>
            <a:spLocks noChangeAspect="1" noChangeArrowheads="1"/>
          </p:cNvSpPr>
          <p:nvPr/>
        </p:nvSpPr>
        <p:spPr bwMode="auto">
          <a:xfrm>
            <a:off x="2628900" y="5864225"/>
            <a:ext cx="33338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3" name="Oval 57"/>
          <p:cNvSpPr>
            <a:spLocks noChangeAspect="1" noChangeArrowheads="1"/>
          </p:cNvSpPr>
          <p:nvPr/>
        </p:nvSpPr>
        <p:spPr bwMode="auto">
          <a:xfrm>
            <a:off x="3233738" y="5864225"/>
            <a:ext cx="33337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4" name="Oval 58"/>
          <p:cNvSpPr>
            <a:spLocks noChangeAspect="1" noChangeArrowheads="1"/>
          </p:cNvSpPr>
          <p:nvPr/>
        </p:nvSpPr>
        <p:spPr bwMode="auto">
          <a:xfrm>
            <a:off x="3836988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" name="Oval 59"/>
          <p:cNvSpPr>
            <a:spLocks noChangeAspect="1" noChangeArrowheads="1"/>
          </p:cNvSpPr>
          <p:nvPr/>
        </p:nvSpPr>
        <p:spPr bwMode="auto">
          <a:xfrm>
            <a:off x="817563" y="5864225"/>
            <a:ext cx="31750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6" name="Oval 60"/>
          <p:cNvSpPr>
            <a:spLocks noChangeAspect="1" noChangeArrowheads="1"/>
          </p:cNvSpPr>
          <p:nvPr/>
        </p:nvSpPr>
        <p:spPr bwMode="auto">
          <a:xfrm>
            <a:off x="4441825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7" name="Oval 61"/>
          <p:cNvSpPr>
            <a:spLocks noChangeAspect="1" noChangeArrowheads="1"/>
          </p:cNvSpPr>
          <p:nvPr/>
        </p:nvSpPr>
        <p:spPr bwMode="auto">
          <a:xfrm>
            <a:off x="5048250" y="5864225"/>
            <a:ext cx="33338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8" name="Oval 62"/>
          <p:cNvSpPr>
            <a:spLocks noChangeAspect="1" noChangeArrowheads="1"/>
          </p:cNvSpPr>
          <p:nvPr/>
        </p:nvSpPr>
        <p:spPr bwMode="auto">
          <a:xfrm>
            <a:off x="1420813" y="2325688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9" name="Oval 63"/>
          <p:cNvSpPr>
            <a:spLocks noChangeAspect="1" noChangeArrowheads="1"/>
          </p:cNvSpPr>
          <p:nvPr/>
        </p:nvSpPr>
        <p:spPr bwMode="auto">
          <a:xfrm>
            <a:off x="2024063" y="2325688"/>
            <a:ext cx="34925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0" name="Oval 64"/>
          <p:cNvSpPr>
            <a:spLocks noChangeAspect="1" noChangeArrowheads="1"/>
          </p:cNvSpPr>
          <p:nvPr/>
        </p:nvSpPr>
        <p:spPr bwMode="auto">
          <a:xfrm>
            <a:off x="2628900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1" name="Oval 65"/>
          <p:cNvSpPr>
            <a:spLocks noChangeAspect="1" noChangeArrowheads="1"/>
          </p:cNvSpPr>
          <p:nvPr/>
        </p:nvSpPr>
        <p:spPr bwMode="auto">
          <a:xfrm>
            <a:off x="3235325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2" name="Oval 66"/>
          <p:cNvSpPr>
            <a:spLocks noChangeAspect="1" noChangeArrowheads="1"/>
          </p:cNvSpPr>
          <p:nvPr/>
        </p:nvSpPr>
        <p:spPr bwMode="auto">
          <a:xfrm>
            <a:off x="3838575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3" name="Oval 67"/>
          <p:cNvSpPr>
            <a:spLocks noChangeAspect="1" noChangeArrowheads="1"/>
          </p:cNvSpPr>
          <p:nvPr/>
        </p:nvSpPr>
        <p:spPr bwMode="auto">
          <a:xfrm>
            <a:off x="817563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4" name="Oval 68"/>
          <p:cNvSpPr>
            <a:spLocks noChangeAspect="1" noChangeArrowheads="1"/>
          </p:cNvSpPr>
          <p:nvPr/>
        </p:nvSpPr>
        <p:spPr bwMode="auto">
          <a:xfrm>
            <a:off x="4441825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" name="Oval 69"/>
          <p:cNvSpPr>
            <a:spLocks noChangeAspect="1" noChangeArrowheads="1"/>
          </p:cNvSpPr>
          <p:nvPr/>
        </p:nvSpPr>
        <p:spPr bwMode="auto">
          <a:xfrm>
            <a:off x="5048250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6" name="Oval 70"/>
          <p:cNvSpPr>
            <a:spLocks noChangeAspect="1" noChangeArrowheads="1"/>
          </p:cNvSpPr>
          <p:nvPr/>
        </p:nvSpPr>
        <p:spPr bwMode="auto">
          <a:xfrm>
            <a:off x="1420813" y="173672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7" name="Oval 71"/>
          <p:cNvSpPr>
            <a:spLocks noChangeAspect="1" noChangeArrowheads="1"/>
          </p:cNvSpPr>
          <p:nvPr/>
        </p:nvSpPr>
        <p:spPr bwMode="auto">
          <a:xfrm>
            <a:off x="2024063" y="1736725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8" name="Oval 72"/>
          <p:cNvSpPr>
            <a:spLocks noChangeAspect="1" noChangeArrowheads="1"/>
          </p:cNvSpPr>
          <p:nvPr/>
        </p:nvSpPr>
        <p:spPr bwMode="auto">
          <a:xfrm>
            <a:off x="2628900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9" name="Oval 73"/>
          <p:cNvSpPr>
            <a:spLocks noChangeAspect="1" noChangeArrowheads="1"/>
          </p:cNvSpPr>
          <p:nvPr/>
        </p:nvSpPr>
        <p:spPr bwMode="auto">
          <a:xfrm>
            <a:off x="3235325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0" name="Oval 74"/>
          <p:cNvSpPr>
            <a:spLocks noChangeAspect="1" noChangeArrowheads="1"/>
          </p:cNvSpPr>
          <p:nvPr/>
        </p:nvSpPr>
        <p:spPr bwMode="auto">
          <a:xfrm>
            <a:off x="3838575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1" name="Oval 75"/>
          <p:cNvSpPr>
            <a:spLocks noChangeAspect="1" noChangeArrowheads="1"/>
          </p:cNvSpPr>
          <p:nvPr/>
        </p:nvSpPr>
        <p:spPr bwMode="auto">
          <a:xfrm>
            <a:off x="817563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2" name="Oval 76"/>
          <p:cNvSpPr>
            <a:spLocks noChangeAspect="1" noChangeArrowheads="1"/>
          </p:cNvSpPr>
          <p:nvPr/>
        </p:nvSpPr>
        <p:spPr bwMode="auto">
          <a:xfrm>
            <a:off x="4441825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3" name="Oval 77"/>
          <p:cNvSpPr>
            <a:spLocks noChangeAspect="1" noChangeArrowheads="1"/>
          </p:cNvSpPr>
          <p:nvPr/>
        </p:nvSpPr>
        <p:spPr bwMode="auto">
          <a:xfrm>
            <a:off x="5048250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4" name="Text Box 78"/>
          <p:cNvSpPr txBox="1">
            <a:spLocks noChangeAspect="1" noChangeArrowheads="1"/>
          </p:cNvSpPr>
          <p:nvPr/>
        </p:nvSpPr>
        <p:spPr bwMode="auto">
          <a:xfrm>
            <a:off x="2191468" y="5865813"/>
            <a:ext cx="3609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L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5" name="Text Box 79"/>
          <p:cNvSpPr txBox="1">
            <a:spLocks noChangeAspect="1" noChangeArrowheads="1"/>
          </p:cNvSpPr>
          <p:nvPr/>
        </p:nvSpPr>
        <p:spPr bwMode="auto">
          <a:xfrm>
            <a:off x="2775668" y="5865813"/>
            <a:ext cx="4138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U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6" name="Text Box 80"/>
          <p:cNvSpPr txBox="1">
            <a:spLocks noChangeAspect="1" noChangeArrowheads="1"/>
          </p:cNvSpPr>
          <p:nvPr/>
        </p:nvSpPr>
        <p:spPr bwMode="auto">
          <a:xfrm>
            <a:off x="3388443" y="5865813"/>
            <a:ext cx="3722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S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7" name="Text Box 81"/>
          <p:cNvSpPr txBox="1">
            <a:spLocks noChangeAspect="1" noChangeArrowheads="1"/>
          </p:cNvSpPr>
          <p:nvPr/>
        </p:nvSpPr>
        <p:spPr bwMode="auto">
          <a:xfrm>
            <a:off x="444500" y="5384800"/>
            <a:ext cx="4090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H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38" name="Text Box 82"/>
          <p:cNvSpPr txBox="1">
            <a:spLocks noChangeAspect="1" noChangeArrowheads="1"/>
          </p:cNvSpPr>
          <p:nvPr/>
        </p:nvSpPr>
        <p:spPr bwMode="auto">
          <a:xfrm>
            <a:off x="210505" y="4802188"/>
            <a:ext cx="6960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C00000"/>
                </a:solidFill>
                <a:latin typeface="+mn-lt"/>
              </a:rPr>
              <a:t>lo(m)</a:t>
            </a:r>
          </a:p>
        </p:txBody>
      </p:sp>
      <p:sp>
        <p:nvSpPr>
          <p:cNvPr id="239" name="Text Box 83"/>
          <p:cNvSpPr txBox="1">
            <a:spLocks noChangeAspect="1" noChangeArrowheads="1"/>
          </p:cNvSpPr>
          <p:nvPr/>
        </p:nvSpPr>
        <p:spPr bwMode="auto">
          <a:xfrm>
            <a:off x="165403" y="2466975"/>
            <a:ext cx="786228" cy="3804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C00000"/>
                </a:solidFill>
                <a:latin typeface="+mn-lt"/>
              </a:rPr>
              <a:t>un(m)</a:t>
            </a:r>
          </a:p>
        </p:txBody>
      </p:sp>
      <p:sp>
        <p:nvSpPr>
          <p:cNvPr id="240" name="Text Box 84"/>
          <p:cNvSpPr txBox="1">
            <a:spLocks noChangeAspect="1" noChangeArrowheads="1"/>
          </p:cNvSpPr>
          <p:nvPr/>
        </p:nvSpPr>
        <p:spPr bwMode="auto">
          <a:xfrm>
            <a:off x="465138" y="1847850"/>
            <a:ext cx="37702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T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1" name="Text Box 85"/>
          <p:cNvSpPr txBox="1">
            <a:spLocks noChangeAspect="1" noChangeArrowheads="1"/>
          </p:cNvSpPr>
          <p:nvPr/>
        </p:nvSpPr>
        <p:spPr bwMode="auto">
          <a:xfrm>
            <a:off x="471488" y="4217988"/>
            <a:ext cx="3609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L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2" name="Text Box 86"/>
          <p:cNvSpPr txBox="1">
            <a:spLocks noChangeAspect="1" noChangeArrowheads="1"/>
          </p:cNvSpPr>
          <p:nvPr/>
        </p:nvSpPr>
        <p:spPr bwMode="auto">
          <a:xfrm>
            <a:off x="444500" y="3656013"/>
            <a:ext cx="4138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U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3" name="Text Box 87"/>
          <p:cNvSpPr txBox="1">
            <a:spLocks noChangeAspect="1" noChangeArrowheads="1"/>
          </p:cNvSpPr>
          <p:nvPr/>
        </p:nvSpPr>
        <p:spPr bwMode="auto">
          <a:xfrm>
            <a:off x="455613" y="3049588"/>
            <a:ext cx="3722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S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315" name="Text Box 158"/>
          <p:cNvSpPr txBox="1">
            <a:spLocks noChangeArrowheads="1"/>
          </p:cNvSpPr>
          <p:nvPr/>
        </p:nvSpPr>
        <p:spPr bwMode="auto">
          <a:xfrm>
            <a:off x="152400" y="6188075"/>
            <a:ext cx="896399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Initially</a:t>
            </a:r>
          </a:p>
          <a:p>
            <a:pPr algn="ctr"/>
            <a:r>
              <a:rPr lang="en-US" sz="1800" dirty="0">
                <a:latin typeface="+mn-lt"/>
              </a:rPr>
              <a:t>m = 1</a:t>
            </a:r>
          </a:p>
        </p:txBody>
      </p:sp>
      <p:cxnSp>
        <p:nvCxnSpPr>
          <p:cNvPr id="321" name="Straight Arrow Connector 320"/>
          <p:cNvCxnSpPr>
            <a:stCxn id="315" idx="0"/>
          </p:cNvCxnSpPr>
          <p:nvPr/>
        </p:nvCxnSpPr>
        <p:spPr bwMode="auto">
          <a:xfrm rot="5400000" flipH="1" flipV="1">
            <a:off x="571763" y="5942276"/>
            <a:ext cx="274637" cy="216963"/>
          </a:xfrm>
          <a:prstGeom prst="straightConnector1">
            <a:avLst/>
          </a:prstGeom>
          <a:noFill/>
          <a:ln w="38100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  <p:grpSp>
        <p:nvGrpSpPr>
          <p:cNvPr id="3" name="Group 2"/>
          <p:cNvGrpSpPr/>
          <p:nvPr/>
        </p:nvGrpSpPr>
        <p:grpSpPr>
          <a:xfrm>
            <a:off x="842164" y="5479494"/>
            <a:ext cx="713134" cy="406259"/>
            <a:chOff x="842164" y="5479494"/>
            <a:chExt cx="713134" cy="406259"/>
          </a:xfrm>
        </p:grpSpPr>
        <p:sp>
          <p:nvSpPr>
            <p:cNvPr id="161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9494"/>
              <a:ext cx="268970" cy="2746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330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333" name="Group 332"/>
          <p:cNvGrpSpPr/>
          <p:nvPr/>
        </p:nvGrpSpPr>
        <p:grpSpPr>
          <a:xfrm>
            <a:off x="1462835" y="5478314"/>
            <a:ext cx="699362" cy="407439"/>
            <a:chOff x="842164" y="5478314"/>
            <a:chExt cx="699362" cy="407439"/>
          </a:xfrm>
        </p:grpSpPr>
        <p:sp>
          <p:nvSpPr>
            <p:cNvPr id="334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8314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335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336" name="Group 335"/>
          <p:cNvGrpSpPr/>
          <p:nvPr/>
        </p:nvGrpSpPr>
        <p:grpSpPr>
          <a:xfrm>
            <a:off x="2060408" y="5478314"/>
            <a:ext cx="699362" cy="407439"/>
            <a:chOff x="842164" y="5478314"/>
            <a:chExt cx="699362" cy="407439"/>
          </a:xfrm>
        </p:grpSpPr>
        <p:sp>
          <p:nvSpPr>
            <p:cNvPr id="337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8314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338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339" name="Group 338"/>
          <p:cNvGrpSpPr/>
          <p:nvPr/>
        </p:nvGrpSpPr>
        <p:grpSpPr>
          <a:xfrm>
            <a:off x="2662238" y="5478314"/>
            <a:ext cx="699362" cy="407439"/>
            <a:chOff x="842164" y="5478314"/>
            <a:chExt cx="699362" cy="407439"/>
          </a:xfrm>
        </p:grpSpPr>
        <p:sp>
          <p:nvSpPr>
            <p:cNvPr id="340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8314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341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235325" y="4990187"/>
            <a:ext cx="255198" cy="874038"/>
            <a:chOff x="3235325" y="4990187"/>
            <a:chExt cx="255198" cy="874038"/>
          </a:xfrm>
        </p:grpSpPr>
        <p:sp>
          <p:nvSpPr>
            <p:cNvPr id="347" name="Line 55"/>
            <p:cNvSpPr>
              <a:spLocks noChangeShapeType="1"/>
            </p:cNvSpPr>
            <p:nvPr/>
          </p:nvSpPr>
          <p:spPr bwMode="auto">
            <a:xfrm rot="16200000">
              <a:off x="2975641" y="5585619"/>
              <a:ext cx="557212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48" name="Text Box 142"/>
            <p:cNvSpPr txBox="1">
              <a:spLocks noChangeAspect="1" noChangeArrowheads="1"/>
            </p:cNvSpPr>
            <p:nvPr/>
          </p:nvSpPr>
          <p:spPr bwMode="auto">
            <a:xfrm>
              <a:off x="3235325" y="4990187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</p:grpSp>
      <p:grpSp>
        <p:nvGrpSpPr>
          <p:cNvPr id="349" name="Group 348"/>
          <p:cNvGrpSpPr/>
          <p:nvPr/>
        </p:nvGrpSpPr>
        <p:grpSpPr>
          <a:xfrm>
            <a:off x="3235325" y="4376281"/>
            <a:ext cx="296876" cy="874038"/>
            <a:chOff x="3235325" y="4990187"/>
            <a:chExt cx="296876" cy="874038"/>
          </a:xfrm>
        </p:grpSpPr>
        <p:sp>
          <p:nvSpPr>
            <p:cNvPr id="350" name="Line 55"/>
            <p:cNvSpPr>
              <a:spLocks noChangeShapeType="1"/>
            </p:cNvSpPr>
            <p:nvPr/>
          </p:nvSpPr>
          <p:spPr bwMode="auto">
            <a:xfrm rot="16200000">
              <a:off x="2975641" y="5585619"/>
              <a:ext cx="557212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51" name="Text Box 142"/>
            <p:cNvSpPr txBox="1">
              <a:spLocks noChangeAspect="1" noChangeArrowheads="1"/>
            </p:cNvSpPr>
            <p:nvPr/>
          </p:nvSpPr>
          <p:spPr bwMode="auto">
            <a:xfrm>
              <a:off x="3235325" y="4990187"/>
              <a:ext cx="29687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-1</a:t>
              </a:r>
            </a:p>
          </p:txBody>
        </p:sp>
      </p:grpSp>
      <p:sp>
        <p:nvSpPr>
          <p:cNvPr id="5" name="&quot;No&quot; Symbol 4"/>
          <p:cNvSpPr/>
          <p:nvPr/>
        </p:nvSpPr>
        <p:spPr bwMode="auto">
          <a:xfrm>
            <a:off x="2982616" y="4376281"/>
            <a:ext cx="778045" cy="778045"/>
          </a:xfrm>
          <a:prstGeom prst="noSmoking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352" name="Rectangle 351"/>
          <p:cNvSpPr>
            <a:spLocks noChangeAspect="1"/>
          </p:cNvSpPr>
          <p:nvPr/>
        </p:nvSpPr>
        <p:spPr bwMode="auto">
          <a:xfrm>
            <a:off x="2233653" y="3042591"/>
            <a:ext cx="1525289" cy="1470569"/>
          </a:xfrm>
          <a:prstGeom prst="rect">
            <a:avLst/>
          </a:prstGeom>
          <a:solidFill>
            <a:srgbClr val="F1C7C7">
              <a:alpha val="36000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353" name="TextBox 352"/>
          <p:cNvSpPr txBox="1"/>
          <p:nvPr/>
        </p:nvSpPr>
        <p:spPr>
          <a:xfrm>
            <a:off x="2233653" y="3619798"/>
            <a:ext cx="15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DB6F6F"/>
                </a:solidFill>
                <a:latin typeface="Calibri" pitchFamily="34" charset="0"/>
              </a:rPr>
              <a:t>Unsafe region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98C27530-BC6A-4147-A5C9-BEF8F929C43A}"/>
              </a:ext>
            </a:extLst>
          </p:cNvPr>
          <p:cNvSpPr>
            <a:spLocks noChangeAspect="1"/>
          </p:cNvSpPr>
          <p:nvPr/>
        </p:nvSpPr>
        <p:spPr bwMode="auto">
          <a:xfrm>
            <a:off x="1941445" y="2835302"/>
            <a:ext cx="2011680" cy="1939512"/>
          </a:xfrm>
          <a:prstGeom prst="rect">
            <a:avLst/>
          </a:prstGeom>
          <a:solidFill>
            <a:srgbClr val="E49494"/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584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Mutexes</a:t>
            </a:r>
            <a:r>
              <a:rPr lang="en-US" dirty="0"/>
              <a:t> Work</a:t>
            </a:r>
          </a:p>
        </p:txBody>
      </p:sp>
      <p:sp>
        <p:nvSpPr>
          <p:cNvPr id="958468" name="Text Box 4"/>
          <p:cNvSpPr txBox="1">
            <a:spLocks noChangeArrowheads="1"/>
          </p:cNvSpPr>
          <p:nvPr/>
        </p:nvSpPr>
        <p:spPr bwMode="auto">
          <a:xfrm>
            <a:off x="5810250" y="1381125"/>
            <a:ext cx="3105150" cy="3046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Provide mutually exclusive access to shared variable by surrounding critical section with </a:t>
            </a:r>
            <a:r>
              <a:rPr lang="en-US" sz="1800" i="1" dirty="0">
                <a:latin typeface="Calibri" pitchFamily="34" charset="0"/>
              </a:rPr>
              <a:t>lock</a:t>
            </a:r>
            <a:r>
              <a:rPr lang="en-US" sz="1800" dirty="0">
                <a:latin typeface="Calibri" pitchFamily="34" charset="0"/>
              </a:rPr>
              <a:t> and </a:t>
            </a:r>
            <a:r>
              <a:rPr lang="en-US" sz="1800" i="1" dirty="0">
                <a:latin typeface="Calibri" pitchFamily="34" charset="0"/>
              </a:rPr>
              <a:t>unlock</a:t>
            </a:r>
            <a:r>
              <a:rPr lang="en-US" sz="1800" dirty="0">
                <a:latin typeface="Calibri" pitchFamily="34" charset="0"/>
              </a:rPr>
              <a:t> operations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Mutex invariant creates a </a:t>
            </a:r>
            <a:r>
              <a:rPr lang="en-US" sz="1800" i="1" dirty="0">
                <a:solidFill>
                  <a:srgbClr val="FF0000"/>
                </a:solidFill>
                <a:latin typeface="Calibri" pitchFamily="34" charset="0"/>
              </a:rPr>
              <a:t>forbidden region </a:t>
            </a:r>
            <a:r>
              <a:rPr lang="en-US" sz="1800" dirty="0">
                <a:latin typeface="Calibri" pitchFamily="34" charset="0"/>
              </a:rPr>
              <a:t>that encloses unsafe region and that cannot be entered by any trajectory.</a:t>
            </a:r>
          </a:p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62" name="Line 6"/>
          <p:cNvSpPr>
            <a:spLocks noChangeAspect="1" noChangeShapeType="1"/>
          </p:cNvSpPr>
          <p:nvPr/>
        </p:nvSpPr>
        <p:spPr bwMode="auto">
          <a:xfrm flipV="1">
            <a:off x="817563" y="5888038"/>
            <a:ext cx="4591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" name="Line 7"/>
          <p:cNvSpPr>
            <a:spLocks noChangeAspect="1" noChangeShapeType="1"/>
          </p:cNvSpPr>
          <p:nvPr/>
        </p:nvSpPr>
        <p:spPr bwMode="auto">
          <a:xfrm flipH="1" flipV="1">
            <a:off x="827088" y="1533525"/>
            <a:ext cx="0" cy="4354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" name="Text Box 8"/>
          <p:cNvSpPr txBox="1">
            <a:spLocks noChangeAspect="1" noChangeArrowheads="1"/>
          </p:cNvSpPr>
          <p:nvPr/>
        </p:nvSpPr>
        <p:spPr bwMode="auto">
          <a:xfrm>
            <a:off x="956393" y="5865813"/>
            <a:ext cx="4090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H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165" name="Text Box 9"/>
          <p:cNvSpPr txBox="1">
            <a:spLocks noChangeAspect="1" noChangeArrowheads="1"/>
          </p:cNvSpPr>
          <p:nvPr/>
        </p:nvSpPr>
        <p:spPr bwMode="auto">
          <a:xfrm>
            <a:off x="1472331" y="5865813"/>
            <a:ext cx="6960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C00000"/>
                </a:solidFill>
                <a:latin typeface="+mn-lt"/>
              </a:rPr>
              <a:t>lo(m)</a:t>
            </a:r>
          </a:p>
        </p:txBody>
      </p:sp>
      <p:sp>
        <p:nvSpPr>
          <p:cNvPr id="166" name="Text Box 10"/>
          <p:cNvSpPr txBox="1">
            <a:spLocks noChangeAspect="1" noChangeArrowheads="1"/>
          </p:cNvSpPr>
          <p:nvPr/>
        </p:nvSpPr>
        <p:spPr bwMode="auto">
          <a:xfrm>
            <a:off x="3923431" y="5865813"/>
            <a:ext cx="76335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C00000"/>
                </a:solidFill>
                <a:latin typeface="+mn-lt"/>
              </a:rPr>
              <a:t>un(m)</a:t>
            </a:r>
          </a:p>
        </p:txBody>
      </p:sp>
      <p:sp>
        <p:nvSpPr>
          <p:cNvPr id="167" name="Text Box 11"/>
          <p:cNvSpPr txBox="1">
            <a:spLocks noChangeAspect="1" noChangeArrowheads="1"/>
          </p:cNvSpPr>
          <p:nvPr/>
        </p:nvSpPr>
        <p:spPr bwMode="auto">
          <a:xfrm>
            <a:off x="4604468" y="5865813"/>
            <a:ext cx="37702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T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168" name="Text Box 12"/>
          <p:cNvSpPr txBox="1">
            <a:spLocks noChangeAspect="1" noChangeArrowheads="1"/>
          </p:cNvSpPr>
          <p:nvPr/>
        </p:nvSpPr>
        <p:spPr bwMode="auto">
          <a:xfrm>
            <a:off x="5486400" y="5690223"/>
            <a:ext cx="102367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>
                <a:latin typeface="+mn-lt"/>
              </a:rPr>
              <a:t>Thread 1</a:t>
            </a:r>
          </a:p>
        </p:txBody>
      </p:sp>
      <p:sp>
        <p:nvSpPr>
          <p:cNvPr id="169" name="Text Box 13"/>
          <p:cNvSpPr txBox="1">
            <a:spLocks noChangeAspect="1" noChangeArrowheads="1"/>
          </p:cNvSpPr>
          <p:nvPr/>
        </p:nvSpPr>
        <p:spPr bwMode="auto">
          <a:xfrm>
            <a:off x="304800" y="1078468"/>
            <a:ext cx="102367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+mn-lt"/>
              </a:rPr>
              <a:t>Thread 2</a:t>
            </a:r>
          </a:p>
        </p:txBody>
      </p:sp>
      <p:sp>
        <p:nvSpPr>
          <p:cNvPr id="170" name="Oval 14"/>
          <p:cNvSpPr>
            <a:spLocks noChangeAspect="1" noChangeArrowheads="1"/>
          </p:cNvSpPr>
          <p:nvPr/>
        </p:nvSpPr>
        <p:spPr bwMode="auto">
          <a:xfrm>
            <a:off x="142081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1" name="Oval 15"/>
          <p:cNvSpPr>
            <a:spLocks noChangeAspect="1" noChangeArrowheads="1"/>
          </p:cNvSpPr>
          <p:nvPr/>
        </p:nvSpPr>
        <p:spPr bwMode="auto">
          <a:xfrm>
            <a:off x="2024063" y="5273675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2" name="Oval 16"/>
          <p:cNvSpPr>
            <a:spLocks noChangeAspect="1" noChangeArrowheads="1"/>
          </p:cNvSpPr>
          <p:nvPr/>
        </p:nvSpPr>
        <p:spPr bwMode="auto">
          <a:xfrm>
            <a:off x="2630488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3" name="Oval 17"/>
          <p:cNvSpPr>
            <a:spLocks noChangeAspect="1" noChangeArrowheads="1"/>
          </p:cNvSpPr>
          <p:nvPr/>
        </p:nvSpPr>
        <p:spPr bwMode="auto">
          <a:xfrm>
            <a:off x="3235325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" name="Oval 18"/>
          <p:cNvSpPr>
            <a:spLocks noChangeAspect="1" noChangeArrowheads="1"/>
          </p:cNvSpPr>
          <p:nvPr/>
        </p:nvSpPr>
        <p:spPr bwMode="auto">
          <a:xfrm>
            <a:off x="384016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5" name="Oval 19"/>
          <p:cNvSpPr>
            <a:spLocks noChangeAspect="1" noChangeArrowheads="1"/>
          </p:cNvSpPr>
          <p:nvPr/>
        </p:nvSpPr>
        <p:spPr bwMode="auto">
          <a:xfrm>
            <a:off x="817563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6" name="Oval 20"/>
          <p:cNvSpPr>
            <a:spLocks noChangeAspect="1" noChangeArrowheads="1"/>
          </p:cNvSpPr>
          <p:nvPr/>
        </p:nvSpPr>
        <p:spPr bwMode="auto">
          <a:xfrm>
            <a:off x="444341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7" name="Oval 21"/>
          <p:cNvSpPr>
            <a:spLocks noChangeAspect="1" noChangeArrowheads="1"/>
          </p:cNvSpPr>
          <p:nvPr/>
        </p:nvSpPr>
        <p:spPr bwMode="auto">
          <a:xfrm>
            <a:off x="5049838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817563" y="4684713"/>
            <a:ext cx="4264025" cy="31750"/>
            <a:chOff x="817563" y="4684713"/>
            <a:chExt cx="4264025" cy="31750"/>
          </a:xfrm>
        </p:grpSpPr>
        <p:sp>
          <p:nvSpPr>
            <p:cNvPr id="178" name="Oval 22"/>
            <p:cNvSpPr>
              <a:spLocks noChangeAspect="1" noChangeArrowheads="1"/>
            </p:cNvSpPr>
            <p:nvPr/>
          </p:nvSpPr>
          <p:spPr bwMode="auto">
            <a:xfrm>
              <a:off x="1420813" y="4684713"/>
              <a:ext cx="33337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79" name="Oval 23"/>
            <p:cNvSpPr>
              <a:spLocks noChangeAspect="1" noChangeArrowheads="1"/>
            </p:cNvSpPr>
            <p:nvPr/>
          </p:nvSpPr>
          <p:spPr bwMode="auto">
            <a:xfrm>
              <a:off x="2024063" y="4684713"/>
              <a:ext cx="34925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0" name="Oval 24"/>
            <p:cNvSpPr>
              <a:spLocks noChangeAspect="1" noChangeArrowheads="1"/>
            </p:cNvSpPr>
            <p:nvPr/>
          </p:nvSpPr>
          <p:spPr bwMode="auto">
            <a:xfrm>
              <a:off x="2630488" y="4684713"/>
              <a:ext cx="33337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1" name="Oval 25"/>
            <p:cNvSpPr>
              <a:spLocks noChangeAspect="1" noChangeArrowheads="1"/>
            </p:cNvSpPr>
            <p:nvPr/>
          </p:nvSpPr>
          <p:spPr bwMode="auto">
            <a:xfrm>
              <a:off x="3235325" y="4684713"/>
              <a:ext cx="31750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2" name="Oval 26"/>
            <p:cNvSpPr>
              <a:spLocks noChangeAspect="1" noChangeArrowheads="1"/>
            </p:cNvSpPr>
            <p:nvPr/>
          </p:nvSpPr>
          <p:spPr bwMode="auto">
            <a:xfrm>
              <a:off x="3840163" y="4684713"/>
              <a:ext cx="33337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3" name="Oval 27"/>
            <p:cNvSpPr>
              <a:spLocks noChangeAspect="1" noChangeArrowheads="1"/>
            </p:cNvSpPr>
            <p:nvPr/>
          </p:nvSpPr>
          <p:spPr bwMode="auto">
            <a:xfrm>
              <a:off x="817563" y="4684713"/>
              <a:ext cx="31750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4" name="Oval 28"/>
            <p:cNvSpPr>
              <a:spLocks noChangeAspect="1" noChangeArrowheads="1"/>
            </p:cNvSpPr>
            <p:nvPr/>
          </p:nvSpPr>
          <p:spPr bwMode="auto">
            <a:xfrm>
              <a:off x="4443413" y="4684713"/>
              <a:ext cx="33337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5" name="Oval 29"/>
            <p:cNvSpPr>
              <a:spLocks noChangeAspect="1" noChangeArrowheads="1"/>
            </p:cNvSpPr>
            <p:nvPr/>
          </p:nvSpPr>
          <p:spPr bwMode="auto">
            <a:xfrm>
              <a:off x="5049838" y="4684713"/>
              <a:ext cx="31750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86" name="Oval 30"/>
          <p:cNvSpPr>
            <a:spLocks noChangeAspect="1" noChangeArrowheads="1"/>
          </p:cNvSpPr>
          <p:nvPr/>
        </p:nvSpPr>
        <p:spPr bwMode="auto">
          <a:xfrm>
            <a:off x="142081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7" name="Oval 31"/>
          <p:cNvSpPr>
            <a:spLocks noChangeAspect="1" noChangeArrowheads="1"/>
          </p:cNvSpPr>
          <p:nvPr/>
        </p:nvSpPr>
        <p:spPr bwMode="auto">
          <a:xfrm>
            <a:off x="2024063" y="4094163"/>
            <a:ext cx="34925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8" name="Oval 32"/>
          <p:cNvSpPr>
            <a:spLocks noChangeAspect="1" noChangeArrowheads="1"/>
          </p:cNvSpPr>
          <p:nvPr/>
        </p:nvSpPr>
        <p:spPr bwMode="auto">
          <a:xfrm>
            <a:off x="2630488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9" name="Oval 33"/>
          <p:cNvSpPr>
            <a:spLocks noChangeAspect="1" noChangeArrowheads="1"/>
          </p:cNvSpPr>
          <p:nvPr/>
        </p:nvSpPr>
        <p:spPr bwMode="auto">
          <a:xfrm>
            <a:off x="3235325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0" name="Oval 34"/>
          <p:cNvSpPr>
            <a:spLocks noChangeAspect="1" noChangeArrowheads="1"/>
          </p:cNvSpPr>
          <p:nvPr/>
        </p:nvSpPr>
        <p:spPr bwMode="auto">
          <a:xfrm>
            <a:off x="384016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1" name="Oval 35"/>
          <p:cNvSpPr>
            <a:spLocks noChangeAspect="1" noChangeArrowheads="1"/>
          </p:cNvSpPr>
          <p:nvPr/>
        </p:nvSpPr>
        <p:spPr bwMode="auto">
          <a:xfrm>
            <a:off x="817563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2" name="Oval 36"/>
          <p:cNvSpPr>
            <a:spLocks noChangeAspect="1" noChangeArrowheads="1"/>
          </p:cNvSpPr>
          <p:nvPr/>
        </p:nvSpPr>
        <p:spPr bwMode="auto">
          <a:xfrm>
            <a:off x="444341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3" name="Oval 37"/>
          <p:cNvSpPr>
            <a:spLocks noChangeAspect="1" noChangeArrowheads="1"/>
          </p:cNvSpPr>
          <p:nvPr/>
        </p:nvSpPr>
        <p:spPr bwMode="auto">
          <a:xfrm>
            <a:off x="5049838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" name="Oval 38"/>
          <p:cNvSpPr>
            <a:spLocks noChangeAspect="1" noChangeArrowheads="1"/>
          </p:cNvSpPr>
          <p:nvPr/>
        </p:nvSpPr>
        <p:spPr bwMode="auto">
          <a:xfrm>
            <a:off x="142081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5" name="Oval 39"/>
          <p:cNvSpPr>
            <a:spLocks noChangeAspect="1" noChangeArrowheads="1"/>
          </p:cNvSpPr>
          <p:nvPr/>
        </p:nvSpPr>
        <p:spPr bwMode="auto">
          <a:xfrm>
            <a:off x="2024063" y="3505200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6" name="Oval 40"/>
          <p:cNvSpPr>
            <a:spLocks noChangeAspect="1" noChangeArrowheads="1"/>
          </p:cNvSpPr>
          <p:nvPr/>
        </p:nvSpPr>
        <p:spPr bwMode="auto">
          <a:xfrm>
            <a:off x="2630488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7" name="Oval 41"/>
          <p:cNvSpPr>
            <a:spLocks noChangeAspect="1" noChangeArrowheads="1"/>
          </p:cNvSpPr>
          <p:nvPr/>
        </p:nvSpPr>
        <p:spPr bwMode="auto">
          <a:xfrm>
            <a:off x="3235325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8" name="Oval 42"/>
          <p:cNvSpPr>
            <a:spLocks noChangeAspect="1" noChangeArrowheads="1"/>
          </p:cNvSpPr>
          <p:nvPr/>
        </p:nvSpPr>
        <p:spPr bwMode="auto">
          <a:xfrm>
            <a:off x="384016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9" name="Oval 43"/>
          <p:cNvSpPr>
            <a:spLocks noChangeAspect="1" noChangeArrowheads="1"/>
          </p:cNvSpPr>
          <p:nvPr/>
        </p:nvSpPr>
        <p:spPr bwMode="auto">
          <a:xfrm>
            <a:off x="817563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0" name="Oval 44"/>
          <p:cNvSpPr>
            <a:spLocks noChangeAspect="1" noChangeArrowheads="1"/>
          </p:cNvSpPr>
          <p:nvPr/>
        </p:nvSpPr>
        <p:spPr bwMode="auto">
          <a:xfrm>
            <a:off x="444341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1" name="Oval 45"/>
          <p:cNvSpPr>
            <a:spLocks noChangeAspect="1" noChangeArrowheads="1"/>
          </p:cNvSpPr>
          <p:nvPr/>
        </p:nvSpPr>
        <p:spPr bwMode="auto">
          <a:xfrm>
            <a:off x="5049838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2" name="Oval 46"/>
          <p:cNvSpPr>
            <a:spLocks noChangeAspect="1" noChangeArrowheads="1"/>
          </p:cNvSpPr>
          <p:nvPr/>
        </p:nvSpPr>
        <p:spPr bwMode="auto">
          <a:xfrm>
            <a:off x="142081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3" name="Oval 47"/>
          <p:cNvSpPr>
            <a:spLocks noChangeAspect="1" noChangeArrowheads="1"/>
          </p:cNvSpPr>
          <p:nvPr/>
        </p:nvSpPr>
        <p:spPr bwMode="auto">
          <a:xfrm>
            <a:off x="2024063" y="2916238"/>
            <a:ext cx="34925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" name="Oval 48"/>
          <p:cNvSpPr>
            <a:spLocks noChangeAspect="1" noChangeArrowheads="1"/>
          </p:cNvSpPr>
          <p:nvPr/>
        </p:nvSpPr>
        <p:spPr bwMode="auto">
          <a:xfrm>
            <a:off x="2630488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" name="Oval 49"/>
          <p:cNvSpPr>
            <a:spLocks noChangeAspect="1" noChangeArrowheads="1"/>
          </p:cNvSpPr>
          <p:nvPr/>
        </p:nvSpPr>
        <p:spPr bwMode="auto">
          <a:xfrm>
            <a:off x="3235325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6" name="Oval 50"/>
          <p:cNvSpPr>
            <a:spLocks noChangeAspect="1" noChangeArrowheads="1"/>
          </p:cNvSpPr>
          <p:nvPr/>
        </p:nvSpPr>
        <p:spPr bwMode="auto">
          <a:xfrm>
            <a:off x="384016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7" name="Oval 51"/>
          <p:cNvSpPr>
            <a:spLocks noChangeAspect="1" noChangeArrowheads="1"/>
          </p:cNvSpPr>
          <p:nvPr/>
        </p:nvSpPr>
        <p:spPr bwMode="auto">
          <a:xfrm>
            <a:off x="817563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8" name="Oval 52"/>
          <p:cNvSpPr>
            <a:spLocks noChangeAspect="1" noChangeArrowheads="1"/>
          </p:cNvSpPr>
          <p:nvPr/>
        </p:nvSpPr>
        <p:spPr bwMode="auto">
          <a:xfrm>
            <a:off x="444341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9" name="Oval 53"/>
          <p:cNvSpPr>
            <a:spLocks noChangeAspect="1" noChangeArrowheads="1"/>
          </p:cNvSpPr>
          <p:nvPr/>
        </p:nvSpPr>
        <p:spPr bwMode="auto">
          <a:xfrm>
            <a:off x="5049838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0" name="Oval 54"/>
          <p:cNvSpPr>
            <a:spLocks noChangeAspect="1" noChangeArrowheads="1"/>
          </p:cNvSpPr>
          <p:nvPr/>
        </p:nvSpPr>
        <p:spPr bwMode="auto">
          <a:xfrm>
            <a:off x="1420813" y="586581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1" name="Oval 55"/>
          <p:cNvSpPr>
            <a:spLocks noChangeAspect="1" noChangeArrowheads="1"/>
          </p:cNvSpPr>
          <p:nvPr/>
        </p:nvSpPr>
        <p:spPr bwMode="auto">
          <a:xfrm>
            <a:off x="2024063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2" name="Oval 56"/>
          <p:cNvSpPr>
            <a:spLocks noChangeAspect="1" noChangeArrowheads="1"/>
          </p:cNvSpPr>
          <p:nvPr/>
        </p:nvSpPr>
        <p:spPr bwMode="auto">
          <a:xfrm>
            <a:off x="2628900" y="5864225"/>
            <a:ext cx="33338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3" name="Oval 57"/>
          <p:cNvSpPr>
            <a:spLocks noChangeAspect="1" noChangeArrowheads="1"/>
          </p:cNvSpPr>
          <p:nvPr/>
        </p:nvSpPr>
        <p:spPr bwMode="auto">
          <a:xfrm>
            <a:off x="3233738" y="5864225"/>
            <a:ext cx="33337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4" name="Oval 58"/>
          <p:cNvSpPr>
            <a:spLocks noChangeAspect="1" noChangeArrowheads="1"/>
          </p:cNvSpPr>
          <p:nvPr/>
        </p:nvSpPr>
        <p:spPr bwMode="auto">
          <a:xfrm>
            <a:off x="3836988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" name="Oval 59"/>
          <p:cNvSpPr>
            <a:spLocks noChangeAspect="1" noChangeArrowheads="1"/>
          </p:cNvSpPr>
          <p:nvPr/>
        </p:nvSpPr>
        <p:spPr bwMode="auto">
          <a:xfrm>
            <a:off x="817563" y="5864225"/>
            <a:ext cx="31750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6" name="Oval 60"/>
          <p:cNvSpPr>
            <a:spLocks noChangeAspect="1" noChangeArrowheads="1"/>
          </p:cNvSpPr>
          <p:nvPr/>
        </p:nvSpPr>
        <p:spPr bwMode="auto">
          <a:xfrm>
            <a:off x="4441825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7" name="Oval 61"/>
          <p:cNvSpPr>
            <a:spLocks noChangeAspect="1" noChangeArrowheads="1"/>
          </p:cNvSpPr>
          <p:nvPr/>
        </p:nvSpPr>
        <p:spPr bwMode="auto">
          <a:xfrm>
            <a:off x="5048250" y="5864225"/>
            <a:ext cx="33338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8" name="Oval 62"/>
          <p:cNvSpPr>
            <a:spLocks noChangeAspect="1" noChangeArrowheads="1"/>
          </p:cNvSpPr>
          <p:nvPr/>
        </p:nvSpPr>
        <p:spPr bwMode="auto">
          <a:xfrm>
            <a:off x="1420813" y="2325688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9" name="Oval 63"/>
          <p:cNvSpPr>
            <a:spLocks noChangeAspect="1" noChangeArrowheads="1"/>
          </p:cNvSpPr>
          <p:nvPr/>
        </p:nvSpPr>
        <p:spPr bwMode="auto">
          <a:xfrm>
            <a:off x="2024063" y="2325688"/>
            <a:ext cx="34925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0" name="Oval 64"/>
          <p:cNvSpPr>
            <a:spLocks noChangeAspect="1" noChangeArrowheads="1"/>
          </p:cNvSpPr>
          <p:nvPr/>
        </p:nvSpPr>
        <p:spPr bwMode="auto">
          <a:xfrm>
            <a:off x="2628900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1" name="Oval 65"/>
          <p:cNvSpPr>
            <a:spLocks noChangeAspect="1" noChangeArrowheads="1"/>
          </p:cNvSpPr>
          <p:nvPr/>
        </p:nvSpPr>
        <p:spPr bwMode="auto">
          <a:xfrm>
            <a:off x="3235325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2" name="Oval 66"/>
          <p:cNvSpPr>
            <a:spLocks noChangeAspect="1" noChangeArrowheads="1"/>
          </p:cNvSpPr>
          <p:nvPr/>
        </p:nvSpPr>
        <p:spPr bwMode="auto">
          <a:xfrm>
            <a:off x="3838575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3" name="Oval 67"/>
          <p:cNvSpPr>
            <a:spLocks noChangeAspect="1" noChangeArrowheads="1"/>
          </p:cNvSpPr>
          <p:nvPr/>
        </p:nvSpPr>
        <p:spPr bwMode="auto">
          <a:xfrm>
            <a:off x="817563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4" name="Oval 68"/>
          <p:cNvSpPr>
            <a:spLocks noChangeAspect="1" noChangeArrowheads="1"/>
          </p:cNvSpPr>
          <p:nvPr/>
        </p:nvSpPr>
        <p:spPr bwMode="auto">
          <a:xfrm>
            <a:off x="4441825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" name="Oval 69"/>
          <p:cNvSpPr>
            <a:spLocks noChangeAspect="1" noChangeArrowheads="1"/>
          </p:cNvSpPr>
          <p:nvPr/>
        </p:nvSpPr>
        <p:spPr bwMode="auto">
          <a:xfrm>
            <a:off x="5048250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6" name="Oval 70"/>
          <p:cNvSpPr>
            <a:spLocks noChangeAspect="1" noChangeArrowheads="1"/>
          </p:cNvSpPr>
          <p:nvPr/>
        </p:nvSpPr>
        <p:spPr bwMode="auto">
          <a:xfrm>
            <a:off x="1420813" y="173672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7" name="Oval 71"/>
          <p:cNvSpPr>
            <a:spLocks noChangeAspect="1" noChangeArrowheads="1"/>
          </p:cNvSpPr>
          <p:nvPr/>
        </p:nvSpPr>
        <p:spPr bwMode="auto">
          <a:xfrm>
            <a:off x="2024063" y="1736725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8" name="Oval 72"/>
          <p:cNvSpPr>
            <a:spLocks noChangeAspect="1" noChangeArrowheads="1"/>
          </p:cNvSpPr>
          <p:nvPr/>
        </p:nvSpPr>
        <p:spPr bwMode="auto">
          <a:xfrm>
            <a:off x="2628900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9" name="Oval 73"/>
          <p:cNvSpPr>
            <a:spLocks noChangeAspect="1" noChangeArrowheads="1"/>
          </p:cNvSpPr>
          <p:nvPr/>
        </p:nvSpPr>
        <p:spPr bwMode="auto">
          <a:xfrm>
            <a:off x="3235325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0" name="Oval 74"/>
          <p:cNvSpPr>
            <a:spLocks noChangeAspect="1" noChangeArrowheads="1"/>
          </p:cNvSpPr>
          <p:nvPr/>
        </p:nvSpPr>
        <p:spPr bwMode="auto">
          <a:xfrm>
            <a:off x="3838575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1" name="Oval 75"/>
          <p:cNvSpPr>
            <a:spLocks noChangeAspect="1" noChangeArrowheads="1"/>
          </p:cNvSpPr>
          <p:nvPr/>
        </p:nvSpPr>
        <p:spPr bwMode="auto">
          <a:xfrm>
            <a:off x="817563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2" name="Oval 76"/>
          <p:cNvSpPr>
            <a:spLocks noChangeAspect="1" noChangeArrowheads="1"/>
          </p:cNvSpPr>
          <p:nvPr/>
        </p:nvSpPr>
        <p:spPr bwMode="auto">
          <a:xfrm>
            <a:off x="4441825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3" name="Oval 77"/>
          <p:cNvSpPr>
            <a:spLocks noChangeAspect="1" noChangeArrowheads="1"/>
          </p:cNvSpPr>
          <p:nvPr/>
        </p:nvSpPr>
        <p:spPr bwMode="auto">
          <a:xfrm>
            <a:off x="5048250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4" name="Text Box 78"/>
          <p:cNvSpPr txBox="1">
            <a:spLocks noChangeAspect="1" noChangeArrowheads="1"/>
          </p:cNvSpPr>
          <p:nvPr/>
        </p:nvSpPr>
        <p:spPr bwMode="auto">
          <a:xfrm>
            <a:off x="2191468" y="5865813"/>
            <a:ext cx="3609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L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5" name="Text Box 79"/>
          <p:cNvSpPr txBox="1">
            <a:spLocks noChangeAspect="1" noChangeArrowheads="1"/>
          </p:cNvSpPr>
          <p:nvPr/>
        </p:nvSpPr>
        <p:spPr bwMode="auto">
          <a:xfrm>
            <a:off x="2775668" y="5865813"/>
            <a:ext cx="4138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U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6" name="Text Box 80"/>
          <p:cNvSpPr txBox="1">
            <a:spLocks noChangeAspect="1" noChangeArrowheads="1"/>
          </p:cNvSpPr>
          <p:nvPr/>
        </p:nvSpPr>
        <p:spPr bwMode="auto">
          <a:xfrm>
            <a:off x="3388443" y="5865813"/>
            <a:ext cx="3722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S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7" name="Text Box 81"/>
          <p:cNvSpPr txBox="1">
            <a:spLocks noChangeAspect="1" noChangeArrowheads="1"/>
          </p:cNvSpPr>
          <p:nvPr/>
        </p:nvSpPr>
        <p:spPr bwMode="auto">
          <a:xfrm>
            <a:off x="444500" y="5384800"/>
            <a:ext cx="4090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H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38" name="Text Box 82"/>
          <p:cNvSpPr txBox="1">
            <a:spLocks noChangeAspect="1" noChangeArrowheads="1"/>
          </p:cNvSpPr>
          <p:nvPr/>
        </p:nvSpPr>
        <p:spPr bwMode="auto">
          <a:xfrm>
            <a:off x="210768" y="4813300"/>
            <a:ext cx="6960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C00000"/>
                </a:solidFill>
                <a:latin typeface="+mn-lt"/>
              </a:rPr>
              <a:t>lo(m)</a:t>
            </a:r>
          </a:p>
        </p:txBody>
      </p:sp>
      <p:sp>
        <p:nvSpPr>
          <p:cNvPr id="239" name="Text Box 83"/>
          <p:cNvSpPr txBox="1">
            <a:spLocks noChangeAspect="1" noChangeArrowheads="1"/>
          </p:cNvSpPr>
          <p:nvPr/>
        </p:nvSpPr>
        <p:spPr bwMode="auto">
          <a:xfrm>
            <a:off x="148138" y="2466975"/>
            <a:ext cx="76335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C00000"/>
                </a:solidFill>
                <a:latin typeface="+mn-lt"/>
              </a:rPr>
              <a:t>un(m)</a:t>
            </a:r>
          </a:p>
        </p:txBody>
      </p:sp>
      <p:sp>
        <p:nvSpPr>
          <p:cNvPr id="240" name="Text Box 84"/>
          <p:cNvSpPr txBox="1">
            <a:spLocks noChangeAspect="1" noChangeArrowheads="1"/>
          </p:cNvSpPr>
          <p:nvPr/>
        </p:nvSpPr>
        <p:spPr bwMode="auto">
          <a:xfrm>
            <a:off x="465138" y="1847850"/>
            <a:ext cx="37702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T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1" name="Text Box 85"/>
          <p:cNvSpPr txBox="1">
            <a:spLocks noChangeAspect="1" noChangeArrowheads="1"/>
          </p:cNvSpPr>
          <p:nvPr/>
        </p:nvSpPr>
        <p:spPr bwMode="auto">
          <a:xfrm>
            <a:off x="471488" y="4217988"/>
            <a:ext cx="3609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L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2" name="Text Box 86"/>
          <p:cNvSpPr txBox="1">
            <a:spLocks noChangeAspect="1" noChangeArrowheads="1"/>
          </p:cNvSpPr>
          <p:nvPr/>
        </p:nvSpPr>
        <p:spPr bwMode="auto">
          <a:xfrm>
            <a:off x="444500" y="3656013"/>
            <a:ext cx="4138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U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3" name="Text Box 87"/>
          <p:cNvSpPr txBox="1">
            <a:spLocks noChangeAspect="1" noChangeArrowheads="1"/>
          </p:cNvSpPr>
          <p:nvPr/>
        </p:nvSpPr>
        <p:spPr bwMode="auto">
          <a:xfrm>
            <a:off x="455613" y="3049588"/>
            <a:ext cx="3722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S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315" name="Text Box 158"/>
          <p:cNvSpPr txBox="1">
            <a:spLocks noChangeArrowheads="1"/>
          </p:cNvSpPr>
          <p:nvPr/>
        </p:nvSpPr>
        <p:spPr bwMode="auto">
          <a:xfrm>
            <a:off x="152400" y="6188075"/>
            <a:ext cx="896399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Initially</a:t>
            </a:r>
          </a:p>
          <a:p>
            <a:pPr algn="ctr"/>
            <a:r>
              <a:rPr lang="en-US" sz="1800" dirty="0">
                <a:latin typeface="+mn-lt"/>
              </a:rPr>
              <a:t>m = 1</a:t>
            </a:r>
          </a:p>
        </p:txBody>
      </p:sp>
      <p:cxnSp>
        <p:nvCxnSpPr>
          <p:cNvPr id="321" name="Straight Arrow Connector 320"/>
          <p:cNvCxnSpPr>
            <a:stCxn id="315" idx="0"/>
          </p:cNvCxnSpPr>
          <p:nvPr/>
        </p:nvCxnSpPr>
        <p:spPr bwMode="auto">
          <a:xfrm rot="5400000" flipH="1" flipV="1">
            <a:off x="571763" y="5942276"/>
            <a:ext cx="274637" cy="216963"/>
          </a:xfrm>
          <a:prstGeom prst="straightConnector1">
            <a:avLst/>
          </a:prstGeom>
          <a:noFill/>
          <a:ln w="38100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  <p:grpSp>
        <p:nvGrpSpPr>
          <p:cNvPr id="3" name="Group 2"/>
          <p:cNvGrpSpPr/>
          <p:nvPr/>
        </p:nvGrpSpPr>
        <p:grpSpPr>
          <a:xfrm>
            <a:off x="842164" y="5479494"/>
            <a:ext cx="713134" cy="406259"/>
            <a:chOff x="842164" y="5479494"/>
            <a:chExt cx="713134" cy="406259"/>
          </a:xfrm>
        </p:grpSpPr>
        <p:sp>
          <p:nvSpPr>
            <p:cNvPr id="161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9494"/>
              <a:ext cx="268970" cy="2746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330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333" name="Group 332"/>
          <p:cNvGrpSpPr/>
          <p:nvPr/>
        </p:nvGrpSpPr>
        <p:grpSpPr>
          <a:xfrm>
            <a:off x="1462835" y="5478314"/>
            <a:ext cx="699362" cy="407439"/>
            <a:chOff x="842164" y="5478314"/>
            <a:chExt cx="699362" cy="407439"/>
          </a:xfrm>
        </p:grpSpPr>
        <p:sp>
          <p:nvSpPr>
            <p:cNvPr id="334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8314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335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336" name="Group 335"/>
          <p:cNvGrpSpPr/>
          <p:nvPr/>
        </p:nvGrpSpPr>
        <p:grpSpPr>
          <a:xfrm>
            <a:off x="2060408" y="5478314"/>
            <a:ext cx="699362" cy="407439"/>
            <a:chOff x="842164" y="5478314"/>
            <a:chExt cx="699362" cy="407439"/>
          </a:xfrm>
        </p:grpSpPr>
        <p:sp>
          <p:nvSpPr>
            <p:cNvPr id="337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8314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338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339" name="Group 338"/>
          <p:cNvGrpSpPr/>
          <p:nvPr/>
        </p:nvGrpSpPr>
        <p:grpSpPr>
          <a:xfrm>
            <a:off x="2662238" y="5478314"/>
            <a:ext cx="699362" cy="407439"/>
            <a:chOff x="842164" y="5478314"/>
            <a:chExt cx="699362" cy="407439"/>
          </a:xfrm>
        </p:grpSpPr>
        <p:sp>
          <p:nvSpPr>
            <p:cNvPr id="340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8314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341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235325" y="4990187"/>
            <a:ext cx="255198" cy="874038"/>
            <a:chOff x="3235325" y="4990187"/>
            <a:chExt cx="255198" cy="874038"/>
          </a:xfrm>
        </p:grpSpPr>
        <p:sp>
          <p:nvSpPr>
            <p:cNvPr id="347" name="Line 55"/>
            <p:cNvSpPr>
              <a:spLocks noChangeShapeType="1"/>
            </p:cNvSpPr>
            <p:nvPr/>
          </p:nvSpPr>
          <p:spPr bwMode="auto">
            <a:xfrm rot="16200000">
              <a:off x="2975641" y="5585619"/>
              <a:ext cx="557212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48" name="Text Box 142"/>
            <p:cNvSpPr txBox="1">
              <a:spLocks noChangeAspect="1" noChangeArrowheads="1"/>
            </p:cNvSpPr>
            <p:nvPr/>
          </p:nvSpPr>
          <p:spPr bwMode="auto">
            <a:xfrm>
              <a:off x="3235325" y="4990187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</p:grpSp>
      <p:grpSp>
        <p:nvGrpSpPr>
          <p:cNvPr id="349" name="Group 348"/>
          <p:cNvGrpSpPr/>
          <p:nvPr/>
        </p:nvGrpSpPr>
        <p:grpSpPr>
          <a:xfrm>
            <a:off x="3235325" y="4376281"/>
            <a:ext cx="296876" cy="874038"/>
            <a:chOff x="3235325" y="4990187"/>
            <a:chExt cx="296876" cy="874038"/>
          </a:xfrm>
        </p:grpSpPr>
        <p:sp>
          <p:nvSpPr>
            <p:cNvPr id="350" name="Line 55"/>
            <p:cNvSpPr>
              <a:spLocks noChangeShapeType="1"/>
            </p:cNvSpPr>
            <p:nvPr/>
          </p:nvSpPr>
          <p:spPr bwMode="auto">
            <a:xfrm rot="16200000">
              <a:off x="2975641" y="5585619"/>
              <a:ext cx="557212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51" name="Text Box 142"/>
            <p:cNvSpPr txBox="1">
              <a:spLocks noChangeAspect="1" noChangeArrowheads="1"/>
            </p:cNvSpPr>
            <p:nvPr/>
          </p:nvSpPr>
          <p:spPr bwMode="auto">
            <a:xfrm>
              <a:off x="3235325" y="4990187"/>
              <a:ext cx="29687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-1</a:t>
              </a:r>
            </a:p>
          </p:txBody>
        </p:sp>
      </p:grpSp>
      <p:sp>
        <p:nvSpPr>
          <p:cNvPr id="5" name="&quot;No&quot; Symbol 4"/>
          <p:cNvSpPr/>
          <p:nvPr/>
        </p:nvSpPr>
        <p:spPr bwMode="auto">
          <a:xfrm>
            <a:off x="2982616" y="4376281"/>
            <a:ext cx="778045" cy="778045"/>
          </a:xfrm>
          <a:prstGeom prst="noSmoking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352" name="Rectangle 351"/>
          <p:cNvSpPr>
            <a:spLocks noChangeAspect="1"/>
          </p:cNvSpPr>
          <p:nvPr/>
        </p:nvSpPr>
        <p:spPr bwMode="auto">
          <a:xfrm>
            <a:off x="2233653" y="3042591"/>
            <a:ext cx="1525289" cy="1470569"/>
          </a:xfrm>
          <a:prstGeom prst="rect">
            <a:avLst/>
          </a:prstGeom>
          <a:solidFill>
            <a:srgbClr val="F1C7C7">
              <a:alpha val="36000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353" name="TextBox 352"/>
          <p:cNvSpPr txBox="1"/>
          <p:nvPr/>
        </p:nvSpPr>
        <p:spPr>
          <a:xfrm>
            <a:off x="2233653" y="3619798"/>
            <a:ext cx="15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DB6F6F"/>
                </a:solidFill>
                <a:latin typeface="Calibri" pitchFamily="34" charset="0"/>
              </a:rPr>
              <a:t>Unsafe region</a:t>
            </a:r>
          </a:p>
        </p:txBody>
      </p:sp>
    </p:spTree>
    <p:extLst>
      <p:ext uri="{BB962C8B-B14F-4D97-AF65-F5344CB8AC3E}">
        <p14:creationId xmlns:p14="http://schemas.microsoft.com/office/powerpoint/2010/main" val="2577975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98C27530-BC6A-4147-A5C9-BEF8F929C43A}"/>
              </a:ext>
            </a:extLst>
          </p:cNvPr>
          <p:cNvSpPr>
            <a:spLocks noChangeAspect="1"/>
          </p:cNvSpPr>
          <p:nvPr/>
        </p:nvSpPr>
        <p:spPr bwMode="auto">
          <a:xfrm>
            <a:off x="1941445" y="2835302"/>
            <a:ext cx="2011680" cy="1939512"/>
          </a:xfrm>
          <a:prstGeom prst="rect">
            <a:avLst/>
          </a:prstGeom>
          <a:solidFill>
            <a:srgbClr val="E49494"/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584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Mutexes</a:t>
            </a:r>
            <a:r>
              <a:rPr lang="en-US" dirty="0"/>
              <a:t> Work</a:t>
            </a:r>
          </a:p>
        </p:txBody>
      </p:sp>
      <p:sp>
        <p:nvSpPr>
          <p:cNvPr id="958468" name="Text Box 4"/>
          <p:cNvSpPr txBox="1">
            <a:spLocks noChangeArrowheads="1"/>
          </p:cNvSpPr>
          <p:nvPr/>
        </p:nvSpPr>
        <p:spPr bwMode="auto">
          <a:xfrm>
            <a:off x="5810250" y="1381125"/>
            <a:ext cx="3105150" cy="3046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Provide mutually exclusive access to shared variable by surrounding critical section with </a:t>
            </a:r>
            <a:r>
              <a:rPr lang="en-US" sz="1800" i="1" dirty="0">
                <a:latin typeface="Calibri" pitchFamily="34" charset="0"/>
              </a:rPr>
              <a:t>lock</a:t>
            </a:r>
            <a:r>
              <a:rPr lang="en-US" sz="1800" dirty="0">
                <a:latin typeface="Calibri" pitchFamily="34" charset="0"/>
              </a:rPr>
              <a:t> and </a:t>
            </a:r>
            <a:r>
              <a:rPr lang="en-US" sz="1800" i="1" dirty="0">
                <a:latin typeface="Calibri" pitchFamily="34" charset="0"/>
              </a:rPr>
              <a:t>unlock</a:t>
            </a:r>
            <a:r>
              <a:rPr lang="en-US" sz="1800" dirty="0">
                <a:latin typeface="Calibri" pitchFamily="34" charset="0"/>
              </a:rPr>
              <a:t> operations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Mutex invariant creates a </a:t>
            </a:r>
            <a:r>
              <a:rPr lang="en-US" sz="1800" i="1" dirty="0">
                <a:solidFill>
                  <a:srgbClr val="FF0000"/>
                </a:solidFill>
                <a:latin typeface="Calibri" pitchFamily="34" charset="0"/>
              </a:rPr>
              <a:t>forbidden region </a:t>
            </a:r>
            <a:r>
              <a:rPr lang="en-US" sz="1800" dirty="0">
                <a:latin typeface="Calibri" pitchFamily="34" charset="0"/>
              </a:rPr>
              <a:t>that encloses unsafe region and that cannot be entered by any trajectory.</a:t>
            </a:r>
          </a:p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62" name="Line 6"/>
          <p:cNvSpPr>
            <a:spLocks noChangeAspect="1" noChangeShapeType="1"/>
          </p:cNvSpPr>
          <p:nvPr/>
        </p:nvSpPr>
        <p:spPr bwMode="auto">
          <a:xfrm flipV="1">
            <a:off x="817563" y="5888038"/>
            <a:ext cx="4591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" name="Line 7"/>
          <p:cNvSpPr>
            <a:spLocks noChangeAspect="1" noChangeShapeType="1"/>
          </p:cNvSpPr>
          <p:nvPr/>
        </p:nvSpPr>
        <p:spPr bwMode="auto">
          <a:xfrm flipH="1" flipV="1">
            <a:off x="827088" y="1533525"/>
            <a:ext cx="0" cy="4354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" name="Text Box 8"/>
          <p:cNvSpPr txBox="1">
            <a:spLocks noChangeAspect="1" noChangeArrowheads="1"/>
          </p:cNvSpPr>
          <p:nvPr/>
        </p:nvSpPr>
        <p:spPr bwMode="auto">
          <a:xfrm>
            <a:off x="956393" y="5865813"/>
            <a:ext cx="4090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H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165" name="Text Box 9"/>
          <p:cNvSpPr txBox="1">
            <a:spLocks noChangeAspect="1" noChangeArrowheads="1"/>
          </p:cNvSpPr>
          <p:nvPr/>
        </p:nvSpPr>
        <p:spPr bwMode="auto">
          <a:xfrm>
            <a:off x="1472331" y="5865813"/>
            <a:ext cx="6960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C00000"/>
                </a:solidFill>
                <a:latin typeface="+mn-lt"/>
              </a:rPr>
              <a:t>lo(m)</a:t>
            </a:r>
          </a:p>
        </p:txBody>
      </p:sp>
      <p:sp>
        <p:nvSpPr>
          <p:cNvPr id="166" name="Text Box 10"/>
          <p:cNvSpPr txBox="1">
            <a:spLocks noChangeAspect="1" noChangeArrowheads="1"/>
          </p:cNvSpPr>
          <p:nvPr/>
        </p:nvSpPr>
        <p:spPr bwMode="auto">
          <a:xfrm>
            <a:off x="3923431" y="5865813"/>
            <a:ext cx="76335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C00000"/>
                </a:solidFill>
                <a:latin typeface="+mn-lt"/>
              </a:rPr>
              <a:t>un(m)</a:t>
            </a:r>
          </a:p>
        </p:txBody>
      </p:sp>
      <p:sp>
        <p:nvSpPr>
          <p:cNvPr id="167" name="Text Box 11"/>
          <p:cNvSpPr txBox="1">
            <a:spLocks noChangeAspect="1" noChangeArrowheads="1"/>
          </p:cNvSpPr>
          <p:nvPr/>
        </p:nvSpPr>
        <p:spPr bwMode="auto">
          <a:xfrm>
            <a:off x="4604468" y="5865813"/>
            <a:ext cx="37702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T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168" name="Text Box 12"/>
          <p:cNvSpPr txBox="1">
            <a:spLocks noChangeAspect="1" noChangeArrowheads="1"/>
          </p:cNvSpPr>
          <p:nvPr/>
        </p:nvSpPr>
        <p:spPr bwMode="auto">
          <a:xfrm>
            <a:off x="5486400" y="5690223"/>
            <a:ext cx="102367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>
                <a:latin typeface="+mn-lt"/>
              </a:rPr>
              <a:t>Thread 1</a:t>
            </a:r>
          </a:p>
        </p:txBody>
      </p:sp>
      <p:sp>
        <p:nvSpPr>
          <p:cNvPr id="169" name="Text Box 13"/>
          <p:cNvSpPr txBox="1">
            <a:spLocks noChangeAspect="1" noChangeArrowheads="1"/>
          </p:cNvSpPr>
          <p:nvPr/>
        </p:nvSpPr>
        <p:spPr bwMode="auto">
          <a:xfrm>
            <a:off x="304800" y="1078468"/>
            <a:ext cx="102367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+mn-lt"/>
              </a:rPr>
              <a:t>Thread 2</a:t>
            </a:r>
          </a:p>
        </p:txBody>
      </p:sp>
      <p:sp>
        <p:nvSpPr>
          <p:cNvPr id="170" name="Oval 14"/>
          <p:cNvSpPr>
            <a:spLocks noChangeAspect="1" noChangeArrowheads="1"/>
          </p:cNvSpPr>
          <p:nvPr/>
        </p:nvSpPr>
        <p:spPr bwMode="auto">
          <a:xfrm>
            <a:off x="142081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1" name="Oval 15"/>
          <p:cNvSpPr>
            <a:spLocks noChangeAspect="1" noChangeArrowheads="1"/>
          </p:cNvSpPr>
          <p:nvPr/>
        </p:nvSpPr>
        <p:spPr bwMode="auto">
          <a:xfrm>
            <a:off x="2024063" y="5273675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2" name="Oval 16"/>
          <p:cNvSpPr>
            <a:spLocks noChangeAspect="1" noChangeArrowheads="1"/>
          </p:cNvSpPr>
          <p:nvPr/>
        </p:nvSpPr>
        <p:spPr bwMode="auto">
          <a:xfrm>
            <a:off x="2630488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3" name="Oval 17"/>
          <p:cNvSpPr>
            <a:spLocks noChangeAspect="1" noChangeArrowheads="1"/>
          </p:cNvSpPr>
          <p:nvPr/>
        </p:nvSpPr>
        <p:spPr bwMode="auto">
          <a:xfrm>
            <a:off x="3235325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" name="Oval 18"/>
          <p:cNvSpPr>
            <a:spLocks noChangeAspect="1" noChangeArrowheads="1"/>
          </p:cNvSpPr>
          <p:nvPr/>
        </p:nvSpPr>
        <p:spPr bwMode="auto">
          <a:xfrm>
            <a:off x="384016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5" name="Oval 19"/>
          <p:cNvSpPr>
            <a:spLocks noChangeAspect="1" noChangeArrowheads="1"/>
          </p:cNvSpPr>
          <p:nvPr/>
        </p:nvSpPr>
        <p:spPr bwMode="auto">
          <a:xfrm>
            <a:off x="817563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6" name="Oval 20"/>
          <p:cNvSpPr>
            <a:spLocks noChangeAspect="1" noChangeArrowheads="1"/>
          </p:cNvSpPr>
          <p:nvPr/>
        </p:nvSpPr>
        <p:spPr bwMode="auto">
          <a:xfrm>
            <a:off x="444341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7" name="Oval 21"/>
          <p:cNvSpPr>
            <a:spLocks noChangeAspect="1" noChangeArrowheads="1"/>
          </p:cNvSpPr>
          <p:nvPr/>
        </p:nvSpPr>
        <p:spPr bwMode="auto">
          <a:xfrm>
            <a:off x="5049838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817563" y="4684713"/>
            <a:ext cx="4264025" cy="31750"/>
            <a:chOff x="817563" y="4684713"/>
            <a:chExt cx="4264025" cy="31750"/>
          </a:xfrm>
        </p:grpSpPr>
        <p:sp>
          <p:nvSpPr>
            <p:cNvPr id="178" name="Oval 22"/>
            <p:cNvSpPr>
              <a:spLocks noChangeAspect="1" noChangeArrowheads="1"/>
            </p:cNvSpPr>
            <p:nvPr/>
          </p:nvSpPr>
          <p:spPr bwMode="auto">
            <a:xfrm>
              <a:off x="1420813" y="4684713"/>
              <a:ext cx="33337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79" name="Oval 23"/>
            <p:cNvSpPr>
              <a:spLocks noChangeAspect="1" noChangeArrowheads="1"/>
            </p:cNvSpPr>
            <p:nvPr/>
          </p:nvSpPr>
          <p:spPr bwMode="auto">
            <a:xfrm>
              <a:off x="2024063" y="4684713"/>
              <a:ext cx="34925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0" name="Oval 24"/>
            <p:cNvSpPr>
              <a:spLocks noChangeAspect="1" noChangeArrowheads="1"/>
            </p:cNvSpPr>
            <p:nvPr/>
          </p:nvSpPr>
          <p:spPr bwMode="auto">
            <a:xfrm>
              <a:off x="2630488" y="4684713"/>
              <a:ext cx="33337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1" name="Oval 25"/>
            <p:cNvSpPr>
              <a:spLocks noChangeAspect="1" noChangeArrowheads="1"/>
            </p:cNvSpPr>
            <p:nvPr/>
          </p:nvSpPr>
          <p:spPr bwMode="auto">
            <a:xfrm>
              <a:off x="3235325" y="4684713"/>
              <a:ext cx="31750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2" name="Oval 26"/>
            <p:cNvSpPr>
              <a:spLocks noChangeAspect="1" noChangeArrowheads="1"/>
            </p:cNvSpPr>
            <p:nvPr/>
          </p:nvSpPr>
          <p:spPr bwMode="auto">
            <a:xfrm>
              <a:off x="3840163" y="4684713"/>
              <a:ext cx="33337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3" name="Oval 27"/>
            <p:cNvSpPr>
              <a:spLocks noChangeAspect="1" noChangeArrowheads="1"/>
            </p:cNvSpPr>
            <p:nvPr/>
          </p:nvSpPr>
          <p:spPr bwMode="auto">
            <a:xfrm>
              <a:off x="817563" y="4684713"/>
              <a:ext cx="31750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4" name="Oval 28"/>
            <p:cNvSpPr>
              <a:spLocks noChangeAspect="1" noChangeArrowheads="1"/>
            </p:cNvSpPr>
            <p:nvPr/>
          </p:nvSpPr>
          <p:spPr bwMode="auto">
            <a:xfrm>
              <a:off x="4443413" y="4684713"/>
              <a:ext cx="33337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5" name="Oval 29"/>
            <p:cNvSpPr>
              <a:spLocks noChangeAspect="1" noChangeArrowheads="1"/>
            </p:cNvSpPr>
            <p:nvPr/>
          </p:nvSpPr>
          <p:spPr bwMode="auto">
            <a:xfrm>
              <a:off x="5049838" y="4684713"/>
              <a:ext cx="31750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86" name="Oval 30"/>
          <p:cNvSpPr>
            <a:spLocks noChangeAspect="1" noChangeArrowheads="1"/>
          </p:cNvSpPr>
          <p:nvPr/>
        </p:nvSpPr>
        <p:spPr bwMode="auto">
          <a:xfrm>
            <a:off x="142081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7" name="Oval 31"/>
          <p:cNvSpPr>
            <a:spLocks noChangeAspect="1" noChangeArrowheads="1"/>
          </p:cNvSpPr>
          <p:nvPr/>
        </p:nvSpPr>
        <p:spPr bwMode="auto">
          <a:xfrm>
            <a:off x="2024063" y="4094163"/>
            <a:ext cx="34925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8" name="Oval 32"/>
          <p:cNvSpPr>
            <a:spLocks noChangeAspect="1" noChangeArrowheads="1"/>
          </p:cNvSpPr>
          <p:nvPr/>
        </p:nvSpPr>
        <p:spPr bwMode="auto">
          <a:xfrm>
            <a:off x="2630488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9" name="Oval 33"/>
          <p:cNvSpPr>
            <a:spLocks noChangeAspect="1" noChangeArrowheads="1"/>
          </p:cNvSpPr>
          <p:nvPr/>
        </p:nvSpPr>
        <p:spPr bwMode="auto">
          <a:xfrm>
            <a:off x="3235325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0" name="Oval 34"/>
          <p:cNvSpPr>
            <a:spLocks noChangeAspect="1" noChangeArrowheads="1"/>
          </p:cNvSpPr>
          <p:nvPr/>
        </p:nvSpPr>
        <p:spPr bwMode="auto">
          <a:xfrm>
            <a:off x="384016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1" name="Oval 35"/>
          <p:cNvSpPr>
            <a:spLocks noChangeAspect="1" noChangeArrowheads="1"/>
          </p:cNvSpPr>
          <p:nvPr/>
        </p:nvSpPr>
        <p:spPr bwMode="auto">
          <a:xfrm>
            <a:off x="817563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2" name="Oval 36"/>
          <p:cNvSpPr>
            <a:spLocks noChangeAspect="1" noChangeArrowheads="1"/>
          </p:cNvSpPr>
          <p:nvPr/>
        </p:nvSpPr>
        <p:spPr bwMode="auto">
          <a:xfrm>
            <a:off x="444341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3" name="Oval 37"/>
          <p:cNvSpPr>
            <a:spLocks noChangeAspect="1" noChangeArrowheads="1"/>
          </p:cNvSpPr>
          <p:nvPr/>
        </p:nvSpPr>
        <p:spPr bwMode="auto">
          <a:xfrm>
            <a:off x="5049838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" name="Oval 38"/>
          <p:cNvSpPr>
            <a:spLocks noChangeAspect="1" noChangeArrowheads="1"/>
          </p:cNvSpPr>
          <p:nvPr/>
        </p:nvSpPr>
        <p:spPr bwMode="auto">
          <a:xfrm>
            <a:off x="142081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5" name="Oval 39"/>
          <p:cNvSpPr>
            <a:spLocks noChangeAspect="1" noChangeArrowheads="1"/>
          </p:cNvSpPr>
          <p:nvPr/>
        </p:nvSpPr>
        <p:spPr bwMode="auto">
          <a:xfrm>
            <a:off x="2024063" y="3505200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6" name="Oval 40"/>
          <p:cNvSpPr>
            <a:spLocks noChangeAspect="1" noChangeArrowheads="1"/>
          </p:cNvSpPr>
          <p:nvPr/>
        </p:nvSpPr>
        <p:spPr bwMode="auto">
          <a:xfrm>
            <a:off x="2630488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7" name="Oval 41"/>
          <p:cNvSpPr>
            <a:spLocks noChangeAspect="1" noChangeArrowheads="1"/>
          </p:cNvSpPr>
          <p:nvPr/>
        </p:nvSpPr>
        <p:spPr bwMode="auto">
          <a:xfrm>
            <a:off x="3235325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8" name="Oval 42"/>
          <p:cNvSpPr>
            <a:spLocks noChangeAspect="1" noChangeArrowheads="1"/>
          </p:cNvSpPr>
          <p:nvPr/>
        </p:nvSpPr>
        <p:spPr bwMode="auto">
          <a:xfrm>
            <a:off x="384016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9" name="Oval 43"/>
          <p:cNvSpPr>
            <a:spLocks noChangeAspect="1" noChangeArrowheads="1"/>
          </p:cNvSpPr>
          <p:nvPr/>
        </p:nvSpPr>
        <p:spPr bwMode="auto">
          <a:xfrm>
            <a:off x="817563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0" name="Oval 44"/>
          <p:cNvSpPr>
            <a:spLocks noChangeAspect="1" noChangeArrowheads="1"/>
          </p:cNvSpPr>
          <p:nvPr/>
        </p:nvSpPr>
        <p:spPr bwMode="auto">
          <a:xfrm>
            <a:off x="444341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1" name="Oval 45"/>
          <p:cNvSpPr>
            <a:spLocks noChangeAspect="1" noChangeArrowheads="1"/>
          </p:cNvSpPr>
          <p:nvPr/>
        </p:nvSpPr>
        <p:spPr bwMode="auto">
          <a:xfrm>
            <a:off x="5049838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2" name="Oval 46"/>
          <p:cNvSpPr>
            <a:spLocks noChangeAspect="1" noChangeArrowheads="1"/>
          </p:cNvSpPr>
          <p:nvPr/>
        </p:nvSpPr>
        <p:spPr bwMode="auto">
          <a:xfrm>
            <a:off x="142081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3" name="Oval 47"/>
          <p:cNvSpPr>
            <a:spLocks noChangeAspect="1" noChangeArrowheads="1"/>
          </p:cNvSpPr>
          <p:nvPr/>
        </p:nvSpPr>
        <p:spPr bwMode="auto">
          <a:xfrm>
            <a:off x="2024063" y="2916238"/>
            <a:ext cx="34925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" name="Oval 48"/>
          <p:cNvSpPr>
            <a:spLocks noChangeAspect="1" noChangeArrowheads="1"/>
          </p:cNvSpPr>
          <p:nvPr/>
        </p:nvSpPr>
        <p:spPr bwMode="auto">
          <a:xfrm>
            <a:off x="2630488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" name="Oval 49"/>
          <p:cNvSpPr>
            <a:spLocks noChangeAspect="1" noChangeArrowheads="1"/>
          </p:cNvSpPr>
          <p:nvPr/>
        </p:nvSpPr>
        <p:spPr bwMode="auto">
          <a:xfrm>
            <a:off x="3235325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6" name="Oval 50"/>
          <p:cNvSpPr>
            <a:spLocks noChangeAspect="1" noChangeArrowheads="1"/>
          </p:cNvSpPr>
          <p:nvPr/>
        </p:nvSpPr>
        <p:spPr bwMode="auto">
          <a:xfrm>
            <a:off x="384016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7" name="Oval 51"/>
          <p:cNvSpPr>
            <a:spLocks noChangeAspect="1" noChangeArrowheads="1"/>
          </p:cNvSpPr>
          <p:nvPr/>
        </p:nvSpPr>
        <p:spPr bwMode="auto">
          <a:xfrm>
            <a:off x="817563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8" name="Oval 52"/>
          <p:cNvSpPr>
            <a:spLocks noChangeAspect="1" noChangeArrowheads="1"/>
          </p:cNvSpPr>
          <p:nvPr/>
        </p:nvSpPr>
        <p:spPr bwMode="auto">
          <a:xfrm>
            <a:off x="444341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9" name="Oval 53"/>
          <p:cNvSpPr>
            <a:spLocks noChangeAspect="1" noChangeArrowheads="1"/>
          </p:cNvSpPr>
          <p:nvPr/>
        </p:nvSpPr>
        <p:spPr bwMode="auto">
          <a:xfrm>
            <a:off x="5049838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0" name="Oval 54"/>
          <p:cNvSpPr>
            <a:spLocks noChangeAspect="1" noChangeArrowheads="1"/>
          </p:cNvSpPr>
          <p:nvPr/>
        </p:nvSpPr>
        <p:spPr bwMode="auto">
          <a:xfrm>
            <a:off x="1420813" y="586581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1" name="Oval 55"/>
          <p:cNvSpPr>
            <a:spLocks noChangeAspect="1" noChangeArrowheads="1"/>
          </p:cNvSpPr>
          <p:nvPr/>
        </p:nvSpPr>
        <p:spPr bwMode="auto">
          <a:xfrm>
            <a:off x="2024063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2" name="Oval 56"/>
          <p:cNvSpPr>
            <a:spLocks noChangeAspect="1" noChangeArrowheads="1"/>
          </p:cNvSpPr>
          <p:nvPr/>
        </p:nvSpPr>
        <p:spPr bwMode="auto">
          <a:xfrm>
            <a:off x="2628900" y="5864225"/>
            <a:ext cx="33338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3" name="Oval 57"/>
          <p:cNvSpPr>
            <a:spLocks noChangeAspect="1" noChangeArrowheads="1"/>
          </p:cNvSpPr>
          <p:nvPr/>
        </p:nvSpPr>
        <p:spPr bwMode="auto">
          <a:xfrm>
            <a:off x="3233738" y="5864225"/>
            <a:ext cx="33337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4" name="Oval 58"/>
          <p:cNvSpPr>
            <a:spLocks noChangeAspect="1" noChangeArrowheads="1"/>
          </p:cNvSpPr>
          <p:nvPr/>
        </p:nvSpPr>
        <p:spPr bwMode="auto">
          <a:xfrm>
            <a:off x="3836988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" name="Oval 59"/>
          <p:cNvSpPr>
            <a:spLocks noChangeAspect="1" noChangeArrowheads="1"/>
          </p:cNvSpPr>
          <p:nvPr/>
        </p:nvSpPr>
        <p:spPr bwMode="auto">
          <a:xfrm>
            <a:off x="817563" y="5864225"/>
            <a:ext cx="31750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6" name="Oval 60"/>
          <p:cNvSpPr>
            <a:spLocks noChangeAspect="1" noChangeArrowheads="1"/>
          </p:cNvSpPr>
          <p:nvPr/>
        </p:nvSpPr>
        <p:spPr bwMode="auto">
          <a:xfrm>
            <a:off x="4441825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7" name="Oval 61"/>
          <p:cNvSpPr>
            <a:spLocks noChangeAspect="1" noChangeArrowheads="1"/>
          </p:cNvSpPr>
          <p:nvPr/>
        </p:nvSpPr>
        <p:spPr bwMode="auto">
          <a:xfrm>
            <a:off x="5048250" y="5864225"/>
            <a:ext cx="33338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8" name="Oval 62"/>
          <p:cNvSpPr>
            <a:spLocks noChangeAspect="1" noChangeArrowheads="1"/>
          </p:cNvSpPr>
          <p:nvPr/>
        </p:nvSpPr>
        <p:spPr bwMode="auto">
          <a:xfrm>
            <a:off x="1420813" y="2325688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9" name="Oval 63"/>
          <p:cNvSpPr>
            <a:spLocks noChangeAspect="1" noChangeArrowheads="1"/>
          </p:cNvSpPr>
          <p:nvPr/>
        </p:nvSpPr>
        <p:spPr bwMode="auto">
          <a:xfrm>
            <a:off x="2024063" y="2325688"/>
            <a:ext cx="34925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0" name="Oval 64"/>
          <p:cNvSpPr>
            <a:spLocks noChangeAspect="1" noChangeArrowheads="1"/>
          </p:cNvSpPr>
          <p:nvPr/>
        </p:nvSpPr>
        <p:spPr bwMode="auto">
          <a:xfrm>
            <a:off x="2628900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1" name="Oval 65"/>
          <p:cNvSpPr>
            <a:spLocks noChangeAspect="1" noChangeArrowheads="1"/>
          </p:cNvSpPr>
          <p:nvPr/>
        </p:nvSpPr>
        <p:spPr bwMode="auto">
          <a:xfrm>
            <a:off x="3235325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2" name="Oval 66"/>
          <p:cNvSpPr>
            <a:spLocks noChangeAspect="1" noChangeArrowheads="1"/>
          </p:cNvSpPr>
          <p:nvPr/>
        </p:nvSpPr>
        <p:spPr bwMode="auto">
          <a:xfrm>
            <a:off x="3838575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3" name="Oval 67"/>
          <p:cNvSpPr>
            <a:spLocks noChangeAspect="1" noChangeArrowheads="1"/>
          </p:cNvSpPr>
          <p:nvPr/>
        </p:nvSpPr>
        <p:spPr bwMode="auto">
          <a:xfrm>
            <a:off x="817563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4" name="Oval 68"/>
          <p:cNvSpPr>
            <a:spLocks noChangeAspect="1" noChangeArrowheads="1"/>
          </p:cNvSpPr>
          <p:nvPr/>
        </p:nvSpPr>
        <p:spPr bwMode="auto">
          <a:xfrm>
            <a:off x="4441825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" name="Oval 69"/>
          <p:cNvSpPr>
            <a:spLocks noChangeAspect="1" noChangeArrowheads="1"/>
          </p:cNvSpPr>
          <p:nvPr/>
        </p:nvSpPr>
        <p:spPr bwMode="auto">
          <a:xfrm>
            <a:off x="5048250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6" name="Oval 70"/>
          <p:cNvSpPr>
            <a:spLocks noChangeAspect="1" noChangeArrowheads="1"/>
          </p:cNvSpPr>
          <p:nvPr/>
        </p:nvSpPr>
        <p:spPr bwMode="auto">
          <a:xfrm>
            <a:off x="1420813" y="173672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7" name="Oval 71"/>
          <p:cNvSpPr>
            <a:spLocks noChangeAspect="1" noChangeArrowheads="1"/>
          </p:cNvSpPr>
          <p:nvPr/>
        </p:nvSpPr>
        <p:spPr bwMode="auto">
          <a:xfrm>
            <a:off x="2024063" y="1736725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8" name="Oval 72"/>
          <p:cNvSpPr>
            <a:spLocks noChangeAspect="1" noChangeArrowheads="1"/>
          </p:cNvSpPr>
          <p:nvPr/>
        </p:nvSpPr>
        <p:spPr bwMode="auto">
          <a:xfrm>
            <a:off x="2628900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9" name="Oval 73"/>
          <p:cNvSpPr>
            <a:spLocks noChangeAspect="1" noChangeArrowheads="1"/>
          </p:cNvSpPr>
          <p:nvPr/>
        </p:nvSpPr>
        <p:spPr bwMode="auto">
          <a:xfrm>
            <a:off x="3235325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0" name="Oval 74"/>
          <p:cNvSpPr>
            <a:spLocks noChangeAspect="1" noChangeArrowheads="1"/>
          </p:cNvSpPr>
          <p:nvPr/>
        </p:nvSpPr>
        <p:spPr bwMode="auto">
          <a:xfrm>
            <a:off x="3838575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1" name="Oval 75"/>
          <p:cNvSpPr>
            <a:spLocks noChangeAspect="1" noChangeArrowheads="1"/>
          </p:cNvSpPr>
          <p:nvPr/>
        </p:nvSpPr>
        <p:spPr bwMode="auto">
          <a:xfrm>
            <a:off x="817563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2" name="Oval 76"/>
          <p:cNvSpPr>
            <a:spLocks noChangeAspect="1" noChangeArrowheads="1"/>
          </p:cNvSpPr>
          <p:nvPr/>
        </p:nvSpPr>
        <p:spPr bwMode="auto">
          <a:xfrm>
            <a:off x="4441825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3" name="Oval 77"/>
          <p:cNvSpPr>
            <a:spLocks noChangeAspect="1" noChangeArrowheads="1"/>
          </p:cNvSpPr>
          <p:nvPr/>
        </p:nvSpPr>
        <p:spPr bwMode="auto">
          <a:xfrm>
            <a:off x="5048250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4" name="Text Box 78"/>
          <p:cNvSpPr txBox="1">
            <a:spLocks noChangeAspect="1" noChangeArrowheads="1"/>
          </p:cNvSpPr>
          <p:nvPr/>
        </p:nvSpPr>
        <p:spPr bwMode="auto">
          <a:xfrm>
            <a:off x="2191468" y="5865813"/>
            <a:ext cx="3609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L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5" name="Text Box 79"/>
          <p:cNvSpPr txBox="1">
            <a:spLocks noChangeAspect="1" noChangeArrowheads="1"/>
          </p:cNvSpPr>
          <p:nvPr/>
        </p:nvSpPr>
        <p:spPr bwMode="auto">
          <a:xfrm>
            <a:off x="2775668" y="5865813"/>
            <a:ext cx="4138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U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6" name="Text Box 80"/>
          <p:cNvSpPr txBox="1">
            <a:spLocks noChangeAspect="1" noChangeArrowheads="1"/>
          </p:cNvSpPr>
          <p:nvPr/>
        </p:nvSpPr>
        <p:spPr bwMode="auto">
          <a:xfrm>
            <a:off x="3388443" y="5865813"/>
            <a:ext cx="3722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S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7" name="Text Box 81"/>
          <p:cNvSpPr txBox="1">
            <a:spLocks noChangeAspect="1" noChangeArrowheads="1"/>
          </p:cNvSpPr>
          <p:nvPr/>
        </p:nvSpPr>
        <p:spPr bwMode="auto">
          <a:xfrm>
            <a:off x="444500" y="5384800"/>
            <a:ext cx="4090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H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38" name="Text Box 82"/>
          <p:cNvSpPr txBox="1">
            <a:spLocks noChangeAspect="1" noChangeArrowheads="1"/>
          </p:cNvSpPr>
          <p:nvPr/>
        </p:nvSpPr>
        <p:spPr bwMode="auto">
          <a:xfrm>
            <a:off x="210768" y="4813300"/>
            <a:ext cx="6960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C00000"/>
                </a:solidFill>
                <a:latin typeface="+mn-lt"/>
              </a:rPr>
              <a:t>lo(m)</a:t>
            </a:r>
          </a:p>
        </p:txBody>
      </p:sp>
      <p:sp>
        <p:nvSpPr>
          <p:cNvPr id="239" name="Text Box 83"/>
          <p:cNvSpPr txBox="1">
            <a:spLocks noChangeAspect="1" noChangeArrowheads="1"/>
          </p:cNvSpPr>
          <p:nvPr/>
        </p:nvSpPr>
        <p:spPr bwMode="auto">
          <a:xfrm>
            <a:off x="148138" y="2466975"/>
            <a:ext cx="76335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C00000"/>
                </a:solidFill>
                <a:latin typeface="+mn-lt"/>
              </a:rPr>
              <a:t>un(m)</a:t>
            </a:r>
          </a:p>
        </p:txBody>
      </p:sp>
      <p:sp>
        <p:nvSpPr>
          <p:cNvPr id="240" name="Text Box 84"/>
          <p:cNvSpPr txBox="1">
            <a:spLocks noChangeAspect="1" noChangeArrowheads="1"/>
          </p:cNvSpPr>
          <p:nvPr/>
        </p:nvSpPr>
        <p:spPr bwMode="auto">
          <a:xfrm>
            <a:off x="465138" y="1847850"/>
            <a:ext cx="37702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T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1" name="Text Box 85"/>
          <p:cNvSpPr txBox="1">
            <a:spLocks noChangeAspect="1" noChangeArrowheads="1"/>
          </p:cNvSpPr>
          <p:nvPr/>
        </p:nvSpPr>
        <p:spPr bwMode="auto">
          <a:xfrm>
            <a:off x="471488" y="4217988"/>
            <a:ext cx="3609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L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2" name="Text Box 86"/>
          <p:cNvSpPr txBox="1">
            <a:spLocks noChangeAspect="1" noChangeArrowheads="1"/>
          </p:cNvSpPr>
          <p:nvPr/>
        </p:nvSpPr>
        <p:spPr bwMode="auto">
          <a:xfrm>
            <a:off x="444500" y="3656013"/>
            <a:ext cx="4138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U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3" name="Text Box 87"/>
          <p:cNvSpPr txBox="1">
            <a:spLocks noChangeAspect="1" noChangeArrowheads="1"/>
          </p:cNvSpPr>
          <p:nvPr/>
        </p:nvSpPr>
        <p:spPr bwMode="auto">
          <a:xfrm>
            <a:off x="455613" y="3049588"/>
            <a:ext cx="3722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S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315" name="Text Box 158"/>
          <p:cNvSpPr txBox="1">
            <a:spLocks noChangeArrowheads="1"/>
          </p:cNvSpPr>
          <p:nvPr/>
        </p:nvSpPr>
        <p:spPr bwMode="auto">
          <a:xfrm>
            <a:off x="152400" y="6188075"/>
            <a:ext cx="896399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Initially</a:t>
            </a:r>
          </a:p>
          <a:p>
            <a:pPr algn="ctr"/>
            <a:r>
              <a:rPr lang="en-US" sz="1800" dirty="0">
                <a:latin typeface="+mn-lt"/>
              </a:rPr>
              <a:t>m = 1</a:t>
            </a:r>
          </a:p>
        </p:txBody>
      </p:sp>
      <p:cxnSp>
        <p:nvCxnSpPr>
          <p:cNvPr id="321" name="Straight Arrow Connector 320"/>
          <p:cNvCxnSpPr>
            <a:stCxn id="315" idx="0"/>
          </p:cNvCxnSpPr>
          <p:nvPr/>
        </p:nvCxnSpPr>
        <p:spPr bwMode="auto">
          <a:xfrm rot="5400000" flipH="1" flipV="1">
            <a:off x="571763" y="5942276"/>
            <a:ext cx="274637" cy="216963"/>
          </a:xfrm>
          <a:prstGeom prst="straightConnector1">
            <a:avLst/>
          </a:prstGeom>
          <a:noFill/>
          <a:ln w="38100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  <p:grpSp>
        <p:nvGrpSpPr>
          <p:cNvPr id="3" name="Group 2"/>
          <p:cNvGrpSpPr/>
          <p:nvPr/>
        </p:nvGrpSpPr>
        <p:grpSpPr>
          <a:xfrm>
            <a:off x="842164" y="5479494"/>
            <a:ext cx="713134" cy="406259"/>
            <a:chOff x="842164" y="5479494"/>
            <a:chExt cx="713134" cy="406259"/>
          </a:xfrm>
        </p:grpSpPr>
        <p:sp>
          <p:nvSpPr>
            <p:cNvPr id="161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9494"/>
              <a:ext cx="268970" cy="2746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330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333" name="Group 332"/>
          <p:cNvGrpSpPr/>
          <p:nvPr/>
        </p:nvGrpSpPr>
        <p:grpSpPr>
          <a:xfrm>
            <a:off x="1462835" y="5478314"/>
            <a:ext cx="699362" cy="407439"/>
            <a:chOff x="842164" y="5478314"/>
            <a:chExt cx="699362" cy="407439"/>
          </a:xfrm>
        </p:grpSpPr>
        <p:sp>
          <p:nvSpPr>
            <p:cNvPr id="334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8314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335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336" name="Group 335"/>
          <p:cNvGrpSpPr/>
          <p:nvPr/>
        </p:nvGrpSpPr>
        <p:grpSpPr>
          <a:xfrm>
            <a:off x="2060408" y="5478314"/>
            <a:ext cx="699362" cy="407439"/>
            <a:chOff x="842164" y="5478314"/>
            <a:chExt cx="699362" cy="407439"/>
          </a:xfrm>
        </p:grpSpPr>
        <p:sp>
          <p:nvSpPr>
            <p:cNvPr id="337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8314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338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339" name="Group 338"/>
          <p:cNvGrpSpPr/>
          <p:nvPr/>
        </p:nvGrpSpPr>
        <p:grpSpPr>
          <a:xfrm>
            <a:off x="2662238" y="5478314"/>
            <a:ext cx="699362" cy="407439"/>
            <a:chOff x="842164" y="5478314"/>
            <a:chExt cx="699362" cy="407439"/>
          </a:xfrm>
        </p:grpSpPr>
        <p:sp>
          <p:nvSpPr>
            <p:cNvPr id="340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8314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341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235325" y="4990187"/>
            <a:ext cx="255198" cy="874038"/>
            <a:chOff x="3235325" y="4990187"/>
            <a:chExt cx="255198" cy="874038"/>
          </a:xfrm>
        </p:grpSpPr>
        <p:sp>
          <p:nvSpPr>
            <p:cNvPr id="347" name="Line 55"/>
            <p:cNvSpPr>
              <a:spLocks noChangeShapeType="1"/>
            </p:cNvSpPr>
            <p:nvPr/>
          </p:nvSpPr>
          <p:spPr bwMode="auto">
            <a:xfrm rot="16200000">
              <a:off x="2975641" y="5585619"/>
              <a:ext cx="557212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48" name="Text Box 142"/>
            <p:cNvSpPr txBox="1">
              <a:spLocks noChangeAspect="1" noChangeArrowheads="1"/>
            </p:cNvSpPr>
            <p:nvPr/>
          </p:nvSpPr>
          <p:spPr bwMode="auto">
            <a:xfrm>
              <a:off x="3235325" y="4990187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</p:grpSp>
      <p:sp>
        <p:nvSpPr>
          <p:cNvPr id="352" name="Rectangle 351"/>
          <p:cNvSpPr>
            <a:spLocks noChangeAspect="1"/>
          </p:cNvSpPr>
          <p:nvPr/>
        </p:nvSpPr>
        <p:spPr bwMode="auto">
          <a:xfrm>
            <a:off x="2233653" y="3042591"/>
            <a:ext cx="1525289" cy="1470569"/>
          </a:xfrm>
          <a:prstGeom prst="rect">
            <a:avLst/>
          </a:prstGeom>
          <a:solidFill>
            <a:srgbClr val="F1C7C7">
              <a:alpha val="36000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353" name="TextBox 352"/>
          <p:cNvSpPr txBox="1"/>
          <p:nvPr/>
        </p:nvSpPr>
        <p:spPr>
          <a:xfrm>
            <a:off x="2233653" y="3619798"/>
            <a:ext cx="15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DB6F6F"/>
                </a:solidFill>
                <a:latin typeface="Calibri" pitchFamily="34" charset="0"/>
              </a:rPr>
              <a:t>Unsafe region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741824D-91EB-4D59-A4B3-C4578EE3166C}"/>
              </a:ext>
            </a:extLst>
          </p:cNvPr>
          <p:cNvGrpSpPr/>
          <p:nvPr/>
        </p:nvGrpSpPr>
        <p:grpSpPr>
          <a:xfrm>
            <a:off x="3267075" y="4920974"/>
            <a:ext cx="699362" cy="407439"/>
            <a:chOff x="842164" y="5478314"/>
            <a:chExt cx="699362" cy="407439"/>
          </a:xfrm>
        </p:grpSpPr>
        <p:sp>
          <p:nvSpPr>
            <p:cNvPr id="112" name="Text Box 142">
              <a:extLst>
                <a:ext uri="{FF2B5EF4-FFF2-40B4-BE49-F238E27FC236}">
                  <a16:creationId xmlns:a16="http://schemas.microsoft.com/office/drawing/2014/main" id="{0D34C9A8-69D0-4F29-BABB-4863CB0D3D9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286328" y="5478314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113" name="Line 55">
              <a:extLst>
                <a:ext uri="{FF2B5EF4-FFF2-40B4-BE49-F238E27FC236}">
                  <a16:creationId xmlns:a16="http://schemas.microsoft.com/office/drawing/2014/main" id="{E4192942-DAE3-4573-8E5F-C5384A6FFF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BE46C3B-6298-4E0B-BC65-FCAEA0C6AA47}"/>
              </a:ext>
            </a:extLst>
          </p:cNvPr>
          <p:cNvGrpSpPr/>
          <p:nvPr/>
        </p:nvGrpSpPr>
        <p:grpSpPr>
          <a:xfrm>
            <a:off x="3862066" y="4920974"/>
            <a:ext cx="699362" cy="407439"/>
            <a:chOff x="842164" y="5478314"/>
            <a:chExt cx="699362" cy="407439"/>
          </a:xfrm>
        </p:grpSpPr>
        <p:sp>
          <p:nvSpPr>
            <p:cNvPr id="115" name="Text Box 142">
              <a:extLst>
                <a:ext uri="{FF2B5EF4-FFF2-40B4-BE49-F238E27FC236}">
                  <a16:creationId xmlns:a16="http://schemas.microsoft.com/office/drawing/2014/main" id="{F93B8BC0-6353-4179-8045-0086FA095FD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286328" y="5478314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16" name="Line 55">
              <a:extLst>
                <a:ext uri="{FF2B5EF4-FFF2-40B4-BE49-F238E27FC236}">
                  <a16:creationId xmlns:a16="http://schemas.microsoft.com/office/drawing/2014/main" id="{55688C68-140A-406E-9874-4334BCC5E0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2B4E15B0-47A3-49FA-AC5B-8535D9C05409}"/>
              </a:ext>
            </a:extLst>
          </p:cNvPr>
          <p:cNvGrpSpPr/>
          <p:nvPr/>
        </p:nvGrpSpPr>
        <p:grpSpPr>
          <a:xfrm>
            <a:off x="4458494" y="4393148"/>
            <a:ext cx="255198" cy="874038"/>
            <a:chOff x="3235325" y="4990187"/>
            <a:chExt cx="255198" cy="874038"/>
          </a:xfrm>
        </p:grpSpPr>
        <p:sp>
          <p:nvSpPr>
            <p:cNvPr id="118" name="Line 55">
              <a:extLst>
                <a:ext uri="{FF2B5EF4-FFF2-40B4-BE49-F238E27FC236}">
                  <a16:creationId xmlns:a16="http://schemas.microsoft.com/office/drawing/2014/main" id="{357FD62C-B95D-484A-88E9-021F625A05D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2975641" y="5585619"/>
              <a:ext cx="557212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9" name="Text Box 142">
              <a:extLst>
                <a:ext uri="{FF2B5EF4-FFF2-40B4-BE49-F238E27FC236}">
                  <a16:creationId xmlns:a16="http://schemas.microsoft.com/office/drawing/2014/main" id="{580A985A-8FF0-4CEB-AEAA-269A1A54514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235325" y="4990187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039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Rectangle 317"/>
          <p:cNvSpPr>
            <a:spLocks noChangeAspect="1"/>
          </p:cNvSpPr>
          <p:nvPr/>
        </p:nvSpPr>
        <p:spPr bwMode="auto">
          <a:xfrm>
            <a:off x="1941445" y="2835302"/>
            <a:ext cx="2011680" cy="1939512"/>
          </a:xfrm>
          <a:prstGeom prst="rect">
            <a:avLst/>
          </a:prstGeom>
          <a:solidFill>
            <a:srgbClr val="E49494"/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316" name="Rectangle 315"/>
          <p:cNvSpPr>
            <a:spLocks noChangeAspect="1"/>
          </p:cNvSpPr>
          <p:nvPr/>
        </p:nvSpPr>
        <p:spPr bwMode="auto">
          <a:xfrm>
            <a:off x="2081253" y="2985061"/>
            <a:ext cx="1737360" cy="1675032"/>
          </a:xfrm>
          <a:prstGeom prst="rect">
            <a:avLst/>
          </a:prstGeom>
          <a:solidFill>
            <a:srgbClr val="F1C7C7"/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317" name="TextBox 316"/>
          <p:cNvSpPr txBox="1"/>
          <p:nvPr/>
        </p:nvSpPr>
        <p:spPr>
          <a:xfrm>
            <a:off x="2233653" y="3619798"/>
            <a:ext cx="15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DB6F6F"/>
                </a:solidFill>
                <a:latin typeface="Calibri" pitchFamily="34" charset="0"/>
              </a:rPr>
              <a:t>Unsafe region</a:t>
            </a:r>
          </a:p>
        </p:txBody>
      </p:sp>
      <p:sp>
        <p:nvSpPr>
          <p:cNvPr id="9584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Mutexes</a:t>
            </a:r>
            <a:r>
              <a:rPr lang="en-US" dirty="0"/>
              <a:t> Work</a:t>
            </a:r>
          </a:p>
        </p:txBody>
      </p:sp>
      <p:sp>
        <p:nvSpPr>
          <p:cNvPr id="958468" name="Text Box 4"/>
          <p:cNvSpPr txBox="1">
            <a:spLocks noChangeArrowheads="1"/>
          </p:cNvSpPr>
          <p:nvPr/>
        </p:nvSpPr>
        <p:spPr bwMode="auto">
          <a:xfrm>
            <a:off x="5810250" y="1381125"/>
            <a:ext cx="3105150" cy="3046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Provide mutually exclusive access to shared variable by surrounding critical section with </a:t>
            </a:r>
            <a:r>
              <a:rPr lang="en-US" sz="1800" i="1" dirty="0">
                <a:latin typeface="Calibri" pitchFamily="34" charset="0"/>
              </a:rPr>
              <a:t>lock</a:t>
            </a:r>
            <a:r>
              <a:rPr lang="en-US" sz="1800" dirty="0">
                <a:latin typeface="Calibri" pitchFamily="34" charset="0"/>
              </a:rPr>
              <a:t> and </a:t>
            </a:r>
            <a:r>
              <a:rPr lang="en-US" sz="1800" i="1" dirty="0">
                <a:latin typeface="Calibri" pitchFamily="34" charset="0"/>
              </a:rPr>
              <a:t>unlock</a:t>
            </a:r>
            <a:r>
              <a:rPr lang="en-US" sz="1800" dirty="0">
                <a:latin typeface="Calibri" pitchFamily="34" charset="0"/>
              </a:rPr>
              <a:t> operations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Mutex invariant creates a </a:t>
            </a:r>
            <a:r>
              <a:rPr lang="en-US" sz="1800" i="1" dirty="0">
                <a:solidFill>
                  <a:srgbClr val="FF0000"/>
                </a:solidFill>
                <a:latin typeface="Calibri" pitchFamily="34" charset="0"/>
              </a:rPr>
              <a:t>forbidden region </a:t>
            </a:r>
            <a:r>
              <a:rPr lang="en-US" sz="1800" dirty="0">
                <a:latin typeface="Calibri" pitchFamily="34" charset="0"/>
              </a:rPr>
              <a:t>that encloses unsafe region and that cannot be entered by any trajectory.</a:t>
            </a:r>
          </a:p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62" name="Line 6"/>
          <p:cNvSpPr>
            <a:spLocks noChangeAspect="1" noChangeShapeType="1"/>
          </p:cNvSpPr>
          <p:nvPr/>
        </p:nvSpPr>
        <p:spPr bwMode="auto">
          <a:xfrm flipV="1">
            <a:off x="817563" y="5888038"/>
            <a:ext cx="4591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" name="Line 7"/>
          <p:cNvSpPr>
            <a:spLocks noChangeAspect="1" noChangeShapeType="1"/>
          </p:cNvSpPr>
          <p:nvPr/>
        </p:nvSpPr>
        <p:spPr bwMode="auto">
          <a:xfrm flipH="1" flipV="1">
            <a:off x="827088" y="1533525"/>
            <a:ext cx="0" cy="4354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" name="Text Box 8"/>
          <p:cNvSpPr txBox="1">
            <a:spLocks noChangeAspect="1" noChangeArrowheads="1"/>
          </p:cNvSpPr>
          <p:nvPr/>
        </p:nvSpPr>
        <p:spPr bwMode="auto">
          <a:xfrm>
            <a:off x="956393" y="5865813"/>
            <a:ext cx="4090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H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165" name="Text Box 9"/>
          <p:cNvSpPr txBox="1">
            <a:spLocks noChangeAspect="1" noChangeArrowheads="1"/>
          </p:cNvSpPr>
          <p:nvPr/>
        </p:nvSpPr>
        <p:spPr bwMode="auto">
          <a:xfrm>
            <a:off x="1472331" y="5865813"/>
            <a:ext cx="6960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C00000"/>
                </a:solidFill>
                <a:latin typeface="+mn-lt"/>
              </a:rPr>
              <a:t>lo(m)</a:t>
            </a:r>
          </a:p>
        </p:txBody>
      </p:sp>
      <p:sp>
        <p:nvSpPr>
          <p:cNvPr id="166" name="Text Box 10"/>
          <p:cNvSpPr txBox="1">
            <a:spLocks noChangeAspect="1" noChangeArrowheads="1"/>
          </p:cNvSpPr>
          <p:nvPr/>
        </p:nvSpPr>
        <p:spPr bwMode="auto">
          <a:xfrm>
            <a:off x="3923431" y="5865813"/>
            <a:ext cx="76335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C00000"/>
                </a:solidFill>
                <a:latin typeface="+mn-lt"/>
              </a:rPr>
              <a:t>un(m)</a:t>
            </a:r>
          </a:p>
        </p:txBody>
      </p:sp>
      <p:sp>
        <p:nvSpPr>
          <p:cNvPr id="167" name="Text Box 11"/>
          <p:cNvSpPr txBox="1">
            <a:spLocks noChangeAspect="1" noChangeArrowheads="1"/>
          </p:cNvSpPr>
          <p:nvPr/>
        </p:nvSpPr>
        <p:spPr bwMode="auto">
          <a:xfrm>
            <a:off x="4604468" y="5865813"/>
            <a:ext cx="37702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T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168" name="Text Box 12"/>
          <p:cNvSpPr txBox="1">
            <a:spLocks noChangeAspect="1" noChangeArrowheads="1"/>
          </p:cNvSpPr>
          <p:nvPr/>
        </p:nvSpPr>
        <p:spPr bwMode="auto">
          <a:xfrm>
            <a:off x="5486400" y="5690223"/>
            <a:ext cx="102367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>
                <a:latin typeface="+mn-lt"/>
              </a:rPr>
              <a:t>Thread 1</a:t>
            </a:r>
          </a:p>
        </p:txBody>
      </p:sp>
      <p:sp>
        <p:nvSpPr>
          <p:cNvPr id="169" name="Text Box 13"/>
          <p:cNvSpPr txBox="1">
            <a:spLocks noChangeAspect="1" noChangeArrowheads="1"/>
          </p:cNvSpPr>
          <p:nvPr/>
        </p:nvSpPr>
        <p:spPr bwMode="auto">
          <a:xfrm>
            <a:off x="304800" y="1078468"/>
            <a:ext cx="102367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+mn-lt"/>
              </a:rPr>
              <a:t>Thread 2</a:t>
            </a:r>
          </a:p>
        </p:txBody>
      </p:sp>
      <p:sp>
        <p:nvSpPr>
          <p:cNvPr id="170" name="Oval 14"/>
          <p:cNvSpPr>
            <a:spLocks noChangeAspect="1" noChangeArrowheads="1"/>
          </p:cNvSpPr>
          <p:nvPr/>
        </p:nvSpPr>
        <p:spPr bwMode="auto">
          <a:xfrm>
            <a:off x="142081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1" name="Oval 15"/>
          <p:cNvSpPr>
            <a:spLocks noChangeAspect="1" noChangeArrowheads="1"/>
          </p:cNvSpPr>
          <p:nvPr/>
        </p:nvSpPr>
        <p:spPr bwMode="auto">
          <a:xfrm>
            <a:off x="2024063" y="5273675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2" name="Oval 16"/>
          <p:cNvSpPr>
            <a:spLocks noChangeAspect="1" noChangeArrowheads="1"/>
          </p:cNvSpPr>
          <p:nvPr/>
        </p:nvSpPr>
        <p:spPr bwMode="auto">
          <a:xfrm>
            <a:off x="2630488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3" name="Oval 17"/>
          <p:cNvSpPr>
            <a:spLocks noChangeAspect="1" noChangeArrowheads="1"/>
          </p:cNvSpPr>
          <p:nvPr/>
        </p:nvSpPr>
        <p:spPr bwMode="auto">
          <a:xfrm>
            <a:off x="3235325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" name="Oval 18"/>
          <p:cNvSpPr>
            <a:spLocks noChangeAspect="1" noChangeArrowheads="1"/>
          </p:cNvSpPr>
          <p:nvPr/>
        </p:nvSpPr>
        <p:spPr bwMode="auto">
          <a:xfrm>
            <a:off x="384016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5" name="Oval 19"/>
          <p:cNvSpPr>
            <a:spLocks noChangeAspect="1" noChangeArrowheads="1"/>
          </p:cNvSpPr>
          <p:nvPr/>
        </p:nvSpPr>
        <p:spPr bwMode="auto">
          <a:xfrm>
            <a:off x="817563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6" name="Oval 20"/>
          <p:cNvSpPr>
            <a:spLocks noChangeAspect="1" noChangeArrowheads="1"/>
          </p:cNvSpPr>
          <p:nvPr/>
        </p:nvSpPr>
        <p:spPr bwMode="auto">
          <a:xfrm>
            <a:off x="444341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7" name="Oval 21"/>
          <p:cNvSpPr>
            <a:spLocks noChangeAspect="1" noChangeArrowheads="1"/>
          </p:cNvSpPr>
          <p:nvPr/>
        </p:nvSpPr>
        <p:spPr bwMode="auto">
          <a:xfrm>
            <a:off x="5049838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8" name="Oval 22"/>
          <p:cNvSpPr>
            <a:spLocks noChangeAspect="1" noChangeArrowheads="1"/>
          </p:cNvSpPr>
          <p:nvPr/>
        </p:nvSpPr>
        <p:spPr bwMode="auto">
          <a:xfrm>
            <a:off x="1420813" y="4684713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9" name="Oval 23"/>
          <p:cNvSpPr>
            <a:spLocks noChangeAspect="1" noChangeArrowheads="1"/>
          </p:cNvSpPr>
          <p:nvPr/>
        </p:nvSpPr>
        <p:spPr bwMode="auto">
          <a:xfrm>
            <a:off x="2024063" y="4684713"/>
            <a:ext cx="34925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0" name="Oval 24"/>
          <p:cNvSpPr>
            <a:spLocks noChangeAspect="1" noChangeArrowheads="1"/>
          </p:cNvSpPr>
          <p:nvPr/>
        </p:nvSpPr>
        <p:spPr bwMode="auto">
          <a:xfrm>
            <a:off x="2630488" y="4684713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1" name="Oval 25"/>
          <p:cNvSpPr>
            <a:spLocks noChangeAspect="1" noChangeArrowheads="1"/>
          </p:cNvSpPr>
          <p:nvPr/>
        </p:nvSpPr>
        <p:spPr bwMode="auto">
          <a:xfrm>
            <a:off x="3235325" y="4684713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2" name="Oval 26"/>
          <p:cNvSpPr>
            <a:spLocks noChangeAspect="1" noChangeArrowheads="1"/>
          </p:cNvSpPr>
          <p:nvPr/>
        </p:nvSpPr>
        <p:spPr bwMode="auto">
          <a:xfrm>
            <a:off x="3840163" y="4684713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3" name="Oval 27"/>
          <p:cNvSpPr>
            <a:spLocks noChangeAspect="1" noChangeArrowheads="1"/>
          </p:cNvSpPr>
          <p:nvPr/>
        </p:nvSpPr>
        <p:spPr bwMode="auto">
          <a:xfrm>
            <a:off x="817563" y="4684713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" name="Oval 28"/>
          <p:cNvSpPr>
            <a:spLocks noChangeAspect="1" noChangeArrowheads="1"/>
          </p:cNvSpPr>
          <p:nvPr/>
        </p:nvSpPr>
        <p:spPr bwMode="auto">
          <a:xfrm>
            <a:off x="4443413" y="4684713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5" name="Oval 29"/>
          <p:cNvSpPr>
            <a:spLocks noChangeAspect="1" noChangeArrowheads="1"/>
          </p:cNvSpPr>
          <p:nvPr/>
        </p:nvSpPr>
        <p:spPr bwMode="auto">
          <a:xfrm>
            <a:off x="5049838" y="4684713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6" name="Oval 30"/>
          <p:cNvSpPr>
            <a:spLocks noChangeAspect="1" noChangeArrowheads="1"/>
          </p:cNvSpPr>
          <p:nvPr/>
        </p:nvSpPr>
        <p:spPr bwMode="auto">
          <a:xfrm>
            <a:off x="142081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7" name="Oval 31"/>
          <p:cNvSpPr>
            <a:spLocks noChangeAspect="1" noChangeArrowheads="1"/>
          </p:cNvSpPr>
          <p:nvPr/>
        </p:nvSpPr>
        <p:spPr bwMode="auto">
          <a:xfrm>
            <a:off x="2024063" y="4094163"/>
            <a:ext cx="34925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8" name="Oval 32"/>
          <p:cNvSpPr>
            <a:spLocks noChangeAspect="1" noChangeArrowheads="1"/>
          </p:cNvSpPr>
          <p:nvPr/>
        </p:nvSpPr>
        <p:spPr bwMode="auto">
          <a:xfrm>
            <a:off x="2630488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9" name="Oval 33"/>
          <p:cNvSpPr>
            <a:spLocks noChangeAspect="1" noChangeArrowheads="1"/>
          </p:cNvSpPr>
          <p:nvPr/>
        </p:nvSpPr>
        <p:spPr bwMode="auto">
          <a:xfrm>
            <a:off x="3235325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0" name="Oval 34"/>
          <p:cNvSpPr>
            <a:spLocks noChangeAspect="1" noChangeArrowheads="1"/>
          </p:cNvSpPr>
          <p:nvPr/>
        </p:nvSpPr>
        <p:spPr bwMode="auto">
          <a:xfrm>
            <a:off x="384016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1" name="Oval 35"/>
          <p:cNvSpPr>
            <a:spLocks noChangeAspect="1" noChangeArrowheads="1"/>
          </p:cNvSpPr>
          <p:nvPr/>
        </p:nvSpPr>
        <p:spPr bwMode="auto">
          <a:xfrm>
            <a:off x="817563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2" name="Oval 36"/>
          <p:cNvSpPr>
            <a:spLocks noChangeAspect="1" noChangeArrowheads="1"/>
          </p:cNvSpPr>
          <p:nvPr/>
        </p:nvSpPr>
        <p:spPr bwMode="auto">
          <a:xfrm>
            <a:off x="444341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3" name="Oval 37"/>
          <p:cNvSpPr>
            <a:spLocks noChangeAspect="1" noChangeArrowheads="1"/>
          </p:cNvSpPr>
          <p:nvPr/>
        </p:nvSpPr>
        <p:spPr bwMode="auto">
          <a:xfrm>
            <a:off x="5049838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" name="Oval 38"/>
          <p:cNvSpPr>
            <a:spLocks noChangeAspect="1" noChangeArrowheads="1"/>
          </p:cNvSpPr>
          <p:nvPr/>
        </p:nvSpPr>
        <p:spPr bwMode="auto">
          <a:xfrm>
            <a:off x="142081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5" name="Oval 39"/>
          <p:cNvSpPr>
            <a:spLocks noChangeAspect="1" noChangeArrowheads="1"/>
          </p:cNvSpPr>
          <p:nvPr/>
        </p:nvSpPr>
        <p:spPr bwMode="auto">
          <a:xfrm>
            <a:off x="2024063" y="3505200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6" name="Oval 40"/>
          <p:cNvSpPr>
            <a:spLocks noChangeAspect="1" noChangeArrowheads="1"/>
          </p:cNvSpPr>
          <p:nvPr/>
        </p:nvSpPr>
        <p:spPr bwMode="auto">
          <a:xfrm>
            <a:off x="2630488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7" name="Oval 41"/>
          <p:cNvSpPr>
            <a:spLocks noChangeAspect="1" noChangeArrowheads="1"/>
          </p:cNvSpPr>
          <p:nvPr/>
        </p:nvSpPr>
        <p:spPr bwMode="auto">
          <a:xfrm>
            <a:off x="3235325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8" name="Oval 42"/>
          <p:cNvSpPr>
            <a:spLocks noChangeAspect="1" noChangeArrowheads="1"/>
          </p:cNvSpPr>
          <p:nvPr/>
        </p:nvSpPr>
        <p:spPr bwMode="auto">
          <a:xfrm>
            <a:off x="384016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9" name="Oval 43"/>
          <p:cNvSpPr>
            <a:spLocks noChangeAspect="1" noChangeArrowheads="1"/>
          </p:cNvSpPr>
          <p:nvPr/>
        </p:nvSpPr>
        <p:spPr bwMode="auto">
          <a:xfrm>
            <a:off x="817563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0" name="Oval 44"/>
          <p:cNvSpPr>
            <a:spLocks noChangeAspect="1" noChangeArrowheads="1"/>
          </p:cNvSpPr>
          <p:nvPr/>
        </p:nvSpPr>
        <p:spPr bwMode="auto">
          <a:xfrm>
            <a:off x="444341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1" name="Oval 45"/>
          <p:cNvSpPr>
            <a:spLocks noChangeAspect="1" noChangeArrowheads="1"/>
          </p:cNvSpPr>
          <p:nvPr/>
        </p:nvSpPr>
        <p:spPr bwMode="auto">
          <a:xfrm>
            <a:off x="5049838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2" name="Oval 46"/>
          <p:cNvSpPr>
            <a:spLocks noChangeAspect="1" noChangeArrowheads="1"/>
          </p:cNvSpPr>
          <p:nvPr/>
        </p:nvSpPr>
        <p:spPr bwMode="auto">
          <a:xfrm>
            <a:off x="142081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3" name="Oval 47"/>
          <p:cNvSpPr>
            <a:spLocks noChangeAspect="1" noChangeArrowheads="1"/>
          </p:cNvSpPr>
          <p:nvPr/>
        </p:nvSpPr>
        <p:spPr bwMode="auto">
          <a:xfrm>
            <a:off x="2024063" y="2916238"/>
            <a:ext cx="34925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" name="Oval 48"/>
          <p:cNvSpPr>
            <a:spLocks noChangeAspect="1" noChangeArrowheads="1"/>
          </p:cNvSpPr>
          <p:nvPr/>
        </p:nvSpPr>
        <p:spPr bwMode="auto">
          <a:xfrm>
            <a:off x="2630488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" name="Oval 49"/>
          <p:cNvSpPr>
            <a:spLocks noChangeAspect="1" noChangeArrowheads="1"/>
          </p:cNvSpPr>
          <p:nvPr/>
        </p:nvSpPr>
        <p:spPr bwMode="auto">
          <a:xfrm>
            <a:off x="3235325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6" name="Oval 50"/>
          <p:cNvSpPr>
            <a:spLocks noChangeAspect="1" noChangeArrowheads="1"/>
          </p:cNvSpPr>
          <p:nvPr/>
        </p:nvSpPr>
        <p:spPr bwMode="auto">
          <a:xfrm>
            <a:off x="384016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7" name="Oval 51"/>
          <p:cNvSpPr>
            <a:spLocks noChangeAspect="1" noChangeArrowheads="1"/>
          </p:cNvSpPr>
          <p:nvPr/>
        </p:nvSpPr>
        <p:spPr bwMode="auto">
          <a:xfrm>
            <a:off x="817563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8" name="Oval 52"/>
          <p:cNvSpPr>
            <a:spLocks noChangeAspect="1" noChangeArrowheads="1"/>
          </p:cNvSpPr>
          <p:nvPr/>
        </p:nvSpPr>
        <p:spPr bwMode="auto">
          <a:xfrm>
            <a:off x="444341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9" name="Oval 53"/>
          <p:cNvSpPr>
            <a:spLocks noChangeAspect="1" noChangeArrowheads="1"/>
          </p:cNvSpPr>
          <p:nvPr/>
        </p:nvSpPr>
        <p:spPr bwMode="auto">
          <a:xfrm>
            <a:off x="5049838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0" name="Oval 54"/>
          <p:cNvSpPr>
            <a:spLocks noChangeAspect="1" noChangeArrowheads="1"/>
          </p:cNvSpPr>
          <p:nvPr/>
        </p:nvSpPr>
        <p:spPr bwMode="auto">
          <a:xfrm>
            <a:off x="1420813" y="586581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1" name="Oval 55"/>
          <p:cNvSpPr>
            <a:spLocks noChangeAspect="1" noChangeArrowheads="1"/>
          </p:cNvSpPr>
          <p:nvPr/>
        </p:nvSpPr>
        <p:spPr bwMode="auto">
          <a:xfrm>
            <a:off x="2024063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2" name="Oval 56"/>
          <p:cNvSpPr>
            <a:spLocks noChangeAspect="1" noChangeArrowheads="1"/>
          </p:cNvSpPr>
          <p:nvPr/>
        </p:nvSpPr>
        <p:spPr bwMode="auto">
          <a:xfrm>
            <a:off x="2628900" y="5864225"/>
            <a:ext cx="33338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3" name="Oval 57"/>
          <p:cNvSpPr>
            <a:spLocks noChangeAspect="1" noChangeArrowheads="1"/>
          </p:cNvSpPr>
          <p:nvPr/>
        </p:nvSpPr>
        <p:spPr bwMode="auto">
          <a:xfrm>
            <a:off x="3233738" y="5864225"/>
            <a:ext cx="33337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4" name="Oval 58"/>
          <p:cNvSpPr>
            <a:spLocks noChangeAspect="1" noChangeArrowheads="1"/>
          </p:cNvSpPr>
          <p:nvPr/>
        </p:nvSpPr>
        <p:spPr bwMode="auto">
          <a:xfrm>
            <a:off x="3836988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" name="Oval 59"/>
          <p:cNvSpPr>
            <a:spLocks noChangeAspect="1" noChangeArrowheads="1"/>
          </p:cNvSpPr>
          <p:nvPr/>
        </p:nvSpPr>
        <p:spPr bwMode="auto">
          <a:xfrm>
            <a:off x="817563" y="5864225"/>
            <a:ext cx="31750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6" name="Oval 60"/>
          <p:cNvSpPr>
            <a:spLocks noChangeAspect="1" noChangeArrowheads="1"/>
          </p:cNvSpPr>
          <p:nvPr/>
        </p:nvSpPr>
        <p:spPr bwMode="auto">
          <a:xfrm>
            <a:off x="4441825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7" name="Oval 61"/>
          <p:cNvSpPr>
            <a:spLocks noChangeAspect="1" noChangeArrowheads="1"/>
          </p:cNvSpPr>
          <p:nvPr/>
        </p:nvSpPr>
        <p:spPr bwMode="auto">
          <a:xfrm>
            <a:off x="5048250" y="5864225"/>
            <a:ext cx="33338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8" name="Oval 62"/>
          <p:cNvSpPr>
            <a:spLocks noChangeAspect="1" noChangeArrowheads="1"/>
          </p:cNvSpPr>
          <p:nvPr/>
        </p:nvSpPr>
        <p:spPr bwMode="auto">
          <a:xfrm>
            <a:off x="1420813" y="2325688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9" name="Oval 63"/>
          <p:cNvSpPr>
            <a:spLocks noChangeAspect="1" noChangeArrowheads="1"/>
          </p:cNvSpPr>
          <p:nvPr/>
        </p:nvSpPr>
        <p:spPr bwMode="auto">
          <a:xfrm>
            <a:off x="2024063" y="2325688"/>
            <a:ext cx="34925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0" name="Oval 64"/>
          <p:cNvSpPr>
            <a:spLocks noChangeAspect="1" noChangeArrowheads="1"/>
          </p:cNvSpPr>
          <p:nvPr/>
        </p:nvSpPr>
        <p:spPr bwMode="auto">
          <a:xfrm>
            <a:off x="2628900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1" name="Oval 65"/>
          <p:cNvSpPr>
            <a:spLocks noChangeAspect="1" noChangeArrowheads="1"/>
          </p:cNvSpPr>
          <p:nvPr/>
        </p:nvSpPr>
        <p:spPr bwMode="auto">
          <a:xfrm>
            <a:off x="3235325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2" name="Oval 66"/>
          <p:cNvSpPr>
            <a:spLocks noChangeAspect="1" noChangeArrowheads="1"/>
          </p:cNvSpPr>
          <p:nvPr/>
        </p:nvSpPr>
        <p:spPr bwMode="auto">
          <a:xfrm>
            <a:off x="3838575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3" name="Oval 67"/>
          <p:cNvSpPr>
            <a:spLocks noChangeAspect="1" noChangeArrowheads="1"/>
          </p:cNvSpPr>
          <p:nvPr/>
        </p:nvSpPr>
        <p:spPr bwMode="auto">
          <a:xfrm>
            <a:off x="817563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4" name="Oval 68"/>
          <p:cNvSpPr>
            <a:spLocks noChangeAspect="1" noChangeArrowheads="1"/>
          </p:cNvSpPr>
          <p:nvPr/>
        </p:nvSpPr>
        <p:spPr bwMode="auto">
          <a:xfrm>
            <a:off x="4441825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" name="Oval 69"/>
          <p:cNvSpPr>
            <a:spLocks noChangeAspect="1" noChangeArrowheads="1"/>
          </p:cNvSpPr>
          <p:nvPr/>
        </p:nvSpPr>
        <p:spPr bwMode="auto">
          <a:xfrm>
            <a:off x="5048250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6" name="Oval 70"/>
          <p:cNvSpPr>
            <a:spLocks noChangeAspect="1" noChangeArrowheads="1"/>
          </p:cNvSpPr>
          <p:nvPr/>
        </p:nvSpPr>
        <p:spPr bwMode="auto">
          <a:xfrm>
            <a:off x="1420813" y="173672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7" name="Oval 71"/>
          <p:cNvSpPr>
            <a:spLocks noChangeAspect="1" noChangeArrowheads="1"/>
          </p:cNvSpPr>
          <p:nvPr/>
        </p:nvSpPr>
        <p:spPr bwMode="auto">
          <a:xfrm>
            <a:off x="2024063" y="1736725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8" name="Oval 72"/>
          <p:cNvSpPr>
            <a:spLocks noChangeAspect="1" noChangeArrowheads="1"/>
          </p:cNvSpPr>
          <p:nvPr/>
        </p:nvSpPr>
        <p:spPr bwMode="auto">
          <a:xfrm>
            <a:off x="2628900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9" name="Oval 73"/>
          <p:cNvSpPr>
            <a:spLocks noChangeAspect="1" noChangeArrowheads="1"/>
          </p:cNvSpPr>
          <p:nvPr/>
        </p:nvSpPr>
        <p:spPr bwMode="auto">
          <a:xfrm>
            <a:off x="3235325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0" name="Oval 74"/>
          <p:cNvSpPr>
            <a:spLocks noChangeAspect="1" noChangeArrowheads="1"/>
          </p:cNvSpPr>
          <p:nvPr/>
        </p:nvSpPr>
        <p:spPr bwMode="auto">
          <a:xfrm>
            <a:off x="3838575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1" name="Oval 75"/>
          <p:cNvSpPr>
            <a:spLocks noChangeAspect="1" noChangeArrowheads="1"/>
          </p:cNvSpPr>
          <p:nvPr/>
        </p:nvSpPr>
        <p:spPr bwMode="auto">
          <a:xfrm>
            <a:off x="817563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2" name="Oval 76"/>
          <p:cNvSpPr>
            <a:spLocks noChangeAspect="1" noChangeArrowheads="1"/>
          </p:cNvSpPr>
          <p:nvPr/>
        </p:nvSpPr>
        <p:spPr bwMode="auto">
          <a:xfrm>
            <a:off x="4441825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3" name="Oval 77"/>
          <p:cNvSpPr>
            <a:spLocks noChangeAspect="1" noChangeArrowheads="1"/>
          </p:cNvSpPr>
          <p:nvPr/>
        </p:nvSpPr>
        <p:spPr bwMode="auto">
          <a:xfrm>
            <a:off x="5048250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4" name="Text Box 78"/>
          <p:cNvSpPr txBox="1">
            <a:spLocks noChangeAspect="1" noChangeArrowheads="1"/>
          </p:cNvSpPr>
          <p:nvPr/>
        </p:nvSpPr>
        <p:spPr bwMode="auto">
          <a:xfrm>
            <a:off x="2191468" y="5865813"/>
            <a:ext cx="3609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L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5" name="Text Box 79"/>
          <p:cNvSpPr txBox="1">
            <a:spLocks noChangeAspect="1" noChangeArrowheads="1"/>
          </p:cNvSpPr>
          <p:nvPr/>
        </p:nvSpPr>
        <p:spPr bwMode="auto">
          <a:xfrm>
            <a:off x="2775668" y="5865813"/>
            <a:ext cx="4138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U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6" name="Text Box 80"/>
          <p:cNvSpPr txBox="1">
            <a:spLocks noChangeAspect="1" noChangeArrowheads="1"/>
          </p:cNvSpPr>
          <p:nvPr/>
        </p:nvSpPr>
        <p:spPr bwMode="auto">
          <a:xfrm>
            <a:off x="3388443" y="5865813"/>
            <a:ext cx="3722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S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7" name="Text Box 81"/>
          <p:cNvSpPr txBox="1">
            <a:spLocks noChangeAspect="1" noChangeArrowheads="1"/>
          </p:cNvSpPr>
          <p:nvPr/>
        </p:nvSpPr>
        <p:spPr bwMode="auto">
          <a:xfrm>
            <a:off x="444500" y="5384800"/>
            <a:ext cx="4090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H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38" name="Text Box 82"/>
          <p:cNvSpPr txBox="1">
            <a:spLocks noChangeAspect="1" noChangeArrowheads="1"/>
          </p:cNvSpPr>
          <p:nvPr/>
        </p:nvSpPr>
        <p:spPr bwMode="auto">
          <a:xfrm>
            <a:off x="223294" y="4813300"/>
            <a:ext cx="6960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C00000"/>
                </a:solidFill>
                <a:latin typeface="+mn-lt"/>
              </a:rPr>
              <a:t>lo(m)</a:t>
            </a:r>
          </a:p>
        </p:txBody>
      </p:sp>
      <p:sp>
        <p:nvSpPr>
          <p:cNvPr id="239" name="Text Box 83"/>
          <p:cNvSpPr txBox="1">
            <a:spLocks noChangeAspect="1" noChangeArrowheads="1"/>
          </p:cNvSpPr>
          <p:nvPr/>
        </p:nvSpPr>
        <p:spPr bwMode="auto">
          <a:xfrm>
            <a:off x="148138" y="2466975"/>
            <a:ext cx="76335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C00000"/>
                </a:solidFill>
                <a:latin typeface="+mn-lt"/>
              </a:rPr>
              <a:t>un(m)</a:t>
            </a:r>
          </a:p>
        </p:txBody>
      </p:sp>
      <p:sp>
        <p:nvSpPr>
          <p:cNvPr id="240" name="Text Box 84"/>
          <p:cNvSpPr txBox="1">
            <a:spLocks noChangeAspect="1" noChangeArrowheads="1"/>
          </p:cNvSpPr>
          <p:nvPr/>
        </p:nvSpPr>
        <p:spPr bwMode="auto">
          <a:xfrm>
            <a:off x="465138" y="1847850"/>
            <a:ext cx="37702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T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1" name="Text Box 85"/>
          <p:cNvSpPr txBox="1">
            <a:spLocks noChangeAspect="1" noChangeArrowheads="1"/>
          </p:cNvSpPr>
          <p:nvPr/>
        </p:nvSpPr>
        <p:spPr bwMode="auto">
          <a:xfrm>
            <a:off x="471488" y="4217988"/>
            <a:ext cx="3609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L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2" name="Text Box 86"/>
          <p:cNvSpPr txBox="1">
            <a:spLocks noChangeAspect="1" noChangeArrowheads="1"/>
          </p:cNvSpPr>
          <p:nvPr/>
        </p:nvSpPr>
        <p:spPr bwMode="auto">
          <a:xfrm>
            <a:off x="444500" y="3656013"/>
            <a:ext cx="4138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U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3" name="Text Box 87"/>
          <p:cNvSpPr txBox="1">
            <a:spLocks noChangeAspect="1" noChangeArrowheads="1"/>
          </p:cNvSpPr>
          <p:nvPr/>
        </p:nvSpPr>
        <p:spPr bwMode="auto">
          <a:xfrm>
            <a:off x="455613" y="3049588"/>
            <a:ext cx="3722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S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grpSp>
        <p:nvGrpSpPr>
          <p:cNvPr id="247" name="Group 90"/>
          <p:cNvGrpSpPr>
            <a:grpSpLocks noChangeAspect="1"/>
          </p:cNvGrpSpPr>
          <p:nvPr/>
        </p:nvGrpSpPr>
        <p:grpSpPr bwMode="auto">
          <a:xfrm>
            <a:off x="793750" y="5638800"/>
            <a:ext cx="4562475" cy="274638"/>
            <a:chOff x="638" y="3130"/>
            <a:chExt cx="3189" cy="192"/>
          </a:xfrm>
        </p:grpSpPr>
        <p:sp>
          <p:nvSpPr>
            <p:cNvPr id="248" name="Text Box 91"/>
            <p:cNvSpPr txBox="1">
              <a:spLocks noChangeAspect="1" noChangeArrowheads="1"/>
            </p:cNvSpPr>
            <p:nvPr/>
          </p:nvSpPr>
          <p:spPr bwMode="auto">
            <a:xfrm>
              <a:off x="638" y="3130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49" name="Text Box 92"/>
            <p:cNvSpPr txBox="1">
              <a:spLocks noChangeAspect="1" noChangeArrowheads="1"/>
            </p:cNvSpPr>
            <p:nvPr/>
          </p:nvSpPr>
          <p:spPr bwMode="auto">
            <a:xfrm>
              <a:off x="1095" y="3130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50" name="Text Box 93"/>
            <p:cNvSpPr txBox="1">
              <a:spLocks noChangeAspect="1" noChangeArrowheads="1"/>
            </p:cNvSpPr>
            <p:nvPr/>
          </p:nvSpPr>
          <p:spPr bwMode="auto">
            <a:xfrm>
              <a:off x="1527" y="3130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51" name="Text Box 94"/>
            <p:cNvSpPr txBox="1">
              <a:spLocks noChangeAspect="1" noChangeArrowheads="1"/>
            </p:cNvSpPr>
            <p:nvPr/>
          </p:nvSpPr>
          <p:spPr bwMode="auto">
            <a:xfrm>
              <a:off x="1911" y="3130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52" name="Text Box 95"/>
            <p:cNvSpPr txBox="1">
              <a:spLocks noChangeAspect="1" noChangeArrowheads="1"/>
            </p:cNvSpPr>
            <p:nvPr/>
          </p:nvSpPr>
          <p:spPr bwMode="auto">
            <a:xfrm>
              <a:off x="2343" y="3130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53" name="Text Box 96"/>
            <p:cNvSpPr txBox="1">
              <a:spLocks noChangeAspect="1" noChangeArrowheads="1"/>
            </p:cNvSpPr>
            <p:nvPr/>
          </p:nvSpPr>
          <p:spPr bwMode="auto">
            <a:xfrm>
              <a:off x="2775" y="3130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54" name="Text Box 97"/>
            <p:cNvSpPr txBox="1">
              <a:spLocks noChangeAspect="1" noChangeArrowheads="1"/>
            </p:cNvSpPr>
            <p:nvPr/>
          </p:nvSpPr>
          <p:spPr bwMode="auto">
            <a:xfrm>
              <a:off x="3207" y="3130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55" name="Text Box 98"/>
            <p:cNvSpPr txBox="1">
              <a:spLocks noChangeAspect="1" noChangeArrowheads="1"/>
            </p:cNvSpPr>
            <p:nvPr/>
          </p:nvSpPr>
          <p:spPr bwMode="auto">
            <a:xfrm>
              <a:off x="3639" y="3130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</p:grpSp>
      <p:grpSp>
        <p:nvGrpSpPr>
          <p:cNvPr id="256" name="Group 99"/>
          <p:cNvGrpSpPr>
            <a:grpSpLocks noChangeAspect="1"/>
          </p:cNvGrpSpPr>
          <p:nvPr/>
        </p:nvGrpSpPr>
        <p:grpSpPr bwMode="auto">
          <a:xfrm>
            <a:off x="827088" y="4992688"/>
            <a:ext cx="4562475" cy="274637"/>
            <a:chOff x="615" y="2679"/>
            <a:chExt cx="3189" cy="192"/>
          </a:xfrm>
        </p:grpSpPr>
        <p:sp>
          <p:nvSpPr>
            <p:cNvPr id="257" name="Text Box 100"/>
            <p:cNvSpPr txBox="1">
              <a:spLocks noChangeAspect="1" noChangeArrowheads="1"/>
            </p:cNvSpPr>
            <p:nvPr/>
          </p:nvSpPr>
          <p:spPr bwMode="auto">
            <a:xfrm>
              <a:off x="615" y="2679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58" name="Text Box 101"/>
            <p:cNvSpPr txBox="1">
              <a:spLocks noChangeAspect="1" noChangeArrowheads="1"/>
            </p:cNvSpPr>
            <p:nvPr/>
          </p:nvSpPr>
          <p:spPr bwMode="auto">
            <a:xfrm>
              <a:off x="1072" y="2679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59" name="Text Box 102"/>
            <p:cNvSpPr txBox="1">
              <a:spLocks noChangeAspect="1" noChangeArrowheads="1"/>
            </p:cNvSpPr>
            <p:nvPr/>
          </p:nvSpPr>
          <p:spPr bwMode="auto">
            <a:xfrm>
              <a:off x="1504" y="2679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60" name="Text Box 103"/>
            <p:cNvSpPr txBox="1">
              <a:spLocks noChangeAspect="1" noChangeArrowheads="1"/>
            </p:cNvSpPr>
            <p:nvPr/>
          </p:nvSpPr>
          <p:spPr bwMode="auto">
            <a:xfrm>
              <a:off x="1888" y="2679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61" name="Text Box 104"/>
            <p:cNvSpPr txBox="1">
              <a:spLocks noChangeAspect="1" noChangeArrowheads="1"/>
            </p:cNvSpPr>
            <p:nvPr/>
          </p:nvSpPr>
          <p:spPr bwMode="auto">
            <a:xfrm>
              <a:off x="2321" y="2679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62" name="Text Box 105"/>
            <p:cNvSpPr txBox="1">
              <a:spLocks noChangeAspect="1" noChangeArrowheads="1"/>
            </p:cNvSpPr>
            <p:nvPr/>
          </p:nvSpPr>
          <p:spPr bwMode="auto">
            <a:xfrm>
              <a:off x="2752" y="2679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63" name="Text Box 106"/>
            <p:cNvSpPr txBox="1">
              <a:spLocks noChangeAspect="1" noChangeArrowheads="1"/>
            </p:cNvSpPr>
            <p:nvPr/>
          </p:nvSpPr>
          <p:spPr bwMode="auto">
            <a:xfrm>
              <a:off x="3184" y="2679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64" name="Text Box 107"/>
            <p:cNvSpPr txBox="1">
              <a:spLocks noChangeAspect="1" noChangeArrowheads="1"/>
            </p:cNvSpPr>
            <p:nvPr/>
          </p:nvSpPr>
          <p:spPr bwMode="auto">
            <a:xfrm>
              <a:off x="3617" y="2679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</p:grpSp>
      <p:sp>
        <p:nvSpPr>
          <p:cNvPr id="265" name="Text Box 108"/>
          <p:cNvSpPr txBox="1">
            <a:spLocks noChangeAspect="1" noChangeArrowheads="1"/>
          </p:cNvSpPr>
          <p:nvPr/>
        </p:nvSpPr>
        <p:spPr bwMode="auto">
          <a:xfrm>
            <a:off x="827088" y="4443413"/>
            <a:ext cx="2682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266" name="Text Box 109"/>
          <p:cNvSpPr txBox="1">
            <a:spLocks noChangeAspect="1" noChangeArrowheads="1"/>
          </p:cNvSpPr>
          <p:nvPr/>
        </p:nvSpPr>
        <p:spPr bwMode="auto">
          <a:xfrm>
            <a:off x="1481138" y="4443413"/>
            <a:ext cx="2682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67" name="Text Box 110"/>
          <p:cNvSpPr txBox="1">
            <a:spLocks noChangeAspect="1" noChangeArrowheads="1"/>
          </p:cNvSpPr>
          <p:nvPr/>
        </p:nvSpPr>
        <p:spPr bwMode="auto">
          <a:xfrm>
            <a:off x="2043112" y="4402138"/>
            <a:ext cx="319088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68" name="Text Box 111"/>
          <p:cNvSpPr txBox="1">
            <a:spLocks noChangeAspect="1" noChangeArrowheads="1"/>
          </p:cNvSpPr>
          <p:nvPr/>
        </p:nvSpPr>
        <p:spPr bwMode="auto">
          <a:xfrm>
            <a:off x="2625726" y="4402138"/>
            <a:ext cx="3190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69" name="Text Box 112"/>
          <p:cNvSpPr txBox="1">
            <a:spLocks noChangeAspect="1" noChangeArrowheads="1"/>
          </p:cNvSpPr>
          <p:nvPr/>
        </p:nvSpPr>
        <p:spPr bwMode="auto">
          <a:xfrm>
            <a:off x="3243262" y="4402138"/>
            <a:ext cx="319088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70" name="Text Box 113"/>
          <p:cNvSpPr txBox="1">
            <a:spLocks noChangeAspect="1" noChangeArrowheads="1"/>
          </p:cNvSpPr>
          <p:nvPr/>
        </p:nvSpPr>
        <p:spPr bwMode="auto">
          <a:xfrm>
            <a:off x="3560763" y="4402138"/>
            <a:ext cx="3190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71" name="Text Box 114"/>
          <p:cNvSpPr txBox="1">
            <a:spLocks noChangeAspect="1" noChangeArrowheads="1"/>
          </p:cNvSpPr>
          <p:nvPr/>
        </p:nvSpPr>
        <p:spPr bwMode="auto">
          <a:xfrm>
            <a:off x="4502150" y="4443413"/>
            <a:ext cx="268288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72" name="Text Box 115"/>
          <p:cNvSpPr txBox="1">
            <a:spLocks noChangeAspect="1" noChangeArrowheads="1"/>
          </p:cNvSpPr>
          <p:nvPr/>
        </p:nvSpPr>
        <p:spPr bwMode="auto">
          <a:xfrm>
            <a:off x="5121275" y="4443413"/>
            <a:ext cx="268288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73" name="Text Box 116"/>
          <p:cNvSpPr txBox="1">
            <a:spLocks noChangeAspect="1" noChangeArrowheads="1"/>
          </p:cNvSpPr>
          <p:nvPr/>
        </p:nvSpPr>
        <p:spPr bwMode="auto">
          <a:xfrm>
            <a:off x="831850" y="3825875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74" name="Text Box 117"/>
          <p:cNvSpPr txBox="1">
            <a:spLocks noChangeAspect="1" noChangeArrowheads="1"/>
          </p:cNvSpPr>
          <p:nvPr/>
        </p:nvSpPr>
        <p:spPr bwMode="auto">
          <a:xfrm>
            <a:off x="1484313" y="3825875"/>
            <a:ext cx="268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75" name="Text Box 118"/>
          <p:cNvSpPr txBox="1">
            <a:spLocks noChangeAspect="1" noChangeArrowheads="1"/>
          </p:cNvSpPr>
          <p:nvPr/>
        </p:nvSpPr>
        <p:spPr bwMode="auto">
          <a:xfrm>
            <a:off x="2043113" y="3962400"/>
            <a:ext cx="3190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76" name="Text Box 119"/>
          <p:cNvSpPr txBox="1">
            <a:spLocks noChangeAspect="1" noChangeArrowheads="1"/>
          </p:cNvSpPr>
          <p:nvPr/>
        </p:nvSpPr>
        <p:spPr bwMode="auto">
          <a:xfrm>
            <a:off x="2625725" y="3962400"/>
            <a:ext cx="3190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77" name="Text Box 120"/>
          <p:cNvSpPr txBox="1">
            <a:spLocks noChangeAspect="1" noChangeArrowheads="1"/>
          </p:cNvSpPr>
          <p:nvPr/>
        </p:nvSpPr>
        <p:spPr bwMode="auto">
          <a:xfrm>
            <a:off x="3243263" y="3962400"/>
            <a:ext cx="3190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78" name="Text Box 121"/>
          <p:cNvSpPr txBox="1">
            <a:spLocks noChangeAspect="1" noChangeArrowheads="1"/>
          </p:cNvSpPr>
          <p:nvPr/>
        </p:nvSpPr>
        <p:spPr bwMode="auto">
          <a:xfrm>
            <a:off x="3560763" y="3962400"/>
            <a:ext cx="3190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79" name="Text Box 122"/>
          <p:cNvSpPr txBox="1">
            <a:spLocks noChangeAspect="1" noChangeArrowheads="1"/>
          </p:cNvSpPr>
          <p:nvPr/>
        </p:nvSpPr>
        <p:spPr bwMode="auto">
          <a:xfrm>
            <a:off x="4505325" y="3825875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80" name="Text Box 123"/>
          <p:cNvSpPr txBox="1">
            <a:spLocks noChangeAspect="1" noChangeArrowheads="1"/>
          </p:cNvSpPr>
          <p:nvPr/>
        </p:nvSpPr>
        <p:spPr bwMode="auto">
          <a:xfrm>
            <a:off x="5122863" y="3825875"/>
            <a:ext cx="268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81" name="Text Box 124"/>
          <p:cNvSpPr txBox="1">
            <a:spLocks noChangeAspect="1" noChangeArrowheads="1"/>
          </p:cNvSpPr>
          <p:nvPr/>
        </p:nvSpPr>
        <p:spPr bwMode="auto">
          <a:xfrm>
            <a:off x="831850" y="3276600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82" name="Text Box 125"/>
          <p:cNvSpPr txBox="1">
            <a:spLocks noChangeAspect="1" noChangeArrowheads="1"/>
          </p:cNvSpPr>
          <p:nvPr/>
        </p:nvSpPr>
        <p:spPr bwMode="auto">
          <a:xfrm>
            <a:off x="1484313" y="3276600"/>
            <a:ext cx="268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83" name="Text Box 126"/>
          <p:cNvSpPr txBox="1">
            <a:spLocks noChangeAspect="1" noChangeArrowheads="1"/>
          </p:cNvSpPr>
          <p:nvPr/>
        </p:nvSpPr>
        <p:spPr bwMode="auto">
          <a:xfrm>
            <a:off x="2043113" y="3371850"/>
            <a:ext cx="3190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84" name="Text Box 127"/>
          <p:cNvSpPr txBox="1">
            <a:spLocks noChangeAspect="1" noChangeArrowheads="1"/>
          </p:cNvSpPr>
          <p:nvPr/>
        </p:nvSpPr>
        <p:spPr bwMode="auto">
          <a:xfrm>
            <a:off x="2625725" y="3371850"/>
            <a:ext cx="3190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85" name="Text Box 128"/>
          <p:cNvSpPr txBox="1">
            <a:spLocks noChangeAspect="1" noChangeArrowheads="1"/>
          </p:cNvSpPr>
          <p:nvPr/>
        </p:nvSpPr>
        <p:spPr bwMode="auto">
          <a:xfrm>
            <a:off x="3243263" y="3371850"/>
            <a:ext cx="3190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86" name="Text Box 129"/>
          <p:cNvSpPr txBox="1">
            <a:spLocks noChangeAspect="1" noChangeArrowheads="1"/>
          </p:cNvSpPr>
          <p:nvPr/>
        </p:nvSpPr>
        <p:spPr bwMode="auto">
          <a:xfrm>
            <a:off x="3560763" y="3371850"/>
            <a:ext cx="3190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87" name="Text Box 130"/>
          <p:cNvSpPr txBox="1">
            <a:spLocks noChangeAspect="1" noChangeArrowheads="1"/>
          </p:cNvSpPr>
          <p:nvPr/>
        </p:nvSpPr>
        <p:spPr bwMode="auto">
          <a:xfrm>
            <a:off x="4505325" y="3276600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88" name="Text Box 131"/>
          <p:cNvSpPr txBox="1">
            <a:spLocks noChangeAspect="1" noChangeArrowheads="1"/>
          </p:cNvSpPr>
          <p:nvPr/>
        </p:nvSpPr>
        <p:spPr bwMode="auto">
          <a:xfrm>
            <a:off x="5122863" y="3276600"/>
            <a:ext cx="268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89" name="Text Box 132"/>
          <p:cNvSpPr txBox="1">
            <a:spLocks noChangeAspect="1" noChangeArrowheads="1"/>
          </p:cNvSpPr>
          <p:nvPr/>
        </p:nvSpPr>
        <p:spPr bwMode="auto">
          <a:xfrm>
            <a:off x="827088" y="2686050"/>
            <a:ext cx="268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90" name="Text Box 133"/>
          <p:cNvSpPr txBox="1">
            <a:spLocks noChangeAspect="1" noChangeArrowheads="1"/>
          </p:cNvSpPr>
          <p:nvPr/>
        </p:nvSpPr>
        <p:spPr bwMode="auto">
          <a:xfrm>
            <a:off x="1481138" y="2686050"/>
            <a:ext cx="268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91" name="Text Box 134"/>
          <p:cNvSpPr txBox="1">
            <a:spLocks noChangeAspect="1" noChangeArrowheads="1"/>
          </p:cNvSpPr>
          <p:nvPr/>
        </p:nvSpPr>
        <p:spPr bwMode="auto">
          <a:xfrm>
            <a:off x="2043113" y="2932113"/>
            <a:ext cx="3190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92" name="Text Box 135"/>
          <p:cNvSpPr txBox="1">
            <a:spLocks noChangeAspect="1" noChangeArrowheads="1"/>
          </p:cNvSpPr>
          <p:nvPr/>
        </p:nvSpPr>
        <p:spPr bwMode="auto">
          <a:xfrm>
            <a:off x="2625726" y="2932113"/>
            <a:ext cx="3190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93" name="Text Box 136"/>
          <p:cNvSpPr txBox="1">
            <a:spLocks noChangeAspect="1" noChangeArrowheads="1"/>
          </p:cNvSpPr>
          <p:nvPr/>
        </p:nvSpPr>
        <p:spPr bwMode="auto">
          <a:xfrm>
            <a:off x="3243262" y="2932113"/>
            <a:ext cx="319088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94" name="Text Box 137"/>
          <p:cNvSpPr txBox="1">
            <a:spLocks noChangeAspect="1" noChangeArrowheads="1"/>
          </p:cNvSpPr>
          <p:nvPr/>
        </p:nvSpPr>
        <p:spPr bwMode="auto">
          <a:xfrm>
            <a:off x="3560763" y="2932113"/>
            <a:ext cx="3190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95" name="Text Box 138"/>
          <p:cNvSpPr txBox="1">
            <a:spLocks noChangeAspect="1" noChangeArrowheads="1"/>
          </p:cNvSpPr>
          <p:nvPr/>
        </p:nvSpPr>
        <p:spPr bwMode="auto">
          <a:xfrm>
            <a:off x="4502150" y="2686050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96" name="Text Box 139"/>
          <p:cNvSpPr txBox="1">
            <a:spLocks noChangeAspect="1" noChangeArrowheads="1"/>
          </p:cNvSpPr>
          <p:nvPr/>
        </p:nvSpPr>
        <p:spPr bwMode="auto">
          <a:xfrm>
            <a:off x="5121275" y="2686050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grpSp>
        <p:nvGrpSpPr>
          <p:cNvPr id="297" name="Group 140"/>
          <p:cNvGrpSpPr>
            <a:grpSpLocks noChangeAspect="1"/>
          </p:cNvGrpSpPr>
          <p:nvPr/>
        </p:nvGrpSpPr>
        <p:grpSpPr bwMode="auto">
          <a:xfrm>
            <a:off x="827088" y="2108200"/>
            <a:ext cx="4562475" cy="274638"/>
            <a:chOff x="661" y="663"/>
            <a:chExt cx="3189" cy="192"/>
          </a:xfrm>
        </p:grpSpPr>
        <p:sp>
          <p:nvSpPr>
            <p:cNvPr id="298" name="Text Box 141"/>
            <p:cNvSpPr txBox="1">
              <a:spLocks noChangeAspect="1" noChangeArrowheads="1"/>
            </p:cNvSpPr>
            <p:nvPr/>
          </p:nvSpPr>
          <p:spPr bwMode="auto">
            <a:xfrm>
              <a:off x="661" y="663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99" name="Text Box 142"/>
            <p:cNvSpPr txBox="1">
              <a:spLocks noChangeAspect="1" noChangeArrowheads="1"/>
            </p:cNvSpPr>
            <p:nvPr/>
          </p:nvSpPr>
          <p:spPr bwMode="auto">
            <a:xfrm>
              <a:off x="1118" y="663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300" name="Text Box 143"/>
            <p:cNvSpPr txBox="1">
              <a:spLocks noChangeAspect="1" noChangeArrowheads="1"/>
            </p:cNvSpPr>
            <p:nvPr/>
          </p:nvSpPr>
          <p:spPr bwMode="auto">
            <a:xfrm>
              <a:off x="1550" y="663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01" name="Text Box 144"/>
            <p:cNvSpPr txBox="1">
              <a:spLocks noChangeAspect="1" noChangeArrowheads="1"/>
            </p:cNvSpPr>
            <p:nvPr/>
          </p:nvSpPr>
          <p:spPr bwMode="auto">
            <a:xfrm>
              <a:off x="1934" y="663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02" name="Text Box 145"/>
            <p:cNvSpPr txBox="1">
              <a:spLocks noChangeAspect="1" noChangeArrowheads="1"/>
            </p:cNvSpPr>
            <p:nvPr/>
          </p:nvSpPr>
          <p:spPr bwMode="auto">
            <a:xfrm>
              <a:off x="2367" y="663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03" name="Text Box 146"/>
            <p:cNvSpPr txBox="1">
              <a:spLocks noChangeAspect="1" noChangeArrowheads="1"/>
            </p:cNvSpPr>
            <p:nvPr/>
          </p:nvSpPr>
          <p:spPr bwMode="auto">
            <a:xfrm>
              <a:off x="2798" y="663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04" name="Text Box 147"/>
            <p:cNvSpPr txBox="1">
              <a:spLocks noChangeAspect="1" noChangeArrowheads="1"/>
            </p:cNvSpPr>
            <p:nvPr/>
          </p:nvSpPr>
          <p:spPr bwMode="auto">
            <a:xfrm>
              <a:off x="3230" y="663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305" name="Text Box 148"/>
            <p:cNvSpPr txBox="1">
              <a:spLocks noChangeAspect="1" noChangeArrowheads="1"/>
            </p:cNvSpPr>
            <p:nvPr/>
          </p:nvSpPr>
          <p:spPr bwMode="auto">
            <a:xfrm>
              <a:off x="3663" y="663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</p:grpSp>
      <p:grpSp>
        <p:nvGrpSpPr>
          <p:cNvPr id="306" name="Group 149"/>
          <p:cNvGrpSpPr>
            <a:grpSpLocks noChangeAspect="1"/>
          </p:cNvGrpSpPr>
          <p:nvPr/>
        </p:nvGrpSpPr>
        <p:grpSpPr bwMode="auto">
          <a:xfrm>
            <a:off x="827088" y="1490663"/>
            <a:ext cx="4562475" cy="274637"/>
            <a:chOff x="661" y="231"/>
            <a:chExt cx="3189" cy="192"/>
          </a:xfrm>
        </p:grpSpPr>
        <p:sp>
          <p:nvSpPr>
            <p:cNvPr id="307" name="Text Box 150"/>
            <p:cNvSpPr txBox="1">
              <a:spLocks noChangeAspect="1" noChangeArrowheads="1"/>
            </p:cNvSpPr>
            <p:nvPr/>
          </p:nvSpPr>
          <p:spPr bwMode="auto">
            <a:xfrm>
              <a:off x="661" y="231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308" name="Text Box 151"/>
            <p:cNvSpPr txBox="1">
              <a:spLocks noChangeAspect="1" noChangeArrowheads="1"/>
            </p:cNvSpPr>
            <p:nvPr/>
          </p:nvSpPr>
          <p:spPr bwMode="auto">
            <a:xfrm>
              <a:off x="1118" y="231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309" name="Text Box 152"/>
            <p:cNvSpPr txBox="1">
              <a:spLocks noChangeAspect="1" noChangeArrowheads="1"/>
            </p:cNvSpPr>
            <p:nvPr/>
          </p:nvSpPr>
          <p:spPr bwMode="auto">
            <a:xfrm>
              <a:off x="1550" y="231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10" name="Text Box 153"/>
            <p:cNvSpPr txBox="1">
              <a:spLocks noChangeAspect="1" noChangeArrowheads="1"/>
            </p:cNvSpPr>
            <p:nvPr/>
          </p:nvSpPr>
          <p:spPr bwMode="auto">
            <a:xfrm>
              <a:off x="1934" y="231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11" name="Text Box 154"/>
            <p:cNvSpPr txBox="1">
              <a:spLocks noChangeAspect="1" noChangeArrowheads="1"/>
            </p:cNvSpPr>
            <p:nvPr/>
          </p:nvSpPr>
          <p:spPr bwMode="auto">
            <a:xfrm>
              <a:off x="2367" y="231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12" name="Text Box 155"/>
            <p:cNvSpPr txBox="1">
              <a:spLocks noChangeAspect="1" noChangeArrowheads="1"/>
            </p:cNvSpPr>
            <p:nvPr/>
          </p:nvSpPr>
          <p:spPr bwMode="auto">
            <a:xfrm>
              <a:off x="2798" y="231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13" name="Text Box 156"/>
            <p:cNvSpPr txBox="1">
              <a:spLocks noChangeAspect="1" noChangeArrowheads="1"/>
            </p:cNvSpPr>
            <p:nvPr/>
          </p:nvSpPr>
          <p:spPr bwMode="auto">
            <a:xfrm>
              <a:off x="3230" y="231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314" name="Text Box 157"/>
            <p:cNvSpPr txBox="1">
              <a:spLocks noChangeAspect="1" noChangeArrowheads="1"/>
            </p:cNvSpPr>
            <p:nvPr/>
          </p:nvSpPr>
          <p:spPr bwMode="auto">
            <a:xfrm>
              <a:off x="3663" y="231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</p:grpSp>
      <p:sp>
        <p:nvSpPr>
          <p:cNvPr id="315" name="Text Box 158"/>
          <p:cNvSpPr txBox="1">
            <a:spLocks noChangeArrowheads="1"/>
          </p:cNvSpPr>
          <p:nvPr/>
        </p:nvSpPr>
        <p:spPr bwMode="auto">
          <a:xfrm>
            <a:off x="21593" y="6061413"/>
            <a:ext cx="896399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Initially</a:t>
            </a:r>
          </a:p>
          <a:p>
            <a:pPr algn="ctr"/>
            <a:r>
              <a:rPr lang="en-US" sz="1800" dirty="0">
                <a:latin typeface="+mn-lt"/>
              </a:rPr>
              <a:t>m = 1</a:t>
            </a:r>
          </a:p>
        </p:txBody>
      </p:sp>
      <p:sp>
        <p:nvSpPr>
          <p:cNvPr id="319" name="TextBox 318"/>
          <p:cNvSpPr txBox="1"/>
          <p:nvPr/>
        </p:nvSpPr>
        <p:spPr>
          <a:xfrm>
            <a:off x="2057400" y="2514600"/>
            <a:ext cx="1817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Forbidden region</a:t>
            </a:r>
          </a:p>
        </p:txBody>
      </p:sp>
      <p:cxnSp>
        <p:nvCxnSpPr>
          <p:cNvPr id="321" name="Straight Arrow Connector 320"/>
          <p:cNvCxnSpPr>
            <a:stCxn id="315" idx="0"/>
          </p:cNvCxnSpPr>
          <p:nvPr/>
        </p:nvCxnSpPr>
        <p:spPr bwMode="auto">
          <a:xfrm flipV="1">
            <a:off x="469793" y="5899151"/>
            <a:ext cx="336126" cy="162262"/>
          </a:xfrm>
          <a:prstGeom prst="straightConnector1">
            <a:avLst/>
          </a:prstGeom>
          <a:noFill/>
          <a:ln w="38100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336581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45EEF-551E-4D64-8511-64EC0FCA1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6983CF4-A3C2-48EB-990C-5A1EADF8E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1066827"/>
            <a:ext cx="4863894" cy="472434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Lato Extended"/>
              </a:rPr>
              <a:t>The questions all concern the following code: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rgbClr val="2D3B45"/>
              </a:solidFill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D3B45"/>
                </a:solidFill>
                <a:effectLst/>
                <a:latin typeface="Monaco"/>
              </a:rPr>
              <a:t>#include "csapp.h"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D3B45"/>
                </a:solidFill>
                <a:effectLst/>
                <a:latin typeface="Monac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D3B45"/>
                </a:solidFill>
                <a:effectLst/>
                <a:latin typeface="Monaco"/>
              </a:rPr>
              <a:t>#define N 2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D3B45"/>
                </a:solidFill>
                <a:effectLst/>
                <a:latin typeface="Monac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D3B45"/>
                </a:solidFill>
                <a:effectLst/>
                <a:latin typeface="Monaco"/>
              </a:rPr>
              <a:t>void *thread(void *vargp);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D3B45"/>
                </a:solidFill>
                <a:effectLst/>
                <a:latin typeface="Monaco"/>
              </a:rPr>
            </a:b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D3B45"/>
                </a:solidFill>
                <a:effectLst/>
                <a:latin typeface="Monac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D3B45"/>
                </a:solidFill>
                <a:effectLst/>
                <a:latin typeface="Monaco"/>
              </a:rPr>
              <a:t>long *pointers[N];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D3B45"/>
                </a:solidFill>
                <a:effectLst/>
                <a:latin typeface="Monaco"/>
              </a:rPr>
            </a:b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D3B45"/>
                </a:solidFill>
                <a:effectLst/>
                <a:latin typeface="Monac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D3B45"/>
                </a:solidFill>
                <a:effectLst/>
                <a:latin typeface="Monaco"/>
              </a:rPr>
              <a:t>int main(int argc, char *argv[])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D3B45"/>
                </a:solidFill>
                <a:effectLst/>
                <a:latin typeface="Monac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D3B45"/>
                </a:solidFill>
                <a:effectLst/>
                <a:latin typeface="Monaco"/>
              </a:rPr>
              <a:t>{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D3B45"/>
                </a:solidFill>
                <a:effectLst/>
                <a:latin typeface="Monac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D3B45"/>
                </a:solidFill>
                <a:effectLst/>
                <a:latin typeface="Monaco"/>
              </a:rPr>
              <a:t>    long i;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D3B45"/>
                </a:solidFill>
                <a:effectLst/>
                <a:latin typeface="Monac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D3B45"/>
                </a:solidFill>
                <a:effectLst/>
                <a:latin typeface="Monaco"/>
              </a:rPr>
              <a:t>    pthread_t tids[N];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D3B45"/>
                </a:solidFill>
                <a:effectLst/>
                <a:latin typeface="Monaco"/>
              </a:rPr>
            </a:b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D3B45"/>
                </a:solidFill>
                <a:effectLst/>
                <a:latin typeface="Monac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D3B45"/>
                </a:solidFill>
                <a:effectLst/>
                <a:latin typeface="Monaco"/>
              </a:rPr>
              <a:t>    for (i = 0; i &lt; N; i++)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D3B45"/>
                </a:solidFill>
                <a:effectLst/>
                <a:latin typeface="Monac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D3B45"/>
                </a:solidFill>
                <a:effectLst/>
                <a:latin typeface="Monaco"/>
              </a:rPr>
              <a:t>        Pthread_create(&amp;tids[i], NULL, thread, (void *) i);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D3B45"/>
                </a:solidFill>
                <a:effectLst/>
                <a:latin typeface="Monac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D3B45"/>
                </a:solidFill>
                <a:effectLst/>
                <a:latin typeface="Monaco"/>
              </a:rPr>
              <a:t>    sleep(1);      // Sleep #1                                                                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D3B45"/>
                </a:solidFill>
                <a:effectLst/>
                <a:latin typeface="Monac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D3B45"/>
                </a:solidFill>
                <a:effectLst/>
                <a:latin typeface="Monaco"/>
              </a:rPr>
              <a:t>    for (i = 0; i &lt; N; i++)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D3B45"/>
                </a:solidFill>
                <a:effectLst/>
                <a:latin typeface="Monac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D3B45"/>
                </a:solidFill>
                <a:effectLst/>
                <a:latin typeface="Monaco"/>
              </a:rPr>
              <a:t>        printf("Thread id %u has local value %ld\n",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D3B45"/>
                </a:solidFill>
                <a:effectLst/>
                <a:latin typeface="Monac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D3B45"/>
                </a:solidFill>
                <a:effectLst/>
                <a:latin typeface="Monaco"/>
              </a:rPr>
              <a:t>               (int) tids[i], *pointers[i]);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D3B45"/>
                </a:solidFill>
                <a:effectLst/>
                <a:latin typeface="Monac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D3B45"/>
                </a:solidFill>
                <a:effectLst/>
                <a:latin typeface="Monaco"/>
              </a:rPr>
              <a:t>    for (i = 0; i &lt; N; i++)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D3B45"/>
                </a:solidFill>
                <a:effectLst/>
                <a:latin typeface="Monac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D3B45"/>
                </a:solidFill>
                <a:effectLst/>
                <a:latin typeface="Monaco"/>
              </a:rPr>
              <a:t>        Pthread_join(tids[i], NULL);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D3B45"/>
                </a:solidFill>
                <a:effectLst/>
                <a:latin typeface="Monac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D3B45"/>
                </a:solidFill>
                <a:effectLst/>
                <a:latin typeface="Monaco"/>
              </a:rPr>
              <a:t>    return 0;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D3B45"/>
                </a:solidFill>
                <a:effectLst/>
                <a:latin typeface="Monac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D3B45"/>
                </a:solidFill>
                <a:effectLst/>
                <a:latin typeface="Monaco"/>
              </a:rPr>
              <a:t>}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D3B45"/>
                </a:solidFill>
                <a:effectLst/>
                <a:latin typeface="Monaco"/>
              </a:rPr>
            </a:b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D3B45"/>
                </a:solidFill>
                <a:effectLst/>
                <a:latin typeface="Monac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D3B45"/>
                </a:solidFill>
                <a:effectLst/>
                <a:latin typeface="Monaco"/>
              </a:rPr>
              <a:t>void *thread(void *vargp)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D3B45"/>
                </a:solidFill>
                <a:effectLst/>
                <a:latin typeface="Monac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D3B45"/>
                </a:solidFill>
                <a:effectLst/>
                <a:latin typeface="Monaco"/>
              </a:rPr>
              <a:t>{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D3B45"/>
                </a:solidFill>
                <a:effectLst/>
                <a:latin typeface="Monac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D3B45"/>
                </a:solidFill>
                <a:effectLst/>
                <a:latin typeface="Monaco"/>
              </a:rPr>
              <a:t>    long myid = (long) vargp;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D3B45"/>
                </a:solidFill>
                <a:effectLst/>
                <a:latin typeface="Monac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D3B45"/>
                </a:solidFill>
                <a:effectLst/>
                <a:latin typeface="Monaco"/>
              </a:rPr>
              <a:t>    pointers[myid] = &amp;myid;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D3B45"/>
                </a:solidFill>
                <a:effectLst/>
                <a:latin typeface="Monac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D3B45"/>
                </a:solidFill>
                <a:effectLst/>
                <a:latin typeface="Monaco"/>
              </a:rPr>
              <a:t>    sleep(2);      // Sleep #2                                                                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D3B45"/>
                </a:solidFill>
                <a:effectLst/>
                <a:latin typeface="Monac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D3B45"/>
                </a:solidFill>
                <a:effectLst/>
                <a:latin typeface="Monaco"/>
              </a:rPr>
              <a:t>    return NULL;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D3B45"/>
                </a:solidFill>
                <a:effectLst/>
                <a:latin typeface="Monac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D3B45"/>
                </a:solidFill>
                <a:effectLst/>
                <a:latin typeface="Monaco"/>
              </a:rPr>
              <a:t>}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CB6E4-BD75-4279-93F7-2A7E872A2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https://canvas.cmu.edu/courses/28101/quizzes/77045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63839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Threads review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Sharing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Mutual exclusion</a:t>
            </a:r>
          </a:p>
          <a:p>
            <a:r>
              <a:rPr lang="en-US" dirty="0"/>
              <a:t>Semaphores</a:t>
            </a:r>
          </a:p>
          <a:p>
            <a:r>
              <a:rPr lang="en-US" dirty="0"/>
              <a:t>Producer-Consumer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33598849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759700" cy="573088"/>
          </a:xfrm>
        </p:spPr>
        <p:txBody>
          <a:bodyPr/>
          <a:lstStyle/>
          <a:p>
            <a:r>
              <a:rPr lang="en-US"/>
              <a:t>Semaphores</a:t>
            </a:r>
          </a:p>
        </p:txBody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8645359" cy="54292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b="1" i="1" dirty="0">
                <a:solidFill>
                  <a:srgbClr val="C00000"/>
                </a:solidFill>
              </a:rPr>
              <a:t>Semaphore:</a:t>
            </a:r>
            <a:r>
              <a:rPr lang="en-US" i="1" dirty="0"/>
              <a:t> </a:t>
            </a:r>
            <a:r>
              <a:rPr lang="en-US" dirty="0"/>
              <a:t> non-negative global integer synchronization variable. Manipulated by </a:t>
            </a:r>
            <a:r>
              <a:rPr lang="en-US" i="1" dirty="0"/>
              <a:t>P</a:t>
            </a:r>
            <a:r>
              <a:rPr lang="en-US" dirty="0"/>
              <a:t> and </a:t>
            </a:r>
            <a:r>
              <a:rPr lang="en-US" i="1" dirty="0"/>
              <a:t>V</a:t>
            </a:r>
            <a:r>
              <a:rPr lang="en-US" dirty="0"/>
              <a:t> operations. </a:t>
            </a:r>
          </a:p>
          <a:p>
            <a:pPr>
              <a:lnSpc>
                <a:spcPct val="90000"/>
              </a:lnSpc>
            </a:pPr>
            <a:r>
              <a:rPr lang="en-US" dirty="0"/>
              <a:t>P(s)</a:t>
            </a:r>
          </a:p>
          <a:p>
            <a:pPr lvl="1">
              <a:lnSpc>
                <a:spcPct val="97000"/>
              </a:lnSpc>
            </a:pPr>
            <a:r>
              <a:rPr lang="en-US" dirty="0"/>
              <a:t>If </a:t>
            </a:r>
            <a:r>
              <a:rPr lang="en-US" i="1" dirty="0"/>
              <a:t>s</a:t>
            </a:r>
            <a:r>
              <a:rPr lang="en-US" dirty="0"/>
              <a:t> is nonzero, then decrement </a:t>
            </a:r>
            <a:r>
              <a:rPr lang="en-US" i="1" dirty="0"/>
              <a:t>s</a:t>
            </a:r>
            <a:r>
              <a:rPr lang="en-US" dirty="0"/>
              <a:t> by 1 and return immediately. 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Test and decrement operations occur atomically (indivisibly)</a:t>
            </a:r>
          </a:p>
          <a:p>
            <a:pPr lvl="1">
              <a:lnSpc>
                <a:spcPct val="97000"/>
              </a:lnSpc>
            </a:pPr>
            <a:r>
              <a:rPr lang="en-US" dirty="0"/>
              <a:t>If </a:t>
            </a:r>
            <a:r>
              <a:rPr lang="en-US" i="1" dirty="0"/>
              <a:t>s</a:t>
            </a:r>
            <a:r>
              <a:rPr lang="en-US" dirty="0"/>
              <a:t> is zero, then suspend thread until </a:t>
            </a:r>
            <a:r>
              <a:rPr lang="en-US" i="1" dirty="0"/>
              <a:t>s</a:t>
            </a:r>
            <a:r>
              <a:rPr lang="en-US" dirty="0"/>
              <a:t> becomes nonzero and the thread is restarted by a V operation. </a:t>
            </a:r>
          </a:p>
          <a:p>
            <a:pPr lvl="1">
              <a:lnSpc>
                <a:spcPct val="97000"/>
              </a:lnSpc>
            </a:pPr>
            <a:r>
              <a:rPr lang="en-US" dirty="0"/>
              <a:t>After restarting, the P operation decrements </a:t>
            </a:r>
            <a:r>
              <a:rPr lang="en-US" i="1" dirty="0"/>
              <a:t>s</a:t>
            </a:r>
            <a:r>
              <a:rPr lang="en-US" dirty="0"/>
              <a:t> and returns control to the caller. </a:t>
            </a:r>
          </a:p>
          <a:p>
            <a:pPr>
              <a:lnSpc>
                <a:spcPct val="97000"/>
              </a:lnSpc>
            </a:pPr>
            <a:r>
              <a:rPr lang="en-US" b="1" i="1" dirty="0"/>
              <a:t>V(s): </a:t>
            </a:r>
          </a:p>
          <a:p>
            <a:pPr lvl="1">
              <a:lnSpc>
                <a:spcPct val="97000"/>
              </a:lnSpc>
            </a:pPr>
            <a:r>
              <a:rPr lang="en-US" dirty="0"/>
              <a:t>Increment </a:t>
            </a:r>
            <a:r>
              <a:rPr lang="en-US" i="1" dirty="0"/>
              <a:t>s</a:t>
            </a:r>
            <a:r>
              <a:rPr lang="en-US" dirty="0"/>
              <a:t> by 1. 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Increment operation occurs atomically</a:t>
            </a:r>
          </a:p>
          <a:p>
            <a:pPr lvl="1">
              <a:lnSpc>
                <a:spcPct val="97000"/>
              </a:lnSpc>
            </a:pPr>
            <a:r>
              <a:rPr lang="en-US" dirty="0"/>
              <a:t>If there are any threads blocked in a P operation waiting for </a:t>
            </a:r>
            <a:r>
              <a:rPr lang="en-US" i="1" dirty="0"/>
              <a:t>s</a:t>
            </a:r>
            <a:r>
              <a:rPr lang="en-US" dirty="0"/>
              <a:t> to become non-zero, then restart exactly one of those threads, which then completes its P operation by decrementing </a:t>
            </a:r>
            <a:r>
              <a:rPr lang="en-US" i="1" dirty="0"/>
              <a:t>s</a:t>
            </a:r>
            <a:r>
              <a:rPr lang="en-US" dirty="0"/>
              <a:t>. </a:t>
            </a:r>
            <a:endParaRPr lang="en-US" b="1" i="1" dirty="0"/>
          </a:p>
          <a:p>
            <a:pPr marL="457200" lvl="1" indent="0">
              <a:lnSpc>
                <a:spcPct val="97000"/>
              </a:lnSpc>
              <a:buNone/>
            </a:pPr>
            <a:endParaRPr lang="en-US" dirty="0">
              <a:solidFill>
                <a:srgbClr val="C00000"/>
              </a:solidFill>
            </a:endParaRPr>
          </a:p>
          <a:p>
            <a:pPr>
              <a:lnSpc>
                <a:spcPct val="85000"/>
              </a:lnSpc>
            </a:pPr>
            <a:r>
              <a:rPr lang="en-US" dirty="0">
                <a:solidFill>
                  <a:srgbClr val="C00000"/>
                </a:solidFill>
              </a:rPr>
              <a:t>Semaphore invariant: </a:t>
            </a:r>
            <a:r>
              <a:rPr lang="en-US" i="1" dirty="0">
                <a:solidFill>
                  <a:srgbClr val="C00000"/>
                </a:solidFill>
              </a:rPr>
              <a:t>(s &gt;= 0)</a:t>
            </a:r>
          </a:p>
        </p:txBody>
      </p:sp>
    </p:spTree>
    <p:extLst>
      <p:ext uri="{BB962C8B-B14F-4D97-AF65-F5344CB8AC3E}">
        <p14:creationId xmlns:p14="http://schemas.microsoft.com/office/powerpoint/2010/main" val="61313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59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Process With Multiple Threads</a:t>
            </a:r>
          </a:p>
        </p:txBody>
      </p:sp>
      <p:sp>
        <p:nvSpPr>
          <p:cNvPr id="803860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275818" y="1116013"/>
            <a:ext cx="8307387" cy="18557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Multiple threads can be associated with a process</a:t>
            </a:r>
          </a:p>
          <a:p>
            <a:pPr lvl="1"/>
            <a:r>
              <a:rPr lang="en-US" dirty="0"/>
              <a:t>Each thread has its own logical control flow </a:t>
            </a:r>
          </a:p>
          <a:p>
            <a:pPr lvl="1"/>
            <a:r>
              <a:rPr lang="en-US" dirty="0"/>
              <a:t>Each thread shares the same code, data, and kernel context</a:t>
            </a:r>
          </a:p>
          <a:p>
            <a:pPr lvl="1"/>
            <a:r>
              <a:rPr lang="en-US" dirty="0"/>
              <a:t>Each thread has its own stack for local variables </a:t>
            </a:r>
          </a:p>
          <a:p>
            <a:pPr lvl="2"/>
            <a:r>
              <a:rPr lang="en-US" dirty="0"/>
              <a:t>but not protected from other threads</a:t>
            </a:r>
          </a:p>
          <a:p>
            <a:pPr lvl="1"/>
            <a:r>
              <a:rPr lang="en-US" dirty="0"/>
              <a:t>Each thread has its own thread id (TID)</a:t>
            </a:r>
          </a:p>
        </p:txBody>
      </p:sp>
      <p:sp>
        <p:nvSpPr>
          <p:cNvPr id="803848" name="Text Box 8"/>
          <p:cNvSpPr txBox="1">
            <a:spLocks noChangeArrowheads="1"/>
          </p:cNvSpPr>
          <p:nvPr/>
        </p:nvSpPr>
        <p:spPr bwMode="auto">
          <a:xfrm>
            <a:off x="384175" y="4542274"/>
            <a:ext cx="1932252" cy="144655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+mn-lt"/>
              </a:rPr>
              <a:t>Thread 1 context:</a:t>
            </a:r>
          </a:p>
          <a:p>
            <a:r>
              <a:rPr lang="en-US" sz="1800" dirty="0">
                <a:latin typeface="+mn-lt"/>
              </a:rPr>
              <a:t>    Data registers</a:t>
            </a:r>
          </a:p>
          <a:p>
            <a:r>
              <a:rPr lang="en-US" sz="1800" dirty="0">
                <a:latin typeface="+mn-lt"/>
              </a:rPr>
              <a:t>    Condition codes</a:t>
            </a:r>
          </a:p>
          <a:p>
            <a:r>
              <a:rPr lang="en-US" sz="1800" dirty="0">
                <a:latin typeface="+mn-lt"/>
              </a:rPr>
              <a:t>    SP</a:t>
            </a:r>
            <a:r>
              <a:rPr lang="en-US" sz="1800" baseline="-25000" dirty="0">
                <a:latin typeface="+mn-lt"/>
              </a:rPr>
              <a:t>1</a:t>
            </a:r>
          </a:p>
          <a:p>
            <a:r>
              <a:rPr lang="en-US" sz="1800" dirty="0">
                <a:latin typeface="+mn-lt"/>
              </a:rPr>
              <a:t>    PC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803852" name="Rectangle 12"/>
          <p:cNvSpPr>
            <a:spLocks noChangeAspect="1" noChangeArrowheads="1"/>
          </p:cNvSpPr>
          <p:nvPr/>
        </p:nvSpPr>
        <p:spPr bwMode="auto">
          <a:xfrm>
            <a:off x="381000" y="3931087"/>
            <a:ext cx="1885950" cy="3190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stack 1</a:t>
            </a:r>
          </a:p>
        </p:txBody>
      </p:sp>
      <p:sp>
        <p:nvSpPr>
          <p:cNvPr id="803853" name="Text Box 13"/>
          <p:cNvSpPr txBox="1">
            <a:spLocks noChangeArrowheads="1"/>
          </p:cNvSpPr>
          <p:nvPr/>
        </p:nvSpPr>
        <p:spPr bwMode="auto">
          <a:xfrm>
            <a:off x="178336" y="3181290"/>
            <a:ext cx="264687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Thread 1 (main thread)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715000" y="3181290"/>
            <a:ext cx="2600777" cy="3524310"/>
            <a:chOff x="3200400" y="3181290"/>
            <a:chExt cx="2600777" cy="3524310"/>
          </a:xfrm>
        </p:grpSpPr>
        <p:sp>
          <p:nvSpPr>
            <p:cNvPr id="803843" name="Rectangle 3"/>
            <p:cNvSpPr>
              <a:spLocks noChangeAspect="1" noChangeArrowheads="1"/>
            </p:cNvSpPr>
            <p:nvPr/>
          </p:nvSpPr>
          <p:spPr bwMode="auto">
            <a:xfrm>
              <a:off x="3432175" y="3748088"/>
              <a:ext cx="2230438" cy="319087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shared libraries</a:t>
              </a:r>
            </a:p>
          </p:txBody>
        </p:sp>
        <p:sp>
          <p:nvSpPr>
            <p:cNvPr id="803844" name="Rectangle 4"/>
            <p:cNvSpPr>
              <a:spLocks noChangeAspect="1" noChangeArrowheads="1"/>
            </p:cNvSpPr>
            <p:nvPr/>
          </p:nvSpPr>
          <p:spPr bwMode="auto">
            <a:xfrm>
              <a:off x="3432175" y="4013200"/>
              <a:ext cx="2230438" cy="25400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803845" name="Rectangle 5"/>
            <p:cNvSpPr>
              <a:spLocks noChangeAspect="1" noChangeArrowheads="1"/>
            </p:cNvSpPr>
            <p:nvPr/>
          </p:nvSpPr>
          <p:spPr bwMode="auto">
            <a:xfrm>
              <a:off x="3432175" y="4253349"/>
              <a:ext cx="2230438" cy="28892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latin typeface="+mn-lt"/>
                </a:rPr>
                <a:t>run-time heap</a:t>
              </a:r>
            </a:p>
          </p:txBody>
        </p:sp>
        <p:sp>
          <p:nvSpPr>
            <p:cNvPr id="803846" name="Text Box 6"/>
            <p:cNvSpPr txBox="1">
              <a:spLocks noChangeAspect="1" noChangeArrowheads="1"/>
            </p:cNvSpPr>
            <p:nvPr/>
          </p:nvSpPr>
          <p:spPr bwMode="auto">
            <a:xfrm>
              <a:off x="3200400" y="5266174"/>
              <a:ext cx="252913" cy="2539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50">
                  <a:latin typeface="+mn-lt"/>
                </a:rPr>
                <a:t>0</a:t>
              </a:r>
              <a:endParaRPr lang="en-US" sz="1100">
                <a:latin typeface="+mn-lt"/>
              </a:endParaRPr>
            </a:p>
          </p:txBody>
        </p:sp>
        <p:sp>
          <p:nvSpPr>
            <p:cNvPr id="803847" name="Rectangle 7"/>
            <p:cNvSpPr>
              <a:spLocks noChangeAspect="1" noChangeArrowheads="1"/>
            </p:cNvSpPr>
            <p:nvPr/>
          </p:nvSpPr>
          <p:spPr bwMode="auto">
            <a:xfrm>
              <a:off x="3432175" y="4488299"/>
              <a:ext cx="2232025" cy="32067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read/write data</a:t>
              </a:r>
            </a:p>
          </p:txBody>
        </p:sp>
        <p:sp>
          <p:nvSpPr>
            <p:cNvPr id="803849" name="Text Box 9"/>
            <p:cNvSpPr txBox="1">
              <a:spLocks noChangeArrowheads="1"/>
            </p:cNvSpPr>
            <p:nvPr/>
          </p:nvSpPr>
          <p:spPr bwMode="auto">
            <a:xfrm>
              <a:off x="3247573" y="3181290"/>
              <a:ext cx="2553604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 Shared code and data</a:t>
              </a:r>
            </a:p>
          </p:txBody>
        </p:sp>
        <p:sp>
          <p:nvSpPr>
            <p:cNvPr id="803850" name="Rectangle 10"/>
            <p:cNvSpPr>
              <a:spLocks noChangeAspect="1" noChangeArrowheads="1"/>
            </p:cNvSpPr>
            <p:nvPr/>
          </p:nvSpPr>
          <p:spPr bwMode="auto">
            <a:xfrm>
              <a:off x="3432175" y="4808974"/>
              <a:ext cx="2232025" cy="32067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latin typeface="+mn-lt"/>
                </a:rPr>
                <a:t>read-only code/data</a:t>
              </a:r>
            </a:p>
          </p:txBody>
        </p:sp>
        <p:sp>
          <p:nvSpPr>
            <p:cNvPr id="803851" name="Rectangle 11"/>
            <p:cNvSpPr>
              <a:spLocks noChangeAspect="1" noChangeArrowheads="1"/>
            </p:cNvSpPr>
            <p:nvPr/>
          </p:nvSpPr>
          <p:spPr bwMode="auto">
            <a:xfrm>
              <a:off x="3432175" y="5113774"/>
              <a:ext cx="2232025" cy="320675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803854" name="Text Box 14"/>
            <p:cNvSpPr txBox="1">
              <a:spLocks noChangeArrowheads="1"/>
            </p:cNvSpPr>
            <p:nvPr/>
          </p:nvSpPr>
          <p:spPr bwMode="auto">
            <a:xfrm>
              <a:off x="3594100" y="5536049"/>
              <a:ext cx="1883336" cy="1169551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600" dirty="0">
                  <a:latin typeface="+mn-lt"/>
                </a:rPr>
                <a:t>Kernel context:</a:t>
              </a:r>
            </a:p>
            <a:p>
              <a:r>
                <a:rPr lang="en-US" sz="1400" dirty="0">
                  <a:latin typeface="+mn-lt"/>
                </a:rPr>
                <a:t>   </a:t>
              </a:r>
              <a:r>
                <a:rPr lang="en-US" sz="1800" dirty="0">
                  <a:latin typeface="+mn-lt"/>
                </a:rPr>
                <a:t>VM structures</a:t>
              </a:r>
            </a:p>
            <a:p>
              <a:r>
                <a:rPr lang="en-US" sz="1800" dirty="0">
                  <a:latin typeface="+mn-lt"/>
                </a:rPr>
                <a:t>   Descriptor table</a:t>
              </a:r>
            </a:p>
            <a:p>
              <a:r>
                <a:rPr lang="en-US" sz="1800" dirty="0">
                  <a:latin typeface="+mn-lt"/>
                </a:rPr>
                <a:t>   </a:t>
              </a:r>
              <a:r>
                <a:rPr lang="en-US" sz="1800" dirty="0" err="1">
                  <a:latin typeface="+mn-lt"/>
                </a:rPr>
                <a:t>brk</a:t>
              </a:r>
              <a:r>
                <a:rPr lang="en-US" sz="1800" dirty="0">
                  <a:latin typeface="+mn-lt"/>
                </a:rPr>
                <a:t> pointer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724159" y="3200400"/>
            <a:ext cx="2595683" cy="2807534"/>
            <a:chOff x="6153159" y="3181290"/>
            <a:chExt cx="2595683" cy="2807534"/>
          </a:xfrm>
        </p:grpSpPr>
        <p:sp>
          <p:nvSpPr>
            <p:cNvPr id="803856" name="Text Box 16"/>
            <p:cNvSpPr txBox="1">
              <a:spLocks noChangeArrowheads="1"/>
            </p:cNvSpPr>
            <p:nvPr/>
          </p:nvSpPr>
          <p:spPr bwMode="auto">
            <a:xfrm>
              <a:off x="6575425" y="4542274"/>
              <a:ext cx="1932252" cy="144655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600" dirty="0">
                  <a:latin typeface="+mn-lt"/>
                </a:rPr>
                <a:t>Thread 2 context:</a:t>
              </a:r>
            </a:p>
            <a:p>
              <a:r>
                <a:rPr lang="en-US" sz="1800" dirty="0">
                  <a:latin typeface="+mn-lt"/>
                </a:rPr>
                <a:t>    Data registers</a:t>
              </a:r>
            </a:p>
            <a:p>
              <a:r>
                <a:rPr lang="en-US" sz="1800" dirty="0">
                  <a:latin typeface="+mn-lt"/>
                </a:rPr>
                <a:t>    Condition codes</a:t>
              </a:r>
            </a:p>
            <a:p>
              <a:r>
                <a:rPr lang="en-US" sz="1800" dirty="0">
                  <a:latin typeface="+mn-lt"/>
                </a:rPr>
                <a:t>    SP</a:t>
              </a:r>
              <a:r>
                <a:rPr lang="en-US" sz="1800" baseline="-25000" dirty="0">
                  <a:latin typeface="+mn-lt"/>
                </a:rPr>
                <a:t>2</a:t>
              </a:r>
            </a:p>
            <a:p>
              <a:r>
                <a:rPr lang="en-US" sz="1800" dirty="0">
                  <a:latin typeface="+mn-lt"/>
                </a:rPr>
                <a:t>    PC</a:t>
              </a:r>
              <a:r>
                <a:rPr lang="en-US" sz="1800" baseline="-25000" dirty="0">
                  <a:latin typeface="+mn-lt"/>
                </a:rPr>
                <a:t>2</a:t>
              </a:r>
            </a:p>
          </p:txBody>
        </p:sp>
        <p:sp>
          <p:nvSpPr>
            <p:cNvPr id="803857" name="Rectangle 17"/>
            <p:cNvSpPr>
              <a:spLocks noChangeAspect="1" noChangeArrowheads="1"/>
            </p:cNvSpPr>
            <p:nvPr/>
          </p:nvSpPr>
          <p:spPr bwMode="auto">
            <a:xfrm>
              <a:off x="6553200" y="3926324"/>
              <a:ext cx="1885950" cy="319087"/>
            </a:xfrm>
            <a:prstGeom prst="rect">
              <a:avLst/>
            </a:prstGeom>
            <a:solidFill>
              <a:srgbClr val="F6F5BD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latin typeface="+mn-lt"/>
                </a:rPr>
                <a:t>stack 2</a:t>
              </a:r>
            </a:p>
          </p:txBody>
        </p:sp>
        <p:sp>
          <p:nvSpPr>
            <p:cNvPr id="803858" name="Text Box 18"/>
            <p:cNvSpPr txBox="1">
              <a:spLocks noChangeArrowheads="1"/>
            </p:cNvSpPr>
            <p:nvPr/>
          </p:nvSpPr>
          <p:spPr bwMode="auto">
            <a:xfrm>
              <a:off x="6153159" y="3181290"/>
              <a:ext cx="2595683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Thread 2 (peer thread)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1718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759700" cy="573088"/>
          </a:xfrm>
        </p:spPr>
        <p:txBody>
          <a:bodyPr/>
          <a:lstStyle/>
          <a:p>
            <a:r>
              <a:rPr lang="en-US"/>
              <a:t>Semaphores</a:t>
            </a:r>
          </a:p>
        </p:txBody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8442325" cy="54292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i="1" dirty="0">
                <a:solidFill>
                  <a:srgbClr val="C00000"/>
                </a:solidFill>
              </a:rPr>
              <a:t>Semaphore:</a:t>
            </a:r>
            <a:r>
              <a:rPr lang="en-US" i="1" dirty="0"/>
              <a:t> </a:t>
            </a:r>
            <a:r>
              <a:rPr lang="en-US" dirty="0"/>
              <a:t> non-negative global integer synchronization variable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Manipulated by </a:t>
            </a:r>
            <a:r>
              <a:rPr lang="en-US" i="1" dirty="0"/>
              <a:t>P </a:t>
            </a:r>
            <a:r>
              <a:rPr lang="en-US" dirty="0"/>
              <a:t>and </a:t>
            </a:r>
            <a:r>
              <a:rPr lang="en-US" i="1" dirty="0"/>
              <a:t>V</a:t>
            </a:r>
            <a:r>
              <a:rPr lang="en-US" dirty="0"/>
              <a:t> operations:</a:t>
            </a:r>
          </a:p>
          <a:p>
            <a:pPr lvl="1">
              <a:lnSpc>
                <a:spcPct val="97000"/>
              </a:lnSpc>
            </a:pPr>
            <a:r>
              <a:rPr lang="en-US" i="1" dirty="0"/>
              <a:t>P(s):</a:t>
            </a:r>
            <a:r>
              <a:rPr lang="en-US" dirty="0"/>
              <a:t>  [  </a:t>
            </a:r>
            <a:r>
              <a:rPr lang="en-US" b="1" dirty="0">
                <a:latin typeface="Courier New" pitchFamily="49" charset="0"/>
              </a:rPr>
              <a:t>while (s == 0) wait(); s--; </a:t>
            </a:r>
            <a:r>
              <a:rPr lang="en-US" dirty="0"/>
              <a:t>]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Dutch for "</a:t>
            </a:r>
            <a:r>
              <a:rPr lang="en-US" dirty="0" err="1"/>
              <a:t>Proberen</a:t>
            </a:r>
            <a:r>
              <a:rPr lang="en-US" dirty="0"/>
              <a:t>" (test)</a:t>
            </a:r>
          </a:p>
          <a:p>
            <a:pPr lvl="1">
              <a:lnSpc>
                <a:spcPct val="97000"/>
              </a:lnSpc>
            </a:pPr>
            <a:r>
              <a:rPr lang="en-US" i="1" dirty="0"/>
              <a:t>V(s):</a:t>
            </a:r>
            <a:r>
              <a:rPr lang="en-US" dirty="0"/>
              <a:t>  [  </a:t>
            </a:r>
            <a:r>
              <a:rPr lang="en-US" b="1" dirty="0">
                <a:latin typeface="Courier New" pitchFamily="49" charset="0"/>
              </a:rPr>
              <a:t>s++; </a:t>
            </a:r>
            <a:r>
              <a:rPr lang="en-US" dirty="0"/>
              <a:t>]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Dutch for "</a:t>
            </a:r>
            <a:r>
              <a:rPr lang="en-US" dirty="0" err="1"/>
              <a:t>Verhogen</a:t>
            </a:r>
            <a:r>
              <a:rPr lang="en-US" dirty="0"/>
              <a:t>" (increment)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OS kernel guarantees that operations between brackets [ ] are executed indivisibly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Only one </a:t>
            </a:r>
            <a:r>
              <a:rPr lang="en-US" i="1" dirty="0"/>
              <a:t>P</a:t>
            </a:r>
            <a:r>
              <a:rPr lang="en-US" dirty="0"/>
              <a:t> or </a:t>
            </a:r>
            <a:r>
              <a:rPr lang="en-US" i="1" dirty="0"/>
              <a:t>V</a:t>
            </a:r>
            <a:r>
              <a:rPr lang="en-US" dirty="0"/>
              <a:t> operation at a time can modify s.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When </a:t>
            </a:r>
            <a:r>
              <a:rPr lang="en-US" b="1" dirty="0">
                <a:latin typeface="Courier New" pitchFamily="49" charset="0"/>
              </a:rPr>
              <a:t>while</a:t>
            </a:r>
            <a:r>
              <a:rPr lang="en-US" dirty="0"/>
              <a:t> loop in </a:t>
            </a:r>
            <a:r>
              <a:rPr lang="en-US" i="1" dirty="0"/>
              <a:t>P</a:t>
            </a:r>
            <a:r>
              <a:rPr lang="en-US" dirty="0"/>
              <a:t> terminates, only that  </a:t>
            </a:r>
            <a:r>
              <a:rPr lang="en-US" i="1" dirty="0"/>
              <a:t>P</a:t>
            </a:r>
            <a:r>
              <a:rPr lang="en-US" dirty="0"/>
              <a:t> can decrement </a:t>
            </a:r>
            <a:r>
              <a:rPr lang="en-US" b="1" dirty="0">
                <a:latin typeface="Courier New" pitchFamily="49" charset="0"/>
              </a:rPr>
              <a:t>s</a:t>
            </a:r>
            <a:endParaRPr lang="en-US" dirty="0">
              <a:solidFill>
                <a:srgbClr val="C00000"/>
              </a:solidFill>
            </a:endParaRPr>
          </a:p>
          <a:p>
            <a:pPr>
              <a:lnSpc>
                <a:spcPct val="85000"/>
              </a:lnSpc>
            </a:pPr>
            <a:endParaRPr lang="en-US" dirty="0">
              <a:solidFill>
                <a:srgbClr val="C00000"/>
              </a:solidFill>
            </a:endParaRPr>
          </a:p>
          <a:p>
            <a:pPr>
              <a:lnSpc>
                <a:spcPct val="85000"/>
              </a:lnSpc>
            </a:pPr>
            <a:r>
              <a:rPr lang="en-US" dirty="0">
                <a:solidFill>
                  <a:srgbClr val="C00000"/>
                </a:solidFill>
              </a:rPr>
              <a:t>Semaphore invariant: </a:t>
            </a:r>
            <a:r>
              <a:rPr lang="en-US" i="1" dirty="0">
                <a:solidFill>
                  <a:srgbClr val="C00000"/>
                </a:solidFill>
              </a:rPr>
              <a:t>(s &gt;= 0)</a:t>
            </a:r>
          </a:p>
        </p:txBody>
      </p:sp>
    </p:spTree>
    <p:extLst>
      <p:ext uri="{BB962C8B-B14F-4D97-AF65-F5344CB8AC3E}">
        <p14:creationId xmlns:p14="http://schemas.microsoft.com/office/powerpoint/2010/main" val="16066191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Semaphore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16754"/>
            <a:ext cx="7896225" cy="542122"/>
          </a:xfrm>
        </p:spPr>
        <p:txBody>
          <a:bodyPr/>
          <a:lstStyle/>
          <a:p>
            <a:pPr>
              <a:buNone/>
            </a:pPr>
            <a:r>
              <a:rPr lang="en-US" dirty="0" err="1"/>
              <a:t>Pthreads</a:t>
            </a:r>
            <a:r>
              <a:rPr lang="en-US" dirty="0"/>
              <a:t> functions: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4692" y="1958876"/>
            <a:ext cx="8634508" cy="1754327"/>
          </a:xfrm>
          <a:prstGeom prst="rect">
            <a:avLst/>
          </a:prstGeom>
          <a:solidFill>
            <a:srgbClr val="F6F5BD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/>
                <a:cs typeface="Courier New"/>
              </a:rPr>
              <a:t>#include &lt;</a:t>
            </a:r>
            <a:r>
              <a:rPr lang="en-US" sz="1800" dirty="0" err="1">
                <a:latin typeface="Courier New"/>
                <a:cs typeface="Courier New"/>
              </a:rPr>
              <a:t>semaphore.h</a:t>
            </a:r>
            <a:r>
              <a:rPr lang="en-US" sz="1800" dirty="0">
                <a:latin typeface="Courier New"/>
                <a:cs typeface="Courier New"/>
              </a:rPr>
              <a:t>&gt;</a:t>
            </a:r>
          </a:p>
          <a:p>
            <a:endParaRPr lang="en-US" sz="1800" dirty="0">
              <a:latin typeface="Courier New"/>
              <a:cs typeface="Courier New"/>
            </a:endParaRPr>
          </a:p>
          <a:p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sem_init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sem_t</a:t>
            </a:r>
            <a:r>
              <a:rPr lang="en-US" sz="1800" dirty="0">
                <a:latin typeface="Courier New"/>
                <a:cs typeface="Courier New"/>
              </a:rPr>
              <a:t> *s, 0, unsigned 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val</a:t>
            </a:r>
            <a:r>
              <a:rPr lang="en-US" sz="1800" dirty="0">
                <a:latin typeface="Courier New"/>
                <a:cs typeface="Courier New"/>
              </a:rPr>
              <a:t>);} /* s = </a:t>
            </a:r>
            <a:r>
              <a:rPr lang="en-US" sz="1800" dirty="0" err="1">
                <a:latin typeface="Courier New"/>
                <a:cs typeface="Courier New"/>
              </a:rPr>
              <a:t>val</a:t>
            </a:r>
            <a:r>
              <a:rPr lang="en-US" sz="1800" dirty="0">
                <a:latin typeface="Courier New"/>
                <a:cs typeface="Courier New"/>
              </a:rPr>
              <a:t> */</a:t>
            </a:r>
          </a:p>
          <a:p>
            <a:endParaRPr lang="en-US" sz="1800" dirty="0">
              <a:latin typeface="Courier New"/>
              <a:cs typeface="Courier New"/>
            </a:endParaRPr>
          </a:p>
          <a:p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sem_wait(sem_t</a:t>
            </a:r>
            <a:r>
              <a:rPr lang="en-US" sz="1800" dirty="0">
                <a:latin typeface="Courier New"/>
                <a:cs typeface="Courier New"/>
              </a:rPr>
              <a:t> *</a:t>
            </a:r>
            <a:r>
              <a:rPr lang="en-US" sz="1800" dirty="0" err="1">
                <a:latin typeface="Courier New"/>
                <a:cs typeface="Courier New"/>
              </a:rPr>
              <a:t>s</a:t>
            </a:r>
            <a:r>
              <a:rPr lang="en-US" sz="1800" dirty="0">
                <a:latin typeface="Courier New"/>
                <a:cs typeface="Courier New"/>
              </a:rPr>
              <a:t>);  /* </a:t>
            </a:r>
            <a:r>
              <a:rPr lang="en-US" sz="1800" dirty="0" err="1">
                <a:latin typeface="Courier New"/>
                <a:cs typeface="Courier New"/>
              </a:rPr>
              <a:t>P(s</a:t>
            </a:r>
            <a:r>
              <a:rPr lang="en-US" sz="1800" dirty="0">
                <a:latin typeface="Courier New"/>
                <a:cs typeface="Courier New"/>
              </a:rPr>
              <a:t>) */</a:t>
            </a:r>
          </a:p>
          <a:p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sem_post(sem_t</a:t>
            </a:r>
            <a:r>
              <a:rPr lang="en-US" sz="1800" dirty="0">
                <a:latin typeface="Courier New"/>
                <a:cs typeface="Courier New"/>
              </a:rPr>
              <a:t> *</a:t>
            </a:r>
            <a:r>
              <a:rPr lang="en-US" sz="1800" dirty="0" err="1">
                <a:latin typeface="Courier New"/>
                <a:cs typeface="Courier New"/>
              </a:rPr>
              <a:t>s</a:t>
            </a:r>
            <a:r>
              <a:rPr lang="en-US" sz="1800" dirty="0">
                <a:latin typeface="Courier New"/>
                <a:cs typeface="Courier New"/>
              </a:rPr>
              <a:t>);  /* </a:t>
            </a:r>
            <a:r>
              <a:rPr lang="en-US" sz="1800" dirty="0" err="1">
                <a:latin typeface="Courier New"/>
                <a:cs typeface="Courier New"/>
              </a:rPr>
              <a:t>V(s</a:t>
            </a:r>
            <a:r>
              <a:rPr lang="en-US" sz="1800" dirty="0">
                <a:latin typeface="Courier New"/>
                <a:cs typeface="Courier New"/>
              </a:rPr>
              <a:t>) */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28600" y="4191000"/>
            <a:ext cx="78962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CS:APP wrapper functions: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4724400"/>
            <a:ext cx="7664854" cy="1200329"/>
          </a:xfrm>
          <a:prstGeom prst="rect">
            <a:avLst/>
          </a:prstGeom>
          <a:solidFill>
            <a:srgbClr val="F6F5BD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/>
                <a:cs typeface="Courier New"/>
              </a:rPr>
              <a:t>#include "</a:t>
            </a:r>
            <a:r>
              <a:rPr lang="en-US" sz="1800" dirty="0" err="1">
                <a:latin typeface="Courier New"/>
                <a:cs typeface="Courier New"/>
              </a:rPr>
              <a:t>csapp.h</a:t>
            </a:r>
            <a:r>
              <a:rPr lang="en-US" sz="1800" dirty="0">
                <a:latin typeface="Courier New"/>
                <a:cs typeface="Courier New"/>
              </a:rPr>
              <a:t>”</a:t>
            </a:r>
          </a:p>
          <a:p>
            <a:endParaRPr lang="en-US" sz="1800" dirty="0">
              <a:latin typeface="Courier New"/>
              <a:cs typeface="Courier New"/>
            </a:endParaRPr>
          </a:p>
          <a:p>
            <a:r>
              <a:rPr lang="en-US" sz="1800" dirty="0">
                <a:latin typeface="Courier New"/>
                <a:cs typeface="Courier New"/>
              </a:rPr>
              <a:t>void </a:t>
            </a:r>
            <a:r>
              <a:rPr lang="en-US" sz="1800" dirty="0" err="1">
                <a:latin typeface="Courier New"/>
                <a:cs typeface="Courier New"/>
              </a:rPr>
              <a:t>P(sem_t</a:t>
            </a:r>
            <a:r>
              <a:rPr lang="en-US" sz="1800" dirty="0">
                <a:latin typeface="Courier New"/>
                <a:cs typeface="Courier New"/>
              </a:rPr>
              <a:t> *</a:t>
            </a:r>
            <a:r>
              <a:rPr lang="en-US" sz="1800" dirty="0" err="1">
                <a:latin typeface="Courier New"/>
                <a:cs typeface="Courier New"/>
              </a:rPr>
              <a:t>s</a:t>
            </a:r>
            <a:r>
              <a:rPr lang="en-US" sz="1800" dirty="0">
                <a:latin typeface="Courier New"/>
                <a:cs typeface="Courier New"/>
              </a:rPr>
              <a:t>); /* Wrapper function for </a:t>
            </a:r>
            <a:r>
              <a:rPr lang="en-US" sz="1800" dirty="0" err="1">
                <a:latin typeface="Courier New"/>
                <a:cs typeface="Courier New"/>
              </a:rPr>
              <a:t>sem_wait</a:t>
            </a:r>
            <a:r>
              <a:rPr lang="en-US" sz="1800" dirty="0">
                <a:latin typeface="Courier New"/>
                <a:cs typeface="Courier New"/>
              </a:rPr>
              <a:t> */</a:t>
            </a:r>
          </a:p>
          <a:p>
            <a:r>
              <a:rPr lang="en-US" sz="1800" dirty="0">
                <a:latin typeface="Courier New"/>
                <a:cs typeface="Courier New"/>
              </a:rPr>
              <a:t>void </a:t>
            </a:r>
            <a:r>
              <a:rPr lang="en-US" sz="1800" dirty="0" err="1">
                <a:latin typeface="Courier New"/>
                <a:cs typeface="Courier New"/>
              </a:rPr>
              <a:t>V(sem_t</a:t>
            </a:r>
            <a:r>
              <a:rPr lang="en-US" sz="1800" dirty="0">
                <a:latin typeface="Courier New"/>
                <a:cs typeface="Courier New"/>
              </a:rPr>
              <a:t> *</a:t>
            </a:r>
            <a:r>
              <a:rPr lang="en-US" sz="1800" dirty="0" err="1">
                <a:latin typeface="Courier New"/>
                <a:cs typeface="Courier New"/>
              </a:rPr>
              <a:t>s</a:t>
            </a:r>
            <a:r>
              <a:rPr lang="en-US" sz="1800" dirty="0">
                <a:latin typeface="Courier New"/>
                <a:cs typeface="Courier New"/>
              </a:rPr>
              <a:t>); /* Wrapper function for </a:t>
            </a:r>
            <a:r>
              <a:rPr lang="en-US" sz="1800" dirty="0" err="1">
                <a:latin typeface="Courier New"/>
                <a:cs typeface="Courier New"/>
              </a:rPr>
              <a:t>sem_post</a:t>
            </a:r>
            <a:r>
              <a:rPr lang="en-US" sz="1800" dirty="0">
                <a:latin typeface="Courier New"/>
                <a:cs typeface="Courier New"/>
              </a:rPr>
              <a:t> */</a:t>
            </a:r>
          </a:p>
        </p:txBody>
      </p:sp>
    </p:spTree>
    <p:extLst>
      <p:ext uri="{BB962C8B-B14F-4D97-AF65-F5344CB8AC3E}">
        <p14:creationId xmlns:p14="http://schemas.microsoft.com/office/powerpoint/2010/main" val="1371115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Semaphores to Coordinate Access to Shared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676399"/>
            <a:ext cx="7896225" cy="4657725"/>
          </a:xfrm>
        </p:spPr>
        <p:txBody>
          <a:bodyPr/>
          <a:lstStyle/>
          <a:p>
            <a:r>
              <a:rPr lang="en-US" dirty="0"/>
              <a:t>Basic idea: Thread uses a semaphore operation to notify another thread that some condition has become true</a:t>
            </a:r>
          </a:p>
          <a:p>
            <a:pPr lvl="1"/>
            <a:r>
              <a:rPr lang="en-US" dirty="0"/>
              <a:t>Use counting semaphores to keep track of resource state.</a:t>
            </a:r>
          </a:p>
          <a:p>
            <a:pPr lvl="1"/>
            <a:r>
              <a:rPr lang="en-US" dirty="0"/>
              <a:t>Use binary semaphores to notify other threads. 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The Producer-Consumer Problem</a:t>
            </a:r>
          </a:p>
          <a:p>
            <a:pPr lvl="1"/>
            <a:r>
              <a:rPr lang="en-US" dirty="0"/>
              <a:t>Mediating interactions between processes that generate information and that then make use of that information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3709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7213600" cy="573088"/>
          </a:xfrm>
        </p:spPr>
        <p:txBody>
          <a:bodyPr/>
          <a:lstStyle/>
          <a:p>
            <a:r>
              <a:rPr lang="en-US" dirty="0"/>
              <a:t>Producer-Consumer Problem</a:t>
            </a:r>
          </a:p>
        </p:txBody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4000" y="2709863"/>
            <a:ext cx="8729663" cy="4148137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Common synchronization pattern: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Producer waits for empty </a:t>
            </a:r>
            <a:r>
              <a:rPr lang="en-US" b="1" i="1" dirty="0"/>
              <a:t>slot</a:t>
            </a:r>
            <a:r>
              <a:rPr lang="en-US" dirty="0"/>
              <a:t>, inserts item in buffer, and notifies consumer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Consumer waits for </a:t>
            </a:r>
            <a:r>
              <a:rPr lang="en-US" b="1" i="1" dirty="0"/>
              <a:t>item</a:t>
            </a:r>
            <a:r>
              <a:rPr lang="en-US" dirty="0"/>
              <a:t>, removes it from buffer, and notifies producer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r>
              <a:rPr lang="en-US" dirty="0"/>
              <a:t>Examples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Multimedia processing: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Producer creates video frames, consumer renders them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 Event-driven graphical user interfaces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Producer detects mouse clicks, mouse movements, and keyboard hits and inserts corresponding events in buffer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 Consumer retrieves events from buffer and paints the display</a:t>
            </a:r>
          </a:p>
        </p:txBody>
      </p:sp>
      <p:sp>
        <p:nvSpPr>
          <p:cNvPr id="845829" name="Oval 5"/>
          <p:cNvSpPr>
            <a:spLocks noChangeArrowheads="1"/>
          </p:cNvSpPr>
          <p:nvPr/>
        </p:nvSpPr>
        <p:spPr bwMode="auto">
          <a:xfrm>
            <a:off x="1552575" y="1327150"/>
            <a:ext cx="1219200" cy="11080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>
                <a:latin typeface="+mn-lt"/>
              </a:rPr>
              <a:t>producer</a:t>
            </a:r>
          </a:p>
          <a:p>
            <a:pPr algn="ctr"/>
            <a:r>
              <a:rPr lang="en-US" sz="1800">
                <a:latin typeface="+mn-lt"/>
              </a:rPr>
              <a:t>thread</a:t>
            </a:r>
          </a:p>
        </p:txBody>
      </p:sp>
      <p:sp>
        <p:nvSpPr>
          <p:cNvPr id="845830" name="Text Box 6"/>
          <p:cNvSpPr txBox="1">
            <a:spLocks noChangeArrowheads="1"/>
          </p:cNvSpPr>
          <p:nvPr/>
        </p:nvSpPr>
        <p:spPr bwMode="auto">
          <a:xfrm>
            <a:off x="3686175" y="1600200"/>
            <a:ext cx="1219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>
                <a:latin typeface="+mn-lt"/>
              </a:rPr>
              <a:t>shared</a:t>
            </a:r>
          </a:p>
          <a:p>
            <a:pPr algn="ctr"/>
            <a:r>
              <a:rPr lang="en-US" sz="1800">
                <a:latin typeface="+mn-lt"/>
              </a:rPr>
              <a:t>buffer</a:t>
            </a:r>
          </a:p>
        </p:txBody>
      </p:sp>
      <p:sp>
        <p:nvSpPr>
          <p:cNvPr id="845831" name="Line 7"/>
          <p:cNvSpPr>
            <a:spLocks noChangeShapeType="1"/>
          </p:cNvSpPr>
          <p:nvPr/>
        </p:nvSpPr>
        <p:spPr bwMode="auto">
          <a:xfrm flipV="1">
            <a:off x="2771775" y="1828800"/>
            <a:ext cx="914400" cy="12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845832" name="Line 8"/>
          <p:cNvSpPr>
            <a:spLocks noChangeShapeType="1"/>
          </p:cNvSpPr>
          <p:nvPr/>
        </p:nvSpPr>
        <p:spPr bwMode="auto">
          <a:xfrm flipV="1">
            <a:off x="4905375" y="1828800"/>
            <a:ext cx="914400" cy="12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845833" name="Oval 9"/>
          <p:cNvSpPr>
            <a:spLocks noChangeArrowheads="1"/>
          </p:cNvSpPr>
          <p:nvPr/>
        </p:nvSpPr>
        <p:spPr bwMode="auto">
          <a:xfrm>
            <a:off x="5819775" y="1330325"/>
            <a:ext cx="1219200" cy="11080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>
                <a:latin typeface="+mn-lt"/>
              </a:rPr>
              <a:t>consumer</a:t>
            </a:r>
          </a:p>
          <a:p>
            <a:pPr algn="ctr"/>
            <a:r>
              <a:rPr lang="en-US" sz="1800">
                <a:latin typeface="+mn-lt"/>
              </a:rPr>
              <a:t>thread</a:t>
            </a:r>
          </a:p>
        </p:txBody>
      </p:sp>
    </p:spTree>
    <p:extLst>
      <p:ext uri="{BB962C8B-B14F-4D97-AF65-F5344CB8AC3E}">
        <p14:creationId xmlns:p14="http://schemas.microsoft.com/office/powerpoint/2010/main" val="42110576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Producer-Consumer on 1-element Buffer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Maintain two semaphores: </a:t>
            </a:r>
            <a:r>
              <a:rPr lang="en-US" dirty="0">
                <a:latin typeface="Courier New"/>
                <a:cs typeface="Courier New"/>
              </a:rPr>
              <a:t>full</a:t>
            </a:r>
            <a:r>
              <a:rPr lang="en-US" dirty="0"/>
              <a:t> + </a:t>
            </a:r>
            <a:r>
              <a:rPr lang="en-US" dirty="0">
                <a:latin typeface="Courier New"/>
                <a:cs typeface="Courier New"/>
              </a:rPr>
              <a:t>empty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771775" y="2661462"/>
            <a:ext cx="3048000" cy="533400"/>
            <a:chOff x="2771775" y="1600200"/>
            <a:chExt cx="3048000" cy="533400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3686175" y="1600200"/>
              <a:ext cx="12192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empty</a:t>
              </a:r>
            </a:p>
            <a:p>
              <a:pPr algn="ctr"/>
              <a:r>
                <a:rPr lang="en-US" sz="1800" dirty="0">
                  <a:latin typeface="+mn-lt"/>
                </a:rPr>
                <a:t>buffer</a:t>
              </a: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V="1">
              <a:off x="2771775" y="1828800"/>
              <a:ext cx="914400" cy="127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tIns="0" bIns="0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4905375" y="1828800"/>
              <a:ext cx="914400" cy="127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tIns="0" bIns="0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183864" y="2069068"/>
            <a:ext cx="985071" cy="1495126"/>
            <a:chOff x="1676400" y="1981200"/>
            <a:chExt cx="985071" cy="1495126"/>
          </a:xfrm>
        </p:grpSpPr>
        <p:sp>
          <p:nvSpPr>
            <p:cNvPr id="10" name="TextBox 9"/>
            <p:cNvSpPr txBox="1"/>
            <p:nvPr/>
          </p:nvSpPr>
          <p:spPr>
            <a:xfrm>
              <a:off x="1747070" y="2350532"/>
              <a:ext cx="914401" cy="369332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ourier New"/>
                  <a:cs typeface="Courier New"/>
                </a:rPr>
                <a:t>  0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676400" y="1981200"/>
              <a:ext cx="738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 New"/>
                  <a:cs typeface="Courier New"/>
                </a:rPr>
                <a:t>full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47070" y="3106994"/>
              <a:ext cx="914401" cy="369332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ourier New"/>
                  <a:cs typeface="Courier New"/>
                </a:rPr>
                <a:t>  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76400" y="2737662"/>
              <a:ext cx="8772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 New"/>
                  <a:cs typeface="Courier New"/>
                </a:rPr>
                <a:t>empty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788889" y="4507468"/>
            <a:ext cx="3048000" cy="533400"/>
            <a:chOff x="2771775" y="1600200"/>
            <a:chExt cx="3048000" cy="533400"/>
          </a:xfrm>
        </p:grpSpPr>
        <p:sp>
          <p:nvSpPr>
            <p:cNvPr id="18" name="Text Box 6"/>
            <p:cNvSpPr txBox="1">
              <a:spLocks noChangeArrowheads="1"/>
            </p:cNvSpPr>
            <p:nvPr/>
          </p:nvSpPr>
          <p:spPr bwMode="auto">
            <a:xfrm>
              <a:off x="3686175" y="1600200"/>
              <a:ext cx="12192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full</a:t>
              </a:r>
            </a:p>
            <a:p>
              <a:pPr algn="ctr"/>
              <a:r>
                <a:rPr lang="en-US" sz="1800" dirty="0">
                  <a:latin typeface="+mn-lt"/>
                </a:rPr>
                <a:t>buffer</a:t>
              </a:r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auto">
            <a:xfrm flipV="1">
              <a:off x="2771775" y="1828800"/>
              <a:ext cx="914400" cy="127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tIns="0" bIns="0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0" name="Line 8"/>
            <p:cNvSpPr>
              <a:spLocks noChangeShapeType="1"/>
            </p:cNvSpPr>
            <p:nvPr/>
          </p:nvSpPr>
          <p:spPr bwMode="auto">
            <a:xfrm flipV="1">
              <a:off x="4905375" y="1828800"/>
              <a:ext cx="914400" cy="127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tIns="0" bIns="0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200978" y="3915074"/>
            <a:ext cx="985071" cy="1495126"/>
            <a:chOff x="1676400" y="1981200"/>
            <a:chExt cx="985071" cy="1495126"/>
          </a:xfrm>
        </p:grpSpPr>
        <p:sp>
          <p:nvSpPr>
            <p:cNvPr id="22" name="TextBox 21"/>
            <p:cNvSpPr txBox="1"/>
            <p:nvPr/>
          </p:nvSpPr>
          <p:spPr>
            <a:xfrm>
              <a:off x="1747070" y="2350532"/>
              <a:ext cx="914401" cy="369332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ourier New"/>
                  <a:cs typeface="Courier New"/>
                </a:rPr>
                <a:t>  1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676400" y="1981200"/>
              <a:ext cx="738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 New"/>
                  <a:cs typeface="Courier New"/>
                </a:rPr>
                <a:t>full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747070" y="3106994"/>
              <a:ext cx="914401" cy="369332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ourier New"/>
                  <a:cs typeface="Courier New"/>
                </a:rPr>
                <a:t>  0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676400" y="2737662"/>
              <a:ext cx="8772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 New"/>
                  <a:cs typeface="Courier New"/>
                </a:rPr>
                <a:t>empty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95511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244502" y="646112"/>
            <a:ext cx="8366098" cy="573088"/>
          </a:xfrm>
        </p:spPr>
        <p:txBody>
          <a:bodyPr/>
          <a:lstStyle/>
          <a:p>
            <a:pPr marL="0" indent="0"/>
            <a:r>
              <a:rPr lang="en-US" dirty="0"/>
              <a:t>Producer-Consumer on 1-element Buffer</a:t>
            </a:r>
          </a:p>
        </p:txBody>
      </p:sp>
      <p:sp>
        <p:nvSpPr>
          <p:cNvPr id="846851" name="Text Box 3"/>
          <p:cNvSpPr txBox="1">
            <a:spLocks noChangeArrowheads="1"/>
          </p:cNvSpPr>
          <p:nvPr/>
        </p:nvSpPr>
        <p:spPr bwMode="auto">
          <a:xfrm>
            <a:off x="360363" y="1676400"/>
            <a:ext cx="3509194" cy="320087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"</a:t>
            </a:r>
            <a:r>
              <a:rPr lang="en-US" sz="1600" dirty="0" err="1">
                <a:latin typeface="Courier New" pitchFamily="49" charset="0"/>
              </a:rPr>
              <a:t>csapp.h</a:t>
            </a:r>
            <a:r>
              <a:rPr lang="en-US" sz="1600" dirty="0">
                <a:latin typeface="Courier New" pitchFamily="49" charset="0"/>
              </a:rPr>
              <a:t>"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#define NITERS 5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void *producer(void *</a:t>
            </a:r>
            <a:r>
              <a:rPr lang="en-US" sz="1600" dirty="0" err="1">
                <a:latin typeface="Courier New" pitchFamily="49" charset="0"/>
              </a:rPr>
              <a:t>arg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void</a:t>
            </a:r>
            <a:r>
              <a:rPr lang="en-US" sz="1600" b="0" dirty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*consumer(void *</a:t>
            </a:r>
            <a:r>
              <a:rPr lang="en-US" sz="1600" dirty="0" err="1">
                <a:latin typeface="Courier New" pitchFamily="49" charset="0"/>
              </a:rPr>
              <a:t>arg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 err="1">
                <a:latin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</a:rPr>
              <a:t> {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shared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var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full;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sems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empty;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} shared;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</p:txBody>
      </p:sp>
      <p:sp>
        <p:nvSpPr>
          <p:cNvPr id="846852" name="Text Box 4"/>
          <p:cNvSpPr txBox="1">
            <a:spLocks noChangeArrowheads="1"/>
          </p:cNvSpPr>
          <p:nvPr/>
        </p:nvSpPr>
        <p:spPr bwMode="auto">
          <a:xfrm>
            <a:off x="4191000" y="1773397"/>
            <a:ext cx="4875053" cy="443198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pPr algn="l"/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</a:rPr>
              <a:t>, char** </a:t>
            </a:r>
            <a:r>
              <a:rPr lang="en-US" sz="1600" dirty="0" err="1">
                <a:latin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pthread_t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tid_producer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pthread_t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tid_consumer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i="1" dirty="0">
                <a:solidFill>
                  <a:srgbClr val="990000"/>
                </a:solidFill>
                <a:latin typeface="Courier New" pitchFamily="49" charset="0"/>
              </a:rPr>
              <a:t>/* Initialize the semaphores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Sem_init</a:t>
            </a:r>
            <a:r>
              <a:rPr lang="en-US" sz="1600" dirty="0">
                <a:latin typeface="Courier New" pitchFamily="49" charset="0"/>
              </a:rPr>
              <a:t>(&amp;</a:t>
            </a:r>
            <a:r>
              <a:rPr lang="en-US" sz="1600" dirty="0" err="1">
                <a:latin typeface="Courier New" pitchFamily="49" charset="0"/>
              </a:rPr>
              <a:t>shared.empty</a:t>
            </a:r>
            <a:r>
              <a:rPr lang="en-US" sz="1600" dirty="0">
                <a:latin typeface="Courier New" pitchFamily="49" charset="0"/>
              </a:rPr>
              <a:t>, 0, 1);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Sem_init</a:t>
            </a:r>
            <a:r>
              <a:rPr lang="en-US" sz="1600" dirty="0">
                <a:latin typeface="Courier New" pitchFamily="49" charset="0"/>
              </a:rPr>
              <a:t>(&amp;</a:t>
            </a:r>
            <a:r>
              <a:rPr lang="en-US" sz="1600" dirty="0" err="1">
                <a:latin typeface="Courier New" pitchFamily="49" charset="0"/>
              </a:rPr>
              <a:t>shared.full</a:t>
            </a:r>
            <a:r>
              <a:rPr lang="en-US" sz="1600" dirty="0">
                <a:latin typeface="Courier New" pitchFamily="49" charset="0"/>
              </a:rPr>
              <a:t>,  0, 0);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i="1" dirty="0">
                <a:solidFill>
                  <a:srgbClr val="990000"/>
                </a:solidFill>
                <a:latin typeface="Courier New" pitchFamily="49" charset="0"/>
              </a:rPr>
              <a:t>/* Create threads and wait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Pthread_create</a:t>
            </a:r>
            <a:r>
              <a:rPr lang="en-US" sz="1600" dirty="0">
                <a:latin typeface="Courier New" pitchFamily="49" charset="0"/>
              </a:rPr>
              <a:t>(&amp;</a:t>
            </a:r>
            <a:r>
              <a:rPr lang="en-US" sz="1600" dirty="0" err="1">
                <a:latin typeface="Courier New" pitchFamily="49" charset="0"/>
              </a:rPr>
              <a:t>tid_producer</a:t>
            </a:r>
            <a:r>
              <a:rPr lang="en-US" sz="1600" dirty="0">
                <a:latin typeface="Courier New" pitchFamily="49" charset="0"/>
              </a:rPr>
              <a:t>, NULL,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             producer, NULL);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Pthread_create</a:t>
            </a:r>
            <a:r>
              <a:rPr lang="en-US" sz="1600" dirty="0">
                <a:latin typeface="Courier New" pitchFamily="49" charset="0"/>
              </a:rPr>
              <a:t>(&amp;</a:t>
            </a:r>
            <a:r>
              <a:rPr lang="en-US" sz="1600" dirty="0" err="1">
                <a:latin typeface="Courier New" pitchFamily="49" charset="0"/>
              </a:rPr>
              <a:t>tid_consumer</a:t>
            </a:r>
            <a:r>
              <a:rPr lang="en-US" sz="1600" dirty="0">
                <a:latin typeface="Courier New" pitchFamily="49" charset="0"/>
              </a:rPr>
              <a:t>, NULL,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             consumer, NULL);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Pthread_join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tid_producer</a:t>
            </a:r>
            <a:r>
              <a:rPr lang="en-US" sz="1600" dirty="0">
                <a:latin typeface="Courier New" pitchFamily="49" charset="0"/>
              </a:rPr>
              <a:t>, NULL);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Pthread_join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tid_consumer</a:t>
            </a:r>
            <a:r>
              <a:rPr lang="en-US" sz="1600" dirty="0">
                <a:latin typeface="Courier New" pitchFamily="49" charset="0"/>
              </a:rPr>
              <a:t>, NULL);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return 0;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6699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878" name="Rectangle 6"/>
          <p:cNvSpPr>
            <a:spLocks noGrp="1" noChangeArrowheads="1"/>
          </p:cNvSpPr>
          <p:nvPr>
            <p:ph type="title"/>
          </p:nvPr>
        </p:nvSpPr>
        <p:spPr>
          <a:xfrm>
            <a:off x="357018" y="457200"/>
            <a:ext cx="8253582" cy="762000"/>
          </a:xfrm>
        </p:spPr>
        <p:txBody>
          <a:bodyPr/>
          <a:lstStyle/>
          <a:p>
            <a:r>
              <a:rPr lang="en-US" dirty="0"/>
              <a:t>Producer-Consumer on 1-element Buffer</a:t>
            </a:r>
          </a:p>
        </p:txBody>
      </p:sp>
      <p:sp>
        <p:nvSpPr>
          <p:cNvPr id="847875" name="Text Box 3"/>
          <p:cNvSpPr txBox="1">
            <a:spLocks noChangeArrowheads="1"/>
          </p:cNvSpPr>
          <p:nvPr/>
        </p:nvSpPr>
        <p:spPr bwMode="auto">
          <a:xfrm>
            <a:off x="474060" y="2514600"/>
            <a:ext cx="3632324" cy="393954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*</a:t>
            </a:r>
            <a:r>
              <a:rPr lang="en-US" sz="1600" dirty="0" err="1">
                <a:latin typeface="Courier New" pitchFamily="49" charset="0"/>
              </a:rPr>
              <a:t>producer(void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arg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, item;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for 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=0;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&lt;NITERS;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Produce item */</a:t>
            </a:r>
          </a:p>
          <a:p>
            <a:r>
              <a:rPr lang="en-US" sz="1600" dirty="0">
                <a:latin typeface="Courier New" pitchFamily="49" charset="0"/>
              </a:rPr>
              <a:t>    item =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printf("produced</a:t>
            </a:r>
            <a:r>
              <a:rPr lang="en-US" sz="1600" dirty="0">
                <a:latin typeface="Courier New" pitchFamily="49" charset="0"/>
              </a:rPr>
              <a:t> %</a:t>
            </a:r>
            <a:r>
              <a:rPr lang="en-US" sz="1600" dirty="0" err="1">
                <a:latin typeface="Courier New" pitchFamily="49" charset="0"/>
              </a:rPr>
              <a:t>d\n</a:t>
            </a:r>
            <a:r>
              <a:rPr lang="en-US" sz="1600" dirty="0">
                <a:latin typeface="Courier New" pitchFamily="49" charset="0"/>
              </a:rPr>
              <a:t>", </a:t>
            </a:r>
          </a:p>
          <a:p>
            <a:r>
              <a:rPr lang="en-US" sz="1600" dirty="0">
                <a:latin typeface="Courier New" pitchFamily="49" charset="0"/>
              </a:rPr>
              <a:t>            item);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Write item to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buf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shared.empty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shared.buf</a:t>
            </a:r>
            <a:r>
              <a:rPr lang="en-US" sz="1600" dirty="0">
                <a:latin typeface="Courier New" pitchFamily="49" charset="0"/>
              </a:rPr>
              <a:t> = item;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</a:rPr>
              <a:t>shared.full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  return NULL;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847876" name="Text Box 4"/>
          <p:cNvSpPr txBox="1">
            <a:spLocks noChangeArrowheads="1"/>
          </p:cNvSpPr>
          <p:nvPr/>
        </p:nvSpPr>
        <p:spPr bwMode="auto">
          <a:xfrm>
            <a:off x="4343400" y="2514600"/>
            <a:ext cx="4495800" cy="344709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*</a:t>
            </a:r>
            <a:r>
              <a:rPr lang="en-US" sz="1600" dirty="0" err="1">
                <a:latin typeface="Courier New" pitchFamily="49" charset="0"/>
              </a:rPr>
              <a:t>consumer(void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arg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, item;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for 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=0;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&lt;NITERS;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Read item from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buf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</a:rPr>
              <a:t>shared.full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item = </a:t>
            </a:r>
            <a:r>
              <a:rPr lang="en-US" sz="1600" dirty="0" err="1">
                <a:latin typeface="Courier New" pitchFamily="49" charset="0"/>
              </a:rPr>
              <a:t>shared.buf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shared.empty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Consume item */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printf("consumed</a:t>
            </a:r>
            <a:r>
              <a:rPr lang="en-US" sz="1600" dirty="0">
                <a:latin typeface="Courier New" pitchFamily="49" charset="0"/>
              </a:rPr>
              <a:t> %d\n“, item);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  return NULL;</a:t>
            </a:r>
          </a:p>
          <a:p>
            <a:r>
              <a:rPr lang="en-US" sz="1600" dirty="0" err="1">
                <a:latin typeface="Courier New" pitchFamily="49" charset="0"/>
              </a:rPr>
              <a:t>}</a:t>
            </a:r>
          </a:p>
        </p:txBody>
      </p:sp>
      <p:sp>
        <p:nvSpPr>
          <p:cNvPr id="847877" name="Text Box 5"/>
          <p:cNvSpPr txBox="1">
            <a:spLocks noChangeArrowheads="1"/>
          </p:cNvSpPr>
          <p:nvPr/>
        </p:nvSpPr>
        <p:spPr bwMode="auto">
          <a:xfrm>
            <a:off x="365098" y="1383268"/>
            <a:ext cx="450045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dirty="0">
                <a:latin typeface="+mn-lt"/>
              </a:rPr>
              <a:t>Initially:</a:t>
            </a:r>
            <a:r>
              <a:rPr lang="en-US" b="0" dirty="0">
                <a:latin typeface="+mn-lt"/>
              </a:rPr>
              <a:t>  </a:t>
            </a:r>
            <a:r>
              <a:rPr lang="en-US" b="0" dirty="0">
                <a:latin typeface="Courier New"/>
                <a:cs typeface="Courier New"/>
              </a:rPr>
              <a:t>empty==1, full==0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057400"/>
            <a:ext cx="2308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Producer Thread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67200" y="2057400"/>
            <a:ext cx="2445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Consumer Thread</a:t>
            </a:r>
          </a:p>
        </p:txBody>
      </p:sp>
    </p:spTree>
    <p:extLst>
      <p:ext uri="{BB962C8B-B14F-4D97-AF65-F5344CB8AC3E}">
        <p14:creationId xmlns:p14="http://schemas.microsoft.com/office/powerpoint/2010/main" val="24542760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Why 2 Semaphores for 1-Entry Buffer?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1000125"/>
          </a:xfrm>
        </p:spPr>
        <p:txBody>
          <a:bodyPr/>
          <a:lstStyle/>
          <a:p>
            <a:r>
              <a:rPr lang="en-US" dirty="0"/>
              <a:t>Consider multiple producers &amp; multiple consumers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Producers will contend with each to get </a:t>
            </a:r>
            <a:r>
              <a:rPr lang="en-US" dirty="0">
                <a:latin typeface="Courier New"/>
                <a:cs typeface="Courier New"/>
              </a:rPr>
              <a:t>empty</a:t>
            </a:r>
          </a:p>
          <a:p>
            <a:r>
              <a:rPr lang="en-US" dirty="0"/>
              <a:t>Consumers will contend with each other to get </a:t>
            </a:r>
            <a:r>
              <a:rPr lang="en-US" dirty="0">
                <a:latin typeface="Courier New"/>
                <a:cs typeface="Courier New"/>
              </a:rPr>
              <a:t>full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2247900" y="2174671"/>
            <a:ext cx="4610100" cy="1796587"/>
            <a:chOff x="2247900" y="2174671"/>
            <a:chExt cx="4610100" cy="1796587"/>
          </a:xfrm>
        </p:grpSpPr>
        <p:sp>
          <p:nvSpPr>
            <p:cNvPr id="27" name="Text Box 6"/>
            <p:cNvSpPr txBox="1">
              <a:spLocks noChangeArrowheads="1"/>
            </p:cNvSpPr>
            <p:nvPr/>
          </p:nvSpPr>
          <p:spPr bwMode="auto">
            <a:xfrm>
              <a:off x="3943350" y="2806264"/>
              <a:ext cx="12192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>
                  <a:latin typeface="+mn-lt"/>
                </a:rPr>
                <a:t>shared</a:t>
              </a:r>
            </a:p>
            <a:p>
              <a:pPr algn="ctr"/>
              <a:r>
                <a:rPr lang="en-US" sz="1800">
                  <a:latin typeface="+mn-lt"/>
                </a:rPr>
                <a:t>buffer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2247900" y="2174671"/>
              <a:ext cx="533400" cy="1796587"/>
              <a:chOff x="2247900" y="2207088"/>
              <a:chExt cx="533400" cy="1796587"/>
            </a:xfrm>
          </p:grpSpPr>
          <p:sp>
            <p:nvSpPr>
              <p:cNvPr id="26" name="Oval 5"/>
              <p:cNvSpPr>
                <a:spLocks noChangeArrowheads="1"/>
              </p:cNvSpPr>
              <p:nvPr/>
            </p:nvSpPr>
            <p:spPr bwMode="auto">
              <a:xfrm>
                <a:off x="2247900" y="2207088"/>
                <a:ext cx="533400" cy="498475"/>
              </a:xfrm>
              <a:prstGeom prst="ellipse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r>
                  <a:rPr lang="en-US" sz="1800" dirty="0">
                    <a:latin typeface="+mn-lt"/>
                  </a:rPr>
                  <a:t>P</a:t>
                </a:r>
                <a:r>
                  <a:rPr lang="en-US" sz="1800" baseline="-25000" dirty="0">
                    <a:latin typeface="+mn-lt"/>
                  </a:rPr>
                  <a:t>1</a:t>
                </a:r>
              </a:p>
            </p:txBody>
          </p:sp>
          <p:sp>
            <p:nvSpPr>
              <p:cNvPr id="35" name="Oval 5"/>
              <p:cNvSpPr>
                <a:spLocks noChangeArrowheads="1"/>
              </p:cNvSpPr>
              <p:nvPr/>
            </p:nvSpPr>
            <p:spPr bwMode="auto">
              <a:xfrm>
                <a:off x="2247900" y="3505200"/>
                <a:ext cx="533400" cy="498475"/>
              </a:xfrm>
              <a:prstGeom prst="ellipse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r>
                  <a:rPr lang="en-US" sz="1800" dirty="0" err="1">
                    <a:latin typeface="+mn-lt"/>
                  </a:rPr>
                  <a:t>P</a:t>
                </a:r>
                <a:r>
                  <a:rPr lang="en-US" sz="1800" baseline="-25000" dirty="0" err="1">
                    <a:latin typeface="+mn-lt"/>
                  </a:rPr>
                  <a:t>n</a:t>
                </a:r>
                <a:endParaRPr lang="en-US" sz="1800" baseline="-25000" dirty="0">
                  <a:latin typeface="+mn-lt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369462" y="2761441"/>
                <a:ext cx="290276" cy="687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800" dirty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800" dirty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800" dirty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  <a:endParaRPr lang="en-US" sz="1800" dirty="0">
                  <a:latin typeface="Calibri" pitchFamily="34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6324600" y="2174671"/>
              <a:ext cx="533400" cy="1796587"/>
              <a:chOff x="2247900" y="2207088"/>
              <a:chExt cx="533400" cy="1796587"/>
            </a:xfrm>
          </p:grpSpPr>
          <p:sp>
            <p:nvSpPr>
              <p:cNvPr id="38" name="Oval 5"/>
              <p:cNvSpPr>
                <a:spLocks noChangeArrowheads="1"/>
              </p:cNvSpPr>
              <p:nvPr/>
            </p:nvSpPr>
            <p:spPr bwMode="auto">
              <a:xfrm>
                <a:off x="2247900" y="2207088"/>
                <a:ext cx="533400" cy="498475"/>
              </a:xfrm>
              <a:prstGeom prst="ellipse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r>
                  <a:rPr lang="en-US" sz="1800" dirty="0">
                    <a:latin typeface="+mn-lt"/>
                  </a:rPr>
                  <a:t>C</a:t>
                </a:r>
                <a:r>
                  <a:rPr lang="en-US" sz="1800" baseline="-25000" dirty="0">
                    <a:latin typeface="+mn-lt"/>
                  </a:rPr>
                  <a:t>1</a:t>
                </a:r>
              </a:p>
            </p:txBody>
          </p:sp>
          <p:sp>
            <p:nvSpPr>
              <p:cNvPr id="39" name="Oval 5"/>
              <p:cNvSpPr>
                <a:spLocks noChangeArrowheads="1"/>
              </p:cNvSpPr>
              <p:nvPr/>
            </p:nvSpPr>
            <p:spPr bwMode="auto">
              <a:xfrm>
                <a:off x="2247900" y="3505200"/>
                <a:ext cx="533400" cy="498475"/>
              </a:xfrm>
              <a:prstGeom prst="ellipse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r>
                  <a:rPr lang="en-US" sz="1800" dirty="0">
                    <a:latin typeface="+mn-lt"/>
                  </a:rPr>
                  <a:t>C</a:t>
                </a:r>
                <a:r>
                  <a:rPr lang="en-US" sz="1800" baseline="-25000" dirty="0">
                    <a:latin typeface="+mn-lt"/>
                  </a:rPr>
                  <a:t>m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369462" y="2761441"/>
                <a:ext cx="290276" cy="687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800" dirty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800" dirty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800" dirty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  <a:endParaRPr lang="en-US" sz="1800" dirty="0">
                  <a:latin typeface="Calibri" pitchFamily="34" charset="0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2781300" y="2438400"/>
              <a:ext cx="1162050" cy="1295400"/>
              <a:chOff x="2781300" y="2438400"/>
              <a:chExt cx="1162050" cy="1295400"/>
            </a:xfrm>
          </p:grpSpPr>
          <p:sp>
            <p:nvSpPr>
              <p:cNvPr id="28" name="Line 7"/>
              <p:cNvSpPr>
                <a:spLocks noChangeShapeType="1"/>
              </p:cNvSpPr>
              <p:nvPr/>
            </p:nvSpPr>
            <p:spPr bwMode="auto">
              <a:xfrm>
                <a:off x="2781300" y="2438400"/>
                <a:ext cx="1162050" cy="4572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2" name="Line 7"/>
              <p:cNvSpPr>
                <a:spLocks noChangeShapeType="1"/>
              </p:cNvSpPr>
              <p:nvPr/>
            </p:nvSpPr>
            <p:spPr bwMode="auto">
              <a:xfrm>
                <a:off x="2781300" y="2895600"/>
                <a:ext cx="1162050" cy="13926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" name="Line 7"/>
              <p:cNvSpPr>
                <a:spLocks noChangeShapeType="1"/>
              </p:cNvSpPr>
              <p:nvPr/>
            </p:nvSpPr>
            <p:spPr bwMode="auto">
              <a:xfrm flipV="1">
                <a:off x="2781300" y="3200400"/>
                <a:ext cx="1162050" cy="5334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 flipH="1">
              <a:off x="5162550" y="2514600"/>
              <a:ext cx="1162050" cy="1295400"/>
              <a:chOff x="2781300" y="2438400"/>
              <a:chExt cx="1162050" cy="1295400"/>
            </a:xfrm>
          </p:grpSpPr>
          <p:sp>
            <p:nvSpPr>
              <p:cNvPr id="46" name="Line 7"/>
              <p:cNvSpPr>
                <a:spLocks noChangeShapeType="1"/>
              </p:cNvSpPr>
              <p:nvPr/>
            </p:nvSpPr>
            <p:spPr bwMode="auto">
              <a:xfrm>
                <a:off x="2781300" y="2438400"/>
                <a:ext cx="1162050" cy="4572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/>
                <a:tailEnd type="non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7" name="Line 7"/>
              <p:cNvSpPr>
                <a:spLocks noChangeShapeType="1"/>
              </p:cNvSpPr>
              <p:nvPr/>
            </p:nvSpPr>
            <p:spPr bwMode="auto">
              <a:xfrm>
                <a:off x="2781300" y="2895600"/>
                <a:ext cx="1162050" cy="13926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/>
                <a:tailEnd type="non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8" name="Line 7"/>
              <p:cNvSpPr>
                <a:spLocks noChangeShapeType="1"/>
              </p:cNvSpPr>
              <p:nvPr/>
            </p:nvSpPr>
            <p:spPr bwMode="auto">
              <a:xfrm flipV="1">
                <a:off x="2781300" y="3200400"/>
                <a:ext cx="1162050" cy="5334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/>
                <a:tailEnd type="non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</p:grpSp>
      </p:grpSp>
      <p:grpSp>
        <p:nvGrpSpPr>
          <p:cNvPr id="54" name="Group 53"/>
          <p:cNvGrpSpPr/>
          <p:nvPr/>
        </p:nvGrpSpPr>
        <p:grpSpPr>
          <a:xfrm>
            <a:off x="6446162" y="5031700"/>
            <a:ext cx="2402190" cy="1140500"/>
            <a:chOff x="6446162" y="4082534"/>
            <a:chExt cx="2402190" cy="1140500"/>
          </a:xfrm>
        </p:grpSpPr>
        <p:sp>
          <p:nvSpPr>
            <p:cNvPr id="51" name="Text Box 4"/>
            <p:cNvSpPr txBox="1">
              <a:spLocks noChangeArrowheads="1"/>
            </p:cNvSpPr>
            <p:nvPr/>
          </p:nvSpPr>
          <p:spPr bwMode="auto">
            <a:xfrm>
              <a:off x="6455314" y="4484370"/>
              <a:ext cx="2393038" cy="738664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tIns="0" bIns="0" anchor="ctr">
              <a:spAutoFit/>
            </a:bodyPr>
            <a:lstStyle/>
            <a:p>
              <a:r>
                <a:rPr lang="en-US" sz="1600" dirty="0">
                  <a:latin typeface="Courier New" pitchFamily="49" charset="0"/>
                </a:rPr>
                <a:t>P(&amp;</a:t>
              </a:r>
              <a:r>
                <a:rPr lang="en-US" sz="1600" dirty="0" err="1">
                  <a:latin typeface="Courier New" pitchFamily="49" charset="0"/>
                </a:rPr>
                <a:t>shared.full</a:t>
              </a:r>
              <a:r>
                <a:rPr lang="en-US" sz="1600" dirty="0">
                  <a:latin typeface="Courier New" pitchFamily="49" charset="0"/>
                </a:rPr>
                <a:t>);</a:t>
              </a:r>
            </a:p>
            <a:p>
              <a:r>
                <a:rPr lang="en-US" sz="1600" dirty="0">
                  <a:latin typeface="Courier New" pitchFamily="49" charset="0"/>
                </a:rPr>
                <a:t>item = </a:t>
              </a:r>
              <a:r>
                <a:rPr lang="en-US" sz="1600" dirty="0" err="1">
                  <a:latin typeface="Courier New" pitchFamily="49" charset="0"/>
                </a:rPr>
                <a:t>shared.buf</a:t>
              </a:r>
              <a:r>
                <a:rPr lang="en-US" sz="1600" dirty="0">
                  <a:latin typeface="Courier New" pitchFamily="49" charset="0"/>
                </a:rPr>
                <a:t>;</a:t>
              </a:r>
            </a:p>
            <a:p>
              <a:r>
                <a:rPr lang="en-US" sz="1600" dirty="0">
                  <a:latin typeface="Courier New" pitchFamily="49" charset="0"/>
                </a:rPr>
                <a:t>V(&amp;</a:t>
              </a:r>
              <a:r>
                <a:rPr lang="en-US" sz="1600" dirty="0" err="1">
                  <a:latin typeface="Courier New" pitchFamily="49" charset="0"/>
                </a:rPr>
                <a:t>shared.empty</a:t>
              </a:r>
              <a:r>
                <a:rPr lang="en-US" sz="1600" dirty="0">
                  <a:latin typeface="Courier New" pitchFamily="49" charset="0"/>
                </a:rPr>
                <a:t>);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446162" y="4082534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Consumers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74060" y="5031700"/>
            <a:ext cx="2401018" cy="1133337"/>
            <a:chOff x="474060" y="4050268"/>
            <a:chExt cx="2401018" cy="1133337"/>
          </a:xfrm>
        </p:grpSpPr>
        <p:sp>
          <p:nvSpPr>
            <p:cNvPr id="50" name="Text Box 3"/>
            <p:cNvSpPr txBox="1">
              <a:spLocks noChangeArrowheads="1"/>
            </p:cNvSpPr>
            <p:nvPr/>
          </p:nvSpPr>
          <p:spPr bwMode="auto">
            <a:xfrm>
              <a:off x="474060" y="4444941"/>
              <a:ext cx="2401018" cy="738664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>
              <a:spAutoFit/>
            </a:bodyPr>
            <a:lstStyle/>
            <a:p>
              <a:r>
                <a:rPr lang="en-US" sz="1600" dirty="0">
                  <a:latin typeface="Courier New" pitchFamily="49" charset="0"/>
                </a:rPr>
                <a:t>P(&amp;</a:t>
              </a:r>
              <a:r>
                <a:rPr lang="en-US" sz="1600" dirty="0" err="1">
                  <a:latin typeface="Courier New" pitchFamily="49" charset="0"/>
                </a:rPr>
                <a:t>shared.empty</a:t>
              </a:r>
              <a:r>
                <a:rPr lang="en-US" sz="1600" dirty="0">
                  <a:latin typeface="Courier New" pitchFamily="49" charset="0"/>
                </a:rPr>
                <a:t>);</a:t>
              </a:r>
            </a:p>
            <a:p>
              <a:r>
                <a:rPr lang="en-US" sz="1600" dirty="0" err="1">
                  <a:latin typeface="Courier New" pitchFamily="49" charset="0"/>
                </a:rPr>
                <a:t>shared.buf</a:t>
              </a:r>
              <a:r>
                <a:rPr lang="en-US" sz="1600" dirty="0">
                  <a:latin typeface="Courier New" pitchFamily="49" charset="0"/>
                </a:rPr>
                <a:t> = item;</a:t>
              </a:r>
            </a:p>
            <a:p>
              <a:r>
                <a:rPr lang="en-US" sz="1600" dirty="0">
                  <a:latin typeface="Courier New" pitchFamily="49" charset="0"/>
                </a:rPr>
                <a:t>V(&amp;</a:t>
              </a:r>
              <a:r>
                <a:rPr lang="en-US" sz="1600" dirty="0" err="1">
                  <a:latin typeface="Courier New" pitchFamily="49" charset="0"/>
                </a:rPr>
                <a:t>shared.full</a:t>
              </a:r>
              <a:r>
                <a:rPr lang="en-US" sz="1600" dirty="0">
                  <a:latin typeface="Courier New" pitchFamily="49" charset="0"/>
                </a:rPr>
                <a:t>);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74060" y="4050268"/>
              <a:ext cx="1148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Producers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257800" y="5257800"/>
            <a:ext cx="985071" cy="738664"/>
            <a:chOff x="3943350" y="4859050"/>
            <a:chExt cx="985071" cy="738664"/>
          </a:xfrm>
        </p:grpSpPr>
        <p:sp>
          <p:nvSpPr>
            <p:cNvPr id="57" name="TextBox 56"/>
            <p:cNvSpPr txBox="1"/>
            <p:nvPr/>
          </p:nvSpPr>
          <p:spPr>
            <a:xfrm>
              <a:off x="4014020" y="5228382"/>
              <a:ext cx="914401" cy="369332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ourier New"/>
                  <a:cs typeface="Courier New"/>
                </a:rPr>
                <a:t>  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943350" y="4859050"/>
              <a:ext cx="738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 New"/>
                  <a:cs typeface="Courier New"/>
                </a:rPr>
                <a:t>full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053529" y="5257800"/>
            <a:ext cx="985071" cy="738664"/>
            <a:chOff x="3943350" y="5615512"/>
            <a:chExt cx="985071" cy="738664"/>
          </a:xfrm>
        </p:grpSpPr>
        <p:sp>
          <p:nvSpPr>
            <p:cNvPr id="59" name="TextBox 58"/>
            <p:cNvSpPr txBox="1"/>
            <p:nvPr/>
          </p:nvSpPr>
          <p:spPr>
            <a:xfrm>
              <a:off x="4014020" y="5984844"/>
              <a:ext cx="914401" cy="369332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ourier New"/>
                  <a:cs typeface="Courier New"/>
                </a:rPr>
                <a:t> 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943350" y="5615512"/>
              <a:ext cx="8772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 New"/>
                  <a:cs typeface="Courier New"/>
                </a:rPr>
                <a:t>empty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88060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/>
              <a:t>Producer-Consumer on an </a:t>
            </a:r>
            <a:r>
              <a:rPr lang="en-US" i="1" dirty="0" err="1"/>
              <a:t>n</a:t>
            </a:r>
            <a:r>
              <a:rPr lang="en-US" dirty="0"/>
              <a:t>-element Buffer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67200"/>
            <a:ext cx="8213725" cy="1076325"/>
          </a:xfrm>
        </p:spPr>
        <p:txBody>
          <a:bodyPr/>
          <a:lstStyle/>
          <a:p>
            <a:r>
              <a:rPr lang="en-US" dirty="0"/>
              <a:t>Implemented using a shared buffer package called </a:t>
            </a:r>
            <a:r>
              <a:rPr lang="en-US" dirty="0" err="1">
                <a:latin typeface="Courier New"/>
                <a:cs typeface="Courier New"/>
              </a:rPr>
              <a:t>sbuf</a:t>
            </a:r>
            <a:r>
              <a:rPr lang="en-US" dirty="0"/>
              <a:t>. 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889138" y="1586871"/>
            <a:ext cx="4610100" cy="1830034"/>
            <a:chOff x="2247900" y="2141224"/>
            <a:chExt cx="4610100" cy="1830034"/>
          </a:xfrm>
        </p:grpSpPr>
        <p:sp>
          <p:nvSpPr>
            <p:cNvPr id="5" name="Text Box 6"/>
            <p:cNvSpPr txBox="1">
              <a:spLocks noChangeArrowheads="1"/>
            </p:cNvSpPr>
            <p:nvPr/>
          </p:nvSpPr>
          <p:spPr bwMode="auto">
            <a:xfrm>
              <a:off x="3943350" y="2806264"/>
              <a:ext cx="24765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endParaRPr lang="en-US" sz="1800" dirty="0">
                <a:latin typeface="+mn-lt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247900" y="2174671"/>
              <a:ext cx="533400" cy="1796587"/>
              <a:chOff x="2247900" y="2207088"/>
              <a:chExt cx="533400" cy="1796587"/>
            </a:xfrm>
          </p:grpSpPr>
          <p:sp>
            <p:nvSpPr>
              <p:cNvPr id="19" name="Oval 5"/>
              <p:cNvSpPr>
                <a:spLocks noChangeArrowheads="1"/>
              </p:cNvSpPr>
              <p:nvPr/>
            </p:nvSpPr>
            <p:spPr bwMode="auto">
              <a:xfrm>
                <a:off x="2247900" y="2207088"/>
                <a:ext cx="533400" cy="498475"/>
              </a:xfrm>
              <a:prstGeom prst="ellipse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r>
                  <a:rPr lang="en-US" sz="1800" dirty="0">
                    <a:latin typeface="+mn-lt"/>
                  </a:rPr>
                  <a:t>P</a:t>
                </a:r>
                <a:r>
                  <a:rPr lang="en-US" sz="1800" baseline="-25000" dirty="0">
                    <a:latin typeface="+mn-lt"/>
                  </a:rPr>
                  <a:t>1</a:t>
                </a:r>
              </a:p>
            </p:txBody>
          </p:sp>
          <p:sp>
            <p:nvSpPr>
              <p:cNvPr id="20" name="Oval 5"/>
              <p:cNvSpPr>
                <a:spLocks noChangeArrowheads="1"/>
              </p:cNvSpPr>
              <p:nvPr/>
            </p:nvSpPr>
            <p:spPr bwMode="auto">
              <a:xfrm>
                <a:off x="2247900" y="3505200"/>
                <a:ext cx="533400" cy="498475"/>
              </a:xfrm>
              <a:prstGeom prst="ellipse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r>
                  <a:rPr lang="en-US" sz="1800" dirty="0" err="1">
                    <a:latin typeface="+mn-lt"/>
                  </a:rPr>
                  <a:t>P</a:t>
                </a:r>
                <a:r>
                  <a:rPr lang="en-US" sz="1800" baseline="-25000" dirty="0" err="1">
                    <a:latin typeface="+mn-lt"/>
                  </a:rPr>
                  <a:t>n</a:t>
                </a:r>
                <a:endParaRPr lang="en-US" sz="1800" baseline="-25000" dirty="0">
                  <a:latin typeface="+mn-lt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369462" y="2761441"/>
                <a:ext cx="290276" cy="687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800" dirty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800" dirty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800" dirty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  <a:endParaRPr lang="en-US" sz="1800" dirty="0">
                  <a:latin typeface="Calibri" pitchFamily="34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324600" y="2174671"/>
              <a:ext cx="533400" cy="1796587"/>
              <a:chOff x="2247900" y="2207088"/>
              <a:chExt cx="533400" cy="1796587"/>
            </a:xfrm>
          </p:grpSpPr>
          <p:sp>
            <p:nvSpPr>
              <p:cNvPr id="16" name="Oval 5"/>
              <p:cNvSpPr>
                <a:spLocks noChangeArrowheads="1"/>
              </p:cNvSpPr>
              <p:nvPr/>
            </p:nvSpPr>
            <p:spPr bwMode="auto">
              <a:xfrm>
                <a:off x="2247900" y="2207088"/>
                <a:ext cx="533400" cy="498475"/>
              </a:xfrm>
              <a:prstGeom prst="ellipse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r>
                  <a:rPr lang="en-US" sz="1800" dirty="0">
                    <a:latin typeface="+mn-lt"/>
                  </a:rPr>
                  <a:t>C</a:t>
                </a:r>
                <a:r>
                  <a:rPr lang="en-US" sz="1800" baseline="-25000" dirty="0">
                    <a:latin typeface="+mn-lt"/>
                  </a:rPr>
                  <a:t>1</a:t>
                </a:r>
              </a:p>
            </p:txBody>
          </p:sp>
          <p:sp>
            <p:nvSpPr>
              <p:cNvPr id="17" name="Oval 5"/>
              <p:cNvSpPr>
                <a:spLocks noChangeArrowheads="1"/>
              </p:cNvSpPr>
              <p:nvPr/>
            </p:nvSpPr>
            <p:spPr bwMode="auto">
              <a:xfrm>
                <a:off x="2247900" y="3505200"/>
                <a:ext cx="533400" cy="498475"/>
              </a:xfrm>
              <a:prstGeom prst="ellipse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r>
                  <a:rPr lang="en-US" sz="1800" dirty="0">
                    <a:latin typeface="+mn-lt"/>
                  </a:rPr>
                  <a:t>C</a:t>
                </a:r>
                <a:r>
                  <a:rPr lang="en-US" sz="1800" baseline="-25000" dirty="0">
                    <a:latin typeface="+mn-lt"/>
                  </a:rPr>
                  <a:t>m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369462" y="2761441"/>
                <a:ext cx="290276" cy="687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800" dirty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800" dirty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800" dirty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  <a:endParaRPr lang="en-US" sz="1800" dirty="0">
                  <a:latin typeface="Calibri" pitchFamily="34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781300" y="2438400"/>
              <a:ext cx="1162050" cy="1295400"/>
              <a:chOff x="2781300" y="2438400"/>
              <a:chExt cx="1162050" cy="1295400"/>
            </a:xfrm>
          </p:grpSpPr>
          <p:sp>
            <p:nvSpPr>
              <p:cNvPr id="13" name="Line 7"/>
              <p:cNvSpPr>
                <a:spLocks noChangeShapeType="1"/>
              </p:cNvSpPr>
              <p:nvPr/>
            </p:nvSpPr>
            <p:spPr bwMode="auto">
              <a:xfrm>
                <a:off x="2781300" y="2438400"/>
                <a:ext cx="1162050" cy="4572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4" name="Line 7"/>
              <p:cNvSpPr>
                <a:spLocks noChangeShapeType="1"/>
              </p:cNvSpPr>
              <p:nvPr/>
            </p:nvSpPr>
            <p:spPr bwMode="auto">
              <a:xfrm>
                <a:off x="2781300" y="2895600"/>
                <a:ext cx="1162050" cy="13926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5" name="Line 7"/>
              <p:cNvSpPr>
                <a:spLocks noChangeShapeType="1"/>
              </p:cNvSpPr>
              <p:nvPr/>
            </p:nvSpPr>
            <p:spPr bwMode="auto">
              <a:xfrm flipV="1">
                <a:off x="2781300" y="3200400"/>
                <a:ext cx="1162050" cy="5334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 flipH="1">
              <a:off x="5162550" y="2514600"/>
              <a:ext cx="1162050" cy="1295400"/>
              <a:chOff x="2781300" y="2438400"/>
              <a:chExt cx="1162050" cy="1295400"/>
            </a:xfrm>
          </p:grpSpPr>
          <p:sp>
            <p:nvSpPr>
              <p:cNvPr id="10" name="Line 7"/>
              <p:cNvSpPr>
                <a:spLocks noChangeShapeType="1"/>
              </p:cNvSpPr>
              <p:nvPr/>
            </p:nvSpPr>
            <p:spPr bwMode="auto">
              <a:xfrm>
                <a:off x="2781300" y="2438400"/>
                <a:ext cx="1162050" cy="4572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/>
                <a:tailEnd type="non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1" name="Line 7"/>
              <p:cNvSpPr>
                <a:spLocks noChangeShapeType="1"/>
              </p:cNvSpPr>
              <p:nvPr/>
            </p:nvSpPr>
            <p:spPr bwMode="auto">
              <a:xfrm>
                <a:off x="2781300" y="2895600"/>
                <a:ext cx="1162050" cy="13926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/>
                <a:tailEnd type="non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 flipV="1">
                <a:off x="2781300" y="3200400"/>
                <a:ext cx="1162050" cy="5334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/>
                <a:tailEnd type="non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22" name="Text Box 6"/>
            <p:cNvSpPr txBox="1">
              <a:spLocks noChangeArrowheads="1"/>
            </p:cNvSpPr>
            <p:nvPr/>
          </p:nvSpPr>
          <p:spPr bwMode="auto">
            <a:xfrm>
              <a:off x="4191000" y="2805604"/>
              <a:ext cx="24765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endParaRPr lang="en-US" sz="1800" dirty="0">
                <a:latin typeface="+mn-lt"/>
              </a:endParaRPr>
            </a:p>
          </p:txBody>
        </p:sp>
        <p:sp>
          <p:nvSpPr>
            <p:cNvPr id="24" name="Text Box 6"/>
            <p:cNvSpPr txBox="1">
              <a:spLocks noChangeArrowheads="1"/>
            </p:cNvSpPr>
            <p:nvPr/>
          </p:nvSpPr>
          <p:spPr bwMode="auto">
            <a:xfrm>
              <a:off x="4895850" y="2804284"/>
              <a:ext cx="24765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endParaRPr lang="en-US" sz="1800" dirty="0">
                <a:latin typeface="+mn-lt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191000" y="2953435"/>
              <a:ext cx="921662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2000" dirty="0">
                  <a:latin typeface="Wingdings"/>
                  <a:ea typeface="Wingdings"/>
                  <a:cs typeface="Wingdings"/>
                  <a:sym typeface="Wingdings"/>
                </a:rPr>
                <a:t></a:t>
              </a:r>
              <a:endParaRPr lang="en-US" sz="2000" dirty="0">
                <a:latin typeface="Calibri" pitchFamily="34" charset="0"/>
              </a:endParaRPr>
            </a:p>
          </p:txBody>
        </p:sp>
        <p:sp>
          <p:nvSpPr>
            <p:cNvPr id="26" name="Text Box 6"/>
            <p:cNvSpPr txBox="1">
              <a:spLocks noChangeArrowheads="1"/>
            </p:cNvSpPr>
            <p:nvPr/>
          </p:nvSpPr>
          <p:spPr bwMode="auto">
            <a:xfrm>
              <a:off x="3943350" y="2804284"/>
              <a:ext cx="1200150" cy="533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endParaRPr lang="en-US" sz="1800" dirty="0">
                <a:latin typeface="+mn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76600" y="2141224"/>
              <a:ext cx="2738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Between 0 and n elements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09404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/>
              <a:t>Circular Buffer (n = 10)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71601"/>
            <a:ext cx="8213725" cy="4962524"/>
          </a:xfrm>
        </p:spPr>
        <p:txBody>
          <a:bodyPr/>
          <a:lstStyle/>
          <a:p>
            <a:r>
              <a:rPr lang="en-US" dirty="0"/>
              <a:t>Store elements in array of size n</a:t>
            </a:r>
          </a:p>
          <a:p>
            <a:r>
              <a:rPr lang="en-US" dirty="0"/>
              <a:t>items: number of elements in buffer</a:t>
            </a:r>
          </a:p>
          <a:p>
            <a:r>
              <a:rPr lang="en-US" dirty="0"/>
              <a:t>Empty buffer:</a:t>
            </a:r>
          </a:p>
          <a:p>
            <a:pPr lvl="1"/>
            <a:r>
              <a:rPr lang="en-US" dirty="0"/>
              <a:t>front = rear</a:t>
            </a:r>
          </a:p>
          <a:p>
            <a:r>
              <a:rPr lang="en-US" dirty="0"/>
              <a:t>Nonempty buffer</a:t>
            </a:r>
          </a:p>
          <a:p>
            <a:pPr lvl="1"/>
            <a:r>
              <a:rPr lang="en-US" dirty="0"/>
              <a:t>rear: index of most recently inserted element</a:t>
            </a:r>
          </a:p>
          <a:p>
            <a:pPr lvl="1"/>
            <a:r>
              <a:rPr lang="en-US" dirty="0"/>
              <a:t>front: (index of next element to remove – 1) mod n</a:t>
            </a:r>
          </a:p>
          <a:p>
            <a:r>
              <a:rPr lang="en-US" dirty="0"/>
              <a:t>Initially:</a:t>
            </a:r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2598280" y="5238020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6500608" y="5238020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6067016" y="5238020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45" name="Text Box 6"/>
          <p:cNvSpPr txBox="1">
            <a:spLocks noChangeArrowheads="1"/>
          </p:cNvSpPr>
          <p:nvPr/>
        </p:nvSpPr>
        <p:spPr bwMode="auto">
          <a:xfrm>
            <a:off x="5633424" y="5238020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48" name="Text Box 6"/>
          <p:cNvSpPr txBox="1">
            <a:spLocks noChangeArrowheads="1"/>
          </p:cNvSpPr>
          <p:nvPr/>
        </p:nvSpPr>
        <p:spPr bwMode="auto">
          <a:xfrm>
            <a:off x="5199832" y="5238020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51" name="Text Box 6"/>
          <p:cNvSpPr txBox="1">
            <a:spLocks noChangeArrowheads="1"/>
          </p:cNvSpPr>
          <p:nvPr/>
        </p:nvSpPr>
        <p:spPr bwMode="auto">
          <a:xfrm>
            <a:off x="4766240" y="5238020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54" name="Text Box 6"/>
          <p:cNvSpPr txBox="1">
            <a:spLocks noChangeArrowheads="1"/>
          </p:cNvSpPr>
          <p:nvPr/>
        </p:nvSpPr>
        <p:spPr bwMode="auto">
          <a:xfrm>
            <a:off x="4332648" y="5238020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57" name="Text Box 6"/>
          <p:cNvSpPr txBox="1">
            <a:spLocks noChangeArrowheads="1"/>
          </p:cNvSpPr>
          <p:nvPr/>
        </p:nvSpPr>
        <p:spPr bwMode="auto">
          <a:xfrm>
            <a:off x="3899056" y="5238020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60" name="Text Box 6"/>
          <p:cNvSpPr txBox="1">
            <a:spLocks noChangeArrowheads="1"/>
          </p:cNvSpPr>
          <p:nvPr/>
        </p:nvSpPr>
        <p:spPr bwMode="auto">
          <a:xfrm>
            <a:off x="3465464" y="5238020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63" name="Text Box 6"/>
          <p:cNvSpPr txBox="1">
            <a:spLocks noChangeArrowheads="1"/>
          </p:cNvSpPr>
          <p:nvPr/>
        </p:nvSpPr>
        <p:spPr bwMode="auto">
          <a:xfrm>
            <a:off x="3031872" y="5238020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762000" y="4876800"/>
            <a:ext cx="1447800" cy="914400"/>
            <a:chOff x="2438400" y="3429000"/>
            <a:chExt cx="1447800" cy="914400"/>
          </a:xfrm>
        </p:grpSpPr>
        <p:sp>
          <p:nvSpPr>
            <p:cNvPr id="70" name="Text Box 6"/>
            <p:cNvSpPr txBox="1">
              <a:spLocks noChangeArrowheads="1"/>
            </p:cNvSpPr>
            <p:nvPr/>
          </p:nvSpPr>
          <p:spPr bwMode="auto">
            <a:xfrm>
              <a:off x="2438400" y="4038600"/>
              <a:ext cx="89535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items</a:t>
              </a:r>
            </a:p>
          </p:txBody>
        </p:sp>
        <p:sp>
          <p:nvSpPr>
            <p:cNvPr id="71" name="Text Box 6"/>
            <p:cNvSpPr txBox="1">
              <a:spLocks noChangeArrowheads="1"/>
            </p:cNvSpPr>
            <p:nvPr/>
          </p:nvSpPr>
          <p:spPr bwMode="auto">
            <a:xfrm>
              <a:off x="3333750" y="4038600"/>
              <a:ext cx="55245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0</a:t>
              </a:r>
            </a:p>
          </p:txBody>
        </p:sp>
        <p:sp>
          <p:nvSpPr>
            <p:cNvPr id="72" name="Text Box 6"/>
            <p:cNvSpPr txBox="1">
              <a:spLocks noChangeArrowheads="1"/>
            </p:cNvSpPr>
            <p:nvPr/>
          </p:nvSpPr>
          <p:spPr bwMode="auto">
            <a:xfrm>
              <a:off x="2438400" y="3733800"/>
              <a:ext cx="89535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rear</a:t>
              </a:r>
            </a:p>
          </p:txBody>
        </p:sp>
        <p:sp>
          <p:nvSpPr>
            <p:cNvPr id="73" name="Text Box 6"/>
            <p:cNvSpPr txBox="1">
              <a:spLocks noChangeArrowheads="1"/>
            </p:cNvSpPr>
            <p:nvPr/>
          </p:nvSpPr>
          <p:spPr bwMode="auto">
            <a:xfrm>
              <a:off x="3333750" y="3733800"/>
              <a:ext cx="55245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0</a:t>
              </a:r>
            </a:p>
          </p:txBody>
        </p:sp>
        <p:sp>
          <p:nvSpPr>
            <p:cNvPr id="74" name="Text Box 6"/>
            <p:cNvSpPr txBox="1">
              <a:spLocks noChangeArrowheads="1"/>
            </p:cNvSpPr>
            <p:nvPr/>
          </p:nvSpPr>
          <p:spPr bwMode="auto">
            <a:xfrm>
              <a:off x="2438400" y="3429000"/>
              <a:ext cx="89535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front</a:t>
              </a:r>
            </a:p>
          </p:txBody>
        </p:sp>
        <p:sp>
          <p:nvSpPr>
            <p:cNvPr id="75" name="Text Box 6"/>
            <p:cNvSpPr txBox="1">
              <a:spLocks noChangeArrowheads="1"/>
            </p:cNvSpPr>
            <p:nvPr/>
          </p:nvSpPr>
          <p:spPr bwMode="auto">
            <a:xfrm>
              <a:off x="3333750" y="3429000"/>
              <a:ext cx="55245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0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590800" y="4800600"/>
            <a:ext cx="4343400" cy="361221"/>
            <a:chOff x="2590800" y="5562599"/>
            <a:chExt cx="4343400" cy="361221"/>
          </a:xfrm>
        </p:grpSpPr>
        <p:sp>
          <p:nvSpPr>
            <p:cNvPr id="66" name="Text Box 6"/>
            <p:cNvSpPr txBox="1">
              <a:spLocks noChangeArrowheads="1"/>
            </p:cNvSpPr>
            <p:nvPr/>
          </p:nvSpPr>
          <p:spPr bwMode="auto">
            <a:xfrm>
              <a:off x="6059536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8</a:t>
              </a:r>
            </a:p>
          </p:txBody>
        </p:sp>
        <p:sp>
          <p:nvSpPr>
            <p:cNvPr id="67" name="Text Box 6"/>
            <p:cNvSpPr txBox="1">
              <a:spLocks noChangeArrowheads="1"/>
            </p:cNvSpPr>
            <p:nvPr/>
          </p:nvSpPr>
          <p:spPr bwMode="auto">
            <a:xfrm>
              <a:off x="5625944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7</a:t>
              </a:r>
            </a:p>
          </p:txBody>
        </p:sp>
        <p:sp>
          <p:nvSpPr>
            <p:cNvPr id="68" name="Text Box 6"/>
            <p:cNvSpPr txBox="1">
              <a:spLocks noChangeArrowheads="1"/>
            </p:cNvSpPr>
            <p:nvPr/>
          </p:nvSpPr>
          <p:spPr bwMode="auto">
            <a:xfrm>
              <a:off x="5192352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6</a:t>
              </a:r>
            </a:p>
          </p:txBody>
        </p:sp>
        <p:sp>
          <p:nvSpPr>
            <p:cNvPr id="69" name="Text Box 6"/>
            <p:cNvSpPr txBox="1">
              <a:spLocks noChangeArrowheads="1"/>
            </p:cNvSpPr>
            <p:nvPr/>
          </p:nvSpPr>
          <p:spPr bwMode="auto">
            <a:xfrm>
              <a:off x="4758760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5</a:t>
              </a:r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4325168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4</a:t>
              </a:r>
            </a:p>
          </p:txBody>
        </p:sp>
        <p:sp>
          <p:nvSpPr>
            <p:cNvPr id="79" name="Text Box 6"/>
            <p:cNvSpPr txBox="1">
              <a:spLocks noChangeArrowheads="1"/>
            </p:cNvSpPr>
            <p:nvPr/>
          </p:nvSpPr>
          <p:spPr bwMode="auto">
            <a:xfrm>
              <a:off x="3891576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3</a:t>
              </a:r>
            </a:p>
          </p:txBody>
        </p:sp>
        <p:sp>
          <p:nvSpPr>
            <p:cNvPr id="80" name="Text Box 6"/>
            <p:cNvSpPr txBox="1">
              <a:spLocks noChangeArrowheads="1"/>
            </p:cNvSpPr>
            <p:nvPr/>
          </p:nvSpPr>
          <p:spPr bwMode="auto">
            <a:xfrm>
              <a:off x="3457984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2</a:t>
              </a:r>
            </a:p>
          </p:txBody>
        </p:sp>
        <p:sp>
          <p:nvSpPr>
            <p:cNvPr id="81" name="Text Box 6"/>
            <p:cNvSpPr txBox="1">
              <a:spLocks noChangeArrowheads="1"/>
            </p:cNvSpPr>
            <p:nvPr/>
          </p:nvSpPr>
          <p:spPr bwMode="auto">
            <a:xfrm>
              <a:off x="6500608" y="5562600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9</a:t>
              </a:r>
            </a:p>
          </p:txBody>
        </p:sp>
        <p:sp>
          <p:nvSpPr>
            <p:cNvPr id="82" name="Text Box 6"/>
            <p:cNvSpPr txBox="1">
              <a:spLocks noChangeArrowheads="1"/>
            </p:cNvSpPr>
            <p:nvPr/>
          </p:nvSpPr>
          <p:spPr bwMode="auto">
            <a:xfrm>
              <a:off x="3024392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1</a:t>
              </a:r>
            </a:p>
          </p:txBody>
        </p:sp>
        <p:sp>
          <p:nvSpPr>
            <p:cNvPr id="83" name="Text Box 6"/>
            <p:cNvSpPr txBox="1">
              <a:spLocks noChangeArrowheads="1"/>
            </p:cNvSpPr>
            <p:nvPr/>
          </p:nvSpPr>
          <p:spPr bwMode="auto">
            <a:xfrm>
              <a:off x="2590800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4246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05878" y="2935705"/>
            <a:ext cx="8874493" cy="3869216"/>
            <a:chOff x="105878" y="2935705"/>
            <a:chExt cx="8874493" cy="3869216"/>
          </a:xfrm>
        </p:grpSpPr>
        <p:sp>
          <p:nvSpPr>
            <p:cNvPr id="7" name="Rectangle 6"/>
            <p:cNvSpPr/>
            <p:nvPr/>
          </p:nvSpPr>
          <p:spPr bwMode="auto">
            <a:xfrm>
              <a:off x="105878" y="2935705"/>
              <a:ext cx="8874493" cy="3850106"/>
            </a:xfrm>
            <a:prstGeom prst="rect">
              <a:avLst/>
            </a:prstGeom>
            <a:solidFill>
              <a:srgbClr val="EAEAF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8336" y="6343256"/>
              <a:ext cx="50973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Memory is shared between all threads</a:t>
              </a:r>
            </a:p>
          </p:txBody>
        </p:sp>
      </p:grpSp>
      <p:sp>
        <p:nvSpPr>
          <p:cNvPr id="803859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let picture confuse you!</a:t>
            </a:r>
          </a:p>
        </p:txBody>
      </p:sp>
      <p:sp>
        <p:nvSpPr>
          <p:cNvPr id="803852" name="Rectangle 12"/>
          <p:cNvSpPr>
            <a:spLocks noChangeAspect="1" noChangeArrowheads="1"/>
          </p:cNvSpPr>
          <p:nvPr/>
        </p:nvSpPr>
        <p:spPr bwMode="auto">
          <a:xfrm>
            <a:off x="381000" y="3931087"/>
            <a:ext cx="1885950" cy="3190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stack 1</a:t>
            </a:r>
          </a:p>
        </p:txBody>
      </p:sp>
      <p:sp>
        <p:nvSpPr>
          <p:cNvPr id="803853" name="Text Box 13"/>
          <p:cNvSpPr txBox="1">
            <a:spLocks noChangeArrowheads="1"/>
          </p:cNvSpPr>
          <p:nvPr/>
        </p:nvSpPr>
        <p:spPr bwMode="auto">
          <a:xfrm>
            <a:off x="178336" y="3181290"/>
            <a:ext cx="264687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Thread 1 (main thread)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715000" y="3181290"/>
            <a:ext cx="2600777" cy="3524310"/>
            <a:chOff x="3200400" y="3181290"/>
            <a:chExt cx="2600777" cy="3524310"/>
          </a:xfrm>
        </p:grpSpPr>
        <p:sp>
          <p:nvSpPr>
            <p:cNvPr id="803843" name="Rectangle 3"/>
            <p:cNvSpPr>
              <a:spLocks noChangeAspect="1" noChangeArrowheads="1"/>
            </p:cNvSpPr>
            <p:nvPr/>
          </p:nvSpPr>
          <p:spPr bwMode="auto">
            <a:xfrm>
              <a:off x="3432175" y="3748088"/>
              <a:ext cx="2230438" cy="319087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shared libraries</a:t>
              </a:r>
            </a:p>
          </p:txBody>
        </p:sp>
        <p:sp>
          <p:nvSpPr>
            <p:cNvPr id="803844" name="Rectangle 4"/>
            <p:cNvSpPr>
              <a:spLocks noChangeAspect="1" noChangeArrowheads="1"/>
            </p:cNvSpPr>
            <p:nvPr/>
          </p:nvSpPr>
          <p:spPr bwMode="auto">
            <a:xfrm>
              <a:off x="3432175" y="4013200"/>
              <a:ext cx="2230438" cy="25400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803845" name="Rectangle 5"/>
            <p:cNvSpPr>
              <a:spLocks noChangeAspect="1" noChangeArrowheads="1"/>
            </p:cNvSpPr>
            <p:nvPr/>
          </p:nvSpPr>
          <p:spPr bwMode="auto">
            <a:xfrm>
              <a:off x="3432175" y="4253349"/>
              <a:ext cx="2230438" cy="28892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latin typeface="+mn-lt"/>
                </a:rPr>
                <a:t>run-time heap</a:t>
              </a:r>
            </a:p>
          </p:txBody>
        </p:sp>
        <p:sp>
          <p:nvSpPr>
            <p:cNvPr id="803846" name="Text Box 6"/>
            <p:cNvSpPr txBox="1">
              <a:spLocks noChangeAspect="1" noChangeArrowheads="1"/>
            </p:cNvSpPr>
            <p:nvPr/>
          </p:nvSpPr>
          <p:spPr bwMode="auto">
            <a:xfrm>
              <a:off x="3200400" y="5266174"/>
              <a:ext cx="252913" cy="2539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50">
                  <a:latin typeface="+mn-lt"/>
                </a:rPr>
                <a:t>0</a:t>
              </a:r>
              <a:endParaRPr lang="en-US" sz="1100">
                <a:latin typeface="+mn-lt"/>
              </a:endParaRPr>
            </a:p>
          </p:txBody>
        </p:sp>
        <p:sp>
          <p:nvSpPr>
            <p:cNvPr id="803847" name="Rectangle 7"/>
            <p:cNvSpPr>
              <a:spLocks noChangeAspect="1" noChangeArrowheads="1"/>
            </p:cNvSpPr>
            <p:nvPr/>
          </p:nvSpPr>
          <p:spPr bwMode="auto">
            <a:xfrm>
              <a:off x="3432175" y="4488299"/>
              <a:ext cx="2232025" cy="32067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read/write data</a:t>
              </a:r>
            </a:p>
          </p:txBody>
        </p:sp>
        <p:sp>
          <p:nvSpPr>
            <p:cNvPr id="803849" name="Text Box 9"/>
            <p:cNvSpPr txBox="1">
              <a:spLocks noChangeArrowheads="1"/>
            </p:cNvSpPr>
            <p:nvPr/>
          </p:nvSpPr>
          <p:spPr bwMode="auto">
            <a:xfrm>
              <a:off x="3247573" y="3181290"/>
              <a:ext cx="2553604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 Shared code and data</a:t>
              </a:r>
            </a:p>
          </p:txBody>
        </p:sp>
        <p:sp>
          <p:nvSpPr>
            <p:cNvPr id="803850" name="Rectangle 10"/>
            <p:cNvSpPr>
              <a:spLocks noChangeAspect="1" noChangeArrowheads="1"/>
            </p:cNvSpPr>
            <p:nvPr/>
          </p:nvSpPr>
          <p:spPr bwMode="auto">
            <a:xfrm>
              <a:off x="3432175" y="4808974"/>
              <a:ext cx="2232025" cy="32067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latin typeface="+mn-lt"/>
                </a:rPr>
                <a:t>read-only code/data</a:t>
              </a:r>
            </a:p>
          </p:txBody>
        </p:sp>
        <p:sp>
          <p:nvSpPr>
            <p:cNvPr id="803851" name="Rectangle 11"/>
            <p:cNvSpPr>
              <a:spLocks noChangeAspect="1" noChangeArrowheads="1"/>
            </p:cNvSpPr>
            <p:nvPr/>
          </p:nvSpPr>
          <p:spPr bwMode="auto">
            <a:xfrm>
              <a:off x="3432175" y="5113774"/>
              <a:ext cx="2232025" cy="320675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803854" name="Text Box 14"/>
            <p:cNvSpPr txBox="1">
              <a:spLocks noChangeArrowheads="1"/>
            </p:cNvSpPr>
            <p:nvPr/>
          </p:nvSpPr>
          <p:spPr bwMode="auto">
            <a:xfrm>
              <a:off x="3594100" y="5536049"/>
              <a:ext cx="1883336" cy="1169551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600" dirty="0">
                  <a:latin typeface="+mn-lt"/>
                </a:rPr>
                <a:t>Kernel context:</a:t>
              </a:r>
            </a:p>
            <a:p>
              <a:r>
                <a:rPr lang="en-US" sz="1400" dirty="0">
                  <a:latin typeface="+mn-lt"/>
                </a:rPr>
                <a:t>   </a:t>
              </a:r>
              <a:r>
                <a:rPr lang="en-US" sz="1800" dirty="0">
                  <a:latin typeface="+mn-lt"/>
                </a:rPr>
                <a:t>VM structures</a:t>
              </a:r>
            </a:p>
            <a:p>
              <a:r>
                <a:rPr lang="en-US" sz="1800" dirty="0">
                  <a:latin typeface="+mn-lt"/>
                </a:rPr>
                <a:t>   Descriptor table</a:t>
              </a:r>
            </a:p>
            <a:p>
              <a:r>
                <a:rPr lang="en-US" sz="1800" dirty="0">
                  <a:latin typeface="+mn-lt"/>
                </a:rPr>
                <a:t>   </a:t>
              </a:r>
              <a:r>
                <a:rPr lang="en-US" sz="1800" dirty="0" err="1">
                  <a:latin typeface="+mn-lt"/>
                </a:rPr>
                <a:t>brk</a:t>
              </a:r>
              <a:r>
                <a:rPr lang="en-US" sz="1800" dirty="0">
                  <a:latin typeface="+mn-lt"/>
                </a:rPr>
                <a:t> pointer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84175" y="4542274"/>
            <a:ext cx="4694502" cy="1465660"/>
            <a:chOff x="384175" y="4542274"/>
            <a:chExt cx="4694502" cy="1465660"/>
          </a:xfrm>
        </p:grpSpPr>
        <p:sp>
          <p:nvSpPr>
            <p:cNvPr id="803848" name="Text Box 8"/>
            <p:cNvSpPr txBox="1">
              <a:spLocks noChangeArrowheads="1"/>
            </p:cNvSpPr>
            <p:nvPr/>
          </p:nvSpPr>
          <p:spPr bwMode="auto">
            <a:xfrm>
              <a:off x="384175" y="4542274"/>
              <a:ext cx="1932252" cy="144655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600" dirty="0">
                  <a:latin typeface="+mn-lt"/>
                </a:rPr>
                <a:t>Thread 1 context:</a:t>
              </a:r>
            </a:p>
            <a:p>
              <a:r>
                <a:rPr lang="en-US" sz="1800" dirty="0">
                  <a:latin typeface="+mn-lt"/>
                </a:rPr>
                <a:t>    Data registers</a:t>
              </a:r>
            </a:p>
            <a:p>
              <a:r>
                <a:rPr lang="en-US" sz="1800" dirty="0">
                  <a:latin typeface="+mn-lt"/>
                </a:rPr>
                <a:t>    Condition codes</a:t>
              </a:r>
            </a:p>
            <a:p>
              <a:r>
                <a:rPr lang="en-US" sz="1800" dirty="0">
                  <a:latin typeface="+mn-lt"/>
                </a:rPr>
                <a:t>    SP</a:t>
              </a:r>
              <a:r>
                <a:rPr lang="en-US" sz="1800" baseline="-25000" dirty="0">
                  <a:latin typeface="+mn-lt"/>
                </a:rPr>
                <a:t>1</a:t>
              </a:r>
            </a:p>
            <a:p>
              <a:r>
                <a:rPr lang="en-US" sz="1800" dirty="0">
                  <a:latin typeface="+mn-lt"/>
                </a:rPr>
                <a:t>    PC</a:t>
              </a:r>
              <a:r>
                <a:rPr lang="en-US" sz="1800" baseline="-25000" dirty="0">
                  <a:latin typeface="+mn-lt"/>
                </a:rPr>
                <a:t>1</a:t>
              </a:r>
            </a:p>
          </p:txBody>
        </p:sp>
        <p:sp>
          <p:nvSpPr>
            <p:cNvPr id="803856" name="Text Box 16"/>
            <p:cNvSpPr txBox="1">
              <a:spLocks noChangeArrowheads="1"/>
            </p:cNvSpPr>
            <p:nvPr/>
          </p:nvSpPr>
          <p:spPr bwMode="auto">
            <a:xfrm>
              <a:off x="3146425" y="4561384"/>
              <a:ext cx="1932252" cy="144655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600" dirty="0">
                  <a:latin typeface="+mn-lt"/>
                </a:rPr>
                <a:t>Thread 2 context:</a:t>
              </a:r>
            </a:p>
            <a:p>
              <a:r>
                <a:rPr lang="en-US" sz="1800" dirty="0">
                  <a:latin typeface="+mn-lt"/>
                </a:rPr>
                <a:t>    Data registers</a:t>
              </a:r>
            </a:p>
            <a:p>
              <a:r>
                <a:rPr lang="en-US" sz="1800" dirty="0">
                  <a:latin typeface="+mn-lt"/>
                </a:rPr>
                <a:t>    Condition codes</a:t>
              </a:r>
            </a:p>
            <a:p>
              <a:r>
                <a:rPr lang="en-US" sz="1800" dirty="0">
                  <a:latin typeface="+mn-lt"/>
                </a:rPr>
                <a:t>    SP</a:t>
              </a:r>
              <a:r>
                <a:rPr lang="en-US" sz="1800" baseline="-25000" dirty="0">
                  <a:latin typeface="+mn-lt"/>
                </a:rPr>
                <a:t>2</a:t>
              </a:r>
            </a:p>
            <a:p>
              <a:r>
                <a:rPr lang="en-US" sz="1800" dirty="0">
                  <a:latin typeface="+mn-lt"/>
                </a:rPr>
                <a:t>    PC</a:t>
              </a:r>
              <a:r>
                <a:rPr lang="en-US" sz="1800" baseline="-25000" dirty="0">
                  <a:latin typeface="+mn-lt"/>
                </a:rPr>
                <a:t>2</a:t>
              </a:r>
            </a:p>
          </p:txBody>
        </p:sp>
      </p:grpSp>
      <p:sp>
        <p:nvSpPr>
          <p:cNvPr id="803857" name="Rectangle 17"/>
          <p:cNvSpPr>
            <a:spLocks noChangeAspect="1" noChangeArrowheads="1"/>
          </p:cNvSpPr>
          <p:nvPr/>
        </p:nvSpPr>
        <p:spPr bwMode="auto">
          <a:xfrm>
            <a:off x="3124200" y="3945434"/>
            <a:ext cx="1885950" cy="3190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stack 2</a:t>
            </a:r>
          </a:p>
        </p:txBody>
      </p:sp>
      <p:sp>
        <p:nvSpPr>
          <p:cNvPr id="803858" name="Text Box 18"/>
          <p:cNvSpPr txBox="1">
            <a:spLocks noChangeArrowheads="1"/>
          </p:cNvSpPr>
          <p:nvPr/>
        </p:nvSpPr>
        <p:spPr bwMode="auto">
          <a:xfrm>
            <a:off x="2724159" y="3200400"/>
            <a:ext cx="259568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Thread 2 (peer thread)</a:t>
            </a:r>
          </a:p>
        </p:txBody>
      </p:sp>
    </p:spTree>
    <p:extLst>
      <p:ext uri="{BB962C8B-B14F-4D97-AF65-F5344CB8AC3E}">
        <p14:creationId xmlns:p14="http://schemas.microsoft.com/office/powerpoint/2010/main" val="95986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2.96296E-6 L -1.11111E-6 -0.4856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/>
              <a:t>Circular Buffer Operation (n = 10)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143000"/>
            <a:ext cx="8213725" cy="457199"/>
          </a:xfrm>
        </p:spPr>
        <p:txBody>
          <a:bodyPr/>
          <a:lstStyle/>
          <a:p>
            <a:r>
              <a:rPr lang="en-US" dirty="0"/>
              <a:t>Insert 7 elements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Remove 5 elements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Insert 6 elements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Remove 8 elements</a:t>
            </a:r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2598280" y="19614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6500608" y="1961419"/>
            <a:ext cx="433592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6067016" y="1961419"/>
            <a:ext cx="433592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45" name="Text Box 6"/>
          <p:cNvSpPr txBox="1">
            <a:spLocks noChangeArrowheads="1"/>
          </p:cNvSpPr>
          <p:nvPr/>
        </p:nvSpPr>
        <p:spPr bwMode="auto">
          <a:xfrm>
            <a:off x="5633424" y="1961419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48" name="Text Box 6"/>
          <p:cNvSpPr txBox="1">
            <a:spLocks noChangeArrowheads="1"/>
          </p:cNvSpPr>
          <p:nvPr/>
        </p:nvSpPr>
        <p:spPr bwMode="auto">
          <a:xfrm>
            <a:off x="5199832" y="1961419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51" name="Text Box 6"/>
          <p:cNvSpPr txBox="1">
            <a:spLocks noChangeArrowheads="1"/>
          </p:cNvSpPr>
          <p:nvPr/>
        </p:nvSpPr>
        <p:spPr bwMode="auto">
          <a:xfrm>
            <a:off x="4766240" y="1961419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54" name="Text Box 6"/>
          <p:cNvSpPr txBox="1">
            <a:spLocks noChangeArrowheads="1"/>
          </p:cNvSpPr>
          <p:nvPr/>
        </p:nvSpPr>
        <p:spPr bwMode="auto">
          <a:xfrm>
            <a:off x="4332648" y="1961419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57" name="Text Box 6"/>
          <p:cNvSpPr txBox="1">
            <a:spLocks noChangeArrowheads="1"/>
          </p:cNvSpPr>
          <p:nvPr/>
        </p:nvSpPr>
        <p:spPr bwMode="auto">
          <a:xfrm>
            <a:off x="3899056" y="1961419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60" name="Text Box 6"/>
          <p:cNvSpPr txBox="1">
            <a:spLocks noChangeArrowheads="1"/>
          </p:cNvSpPr>
          <p:nvPr/>
        </p:nvSpPr>
        <p:spPr bwMode="auto">
          <a:xfrm>
            <a:off x="3465464" y="1961419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63" name="Text Box 6"/>
          <p:cNvSpPr txBox="1">
            <a:spLocks noChangeArrowheads="1"/>
          </p:cNvSpPr>
          <p:nvPr/>
        </p:nvSpPr>
        <p:spPr bwMode="auto">
          <a:xfrm>
            <a:off x="3031872" y="1961419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762000" y="1600199"/>
            <a:ext cx="1447800" cy="914400"/>
            <a:chOff x="2438400" y="3429000"/>
            <a:chExt cx="1447800" cy="914400"/>
          </a:xfrm>
        </p:grpSpPr>
        <p:sp>
          <p:nvSpPr>
            <p:cNvPr id="70" name="Text Box 6"/>
            <p:cNvSpPr txBox="1">
              <a:spLocks noChangeArrowheads="1"/>
            </p:cNvSpPr>
            <p:nvPr/>
          </p:nvSpPr>
          <p:spPr bwMode="auto">
            <a:xfrm>
              <a:off x="2438400" y="4038600"/>
              <a:ext cx="89535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items</a:t>
              </a:r>
            </a:p>
          </p:txBody>
        </p:sp>
        <p:sp>
          <p:nvSpPr>
            <p:cNvPr id="71" name="Text Box 6"/>
            <p:cNvSpPr txBox="1">
              <a:spLocks noChangeArrowheads="1"/>
            </p:cNvSpPr>
            <p:nvPr/>
          </p:nvSpPr>
          <p:spPr bwMode="auto">
            <a:xfrm>
              <a:off x="3333750" y="4038600"/>
              <a:ext cx="55245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7</a:t>
              </a:r>
            </a:p>
          </p:txBody>
        </p:sp>
        <p:sp>
          <p:nvSpPr>
            <p:cNvPr id="72" name="Text Box 6"/>
            <p:cNvSpPr txBox="1">
              <a:spLocks noChangeArrowheads="1"/>
            </p:cNvSpPr>
            <p:nvPr/>
          </p:nvSpPr>
          <p:spPr bwMode="auto">
            <a:xfrm>
              <a:off x="2438400" y="3733800"/>
              <a:ext cx="89535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rear</a:t>
              </a:r>
            </a:p>
          </p:txBody>
        </p:sp>
        <p:sp>
          <p:nvSpPr>
            <p:cNvPr id="73" name="Text Box 6"/>
            <p:cNvSpPr txBox="1">
              <a:spLocks noChangeArrowheads="1"/>
            </p:cNvSpPr>
            <p:nvPr/>
          </p:nvSpPr>
          <p:spPr bwMode="auto">
            <a:xfrm>
              <a:off x="3333750" y="3733800"/>
              <a:ext cx="55245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7</a:t>
              </a:r>
            </a:p>
          </p:txBody>
        </p:sp>
        <p:sp>
          <p:nvSpPr>
            <p:cNvPr id="74" name="Text Box 6"/>
            <p:cNvSpPr txBox="1">
              <a:spLocks noChangeArrowheads="1"/>
            </p:cNvSpPr>
            <p:nvPr/>
          </p:nvSpPr>
          <p:spPr bwMode="auto">
            <a:xfrm>
              <a:off x="2438400" y="3429000"/>
              <a:ext cx="89535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front</a:t>
              </a:r>
            </a:p>
          </p:txBody>
        </p:sp>
        <p:sp>
          <p:nvSpPr>
            <p:cNvPr id="75" name="Text Box 6"/>
            <p:cNvSpPr txBox="1">
              <a:spLocks noChangeArrowheads="1"/>
            </p:cNvSpPr>
            <p:nvPr/>
          </p:nvSpPr>
          <p:spPr bwMode="auto">
            <a:xfrm>
              <a:off x="3333750" y="3429000"/>
              <a:ext cx="55245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0</a:t>
              </a:r>
            </a:p>
          </p:txBody>
        </p:sp>
      </p:grpSp>
      <p:sp>
        <p:nvSpPr>
          <p:cNvPr id="66" name="Text Box 6"/>
          <p:cNvSpPr txBox="1">
            <a:spLocks noChangeArrowheads="1"/>
          </p:cNvSpPr>
          <p:nvPr/>
        </p:nvSpPr>
        <p:spPr bwMode="auto">
          <a:xfrm>
            <a:off x="2598280" y="3256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68" name="Text Box 6"/>
          <p:cNvSpPr txBox="1">
            <a:spLocks noChangeArrowheads="1"/>
          </p:cNvSpPr>
          <p:nvPr/>
        </p:nvSpPr>
        <p:spPr bwMode="auto">
          <a:xfrm>
            <a:off x="6500608" y="3256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78" name="Text Box 6"/>
          <p:cNvSpPr txBox="1">
            <a:spLocks noChangeArrowheads="1"/>
          </p:cNvSpPr>
          <p:nvPr/>
        </p:nvSpPr>
        <p:spPr bwMode="auto">
          <a:xfrm>
            <a:off x="6067016" y="3256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80" name="Text Box 6"/>
          <p:cNvSpPr txBox="1">
            <a:spLocks noChangeArrowheads="1"/>
          </p:cNvSpPr>
          <p:nvPr/>
        </p:nvSpPr>
        <p:spPr bwMode="auto">
          <a:xfrm>
            <a:off x="5633424" y="3256819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82" name="Text Box 6"/>
          <p:cNvSpPr txBox="1">
            <a:spLocks noChangeArrowheads="1"/>
          </p:cNvSpPr>
          <p:nvPr/>
        </p:nvSpPr>
        <p:spPr bwMode="auto">
          <a:xfrm>
            <a:off x="5199832" y="3256819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84" name="Text Box 6"/>
          <p:cNvSpPr txBox="1">
            <a:spLocks noChangeArrowheads="1"/>
          </p:cNvSpPr>
          <p:nvPr/>
        </p:nvSpPr>
        <p:spPr bwMode="auto">
          <a:xfrm>
            <a:off x="4766240" y="3256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86" name="Text Box 6"/>
          <p:cNvSpPr txBox="1">
            <a:spLocks noChangeArrowheads="1"/>
          </p:cNvSpPr>
          <p:nvPr/>
        </p:nvSpPr>
        <p:spPr bwMode="auto">
          <a:xfrm>
            <a:off x="4332648" y="3256819"/>
            <a:ext cx="433592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88" name="Text Box 6"/>
          <p:cNvSpPr txBox="1">
            <a:spLocks noChangeArrowheads="1"/>
          </p:cNvSpPr>
          <p:nvPr/>
        </p:nvSpPr>
        <p:spPr bwMode="auto">
          <a:xfrm>
            <a:off x="3899056" y="3256819"/>
            <a:ext cx="433592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91" name="Text Box 6"/>
          <p:cNvSpPr txBox="1">
            <a:spLocks noChangeArrowheads="1"/>
          </p:cNvSpPr>
          <p:nvPr/>
        </p:nvSpPr>
        <p:spPr bwMode="auto">
          <a:xfrm>
            <a:off x="3465464" y="3256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94" name="Text Box 6"/>
          <p:cNvSpPr txBox="1">
            <a:spLocks noChangeArrowheads="1"/>
          </p:cNvSpPr>
          <p:nvPr/>
        </p:nvSpPr>
        <p:spPr bwMode="auto">
          <a:xfrm>
            <a:off x="3031872" y="3256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762000" y="2895599"/>
            <a:ext cx="1447800" cy="914400"/>
            <a:chOff x="2438400" y="3429000"/>
            <a:chExt cx="1447800" cy="914400"/>
          </a:xfrm>
        </p:grpSpPr>
        <p:sp>
          <p:nvSpPr>
            <p:cNvPr id="97" name="Text Box 6"/>
            <p:cNvSpPr txBox="1">
              <a:spLocks noChangeArrowheads="1"/>
            </p:cNvSpPr>
            <p:nvPr/>
          </p:nvSpPr>
          <p:spPr bwMode="auto">
            <a:xfrm>
              <a:off x="2438400" y="4038600"/>
              <a:ext cx="89535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items</a:t>
              </a:r>
            </a:p>
          </p:txBody>
        </p:sp>
        <p:sp>
          <p:nvSpPr>
            <p:cNvPr id="98" name="Text Box 6"/>
            <p:cNvSpPr txBox="1">
              <a:spLocks noChangeArrowheads="1"/>
            </p:cNvSpPr>
            <p:nvPr/>
          </p:nvSpPr>
          <p:spPr bwMode="auto">
            <a:xfrm>
              <a:off x="3333750" y="4038600"/>
              <a:ext cx="55245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2</a:t>
              </a:r>
            </a:p>
          </p:txBody>
        </p:sp>
        <p:sp>
          <p:nvSpPr>
            <p:cNvPr id="99" name="Text Box 6"/>
            <p:cNvSpPr txBox="1">
              <a:spLocks noChangeArrowheads="1"/>
            </p:cNvSpPr>
            <p:nvPr/>
          </p:nvSpPr>
          <p:spPr bwMode="auto">
            <a:xfrm>
              <a:off x="2438400" y="3733800"/>
              <a:ext cx="89535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rear</a:t>
              </a:r>
            </a:p>
          </p:txBody>
        </p:sp>
        <p:sp>
          <p:nvSpPr>
            <p:cNvPr id="100" name="Text Box 6"/>
            <p:cNvSpPr txBox="1">
              <a:spLocks noChangeArrowheads="1"/>
            </p:cNvSpPr>
            <p:nvPr/>
          </p:nvSpPr>
          <p:spPr bwMode="auto">
            <a:xfrm>
              <a:off x="3333750" y="3733800"/>
              <a:ext cx="55245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7</a:t>
              </a:r>
            </a:p>
          </p:txBody>
        </p:sp>
        <p:sp>
          <p:nvSpPr>
            <p:cNvPr id="101" name="Text Box 6"/>
            <p:cNvSpPr txBox="1">
              <a:spLocks noChangeArrowheads="1"/>
            </p:cNvSpPr>
            <p:nvPr/>
          </p:nvSpPr>
          <p:spPr bwMode="auto">
            <a:xfrm>
              <a:off x="2438400" y="3429000"/>
              <a:ext cx="89535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front</a:t>
              </a:r>
            </a:p>
          </p:txBody>
        </p:sp>
        <p:sp>
          <p:nvSpPr>
            <p:cNvPr id="102" name="Text Box 6"/>
            <p:cNvSpPr txBox="1">
              <a:spLocks noChangeArrowheads="1"/>
            </p:cNvSpPr>
            <p:nvPr/>
          </p:nvSpPr>
          <p:spPr bwMode="auto">
            <a:xfrm>
              <a:off x="3333750" y="3429000"/>
              <a:ext cx="55245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5</a:t>
              </a:r>
            </a:p>
          </p:txBody>
        </p:sp>
      </p:grpSp>
      <p:sp>
        <p:nvSpPr>
          <p:cNvPr id="106" name="Text Box 6"/>
          <p:cNvSpPr txBox="1">
            <a:spLocks noChangeArrowheads="1"/>
          </p:cNvSpPr>
          <p:nvPr/>
        </p:nvSpPr>
        <p:spPr bwMode="auto">
          <a:xfrm>
            <a:off x="6500608" y="4572000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08" name="Text Box 6"/>
          <p:cNvSpPr txBox="1">
            <a:spLocks noChangeArrowheads="1"/>
          </p:cNvSpPr>
          <p:nvPr/>
        </p:nvSpPr>
        <p:spPr bwMode="auto">
          <a:xfrm>
            <a:off x="6067016" y="4572000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10" name="Text Box 6"/>
          <p:cNvSpPr txBox="1">
            <a:spLocks noChangeArrowheads="1"/>
          </p:cNvSpPr>
          <p:nvPr/>
        </p:nvSpPr>
        <p:spPr bwMode="auto">
          <a:xfrm>
            <a:off x="5633424" y="4572000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12" name="Text Box 6"/>
          <p:cNvSpPr txBox="1">
            <a:spLocks noChangeArrowheads="1"/>
          </p:cNvSpPr>
          <p:nvPr/>
        </p:nvSpPr>
        <p:spPr bwMode="auto">
          <a:xfrm>
            <a:off x="5199832" y="4572000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14" name="Text Box 6"/>
          <p:cNvSpPr txBox="1">
            <a:spLocks noChangeArrowheads="1"/>
          </p:cNvSpPr>
          <p:nvPr/>
        </p:nvSpPr>
        <p:spPr bwMode="auto">
          <a:xfrm>
            <a:off x="4766240" y="4572000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16" name="Text Box 6"/>
          <p:cNvSpPr txBox="1">
            <a:spLocks noChangeArrowheads="1"/>
          </p:cNvSpPr>
          <p:nvPr/>
        </p:nvSpPr>
        <p:spPr bwMode="auto">
          <a:xfrm>
            <a:off x="4343400" y="4572000"/>
            <a:ext cx="433592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18" name="Text Box 6"/>
          <p:cNvSpPr txBox="1">
            <a:spLocks noChangeArrowheads="1"/>
          </p:cNvSpPr>
          <p:nvPr/>
        </p:nvSpPr>
        <p:spPr bwMode="auto">
          <a:xfrm>
            <a:off x="3899056" y="4572000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04" name="Text Box 6"/>
          <p:cNvSpPr txBox="1">
            <a:spLocks noChangeArrowheads="1"/>
          </p:cNvSpPr>
          <p:nvPr/>
        </p:nvSpPr>
        <p:spPr bwMode="auto">
          <a:xfrm>
            <a:off x="2598280" y="4572000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21" name="Text Box 6"/>
          <p:cNvSpPr txBox="1">
            <a:spLocks noChangeArrowheads="1"/>
          </p:cNvSpPr>
          <p:nvPr/>
        </p:nvSpPr>
        <p:spPr bwMode="auto">
          <a:xfrm>
            <a:off x="3465464" y="4572000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24" name="Text Box 6"/>
          <p:cNvSpPr txBox="1">
            <a:spLocks noChangeArrowheads="1"/>
          </p:cNvSpPr>
          <p:nvPr/>
        </p:nvSpPr>
        <p:spPr bwMode="auto">
          <a:xfrm>
            <a:off x="3031872" y="4572000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762000" y="4190999"/>
            <a:ext cx="1447800" cy="914400"/>
            <a:chOff x="2438400" y="3429000"/>
            <a:chExt cx="1447800" cy="914400"/>
          </a:xfrm>
        </p:grpSpPr>
        <p:sp>
          <p:nvSpPr>
            <p:cNvPr id="127" name="Text Box 6"/>
            <p:cNvSpPr txBox="1">
              <a:spLocks noChangeArrowheads="1"/>
            </p:cNvSpPr>
            <p:nvPr/>
          </p:nvSpPr>
          <p:spPr bwMode="auto">
            <a:xfrm>
              <a:off x="2438400" y="4038600"/>
              <a:ext cx="89535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items</a:t>
              </a:r>
            </a:p>
          </p:txBody>
        </p:sp>
        <p:sp>
          <p:nvSpPr>
            <p:cNvPr id="128" name="Text Box 6"/>
            <p:cNvSpPr txBox="1">
              <a:spLocks noChangeArrowheads="1"/>
            </p:cNvSpPr>
            <p:nvPr/>
          </p:nvSpPr>
          <p:spPr bwMode="auto">
            <a:xfrm>
              <a:off x="3333750" y="4038600"/>
              <a:ext cx="55245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8</a:t>
              </a:r>
            </a:p>
          </p:txBody>
        </p:sp>
        <p:sp>
          <p:nvSpPr>
            <p:cNvPr id="129" name="Text Box 6"/>
            <p:cNvSpPr txBox="1">
              <a:spLocks noChangeArrowheads="1"/>
            </p:cNvSpPr>
            <p:nvPr/>
          </p:nvSpPr>
          <p:spPr bwMode="auto">
            <a:xfrm>
              <a:off x="2438400" y="3733800"/>
              <a:ext cx="89535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rear</a:t>
              </a:r>
            </a:p>
          </p:txBody>
        </p:sp>
        <p:sp>
          <p:nvSpPr>
            <p:cNvPr id="130" name="Text Box 6"/>
            <p:cNvSpPr txBox="1">
              <a:spLocks noChangeArrowheads="1"/>
            </p:cNvSpPr>
            <p:nvPr/>
          </p:nvSpPr>
          <p:spPr bwMode="auto">
            <a:xfrm>
              <a:off x="3333750" y="3733800"/>
              <a:ext cx="55245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3</a:t>
              </a:r>
            </a:p>
          </p:txBody>
        </p:sp>
        <p:sp>
          <p:nvSpPr>
            <p:cNvPr id="131" name="Text Box 6"/>
            <p:cNvSpPr txBox="1">
              <a:spLocks noChangeArrowheads="1"/>
            </p:cNvSpPr>
            <p:nvPr/>
          </p:nvSpPr>
          <p:spPr bwMode="auto">
            <a:xfrm>
              <a:off x="2438400" y="3429000"/>
              <a:ext cx="89535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front</a:t>
              </a:r>
            </a:p>
          </p:txBody>
        </p:sp>
        <p:sp>
          <p:nvSpPr>
            <p:cNvPr id="132" name="Text Box 6"/>
            <p:cNvSpPr txBox="1">
              <a:spLocks noChangeArrowheads="1"/>
            </p:cNvSpPr>
            <p:nvPr/>
          </p:nvSpPr>
          <p:spPr bwMode="auto">
            <a:xfrm>
              <a:off x="3333750" y="3429000"/>
              <a:ext cx="55245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5</a:t>
              </a:r>
            </a:p>
          </p:txBody>
        </p:sp>
      </p:grpSp>
      <p:sp>
        <p:nvSpPr>
          <p:cNvPr id="133" name="Text Box 6"/>
          <p:cNvSpPr txBox="1">
            <a:spLocks noChangeArrowheads="1"/>
          </p:cNvSpPr>
          <p:nvPr/>
        </p:nvSpPr>
        <p:spPr bwMode="auto">
          <a:xfrm>
            <a:off x="6500608" y="5923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35" name="Text Box 6"/>
          <p:cNvSpPr txBox="1">
            <a:spLocks noChangeArrowheads="1"/>
          </p:cNvSpPr>
          <p:nvPr/>
        </p:nvSpPr>
        <p:spPr bwMode="auto">
          <a:xfrm>
            <a:off x="6067016" y="5923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37" name="Text Box 6"/>
          <p:cNvSpPr txBox="1">
            <a:spLocks noChangeArrowheads="1"/>
          </p:cNvSpPr>
          <p:nvPr/>
        </p:nvSpPr>
        <p:spPr bwMode="auto">
          <a:xfrm>
            <a:off x="5633424" y="5923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39" name="Text Box 6"/>
          <p:cNvSpPr txBox="1">
            <a:spLocks noChangeArrowheads="1"/>
          </p:cNvSpPr>
          <p:nvPr/>
        </p:nvSpPr>
        <p:spPr bwMode="auto">
          <a:xfrm>
            <a:off x="5199832" y="5923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41" name="Text Box 6"/>
          <p:cNvSpPr txBox="1">
            <a:spLocks noChangeArrowheads="1"/>
          </p:cNvSpPr>
          <p:nvPr/>
        </p:nvSpPr>
        <p:spPr bwMode="auto">
          <a:xfrm>
            <a:off x="4766240" y="5923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43" name="Text Box 6"/>
          <p:cNvSpPr txBox="1">
            <a:spLocks noChangeArrowheads="1"/>
          </p:cNvSpPr>
          <p:nvPr/>
        </p:nvSpPr>
        <p:spPr bwMode="auto">
          <a:xfrm>
            <a:off x="4332648" y="5923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45" name="Text Box 6"/>
          <p:cNvSpPr txBox="1">
            <a:spLocks noChangeArrowheads="1"/>
          </p:cNvSpPr>
          <p:nvPr/>
        </p:nvSpPr>
        <p:spPr bwMode="auto">
          <a:xfrm>
            <a:off x="3899056" y="5923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47" name="Text Box 6"/>
          <p:cNvSpPr txBox="1">
            <a:spLocks noChangeArrowheads="1"/>
          </p:cNvSpPr>
          <p:nvPr/>
        </p:nvSpPr>
        <p:spPr bwMode="auto">
          <a:xfrm>
            <a:off x="2598280" y="5923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49" name="Text Box 6"/>
          <p:cNvSpPr txBox="1">
            <a:spLocks noChangeArrowheads="1"/>
          </p:cNvSpPr>
          <p:nvPr/>
        </p:nvSpPr>
        <p:spPr bwMode="auto">
          <a:xfrm>
            <a:off x="3465464" y="5923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51" name="Text Box 6"/>
          <p:cNvSpPr txBox="1">
            <a:spLocks noChangeArrowheads="1"/>
          </p:cNvSpPr>
          <p:nvPr/>
        </p:nvSpPr>
        <p:spPr bwMode="auto">
          <a:xfrm>
            <a:off x="3031872" y="5923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762000" y="5562599"/>
            <a:ext cx="1447800" cy="914400"/>
            <a:chOff x="2438400" y="3429000"/>
            <a:chExt cx="1447800" cy="914400"/>
          </a:xfrm>
        </p:grpSpPr>
        <p:sp>
          <p:nvSpPr>
            <p:cNvPr id="154" name="Text Box 6"/>
            <p:cNvSpPr txBox="1">
              <a:spLocks noChangeArrowheads="1"/>
            </p:cNvSpPr>
            <p:nvPr/>
          </p:nvSpPr>
          <p:spPr bwMode="auto">
            <a:xfrm>
              <a:off x="2438400" y="4038600"/>
              <a:ext cx="89535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items</a:t>
              </a:r>
            </a:p>
          </p:txBody>
        </p:sp>
        <p:sp>
          <p:nvSpPr>
            <p:cNvPr id="155" name="Text Box 6"/>
            <p:cNvSpPr txBox="1">
              <a:spLocks noChangeArrowheads="1"/>
            </p:cNvSpPr>
            <p:nvPr/>
          </p:nvSpPr>
          <p:spPr bwMode="auto">
            <a:xfrm>
              <a:off x="3333750" y="4038600"/>
              <a:ext cx="55245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0</a:t>
              </a:r>
            </a:p>
          </p:txBody>
        </p:sp>
        <p:sp>
          <p:nvSpPr>
            <p:cNvPr id="156" name="Text Box 6"/>
            <p:cNvSpPr txBox="1">
              <a:spLocks noChangeArrowheads="1"/>
            </p:cNvSpPr>
            <p:nvPr/>
          </p:nvSpPr>
          <p:spPr bwMode="auto">
            <a:xfrm>
              <a:off x="2438400" y="3733800"/>
              <a:ext cx="89535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rear</a:t>
              </a:r>
            </a:p>
          </p:txBody>
        </p:sp>
        <p:sp>
          <p:nvSpPr>
            <p:cNvPr id="157" name="Text Box 6"/>
            <p:cNvSpPr txBox="1">
              <a:spLocks noChangeArrowheads="1"/>
            </p:cNvSpPr>
            <p:nvPr/>
          </p:nvSpPr>
          <p:spPr bwMode="auto">
            <a:xfrm>
              <a:off x="3333750" y="3733800"/>
              <a:ext cx="55245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3</a:t>
              </a:r>
            </a:p>
          </p:txBody>
        </p:sp>
        <p:sp>
          <p:nvSpPr>
            <p:cNvPr id="158" name="Text Box 6"/>
            <p:cNvSpPr txBox="1">
              <a:spLocks noChangeArrowheads="1"/>
            </p:cNvSpPr>
            <p:nvPr/>
          </p:nvSpPr>
          <p:spPr bwMode="auto">
            <a:xfrm>
              <a:off x="2438400" y="3429000"/>
              <a:ext cx="89535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front</a:t>
              </a:r>
            </a:p>
          </p:txBody>
        </p:sp>
        <p:sp>
          <p:nvSpPr>
            <p:cNvPr id="159" name="Text Box 6"/>
            <p:cNvSpPr txBox="1">
              <a:spLocks noChangeArrowheads="1"/>
            </p:cNvSpPr>
            <p:nvPr/>
          </p:nvSpPr>
          <p:spPr bwMode="auto">
            <a:xfrm>
              <a:off x="3333750" y="3429000"/>
              <a:ext cx="55245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3</a:t>
              </a: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2590800" y="1543779"/>
            <a:ext cx="4343400" cy="361221"/>
            <a:chOff x="2590800" y="5562599"/>
            <a:chExt cx="4343400" cy="361221"/>
          </a:xfrm>
        </p:grpSpPr>
        <p:sp>
          <p:nvSpPr>
            <p:cNvPr id="181" name="Text Box 6"/>
            <p:cNvSpPr txBox="1">
              <a:spLocks noChangeArrowheads="1"/>
            </p:cNvSpPr>
            <p:nvPr/>
          </p:nvSpPr>
          <p:spPr bwMode="auto">
            <a:xfrm>
              <a:off x="6059536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8</a:t>
              </a:r>
            </a:p>
          </p:txBody>
        </p:sp>
        <p:sp>
          <p:nvSpPr>
            <p:cNvPr id="182" name="Text Box 6"/>
            <p:cNvSpPr txBox="1">
              <a:spLocks noChangeArrowheads="1"/>
            </p:cNvSpPr>
            <p:nvPr/>
          </p:nvSpPr>
          <p:spPr bwMode="auto">
            <a:xfrm>
              <a:off x="5625944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7</a:t>
              </a:r>
            </a:p>
          </p:txBody>
        </p:sp>
        <p:sp>
          <p:nvSpPr>
            <p:cNvPr id="183" name="Text Box 6"/>
            <p:cNvSpPr txBox="1">
              <a:spLocks noChangeArrowheads="1"/>
            </p:cNvSpPr>
            <p:nvPr/>
          </p:nvSpPr>
          <p:spPr bwMode="auto">
            <a:xfrm>
              <a:off x="5192352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6</a:t>
              </a:r>
            </a:p>
          </p:txBody>
        </p:sp>
        <p:sp>
          <p:nvSpPr>
            <p:cNvPr id="184" name="Text Box 6"/>
            <p:cNvSpPr txBox="1">
              <a:spLocks noChangeArrowheads="1"/>
            </p:cNvSpPr>
            <p:nvPr/>
          </p:nvSpPr>
          <p:spPr bwMode="auto">
            <a:xfrm>
              <a:off x="4758760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5</a:t>
              </a:r>
            </a:p>
          </p:txBody>
        </p:sp>
        <p:sp>
          <p:nvSpPr>
            <p:cNvPr id="185" name="Text Box 6"/>
            <p:cNvSpPr txBox="1">
              <a:spLocks noChangeArrowheads="1"/>
            </p:cNvSpPr>
            <p:nvPr/>
          </p:nvSpPr>
          <p:spPr bwMode="auto">
            <a:xfrm>
              <a:off x="4325168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4</a:t>
              </a:r>
            </a:p>
          </p:txBody>
        </p:sp>
        <p:sp>
          <p:nvSpPr>
            <p:cNvPr id="186" name="Text Box 6"/>
            <p:cNvSpPr txBox="1">
              <a:spLocks noChangeArrowheads="1"/>
            </p:cNvSpPr>
            <p:nvPr/>
          </p:nvSpPr>
          <p:spPr bwMode="auto">
            <a:xfrm>
              <a:off x="3891576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3</a:t>
              </a:r>
            </a:p>
          </p:txBody>
        </p:sp>
        <p:sp>
          <p:nvSpPr>
            <p:cNvPr id="187" name="Text Box 6"/>
            <p:cNvSpPr txBox="1">
              <a:spLocks noChangeArrowheads="1"/>
            </p:cNvSpPr>
            <p:nvPr/>
          </p:nvSpPr>
          <p:spPr bwMode="auto">
            <a:xfrm>
              <a:off x="3457984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2</a:t>
              </a:r>
            </a:p>
          </p:txBody>
        </p:sp>
        <p:sp>
          <p:nvSpPr>
            <p:cNvPr id="188" name="Text Box 6"/>
            <p:cNvSpPr txBox="1">
              <a:spLocks noChangeArrowheads="1"/>
            </p:cNvSpPr>
            <p:nvPr/>
          </p:nvSpPr>
          <p:spPr bwMode="auto">
            <a:xfrm>
              <a:off x="6500608" y="5562600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9</a:t>
              </a:r>
            </a:p>
          </p:txBody>
        </p:sp>
        <p:sp>
          <p:nvSpPr>
            <p:cNvPr id="189" name="Text Box 6"/>
            <p:cNvSpPr txBox="1">
              <a:spLocks noChangeArrowheads="1"/>
            </p:cNvSpPr>
            <p:nvPr/>
          </p:nvSpPr>
          <p:spPr bwMode="auto">
            <a:xfrm>
              <a:off x="3024392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1</a:t>
              </a:r>
            </a:p>
          </p:txBody>
        </p:sp>
        <p:sp>
          <p:nvSpPr>
            <p:cNvPr id="190" name="Text Box 6"/>
            <p:cNvSpPr txBox="1">
              <a:spLocks noChangeArrowheads="1"/>
            </p:cNvSpPr>
            <p:nvPr/>
          </p:nvSpPr>
          <p:spPr bwMode="auto">
            <a:xfrm>
              <a:off x="2590800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0</a:t>
              </a:r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2590800" y="2839179"/>
            <a:ext cx="4343400" cy="361221"/>
            <a:chOff x="2590800" y="5562599"/>
            <a:chExt cx="4343400" cy="361221"/>
          </a:xfrm>
        </p:grpSpPr>
        <p:sp>
          <p:nvSpPr>
            <p:cNvPr id="192" name="Text Box 6"/>
            <p:cNvSpPr txBox="1">
              <a:spLocks noChangeArrowheads="1"/>
            </p:cNvSpPr>
            <p:nvPr/>
          </p:nvSpPr>
          <p:spPr bwMode="auto">
            <a:xfrm>
              <a:off x="6059536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8</a:t>
              </a:r>
            </a:p>
          </p:txBody>
        </p:sp>
        <p:sp>
          <p:nvSpPr>
            <p:cNvPr id="193" name="Text Box 6"/>
            <p:cNvSpPr txBox="1">
              <a:spLocks noChangeArrowheads="1"/>
            </p:cNvSpPr>
            <p:nvPr/>
          </p:nvSpPr>
          <p:spPr bwMode="auto">
            <a:xfrm>
              <a:off x="5625944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7</a:t>
              </a:r>
            </a:p>
          </p:txBody>
        </p:sp>
        <p:sp>
          <p:nvSpPr>
            <p:cNvPr id="194" name="Text Box 6"/>
            <p:cNvSpPr txBox="1">
              <a:spLocks noChangeArrowheads="1"/>
            </p:cNvSpPr>
            <p:nvPr/>
          </p:nvSpPr>
          <p:spPr bwMode="auto">
            <a:xfrm>
              <a:off x="5192352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6</a:t>
              </a:r>
            </a:p>
          </p:txBody>
        </p:sp>
        <p:sp>
          <p:nvSpPr>
            <p:cNvPr id="195" name="Text Box 6"/>
            <p:cNvSpPr txBox="1">
              <a:spLocks noChangeArrowheads="1"/>
            </p:cNvSpPr>
            <p:nvPr/>
          </p:nvSpPr>
          <p:spPr bwMode="auto">
            <a:xfrm>
              <a:off x="4758760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5</a:t>
              </a:r>
            </a:p>
          </p:txBody>
        </p:sp>
        <p:sp>
          <p:nvSpPr>
            <p:cNvPr id="196" name="Text Box 6"/>
            <p:cNvSpPr txBox="1">
              <a:spLocks noChangeArrowheads="1"/>
            </p:cNvSpPr>
            <p:nvPr/>
          </p:nvSpPr>
          <p:spPr bwMode="auto">
            <a:xfrm>
              <a:off x="4325168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4</a:t>
              </a:r>
            </a:p>
          </p:txBody>
        </p:sp>
        <p:sp>
          <p:nvSpPr>
            <p:cNvPr id="197" name="Text Box 6"/>
            <p:cNvSpPr txBox="1">
              <a:spLocks noChangeArrowheads="1"/>
            </p:cNvSpPr>
            <p:nvPr/>
          </p:nvSpPr>
          <p:spPr bwMode="auto">
            <a:xfrm>
              <a:off x="3891576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3</a:t>
              </a:r>
            </a:p>
          </p:txBody>
        </p:sp>
        <p:sp>
          <p:nvSpPr>
            <p:cNvPr id="198" name="Text Box 6"/>
            <p:cNvSpPr txBox="1">
              <a:spLocks noChangeArrowheads="1"/>
            </p:cNvSpPr>
            <p:nvPr/>
          </p:nvSpPr>
          <p:spPr bwMode="auto">
            <a:xfrm>
              <a:off x="3457984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2</a:t>
              </a:r>
            </a:p>
          </p:txBody>
        </p:sp>
        <p:sp>
          <p:nvSpPr>
            <p:cNvPr id="199" name="Text Box 6"/>
            <p:cNvSpPr txBox="1">
              <a:spLocks noChangeArrowheads="1"/>
            </p:cNvSpPr>
            <p:nvPr/>
          </p:nvSpPr>
          <p:spPr bwMode="auto">
            <a:xfrm>
              <a:off x="6500608" y="5562600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9</a:t>
              </a:r>
            </a:p>
          </p:txBody>
        </p:sp>
        <p:sp>
          <p:nvSpPr>
            <p:cNvPr id="200" name="Text Box 6"/>
            <p:cNvSpPr txBox="1">
              <a:spLocks noChangeArrowheads="1"/>
            </p:cNvSpPr>
            <p:nvPr/>
          </p:nvSpPr>
          <p:spPr bwMode="auto">
            <a:xfrm>
              <a:off x="3024392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1</a:t>
              </a:r>
            </a:p>
          </p:txBody>
        </p:sp>
        <p:sp>
          <p:nvSpPr>
            <p:cNvPr id="201" name="Text Box 6"/>
            <p:cNvSpPr txBox="1">
              <a:spLocks noChangeArrowheads="1"/>
            </p:cNvSpPr>
            <p:nvPr/>
          </p:nvSpPr>
          <p:spPr bwMode="auto">
            <a:xfrm>
              <a:off x="2590800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0</a:t>
              </a:r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2590800" y="4134579"/>
            <a:ext cx="4343400" cy="361221"/>
            <a:chOff x="2590800" y="5562599"/>
            <a:chExt cx="4343400" cy="361221"/>
          </a:xfrm>
        </p:grpSpPr>
        <p:sp>
          <p:nvSpPr>
            <p:cNvPr id="203" name="Text Box 6"/>
            <p:cNvSpPr txBox="1">
              <a:spLocks noChangeArrowheads="1"/>
            </p:cNvSpPr>
            <p:nvPr/>
          </p:nvSpPr>
          <p:spPr bwMode="auto">
            <a:xfrm>
              <a:off x="6059536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8</a:t>
              </a:r>
            </a:p>
          </p:txBody>
        </p:sp>
        <p:sp>
          <p:nvSpPr>
            <p:cNvPr id="204" name="Text Box 6"/>
            <p:cNvSpPr txBox="1">
              <a:spLocks noChangeArrowheads="1"/>
            </p:cNvSpPr>
            <p:nvPr/>
          </p:nvSpPr>
          <p:spPr bwMode="auto">
            <a:xfrm>
              <a:off x="5625944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7</a:t>
              </a:r>
            </a:p>
          </p:txBody>
        </p:sp>
        <p:sp>
          <p:nvSpPr>
            <p:cNvPr id="205" name="Text Box 6"/>
            <p:cNvSpPr txBox="1">
              <a:spLocks noChangeArrowheads="1"/>
            </p:cNvSpPr>
            <p:nvPr/>
          </p:nvSpPr>
          <p:spPr bwMode="auto">
            <a:xfrm>
              <a:off x="5192352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6</a:t>
              </a:r>
            </a:p>
          </p:txBody>
        </p:sp>
        <p:sp>
          <p:nvSpPr>
            <p:cNvPr id="206" name="Text Box 6"/>
            <p:cNvSpPr txBox="1">
              <a:spLocks noChangeArrowheads="1"/>
            </p:cNvSpPr>
            <p:nvPr/>
          </p:nvSpPr>
          <p:spPr bwMode="auto">
            <a:xfrm>
              <a:off x="4758760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5</a:t>
              </a:r>
            </a:p>
          </p:txBody>
        </p:sp>
        <p:sp>
          <p:nvSpPr>
            <p:cNvPr id="207" name="Text Box 6"/>
            <p:cNvSpPr txBox="1">
              <a:spLocks noChangeArrowheads="1"/>
            </p:cNvSpPr>
            <p:nvPr/>
          </p:nvSpPr>
          <p:spPr bwMode="auto">
            <a:xfrm>
              <a:off x="4325168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4</a:t>
              </a:r>
            </a:p>
          </p:txBody>
        </p:sp>
        <p:sp>
          <p:nvSpPr>
            <p:cNvPr id="208" name="Text Box 6"/>
            <p:cNvSpPr txBox="1">
              <a:spLocks noChangeArrowheads="1"/>
            </p:cNvSpPr>
            <p:nvPr/>
          </p:nvSpPr>
          <p:spPr bwMode="auto">
            <a:xfrm>
              <a:off x="3891576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3</a:t>
              </a:r>
            </a:p>
          </p:txBody>
        </p:sp>
        <p:sp>
          <p:nvSpPr>
            <p:cNvPr id="209" name="Text Box 6"/>
            <p:cNvSpPr txBox="1">
              <a:spLocks noChangeArrowheads="1"/>
            </p:cNvSpPr>
            <p:nvPr/>
          </p:nvSpPr>
          <p:spPr bwMode="auto">
            <a:xfrm>
              <a:off x="3457984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2</a:t>
              </a:r>
            </a:p>
          </p:txBody>
        </p:sp>
        <p:sp>
          <p:nvSpPr>
            <p:cNvPr id="210" name="Text Box 6"/>
            <p:cNvSpPr txBox="1">
              <a:spLocks noChangeArrowheads="1"/>
            </p:cNvSpPr>
            <p:nvPr/>
          </p:nvSpPr>
          <p:spPr bwMode="auto">
            <a:xfrm>
              <a:off x="6500608" y="5562600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9</a:t>
              </a:r>
            </a:p>
          </p:txBody>
        </p:sp>
        <p:sp>
          <p:nvSpPr>
            <p:cNvPr id="211" name="Text Box 6"/>
            <p:cNvSpPr txBox="1">
              <a:spLocks noChangeArrowheads="1"/>
            </p:cNvSpPr>
            <p:nvPr/>
          </p:nvSpPr>
          <p:spPr bwMode="auto">
            <a:xfrm>
              <a:off x="3024392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1</a:t>
              </a:r>
            </a:p>
          </p:txBody>
        </p:sp>
        <p:sp>
          <p:nvSpPr>
            <p:cNvPr id="212" name="Text Box 6"/>
            <p:cNvSpPr txBox="1">
              <a:spLocks noChangeArrowheads="1"/>
            </p:cNvSpPr>
            <p:nvPr/>
          </p:nvSpPr>
          <p:spPr bwMode="auto">
            <a:xfrm>
              <a:off x="2590800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0</a:t>
              </a:r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2590800" y="5506179"/>
            <a:ext cx="4343400" cy="361221"/>
            <a:chOff x="2590800" y="5562599"/>
            <a:chExt cx="4343400" cy="361221"/>
          </a:xfrm>
        </p:grpSpPr>
        <p:sp>
          <p:nvSpPr>
            <p:cNvPr id="214" name="Text Box 6"/>
            <p:cNvSpPr txBox="1">
              <a:spLocks noChangeArrowheads="1"/>
            </p:cNvSpPr>
            <p:nvPr/>
          </p:nvSpPr>
          <p:spPr bwMode="auto">
            <a:xfrm>
              <a:off x="6059536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8</a:t>
              </a:r>
            </a:p>
          </p:txBody>
        </p:sp>
        <p:sp>
          <p:nvSpPr>
            <p:cNvPr id="215" name="Text Box 6"/>
            <p:cNvSpPr txBox="1">
              <a:spLocks noChangeArrowheads="1"/>
            </p:cNvSpPr>
            <p:nvPr/>
          </p:nvSpPr>
          <p:spPr bwMode="auto">
            <a:xfrm>
              <a:off x="5625944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7</a:t>
              </a:r>
            </a:p>
          </p:txBody>
        </p:sp>
        <p:sp>
          <p:nvSpPr>
            <p:cNvPr id="216" name="Text Box 6"/>
            <p:cNvSpPr txBox="1">
              <a:spLocks noChangeArrowheads="1"/>
            </p:cNvSpPr>
            <p:nvPr/>
          </p:nvSpPr>
          <p:spPr bwMode="auto">
            <a:xfrm>
              <a:off x="5192352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6</a:t>
              </a:r>
            </a:p>
          </p:txBody>
        </p:sp>
        <p:sp>
          <p:nvSpPr>
            <p:cNvPr id="217" name="Text Box 6"/>
            <p:cNvSpPr txBox="1">
              <a:spLocks noChangeArrowheads="1"/>
            </p:cNvSpPr>
            <p:nvPr/>
          </p:nvSpPr>
          <p:spPr bwMode="auto">
            <a:xfrm>
              <a:off x="4758760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5</a:t>
              </a:r>
            </a:p>
          </p:txBody>
        </p:sp>
        <p:sp>
          <p:nvSpPr>
            <p:cNvPr id="218" name="Text Box 6"/>
            <p:cNvSpPr txBox="1">
              <a:spLocks noChangeArrowheads="1"/>
            </p:cNvSpPr>
            <p:nvPr/>
          </p:nvSpPr>
          <p:spPr bwMode="auto">
            <a:xfrm>
              <a:off x="4325168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4</a:t>
              </a:r>
            </a:p>
          </p:txBody>
        </p:sp>
        <p:sp>
          <p:nvSpPr>
            <p:cNvPr id="219" name="Text Box 6"/>
            <p:cNvSpPr txBox="1">
              <a:spLocks noChangeArrowheads="1"/>
            </p:cNvSpPr>
            <p:nvPr/>
          </p:nvSpPr>
          <p:spPr bwMode="auto">
            <a:xfrm>
              <a:off x="3891576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3</a:t>
              </a:r>
            </a:p>
          </p:txBody>
        </p:sp>
        <p:sp>
          <p:nvSpPr>
            <p:cNvPr id="220" name="Text Box 6"/>
            <p:cNvSpPr txBox="1">
              <a:spLocks noChangeArrowheads="1"/>
            </p:cNvSpPr>
            <p:nvPr/>
          </p:nvSpPr>
          <p:spPr bwMode="auto">
            <a:xfrm>
              <a:off x="3457984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2</a:t>
              </a:r>
            </a:p>
          </p:txBody>
        </p:sp>
        <p:sp>
          <p:nvSpPr>
            <p:cNvPr id="221" name="Text Box 6"/>
            <p:cNvSpPr txBox="1">
              <a:spLocks noChangeArrowheads="1"/>
            </p:cNvSpPr>
            <p:nvPr/>
          </p:nvSpPr>
          <p:spPr bwMode="auto">
            <a:xfrm>
              <a:off x="6500608" y="5562600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9</a:t>
              </a:r>
            </a:p>
          </p:txBody>
        </p:sp>
        <p:sp>
          <p:nvSpPr>
            <p:cNvPr id="222" name="Text Box 6"/>
            <p:cNvSpPr txBox="1">
              <a:spLocks noChangeArrowheads="1"/>
            </p:cNvSpPr>
            <p:nvPr/>
          </p:nvSpPr>
          <p:spPr bwMode="auto">
            <a:xfrm>
              <a:off x="3024392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1</a:t>
              </a:r>
            </a:p>
          </p:txBody>
        </p:sp>
        <p:sp>
          <p:nvSpPr>
            <p:cNvPr id="223" name="Text Box 6"/>
            <p:cNvSpPr txBox="1">
              <a:spLocks noChangeArrowheads="1"/>
            </p:cNvSpPr>
            <p:nvPr/>
          </p:nvSpPr>
          <p:spPr bwMode="auto">
            <a:xfrm>
              <a:off x="2590800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10559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Circular Buffer Code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838200" y="2391490"/>
            <a:ext cx="4114800" cy="221599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insert(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v)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if (items &gt;= n)</a:t>
            </a:r>
          </a:p>
          <a:p>
            <a:r>
              <a:rPr lang="en-US" sz="1600" dirty="0">
                <a:latin typeface="Courier New" pitchFamily="49" charset="0"/>
              </a:rPr>
              <a:t>       error();</a:t>
            </a:r>
          </a:p>
          <a:p>
            <a:r>
              <a:rPr lang="en-US" sz="1600" dirty="0">
                <a:latin typeface="Courier New" pitchFamily="49" charset="0"/>
              </a:rPr>
              <a:t>   if (++rear &gt;= n) rear = 0;</a:t>
            </a:r>
          </a:p>
          <a:p>
            <a:r>
              <a:rPr lang="en-US" sz="1600" dirty="0">
                <a:latin typeface="Courier New" pitchFamily="49" charset="0"/>
              </a:rPr>
              <a:t>   </a:t>
            </a:r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[rear] = v;</a:t>
            </a:r>
          </a:p>
          <a:p>
            <a:r>
              <a:rPr lang="en-US" sz="1600" dirty="0">
                <a:latin typeface="Courier New" pitchFamily="49" charset="0"/>
              </a:rPr>
              <a:t>   items++;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38200" y="4525090"/>
            <a:ext cx="4114800" cy="221599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remove()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if (items == 0)</a:t>
            </a:r>
          </a:p>
          <a:p>
            <a:r>
              <a:rPr lang="en-US" sz="1600" dirty="0">
                <a:latin typeface="Courier New" pitchFamily="49" charset="0"/>
              </a:rPr>
              <a:t>       error();</a:t>
            </a:r>
          </a:p>
          <a:p>
            <a:r>
              <a:rPr lang="en-US" sz="1600" dirty="0">
                <a:latin typeface="Courier New" pitchFamily="49" charset="0"/>
              </a:rPr>
              <a:t>   if (++front &gt;= n) front = 0;</a:t>
            </a:r>
          </a:p>
          <a:p>
            <a:r>
              <a:rPr lang="en-US" sz="1600" dirty="0">
                <a:latin typeface="Courier New" pitchFamily="49" charset="0"/>
              </a:rPr>
              <a:t>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v = </a:t>
            </a:r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[front];</a:t>
            </a:r>
          </a:p>
          <a:p>
            <a:r>
              <a:rPr lang="en-US" sz="1600" dirty="0">
                <a:latin typeface="Courier New" pitchFamily="49" charset="0"/>
              </a:rPr>
              <a:t>   items--;</a:t>
            </a:r>
          </a:p>
          <a:p>
            <a:r>
              <a:rPr lang="en-US" sz="1600" dirty="0">
                <a:latin typeface="Courier New" pitchFamily="49" charset="0"/>
              </a:rPr>
              <a:t>   return v;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838200" y="1174377"/>
            <a:ext cx="4114800" cy="123110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v)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items = front = rear =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2892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/>
              <a:t>Producer-Consumer on an </a:t>
            </a:r>
            <a:r>
              <a:rPr lang="en-US" i="1" dirty="0" err="1"/>
              <a:t>n</a:t>
            </a:r>
            <a:r>
              <a:rPr lang="en-US" dirty="0"/>
              <a:t>-element Buffer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18" y="3690936"/>
            <a:ext cx="8213725" cy="1762125"/>
          </a:xfrm>
        </p:spPr>
        <p:txBody>
          <a:bodyPr/>
          <a:lstStyle/>
          <a:p>
            <a:r>
              <a:rPr lang="en-US" dirty="0"/>
              <a:t>Requires a </a:t>
            </a:r>
            <a:r>
              <a:rPr lang="en-US" dirty="0" err="1"/>
              <a:t>mutex</a:t>
            </a:r>
            <a:r>
              <a:rPr lang="en-US" dirty="0"/>
              <a:t> and two counting semaphores: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mutex</a:t>
            </a:r>
            <a:r>
              <a:rPr lang="en-US" dirty="0"/>
              <a:t>: enforces mutually exclusive access to the buffer and counters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slots</a:t>
            </a:r>
            <a:r>
              <a:rPr lang="en-US" dirty="0"/>
              <a:t>: counts the available slots in the buffer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items</a:t>
            </a:r>
            <a:r>
              <a:rPr lang="en-US" dirty="0">
                <a:cs typeface="Courier New"/>
              </a:rPr>
              <a:t>: </a:t>
            </a:r>
            <a:r>
              <a:rPr lang="en-US" dirty="0"/>
              <a:t>counts the available items in the buffer</a:t>
            </a:r>
          </a:p>
          <a:p>
            <a:r>
              <a:rPr lang="en-US" dirty="0"/>
              <a:t>Makes use of general semaphores</a:t>
            </a:r>
          </a:p>
          <a:p>
            <a:pPr lvl="1"/>
            <a:r>
              <a:rPr lang="en-US" dirty="0"/>
              <a:t>Will range in value from 0 to n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889138" y="1586871"/>
            <a:ext cx="4610100" cy="1830034"/>
            <a:chOff x="2247900" y="2141224"/>
            <a:chExt cx="4610100" cy="1830034"/>
          </a:xfrm>
        </p:grpSpPr>
        <p:sp>
          <p:nvSpPr>
            <p:cNvPr id="5" name="Text Box 6"/>
            <p:cNvSpPr txBox="1">
              <a:spLocks noChangeArrowheads="1"/>
            </p:cNvSpPr>
            <p:nvPr/>
          </p:nvSpPr>
          <p:spPr bwMode="auto">
            <a:xfrm>
              <a:off x="3943350" y="2806264"/>
              <a:ext cx="24765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endParaRPr lang="en-US" sz="1800" dirty="0">
                <a:latin typeface="+mn-lt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247900" y="2174671"/>
              <a:ext cx="533400" cy="1796587"/>
              <a:chOff x="2247900" y="2207088"/>
              <a:chExt cx="533400" cy="1796587"/>
            </a:xfrm>
          </p:grpSpPr>
          <p:sp>
            <p:nvSpPr>
              <p:cNvPr id="24" name="Oval 5"/>
              <p:cNvSpPr>
                <a:spLocks noChangeArrowheads="1"/>
              </p:cNvSpPr>
              <p:nvPr/>
            </p:nvSpPr>
            <p:spPr bwMode="auto">
              <a:xfrm>
                <a:off x="2247900" y="2207088"/>
                <a:ext cx="533400" cy="498475"/>
              </a:xfrm>
              <a:prstGeom prst="ellipse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r>
                  <a:rPr lang="en-US" sz="1800" dirty="0">
                    <a:latin typeface="+mn-lt"/>
                  </a:rPr>
                  <a:t>P</a:t>
                </a:r>
                <a:r>
                  <a:rPr lang="en-US" sz="1800" baseline="-25000" dirty="0">
                    <a:latin typeface="+mn-lt"/>
                  </a:rPr>
                  <a:t>1</a:t>
                </a:r>
              </a:p>
            </p:txBody>
          </p:sp>
          <p:sp>
            <p:nvSpPr>
              <p:cNvPr id="25" name="Oval 5"/>
              <p:cNvSpPr>
                <a:spLocks noChangeArrowheads="1"/>
              </p:cNvSpPr>
              <p:nvPr/>
            </p:nvSpPr>
            <p:spPr bwMode="auto">
              <a:xfrm>
                <a:off x="2247900" y="3505200"/>
                <a:ext cx="533400" cy="498475"/>
              </a:xfrm>
              <a:prstGeom prst="ellipse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r>
                  <a:rPr lang="en-US" sz="1800" dirty="0" err="1">
                    <a:latin typeface="+mn-lt"/>
                  </a:rPr>
                  <a:t>P</a:t>
                </a:r>
                <a:r>
                  <a:rPr lang="en-US" sz="1800" baseline="-25000" dirty="0" err="1">
                    <a:latin typeface="+mn-lt"/>
                  </a:rPr>
                  <a:t>n</a:t>
                </a:r>
                <a:endParaRPr lang="en-US" sz="1800" baseline="-25000" dirty="0">
                  <a:latin typeface="+mn-lt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369462" y="2761441"/>
                <a:ext cx="290276" cy="687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800" dirty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800" dirty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800" dirty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  <a:endParaRPr lang="en-US" sz="1800" dirty="0">
                  <a:latin typeface="Calibri" pitchFamily="34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324600" y="2174671"/>
              <a:ext cx="533400" cy="1796587"/>
              <a:chOff x="2247900" y="2207088"/>
              <a:chExt cx="533400" cy="1796587"/>
            </a:xfrm>
          </p:grpSpPr>
          <p:sp>
            <p:nvSpPr>
              <p:cNvPr id="21" name="Oval 5"/>
              <p:cNvSpPr>
                <a:spLocks noChangeArrowheads="1"/>
              </p:cNvSpPr>
              <p:nvPr/>
            </p:nvSpPr>
            <p:spPr bwMode="auto">
              <a:xfrm>
                <a:off x="2247900" y="2207088"/>
                <a:ext cx="533400" cy="498475"/>
              </a:xfrm>
              <a:prstGeom prst="ellipse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r>
                  <a:rPr lang="en-US" sz="1800" dirty="0">
                    <a:latin typeface="+mn-lt"/>
                  </a:rPr>
                  <a:t>C</a:t>
                </a:r>
                <a:r>
                  <a:rPr lang="en-US" sz="1800" baseline="-25000" dirty="0">
                    <a:latin typeface="+mn-lt"/>
                  </a:rPr>
                  <a:t>1</a:t>
                </a:r>
              </a:p>
            </p:txBody>
          </p:sp>
          <p:sp>
            <p:nvSpPr>
              <p:cNvPr id="22" name="Oval 5"/>
              <p:cNvSpPr>
                <a:spLocks noChangeArrowheads="1"/>
              </p:cNvSpPr>
              <p:nvPr/>
            </p:nvSpPr>
            <p:spPr bwMode="auto">
              <a:xfrm>
                <a:off x="2247900" y="3505200"/>
                <a:ext cx="533400" cy="498475"/>
              </a:xfrm>
              <a:prstGeom prst="ellipse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r>
                  <a:rPr lang="en-US" sz="1800" dirty="0">
                    <a:latin typeface="+mn-lt"/>
                  </a:rPr>
                  <a:t>C</a:t>
                </a:r>
                <a:r>
                  <a:rPr lang="en-US" sz="1800" baseline="-25000" dirty="0">
                    <a:latin typeface="+mn-lt"/>
                  </a:rPr>
                  <a:t>m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369462" y="2761441"/>
                <a:ext cx="290276" cy="687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800" dirty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800" dirty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800" dirty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  <a:endParaRPr lang="en-US" sz="1800" dirty="0">
                  <a:latin typeface="Calibri" pitchFamily="34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781300" y="2438400"/>
              <a:ext cx="1162050" cy="1295400"/>
              <a:chOff x="2781300" y="2438400"/>
              <a:chExt cx="1162050" cy="1295400"/>
            </a:xfrm>
          </p:grpSpPr>
          <p:sp>
            <p:nvSpPr>
              <p:cNvPr id="18" name="Line 7"/>
              <p:cNvSpPr>
                <a:spLocks noChangeShapeType="1"/>
              </p:cNvSpPr>
              <p:nvPr/>
            </p:nvSpPr>
            <p:spPr bwMode="auto">
              <a:xfrm>
                <a:off x="2781300" y="2438400"/>
                <a:ext cx="1162050" cy="4572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9" name="Line 7"/>
              <p:cNvSpPr>
                <a:spLocks noChangeShapeType="1"/>
              </p:cNvSpPr>
              <p:nvPr/>
            </p:nvSpPr>
            <p:spPr bwMode="auto">
              <a:xfrm>
                <a:off x="2781300" y="2895600"/>
                <a:ext cx="1162050" cy="13926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0" name="Line 7"/>
              <p:cNvSpPr>
                <a:spLocks noChangeShapeType="1"/>
              </p:cNvSpPr>
              <p:nvPr/>
            </p:nvSpPr>
            <p:spPr bwMode="auto">
              <a:xfrm flipV="1">
                <a:off x="2781300" y="3200400"/>
                <a:ext cx="1162050" cy="5334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 flipH="1">
              <a:off x="5162550" y="2514600"/>
              <a:ext cx="1162050" cy="1295400"/>
              <a:chOff x="2781300" y="2438400"/>
              <a:chExt cx="1162050" cy="1295400"/>
            </a:xfrm>
          </p:grpSpPr>
          <p:sp>
            <p:nvSpPr>
              <p:cNvPr id="15" name="Line 7"/>
              <p:cNvSpPr>
                <a:spLocks noChangeShapeType="1"/>
              </p:cNvSpPr>
              <p:nvPr/>
            </p:nvSpPr>
            <p:spPr bwMode="auto">
              <a:xfrm>
                <a:off x="2781300" y="2438400"/>
                <a:ext cx="1162050" cy="4572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/>
                <a:tailEnd type="non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6" name="Line 7"/>
              <p:cNvSpPr>
                <a:spLocks noChangeShapeType="1"/>
              </p:cNvSpPr>
              <p:nvPr/>
            </p:nvSpPr>
            <p:spPr bwMode="auto">
              <a:xfrm>
                <a:off x="2781300" y="2895600"/>
                <a:ext cx="1162050" cy="13926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/>
                <a:tailEnd type="non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7" name="Line 7"/>
              <p:cNvSpPr>
                <a:spLocks noChangeShapeType="1"/>
              </p:cNvSpPr>
              <p:nvPr/>
            </p:nvSpPr>
            <p:spPr bwMode="auto">
              <a:xfrm flipV="1">
                <a:off x="2781300" y="3200400"/>
                <a:ext cx="1162050" cy="5334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/>
                <a:tailEnd type="non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4191000" y="2805604"/>
              <a:ext cx="24765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endParaRPr lang="en-US" sz="1800" dirty="0">
                <a:latin typeface="+mn-lt"/>
              </a:endParaRPr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4895850" y="2804284"/>
              <a:ext cx="24765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endParaRPr lang="en-US" sz="1800" dirty="0">
                <a:latin typeface="+mn-lt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191000" y="2953435"/>
              <a:ext cx="921662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2000" dirty="0">
                  <a:latin typeface="Wingdings"/>
                  <a:ea typeface="Wingdings"/>
                  <a:cs typeface="Wingdings"/>
                  <a:sym typeface="Wingdings"/>
                </a:rPr>
                <a:t></a:t>
              </a:r>
              <a:endParaRPr lang="en-US" sz="2000" dirty="0">
                <a:latin typeface="Calibri" pitchFamily="34" charset="0"/>
              </a:endParaRPr>
            </a:p>
          </p:txBody>
        </p:sp>
        <p:sp>
          <p:nvSpPr>
            <p:cNvPr id="13" name="Text Box 6"/>
            <p:cNvSpPr txBox="1">
              <a:spLocks noChangeArrowheads="1"/>
            </p:cNvSpPr>
            <p:nvPr/>
          </p:nvSpPr>
          <p:spPr bwMode="auto">
            <a:xfrm>
              <a:off x="3943350" y="2804284"/>
              <a:ext cx="1200150" cy="533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endParaRPr lang="en-US" sz="1800" dirty="0">
                <a:latin typeface="+mn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76600" y="2141224"/>
              <a:ext cx="2738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Between 0 and n elements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464203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381446" cy="762000"/>
          </a:xfrm>
        </p:spPr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sbuf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Package - Declarations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1000" y="1586299"/>
            <a:ext cx="8610600" cy="443198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#include "</a:t>
            </a:r>
            <a:r>
              <a:rPr lang="en-US" sz="1800" dirty="0" err="1">
                <a:latin typeface="Courier New" pitchFamily="49" charset="0"/>
              </a:rPr>
              <a:t>csapp.h</a:t>
            </a:r>
            <a:r>
              <a:rPr lang="en-US" sz="1800" dirty="0">
                <a:latin typeface="Courier New" pitchFamily="49" charset="0"/>
              </a:rPr>
              <a:t>”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</a:rPr>
              <a:t>typedef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struct</a:t>
            </a:r>
            <a:r>
              <a:rPr lang="en-US" sz="1800" dirty="0">
                <a:latin typeface="Courier New" pitchFamily="49" charset="0"/>
              </a:rPr>
              <a:t> {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buf</a:t>
            </a:r>
            <a:r>
              <a:rPr lang="en-US" sz="1800" dirty="0">
                <a:latin typeface="Courier New" pitchFamily="49" charset="0"/>
              </a:rPr>
              <a:t>;     /* Buffer array                       */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n;        /* Maximum number of slots            */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front;    /* </a:t>
            </a:r>
            <a:r>
              <a:rPr lang="en-US" sz="1800" dirty="0" err="1">
                <a:latin typeface="Courier New" pitchFamily="49" charset="0"/>
              </a:rPr>
              <a:t>buf</a:t>
            </a:r>
            <a:r>
              <a:rPr lang="en-US" sz="1800" dirty="0">
                <a:latin typeface="Courier New" pitchFamily="49" charset="0"/>
              </a:rPr>
              <a:t>[front+1 (mod n)] is first item */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rear;     /* </a:t>
            </a:r>
            <a:r>
              <a:rPr lang="en-US" sz="1800" dirty="0" err="1">
                <a:latin typeface="Courier New" pitchFamily="49" charset="0"/>
              </a:rPr>
              <a:t>buf</a:t>
            </a:r>
            <a:r>
              <a:rPr lang="en-US" sz="1800" dirty="0">
                <a:latin typeface="Courier New" pitchFamily="49" charset="0"/>
              </a:rPr>
              <a:t>[rear]   is last item           */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pthread_mutex_t</a:t>
            </a:r>
            <a:r>
              <a:rPr lang="en-US" sz="1800" dirty="0">
                <a:latin typeface="Courier New" pitchFamily="49" charset="0"/>
              </a:rPr>
              <a:t> mutex; /* Protects accesses to </a:t>
            </a:r>
            <a:r>
              <a:rPr lang="en-US" sz="1800" dirty="0" err="1">
                <a:latin typeface="Courier New" pitchFamily="49" charset="0"/>
              </a:rPr>
              <a:t>buf</a:t>
            </a:r>
            <a:r>
              <a:rPr lang="en-US" sz="1800" dirty="0">
                <a:latin typeface="Courier New" pitchFamily="49" charset="0"/>
              </a:rPr>
              <a:t>  */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sem_t</a:t>
            </a:r>
            <a:r>
              <a:rPr lang="en-US" sz="1800" dirty="0">
                <a:latin typeface="Courier New" pitchFamily="49" charset="0"/>
              </a:rPr>
              <a:t> slots;  /* Counts available slots             */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sem_t</a:t>
            </a:r>
            <a:r>
              <a:rPr lang="en-US" sz="1800" dirty="0">
                <a:latin typeface="Courier New" pitchFamily="49" charset="0"/>
              </a:rPr>
              <a:t> items;  /* Counts available items             */</a:t>
            </a:r>
          </a:p>
          <a:p>
            <a:r>
              <a:rPr lang="en-US" sz="1800" dirty="0">
                <a:latin typeface="Courier New" pitchFamily="49" charset="0"/>
              </a:rPr>
              <a:t>} </a:t>
            </a:r>
            <a:r>
              <a:rPr lang="en-US" sz="1800" dirty="0" err="1">
                <a:latin typeface="Courier New" pitchFamily="49" charset="0"/>
              </a:rPr>
              <a:t>sbuf_t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err="1">
                <a:latin typeface="Courier New" pitchFamily="49" charset="0"/>
              </a:rPr>
              <a:t>sbuf_init(sbuf_t</a:t>
            </a:r>
            <a:r>
              <a:rPr lang="en-US" sz="1800" dirty="0">
                <a:latin typeface="Courier New" pitchFamily="49" charset="0"/>
              </a:rPr>
              <a:t> *sp,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n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err="1">
                <a:latin typeface="Courier New" pitchFamily="49" charset="0"/>
              </a:rPr>
              <a:t>sbuf_deinit(sbuf_t</a:t>
            </a:r>
            <a:r>
              <a:rPr lang="en-US" sz="1800" dirty="0">
                <a:latin typeface="Courier New" pitchFamily="49" charset="0"/>
              </a:rPr>
              <a:t> *sp);</a:t>
            </a:r>
          </a:p>
          <a:p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err="1">
                <a:latin typeface="Courier New" pitchFamily="49" charset="0"/>
              </a:rPr>
              <a:t>sbuf_insert(sbuf_t</a:t>
            </a:r>
            <a:r>
              <a:rPr lang="en-US" sz="1800" dirty="0">
                <a:latin typeface="Courier New" pitchFamily="49" charset="0"/>
              </a:rPr>
              <a:t> *sp,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item);</a:t>
            </a:r>
          </a:p>
          <a:p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sbuf_remove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sbuf_t</a:t>
            </a:r>
            <a:r>
              <a:rPr lang="en-US" sz="1800" dirty="0">
                <a:latin typeface="Courier New" pitchFamily="49" charset="0"/>
              </a:rPr>
              <a:t> *sp);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77200" y="6107668"/>
            <a:ext cx="77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sbuf.h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60754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381446" cy="762000"/>
          </a:xfrm>
        </p:spPr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sbuf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Package - Implementation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52400" y="2074307"/>
            <a:ext cx="8763000" cy="4185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/* Create an empty, bounded, shared FIFO buffer with </a:t>
            </a:r>
            <a:r>
              <a:rPr lang="en-US" sz="1600" dirty="0" err="1">
                <a:latin typeface="Courier New" pitchFamily="49" charset="0"/>
              </a:rPr>
              <a:t>n</a:t>
            </a:r>
            <a:r>
              <a:rPr lang="en-US" sz="1600" dirty="0">
                <a:latin typeface="Courier New" pitchFamily="49" charset="0"/>
              </a:rPr>
              <a:t> slots */</a:t>
            </a:r>
          </a:p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sbuf_init(sbuf_t</a:t>
            </a:r>
            <a:r>
              <a:rPr lang="en-US" sz="1600" dirty="0">
                <a:latin typeface="Courier New" pitchFamily="49" charset="0"/>
              </a:rPr>
              <a:t> *sp,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n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sp-&gt;</a:t>
            </a:r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Calloc(n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sizeof(int</a:t>
            </a:r>
            <a:r>
              <a:rPr lang="en-US" sz="1600" dirty="0">
                <a:latin typeface="Courier New" pitchFamily="49" charset="0"/>
              </a:rPr>
              <a:t>)); </a:t>
            </a:r>
          </a:p>
          <a:p>
            <a:r>
              <a:rPr lang="en-US" sz="1600" dirty="0">
                <a:latin typeface="Courier New" pitchFamily="49" charset="0"/>
              </a:rPr>
              <a:t>    sp-&gt;</a:t>
            </a:r>
            <a:r>
              <a:rPr lang="en-US" sz="1600" dirty="0" err="1">
                <a:latin typeface="Courier New" pitchFamily="49" charset="0"/>
              </a:rPr>
              <a:t>n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n</a:t>
            </a:r>
            <a:r>
              <a:rPr lang="en-US" sz="1600" dirty="0">
                <a:latin typeface="Courier New" pitchFamily="49" charset="0"/>
              </a:rPr>
              <a:t>;                  /* Buffer holds max of </a:t>
            </a:r>
            <a:r>
              <a:rPr lang="en-US" sz="1600" dirty="0" err="1">
                <a:latin typeface="Courier New" pitchFamily="49" charset="0"/>
              </a:rPr>
              <a:t>n</a:t>
            </a:r>
            <a:r>
              <a:rPr lang="en-US" sz="1600" dirty="0">
                <a:latin typeface="Courier New" pitchFamily="49" charset="0"/>
              </a:rPr>
              <a:t> items */</a:t>
            </a:r>
          </a:p>
          <a:p>
            <a:r>
              <a:rPr lang="en-US" sz="1600" dirty="0">
                <a:latin typeface="Courier New" pitchFamily="49" charset="0"/>
              </a:rPr>
              <a:t>    sp-&gt;front = sp-&gt;rear = 0;   /* Empty buffer </a:t>
            </a:r>
            <a:r>
              <a:rPr lang="en-US" sz="1600" dirty="0" err="1">
                <a:latin typeface="Courier New" pitchFamily="49" charset="0"/>
              </a:rPr>
              <a:t>iff</a:t>
            </a:r>
            <a:r>
              <a:rPr lang="en-US" sz="1600" dirty="0">
                <a:latin typeface="Courier New" pitchFamily="49" charset="0"/>
              </a:rPr>
              <a:t> front == rear */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pthread_mutex_init</a:t>
            </a:r>
            <a:r>
              <a:rPr lang="en-US" sz="1600" dirty="0">
                <a:latin typeface="Courier New" pitchFamily="49" charset="0"/>
              </a:rPr>
              <a:t>(&amp;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-&gt;mutex, NULL); /* lock */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Sem_init(&amp;sp</a:t>
            </a:r>
            <a:r>
              <a:rPr lang="en-US" sz="1600" dirty="0">
                <a:latin typeface="Courier New" pitchFamily="49" charset="0"/>
              </a:rPr>
              <a:t>-&gt;slots, 0, </a:t>
            </a:r>
            <a:r>
              <a:rPr lang="en-US" sz="1600" dirty="0" err="1">
                <a:latin typeface="Courier New" pitchFamily="49" charset="0"/>
              </a:rPr>
              <a:t>n</a:t>
            </a:r>
            <a:r>
              <a:rPr lang="en-US" sz="1600" dirty="0">
                <a:latin typeface="Courier New" pitchFamily="49" charset="0"/>
              </a:rPr>
              <a:t>); /* Initially, </a:t>
            </a:r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 has </a:t>
            </a:r>
            <a:r>
              <a:rPr lang="en-US" sz="1600" dirty="0" err="1">
                <a:latin typeface="Courier New" pitchFamily="49" charset="0"/>
              </a:rPr>
              <a:t>n</a:t>
            </a:r>
            <a:r>
              <a:rPr lang="en-US" sz="1600" dirty="0">
                <a:latin typeface="Courier New" pitchFamily="49" charset="0"/>
              </a:rPr>
              <a:t> empty slots */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Sem_init(&amp;sp</a:t>
            </a:r>
            <a:r>
              <a:rPr lang="en-US" sz="1600" dirty="0">
                <a:latin typeface="Courier New" pitchFamily="49" charset="0"/>
              </a:rPr>
              <a:t>-&gt;items, 0, 0); /* Initially, </a:t>
            </a:r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 has zero items */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/* Clean up buffer sp */</a:t>
            </a:r>
          </a:p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sbuf_deinit(sbuf_t</a:t>
            </a:r>
            <a:r>
              <a:rPr lang="en-US" sz="1600" dirty="0">
                <a:latin typeface="Courier New" pitchFamily="49" charset="0"/>
              </a:rPr>
              <a:t> *sp)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Free(sp</a:t>
            </a:r>
            <a:r>
              <a:rPr lang="en-US" sz="1600" dirty="0">
                <a:latin typeface="Courier New" pitchFamily="49" charset="0"/>
              </a:rPr>
              <a:t>-&gt;</a:t>
            </a:r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48225" y="6183868"/>
            <a:ext cx="743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sbuf.c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443335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Initializing and </a:t>
            </a:r>
            <a:r>
              <a:rPr lang="en-US" dirty="0" err="1">
                <a:latin typeface="Calibri" pitchFamily="34" charset="0"/>
              </a:rPr>
              <a:t>deinitializing</a:t>
            </a:r>
            <a:r>
              <a:rPr lang="en-US" dirty="0">
                <a:latin typeface="Calibri" pitchFamily="34" charset="0"/>
              </a:rPr>
              <a:t> a shared buffer:</a:t>
            </a:r>
          </a:p>
        </p:txBody>
      </p:sp>
    </p:spTree>
    <p:extLst>
      <p:ext uri="{BB962C8B-B14F-4D97-AF65-F5344CB8AC3E}">
        <p14:creationId xmlns:p14="http://schemas.microsoft.com/office/powerpoint/2010/main" val="358367399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381446" cy="762000"/>
          </a:xfrm>
        </p:spPr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sbuf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Package - Implementation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6200" y="2333666"/>
            <a:ext cx="7924800" cy="295465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/* Insert item onto the rear of shared buffer sp */</a:t>
            </a:r>
          </a:p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sbuf_insert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sbuf_t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item)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P(&amp;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-&gt;slots);               /* Wait for available slot */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pthread_mutex_lock</a:t>
            </a:r>
            <a:r>
              <a:rPr lang="en-US" sz="1600" dirty="0">
                <a:latin typeface="Courier New" pitchFamily="49" charset="0"/>
              </a:rPr>
              <a:t>(&amp;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-&gt;mutex); /* Lock the buffer      */</a:t>
            </a:r>
          </a:p>
          <a:p>
            <a:r>
              <a:rPr lang="en-US" sz="1600" dirty="0">
                <a:latin typeface="Courier New" pitchFamily="49" charset="0"/>
              </a:rPr>
              <a:t>    if (++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-&gt;rear &gt;= 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-&gt;n)     /* Increment index (mod n) */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-&gt;rear = 0;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</a:t>
            </a:r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-&gt;rear] = item;    /* Insert the item         */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pthread_mutex_unlock</a:t>
            </a:r>
            <a:r>
              <a:rPr lang="en-US" sz="1600" dirty="0">
                <a:latin typeface="Courier New" pitchFamily="49" charset="0"/>
              </a:rPr>
              <a:t>(&amp;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-&gt;mutex); /* Unlock the buffer  */</a:t>
            </a:r>
          </a:p>
          <a:p>
            <a:r>
              <a:rPr lang="en-US" sz="1600" dirty="0">
                <a:latin typeface="Courier New" pitchFamily="49" charset="0"/>
              </a:rPr>
              <a:t>    V(&amp;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-&gt;items);               /* Announce available item */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60447" y="4964668"/>
            <a:ext cx="743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sbuf.c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519535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Inserting an item into a shared buffer:</a:t>
            </a:r>
          </a:p>
        </p:txBody>
      </p:sp>
    </p:spTree>
    <p:extLst>
      <p:ext uri="{BB962C8B-B14F-4D97-AF65-F5344CB8AC3E}">
        <p14:creationId xmlns:p14="http://schemas.microsoft.com/office/powerpoint/2010/main" val="17316140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381446" cy="762000"/>
          </a:xfrm>
        </p:spPr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sbuf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Package - Implementation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32644" y="1985665"/>
            <a:ext cx="8324425" cy="320087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/* Remove and return the first item from buffer sp */</a:t>
            </a:r>
          </a:p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sbuf_remove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sbuf_t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item;</a:t>
            </a:r>
          </a:p>
          <a:p>
            <a:r>
              <a:rPr lang="en-US" sz="1600" dirty="0">
                <a:latin typeface="Courier New" pitchFamily="49" charset="0"/>
              </a:rPr>
              <a:t>    P(&amp;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-&gt;items);               /* Wait for available item */</a:t>
            </a:r>
          </a:p>
          <a:p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pthread_mutex_lock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(&amp;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sp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-&gt;mutex); /* Lock the buffer      */</a:t>
            </a:r>
            <a:b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</a:br>
            <a:r>
              <a:rPr lang="en-US" sz="1600" dirty="0">
                <a:latin typeface="Courier New" pitchFamily="49" charset="0"/>
              </a:rPr>
              <a:t>    if (++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-&gt;front &gt;= 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-&gt;n)    /* Increment index (mod n) */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-&gt;front = 0;</a:t>
            </a:r>
          </a:p>
          <a:p>
            <a:r>
              <a:rPr lang="en-US" sz="1600" dirty="0">
                <a:latin typeface="Courier New" pitchFamily="49" charset="0"/>
              </a:rPr>
              <a:t>    item = 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</a:t>
            </a:r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-&gt;front];   /* Remove the item         */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pthread_mutex_unlock</a:t>
            </a:r>
            <a:r>
              <a:rPr lang="en-US" sz="1600" dirty="0">
                <a:latin typeface="Courier New" pitchFamily="49" charset="0"/>
              </a:rPr>
              <a:t>(&amp;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-&gt;mutex); /* Unlock the buffer  */</a:t>
            </a:r>
          </a:p>
          <a:p>
            <a:r>
              <a:rPr lang="en-US" sz="1600" dirty="0">
                <a:latin typeface="Courier New" pitchFamily="49" charset="0"/>
              </a:rPr>
              <a:t>    V(&amp;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-&gt;slots);               /* Announce available slot */</a:t>
            </a:r>
          </a:p>
          <a:p>
            <a:r>
              <a:rPr lang="en-US" sz="1600" dirty="0">
                <a:latin typeface="Courier New" pitchFamily="49" charset="0"/>
              </a:rPr>
              <a:t>    return item;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13694" y="4800600"/>
            <a:ext cx="743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sbuf.c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524000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Removing an item from a shared buffer:</a:t>
            </a:r>
          </a:p>
        </p:txBody>
      </p:sp>
    </p:spTree>
    <p:extLst>
      <p:ext uri="{BB962C8B-B14F-4D97-AF65-F5344CB8AC3E}">
        <p14:creationId xmlns:p14="http://schemas.microsoft.com/office/powerpoint/2010/main" val="17544934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program produce-</a:t>
            </a:r>
            <a:r>
              <a:rPr lang="en-US" dirty="0" err="1"/>
              <a:t>consume.c</a:t>
            </a:r>
            <a:r>
              <a:rPr lang="en-US" dirty="0"/>
              <a:t> in code directory</a:t>
            </a:r>
          </a:p>
          <a:p>
            <a:r>
              <a:rPr lang="en-US" dirty="0"/>
              <a:t>10-entry shared circular buffer</a:t>
            </a:r>
          </a:p>
          <a:p>
            <a:r>
              <a:rPr lang="en-US" dirty="0"/>
              <a:t>5 producers</a:t>
            </a:r>
          </a:p>
          <a:p>
            <a:pPr lvl="1"/>
            <a:r>
              <a:rPr lang="en-US" dirty="0"/>
              <a:t>Agent </a:t>
            </a:r>
            <a:r>
              <a:rPr lang="en-US" dirty="0" err="1"/>
              <a:t>i</a:t>
            </a:r>
            <a:r>
              <a:rPr lang="en-US" dirty="0"/>
              <a:t> generates numbers from 20*</a:t>
            </a:r>
            <a:r>
              <a:rPr lang="en-US" dirty="0" err="1"/>
              <a:t>i</a:t>
            </a:r>
            <a:r>
              <a:rPr lang="en-US" dirty="0"/>
              <a:t> to 20*</a:t>
            </a:r>
            <a:r>
              <a:rPr lang="en-US" dirty="0" err="1"/>
              <a:t>i</a:t>
            </a:r>
            <a:r>
              <a:rPr lang="en-US" dirty="0"/>
              <a:t> – 1.</a:t>
            </a:r>
          </a:p>
          <a:p>
            <a:pPr lvl="1"/>
            <a:r>
              <a:rPr lang="en-US" dirty="0"/>
              <a:t>Puts them in buffer</a:t>
            </a:r>
          </a:p>
          <a:p>
            <a:r>
              <a:rPr lang="en-US" dirty="0"/>
              <a:t>5 consumers</a:t>
            </a:r>
          </a:p>
          <a:p>
            <a:pPr lvl="1"/>
            <a:r>
              <a:rPr lang="en-US" dirty="0"/>
              <a:t>Each retrieves 20 elements from buffer</a:t>
            </a:r>
          </a:p>
          <a:p>
            <a:r>
              <a:rPr lang="en-US" dirty="0"/>
              <a:t>Main program</a:t>
            </a:r>
          </a:p>
          <a:p>
            <a:pPr lvl="1"/>
            <a:r>
              <a:rPr lang="en-US" dirty="0"/>
              <a:t>Makes sure each value between 0 and 99 retrieved once</a:t>
            </a:r>
          </a:p>
        </p:txBody>
      </p:sp>
    </p:spTree>
    <p:extLst>
      <p:ext uri="{BB962C8B-B14F-4D97-AF65-F5344CB8AC3E}">
        <p14:creationId xmlns:p14="http://schemas.microsoft.com/office/powerpoint/2010/main" val="25287514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86118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Programmers need a clear model of how variables are shared by threads. </a:t>
            </a:r>
          </a:p>
          <a:p>
            <a:endParaRPr lang="en-US" dirty="0"/>
          </a:p>
          <a:p>
            <a:r>
              <a:rPr lang="en-US" dirty="0"/>
              <a:t>Variables shared by multiple threads must be protected to ensure mutually exclusive access.</a:t>
            </a:r>
          </a:p>
          <a:p>
            <a:endParaRPr lang="en-US" dirty="0"/>
          </a:p>
          <a:p>
            <a:r>
              <a:rPr lang="en-US" dirty="0"/>
              <a:t>Semaphores are a fundamental mechanism for enforcing mutual exclusion.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Threads review</a:t>
            </a:r>
          </a:p>
          <a:p>
            <a:r>
              <a:rPr lang="en-US" dirty="0"/>
              <a:t>Sharing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Mutual exclusion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Semaphores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Producer-Consumer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1501865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3086100"/>
            <a:ext cx="9144000" cy="914400"/>
          </a:xfrm>
          <a:prstGeom prst="rect">
            <a:avLst/>
          </a:prstGeom>
          <a:solidFill>
            <a:srgbClr val="FFC000"/>
          </a:solidFill>
          <a:ln w="25400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2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2514" y="435678"/>
            <a:ext cx="8634582" cy="762000"/>
          </a:xfrm>
        </p:spPr>
        <p:txBody>
          <a:bodyPr/>
          <a:lstStyle/>
          <a:p>
            <a:r>
              <a:rPr lang="en-US"/>
              <a:t>Shared Variables in Threaded C Programs</a:t>
            </a:r>
          </a:p>
        </p:txBody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457" y="1257300"/>
            <a:ext cx="8307387" cy="5143500"/>
          </a:xfrm>
        </p:spPr>
        <p:txBody>
          <a:bodyPr/>
          <a:lstStyle/>
          <a:p>
            <a:r>
              <a:rPr lang="en-US" dirty="0"/>
              <a:t>Question: Which variables  in a threaded C program are shared?</a:t>
            </a:r>
          </a:p>
          <a:p>
            <a:pPr lvl="1"/>
            <a:r>
              <a:rPr lang="en-US" dirty="0"/>
              <a:t>The answer is not as simple as “</a:t>
            </a:r>
            <a:r>
              <a:rPr lang="en-US" i="1" dirty="0"/>
              <a:t>global variables are shared</a:t>
            </a:r>
            <a:r>
              <a:rPr lang="en-US" dirty="0"/>
              <a:t>” and </a:t>
            </a:r>
            <a:br>
              <a:rPr lang="en-US" dirty="0"/>
            </a:br>
            <a:r>
              <a:rPr lang="en-US" dirty="0"/>
              <a:t>“</a:t>
            </a:r>
            <a:r>
              <a:rPr lang="en-US" i="1" dirty="0"/>
              <a:t>stack variables are private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i="1" dirty="0" err="1"/>
              <a:t>Def</a:t>
            </a:r>
            <a:r>
              <a:rPr lang="en-US" i="1" dirty="0"/>
              <a:t>:</a:t>
            </a:r>
            <a:r>
              <a:rPr lang="en-US" dirty="0"/>
              <a:t> A variable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 is </a:t>
            </a:r>
            <a:r>
              <a:rPr lang="en-US" i="1" dirty="0"/>
              <a:t>shared </a:t>
            </a:r>
            <a:r>
              <a:rPr lang="en-US" dirty="0"/>
              <a:t>if and only if multiple threads reference some instance of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Requires answers to the following questions:</a:t>
            </a:r>
          </a:p>
          <a:p>
            <a:pPr lvl="1"/>
            <a:r>
              <a:rPr lang="en-US" dirty="0"/>
              <a:t>What is the memory model for threads?</a:t>
            </a:r>
          </a:p>
          <a:p>
            <a:pPr lvl="1"/>
            <a:r>
              <a:rPr lang="en-US" dirty="0"/>
              <a:t>How are instances of variables mapped to memory?</a:t>
            </a:r>
          </a:p>
          <a:p>
            <a:pPr lvl="1"/>
            <a:r>
              <a:rPr lang="en-US" dirty="0"/>
              <a:t>How many threads might reference each of these instances?</a:t>
            </a:r>
            <a:endParaRPr lang="en-US" i="1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 bwMode="auto">
          <a:xfrm>
            <a:off x="95003" y="3562598"/>
            <a:ext cx="8336478" cy="31212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 bwMode="auto">
          <a:xfrm>
            <a:off x="3014354" y="3726873"/>
            <a:ext cx="2351314" cy="2802577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201881" y="3728852"/>
            <a:ext cx="2351314" cy="2802577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2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Memory Model: Conceptual</a:t>
            </a:r>
          </a:p>
        </p:txBody>
      </p:sp>
      <p:sp>
        <p:nvSpPr>
          <p:cNvPr id="92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1264238"/>
            <a:ext cx="8201025" cy="2345861"/>
          </a:xfrm>
        </p:spPr>
        <p:txBody>
          <a:bodyPr/>
          <a:lstStyle/>
          <a:p>
            <a:r>
              <a:rPr lang="en-US" dirty="0"/>
              <a:t>Multiple threads run within the context of a single process</a:t>
            </a:r>
          </a:p>
          <a:p>
            <a:r>
              <a:rPr lang="en-US" dirty="0"/>
              <a:t>Each thread has its own separate thread context</a:t>
            </a:r>
          </a:p>
          <a:p>
            <a:pPr lvl="1"/>
            <a:r>
              <a:rPr lang="en-US" sz="1600" dirty="0"/>
              <a:t>Thread ID, stack, stack pointer, PC, condition codes, and GP registers</a:t>
            </a:r>
          </a:p>
          <a:p>
            <a:r>
              <a:rPr lang="en-US" dirty="0"/>
              <a:t>All threads share the remaining process context</a:t>
            </a:r>
          </a:p>
          <a:p>
            <a:pPr lvl="1"/>
            <a:r>
              <a:rPr lang="en-US" sz="1600" dirty="0"/>
              <a:t>Code, data, heap, and shared library segments of the process virtual address space</a:t>
            </a:r>
          </a:p>
          <a:p>
            <a:pPr lvl="1"/>
            <a:r>
              <a:rPr lang="en-US" sz="1600" dirty="0"/>
              <a:t>Open files and installed handlers</a:t>
            </a: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411412" y="4946032"/>
            <a:ext cx="1932252" cy="144655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+mn-lt"/>
              </a:rPr>
              <a:t>Thread 1 context:</a:t>
            </a:r>
          </a:p>
          <a:p>
            <a:r>
              <a:rPr lang="en-US" sz="1800" dirty="0">
                <a:latin typeface="+mn-lt"/>
              </a:rPr>
              <a:t>    Data registers</a:t>
            </a:r>
          </a:p>
          <a:p>
            <a:r>
              <a:rPr lang="en-US" sz="1800" dirty="0">
                <a:latin typeface="+mn-lt"/>
              </a:rPr>
              <a:t>    Condition codes</a:t>
            </a:r>
          </a:p>
          <a:p>
            <a:r>
              <a:rPr lang="en-US" sz="1800" dirty="0">
                <a:latin typeface="+mn-lt"/>
              </a:rPr>
              <a:t>    SP</a:t>
            </a:r>
            <a:r>
              <a:rPr lang="en-US" sz="1800" baseline="-25000" dirty="0">
                <a:latin typeface="+mn-lt"/>
              </a:rPr>
              <a:t>1</a:t>
            </a:r>
          </a:p>
          <a:p>
            <a:r>
              <a:rPr lang="en-US" sz="1800" dirty="0">
                <a:latin typeface="+mn-lt"/>
              </a:rPr>
              <a:t>    PC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5" name="Rectangle 12"/>
          <p:cNvSpPr>
            <a:spLocks noChangeAspect="1" noChangeArrowheads="1"/>
          </p:cNvSpPr>
          <p:nvPr/>
        </p:nvSpPr>
        <p:spPr bwMode="auto">
          <a:xfrm>
            <a:off x="434563" y="4334845"/>
            <a:ext cx="1885950" cy="3190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stack 1</a:t>
            </a: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817737" y="3680541"/>
            <a:ext cx="1119602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Thread 1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(private)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5762173" y="4083811"/>
            <a:ext cx="255360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 Shared code and data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922963" y="4650609"/>
            <a:ext cx="2232025" cy="1686361"/>
            <a:chOff x="5946775" y="4650609"/>
            <a:chExt cx="2232025" cy="1686361"/>
          </a:xfrm>
        </p:grpSpPr>
        <p:sp>
          <p:nvSpPr>
            <p:cNvPr id="8" name="Rectangle 3"/>
            <p:cNvSpPr>
              <a:spLocks noChangeAspect="1" noChangeArrowheads="1"/>
            </p:cNvSpPr>
            <p:nvPr/>
          </p:nvSpPr>
          <p:spPr bwMode="auto">
            <a:xfrm>
              <a:off x="5946775" y="4650609"/>
              <a:ext cx="2230438" cy="319087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shared libraries</a:t>
              </a:r>
            </a:p>
          </p:txBody>
        </p:sp>
        <p:sp>
          <p:nvSpPr>
            <p:cNvPr id="9" name="Rectangle 4"/>
            <p:cNvSpPr>
              <a:spLocks noChangeAspect="1" noChangeArrowheads="1"/>
            </p:cNvSpPr>
            <p:nvPr/>
          </p:nvSpPr>
          <p:spPr bwMode="auto">
            <a:xfrm>
              <a:off x="5946775" y="4915721"/>
              <a:ext cx="2230438" cy="25400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10" name="Rectangle 5"/>
            <p:cNvSpPr>
              <a:spLocks noChangeAspect="1" noChangeArrowheads="1"/>
            </p:cNvSpPr>
            <p:nvPr/>
          </p:nvSpPr>
          <p:spPr bwMode="auto">
            <a:xfrm>
              <a:off x="5946775" y="5155870"/>
              <a:ext cx="2230438" cy="28892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latin typeface="+mn-lt"/>
                </a:rPr>
                <a:t>run-time heap</a:t>
              </a:r>
            </a:p>
          </p:txBody>
        </p:sp>
        <p:sp>
          <p:nvSpPr>
            <p:cNvPr id="12" name="Rectangle 7"/>
            <p:cNvSpPr>
              <a:spLocks noChangeAspect="1" noChangeArrowheads="1"/>
            </p:cNvSpPr>
            <p:nvPr/>
          </p:nvSpPr>
          <p:spPr bwMode="auto">
            <a:xfrm>
              <a:off x="5946775" y="5390820"/>
              <a:ext cx="2232025" cy="32067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read/write data</a:t>
              </a:r>
            </a:p>
          </p:txBody>
        </p:sp>
        <p:sp>
          <p:nvSpPr>
            <p:cNvPr id="14" name="Rectangle 10"/>
            <p:cNvSpPr>
              <a:spLocks noChangeAspect="1" noChangeArrowheads="1"/>
            </p:cNvSpPr>
            <p:nvPr/>
          </p:nvSpPr>
          <p:spPr bwMode="auto">
            <a:xfrm>
              <a:off x="5946775" y="5711495"/>
              <a:ext cx="2232025" cy="32067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read-only code/data</a:t>
              </a:r>
            </a:p>
          </p:txBody>
        </p:sp>
        <p:sp>
          <p:nvSpPr>
            <p:cNvPr id="15" name="Rectangle 11"/>
            <p:cNvSpPr>
              <a:spLocks noChangeAspect="1" noChangeArrowheads="1"/>
            </p:cNvSpPr>
            <p:nvPr/>
          </p:nvSpPr>
          <p:spPr bwMode="auto">
            <a:xfrm>
              <a:off x="5946775" y="6016295"/>
              <a:ext cx="2232025" cy="320675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</p:grp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3223885" y="4965142"/>
            <a:ext cx="1932252" cy="144655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+mn-lt"/>
              </a:rPr>
              <a:t>Thread 2 context:</a:t>
            </a:r>
          </a:p>
          <a:p>
            <a:r>
              <a:rPr lang="en-US" sz="1800" dirty="0">
                <a:latin typeface="+mn-lt"/>
              </a:rPr>
              <a:t>    Data registers</a:t>
            </a:r>
          </a:p>
          <a:p>
            <a:r>
              <a:rPr lang="en-US" sz="1800" dirty="0">
                <a:latin typeface="+mn-lt"/>
              </a:rPr>
              <a:t>    Condition codes</a:t>
            </a:r>
          </a:p>
          <a:p>
            <a:r>
              <a:rPr lang="en-US" sz="1800" dirty="0">
                <a:latin typeface="+mn-lt"/>
              </a:rPr>
              <a:t>    SP</a:t>
            </a:r>
            <a:r>
              <a:rPr lang="en-US" sz="1800" baseline="-25000" dirty="0">
                <a:latin typeface="+mn-lt"/>
              </a:rPr>
              <a:t>2</a:t>
            </a:r>
          </a:p>
          <a:p>
            <a:r>
              <a:rPr lang="en-US" sz="1800" dirty="0">
                <a:latin typeface="+mn-lt"/>
              </a:rPr>
              <a:t>    PC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19" name="Rectangle 17"/>
          <p:cNvSpPr>
            <a:spLocks noChangeAspect="1" noChangeArrowheads="1"/>
          </p:cNvSpPr>
          <p:nvPr/>
        </p:nvSpPr>
        <p:spPr bwMode="auto">
          <a:xfrm>
            <a:off x="3247036" y="4349192"/>
            <a:ext cx="1885950" cy="3190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stack 2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3630211" y="3680541"/>
            <a:ext cx="1119602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Thread 2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(private)</a:t>
            </a:r>
          </a:p>
        </p:txBody>
      </p:sp>
    </p:spTree>
    <p:extLst>
      <p:ext uri="{BB962C8B-B14F-4D97-AF65-F5344CB8AC3E}">
        <p14:creationId xmlns:p14="http://schemas.microsoft.com/office/powerpoint/2010/main" val="38412447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25400">
          <a:solidFill>
            <a:schemeClr val="tx1"/>
          </a:solidFill>
          <a:round/>
          <a:headEnd/>
          <a:tailEnd/>
        </a:ln>
        <a:effectLst/>
      </a:spPr>
      <a:bodyPr wrap="none" anchor="ctr">
        <a:spAutoFit/>
      </a:bodyPr>
      <a:lstStyle>
        <a:defPPr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18849</TotalTime>
  <Words>7441</Words>
  <Application>Microsoft Office PowerPoint</Application>
  <PresentationFormat>On-screen Show (4:3)</PresentationFormat>
  <Paragraphs>1770</Paragraphs>
  <Slides>68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8" baseType="lpstr">
      <vt:lpstr>Arial</vt:lpstr>
      <vt:lpstr>Arial Narrow</vt:lpstr>
      <vt:lpstr>Calibri</vt:lpstr>
      <vt:lpstr>Courier New</vt:lpstr>
      <vt:lpstr>Lato Extended</vt:lpstr>
      <vt:lpstr>Monaco</vt:lpstr>
      <vt:lpstr>Times New Roman</vt:lpstr>
      <vt:lpstr>Wingdings</vt:lpstr>
      <vt:lpstr>Wingdings 2</vt:lpstr>
      <vt:lpstr>template2007</vt:lpstr>
      <vt:lpstr>Synchronization: Basics  15-213/14-513/15-513: Introduction to Computer Systems 24th Lecture, April 19, 2022</vt:lpstr>
      <vt:lpstr>Today</vt:lpstr>
      <vt:lpstr>Traditional View of a Process</vt:lpstr>
      <vt:lpstr>Alternate View of a Process</vt:lpstr>
      <vt:lpstr>A Process With Multiple Threads</vt:lpstr>
      <vt:lpstr>Don’t let picture confuse you!</vt:lpstr>
      <vt:lpstr>Today</vt:lpstr>
      <vt:lpstr>Shared Variables in Threaded C Programs</vt:lpstr>
      <vt:lpstr>Threads Memory Model: Conceptual</vt:lpstr>
      <vt:lpstr>Threads Memory Model: Actual</vt:lpstr>
      <vt:lpstr>Passing an argument to a thread - Pedantic</vt:lpstr>
      <vt:lpstr>Passing an argument to a thread - Pedantic</vt:lpstr>
      <vt:lpstr>Passing an argument to a thread – Also OK!</vt:lpstr>
      <vt:lpstr>Passing an argument to a thread – WRONG!</vt:lpstr>
      <vt:lpstr>Three Ways to Pass Thread Arg</vt:lpstr>
      <vt:lpstr>Example Program to Illustrate Sharing</vt:lpstr>
      <vt:lpstr>Shared Variables in Threaded C Programs</vt:lpstr>
      <vt:lpstr>Mapping Variable Instances to Memory</vt:lpstr>
      <vt:lpstr>Mapping Variable Instances to Memory</vt:lpstr>
      <vt:lpstr>Mapping Variable Instances to Memory</vt:lpstr>
      <vt:lpstr>Shared Variable Analysis</vt:lpstr>
      <vt:lpstr>Shared Variable Analysis</vt:lpstr>
      <vt:lpstr>Synchronizing Threads  </vt:lpstr>
      <vt:lpstr>badcnt.c: Improper Synchronization</vt:lpstr>
      <vt:lpstr>Assembly Code for Counter Loop</vt:lpstr>
      <vt:lpstr>Concurrent Execution</vt:lpstr>
      <vt:lpstr>Concurrent Execution</vt:lpstr>
      <vt:lpstr>Concurrent Execution (cont)</vt:lpstr>
      <vt:lpstr>Concurrent Execution (cont)</vt:lpstr>
      <vt:lpstr>Progress Graphs</vt:lpstr>
      <vt:lpstr>Trajectories in Progress Graphs</vt:lpstr>
      <vt:lpstr>Trajectories in Progress Graphs</vt:lpstr>
      <vt:lpstr>Critical Sections and Unsafe Regions</vt:lpstr>
      <vt:lpstr>Critical Sections and Unsafe Regions</vt:lpstr>
      <vt:lpstr>badcnt.c: Improper Synchronization</vt:lpstr>
      <vt:lpstr>badcnt.c: Improper Synchronization</vt:lpstr>
      <vt:lpstr>Today</vt:lpstr>
      <vt:lpstr>Enforcing Mutual Exclusion</vt:lpstr>
      <vt:lpstr>MUTual EXclusion (mutex)</vt:lpstr>
      <vt:lpstr>MUTual EXclusion (mutex)</vt:lpstr>
      <vt:lpstr>badcnt.c: Improper Synchronization</vt:lpstr>
      <vt:lpstr>goodmcnt.c: Mutex Synchronization</vt:lpstr>
      <vt:lpstr>Why Mutexes Work</vt:lpstr>
      <vt:lpstr>Why Mutexes Work</vt:lpstr>
      <vt:lpstr>Why Mutexes Work</vt:lpstr>
      <vt:lpstr>Why Mutexes Work</vt:lpstr>
      <vt:lpstr>Quiz</vt:lpstr>
      <vt:lpstr>Today</vt:lpstr>
      <vt:lpstr>Semaphores</vt:lpstr>
      <vt:lpstr>Semaphores</vt:lpstr>
      <vt:lpstr>C Semaphore Operations</vt:lpstr>
      <vt:lpstr>Using Semaphores to Coordinate Access to Shared Resources</vt:lpstr>
      <vt:lpstr>Producer-Consumer Problem</vt:lpstr>
      <vt:lpstr>Producer-Consumer on 1-element Buffer</vt:lpstr>
      <vt:lpstr>Producer-Consumer on 1-element Buffer</vt:lpstr>
      <vt:lpstr>Producer-Consumer on 1-element Buffer</vt:lpstr>
      <vt:lpstr>Why 2 Semaphores for 1-Entry Buffer?</vt:lpstr>
      <vt:lpstr>Producer-Consumer on an n-element Buffer</vt:lpstr>
      <vt:lpstr>Circular Buffer (n = 10)</vt:lpstr>
      <vt:lpstr>Circular Buffer Operation (n = 10)</vt:lpstr>
      <vt:lpstr>Sequential Circular Buffer Code</vt:lpstr>
      <vt:lpstr>Producer-Consumer on an n-element Buffer</vt:lpstr>
      <vt:lpstr>sbuf Package - Declarations</vt:lpstr>
      <vt:lpstr>sbuf Package - Implementation</vt:lpstr>
      <vt:lpstr>sbuf Package - Implementation</vt:lpstr>
      <vt:lpstr>sbuf Package - Implementation</vt:lpstr>
      <vt:lpstr>Demonstration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David Varodayan</cp:lastModifiedBy>
  <cp:revision>927</cp:revision>
  <cp:lastPrinted>2018-04-17T17:12:11Z</cp:lastPrinted>
  <dcterms:created xsi:type="dcterms:W3CDTF">2012-11-19T20:19:50Z</dcterms:created>
  <dcterms:modified xsi:type="dcterms:W3CDTF">2022-04-18T07:28:14Z</dcterms:modified>
</cp:coreProperties>
</file>