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0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30E4D-3F8E-8B35-51FD-20D5B9995BA7}" v="1049" dt="2025-03-17T11:59:30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8A5AA-1BC7-4C20-A154-01F6E1C5E4B9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EF9AF-4807-47E4-83D6-FD307D0D45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13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023-D91E-4272-83E6-A0B81A404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7E0B9-C76E-4EE3-BCC3-280AF9A21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B0E1-C016-4C29-912A-11A30788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EDD1-590E-4002-9ADB-AED6584DC40C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BCBA-EA30-4969-BF4B-ED76C18A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7D4B-C715-45A3-8E2F-9100DC4A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2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9D5A-0501-42A4-BE83-D0A4F7907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B2644-1ABA-48A7-A614-6999BE8C6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3434-060A-4696-8797-2058AF209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E4968-7D2D-44D0-868C-A78A29ADB25B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4BFD4-22DA-40A4-9004-D02121E9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DC1DB-8ADA-4544-B693-CB4731A64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15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154CD-5E81-4A35-9EA6-A335CFA1F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E3B0B-0606-4FA5-A7A9-AD9381A1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9852-4AEC-42D1-9A79-69BF9B39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816F-138C-4CE3-87A5-950ACF2AA33E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175D-E6B4-428B-8550-7D646506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E0D7-8D84-4098-9965-24B66C9A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90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CB-E5FF-4455-A972-3360D6E6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532D7-F4DB-4F2A-8969-7AC64EAC9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1AB29-A8ED-4A51-BCDD-BA16845B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13A62-43AB-4DB6-89AF-CE2328B6FAEC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B8AE-222E-4D07-B9C1-51934A5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49181-D17D-4F9D-985E-8C02A93C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66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2D3D-4BFA-48AC-8DDA-C2D6B1FC1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826A-017F-4886-8220-B0A31FD3F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BE934-661C-422D-AA8C-37A198F0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049-3BE4-4450-8D3E-F83C3D35E029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C142-0CC3-4E01-9E48-5495C68B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4A1D9-722D-448D-8350-36B8129A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98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968D-F438-46F6-B4DE-EE25E4E41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48AED-6A4D-4195-AE90-2411F734E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207C4-5AC2-41F6-A628-E77FA23DD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F423C-E461-48E3-9ADA-B6B12A7D2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4304-B978-4D61-A557-53EAA90CB2B1}" type="datetime1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8D9-B965-4C7F-9591-4A442555E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A1A42E-197F-4E8E-A69A-6EE15BAF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7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11B5-9B48-405D-B1E7-A46C4755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A47A0-762F-4CAA-82A4-99BA15828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F1EA0-EA2F-4EA1-8879-4F1140ED0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8C850B-F065-49E7-9B62-DA33B6A3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C8EB5E-379E-4B67-912B-99E681567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562DD-485F-49E0-8430-11772685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BE6EF-2A6A-4DEB-9C3C-C758500E61E5}" type="datetime1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F6224-AE17-427A-81EE-573D240F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746A6-AFBC-425A-9659-EA75157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2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63C8-F726-4835-A57D-E0287798D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96DA8-F619-44A9-BD83-D50C2BB0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ECB96-2603-46DD-A4D5-5DE21ED26CDA}" type="datetime1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64882-4C66-40CE-BD3C-53F9D23D5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2B0CF-48FC-4C65-B062-26AFB363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24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A4896-E6C5-41EC-9166-A934C235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38FE3-3CDD-4034-BAA3-7EF99FE6EF52}" type="datetime1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FA703-FF55-4D5A-9C1B-3738A2BE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1EC6D-16E0-477C-9F74-BEB8C68B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63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51FE-B875-4210-A0C7-0891F8BA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CE5D0-C0C9-4C1D-9783-29CD103AD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6624A-0EB7-4ACB-BE3A-445E94384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4C5DC-0BB9-421A-AD89-DE92E15F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398A1-98C6-428C-A031-9574C47EFAEA}" type="datetime1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C6602-C166-43B0-84E8-4749361A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84ABC-9E14-4149-A4B2-EC5602CC5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655EB-79B3-44C2-B2D9-E93240EA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3B411F-6546-47F0-90CA-EEB8DE887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EAEED-DB69-4DC5-A009-525369B4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0D9D6-4732-41E7-9BFD-0201C0BC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F58C-CD64-413D-8CDE-E3B0414160B9}" type="datetime1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3FB62-CF84-485E-95B7-CB3644AF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7868B-FCB0-489E-91E9-A62D43C8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7C63D-9142-4D57-A465-3DF07B71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F786A-9EDB-4A16-A354-23C358C3B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FBEB-D7AC-4EA6-A64B-6501C934F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38FBF-69FF-40F1-88AC-FCDED7EF14AB}" type="datetime1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D4B95-1564-4AAB-9FBD-3AF8360B0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AA6D5-F820-43BE-A09C-508FA7256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85DD6-3E25-425A-BE49-CF83DCDF3F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57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85CC4B4-3AB7-4655-B58A-D515D2E36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235B6-0302-4901-9D99-D4ACA1BC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964" y="2940494"/>
            <a:ext cx="9842695" cy="879475"/>
          </a:xfrm>
        </p:spPr>
        <p:txBody>
          <a:bodyPr anchor="t">
            <a:noAutofit/>
          </a:bodyPr>
          <a:lstStyle/>
          <a:p>
            <a:r>
              <a:rPr lang="en-IN" b="1">
                <a:ea typeface="Calibri Light"/>
                <a:cs typeface="Calibri Light"/>
              </a:rPr>
              <a:t>Hackathon Problem Statement </a:t>
            </a:r>
            <a:br>
              <a:rPr lang="en-IN" b="1">
                <a:ea typeface="Calibri Light"/>
                <a:cs typeface="Calibri Light"/>
              </a:rPr>
            </a:br>
            <a:br>
              <a:rPr lang="en-IN" b="1">
                <a:ea typeface="Calibri Light"/>
                <a:cs typeface="Calibri Light"/>
              </a:rPr>
            </a:b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561262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F682-496E-A056-96BB-AD70FCE6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Transaction and Fraud Monitoring Dashboard</a:t>
            </a:r>
            <a:endParaRPr lang="en-US"/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E994D-B14B-C0D5-E344-D07C41A6B495}"/>
              </a:ext>
            </a:extLst>
          </p:cNvPr>
          <p:cNvSpPr txBox="1"/>
          <p:nvPr/>
        </p:nvSpPr>
        <p:spPr>
          <a:xfrm>
            <a:off x="177457" y="1222486"/>
            <a:ext cx="1186994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>
                <a:ea typeface="+mn-lt"/>
                <a:cs typeface="+mn-lt"/>
              </a:rPr>
              <a:t>It should have the following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A table to show raw transaction data including </a:t>
            </a:r>
            <a:r>
              <a:rPr lang="en" err="1">
                <a:latin typeface="Courier New"/>
                <a:cs typeface="Courier New"/>
              </a:rPr>
              <a:t>is_fraud_predicted</a:t>
            </a:r>
            <a:r>
              <a:rPr lang="en">
                <a:latin typeface="Courier New"/>
                <a:cs typeface="Courier New"/>
              </a:rPr>
              <a:t> </a:t>
            </a:r>
            <a:r>
              <a:rPr lang="en">
                <a:ea typeface="+mn-lt"/>
                <a:cs typeface="+mn-lt"/>
              </a:rPr>
              <a:t>and</a:t>
            </a:r>
            <a:r>
              <a:rPr lang="en">
                <a:latin typeface="Courier New"/>
                <a:cs typeface="Courier New"/>
              </a:rPr>
              <a:t> </a:t>
            </a:r>
            <a:r>
              <a:rPr lang="en" err="1">
                <a:latin typeface="Courier New"/>
                <a:cs typeface="Courier New"/>
              </a:rPr>
              <a:t>is_fraud_reported</a:t>
            </a:r>
            <a:r>
              <a:rPr lang="en">
                <a:latin typeface="Courier New"/>
                <a:cs typeface="Courier New"/>
              </a:rPr>
              <a:t> </a:t>
            </a:r>
            <a:r>
              <a:rPr lang="en">
                <a:ea typeface="+mn-lt"/>
                <a:cs typeface="+mn-lt"/>
              </a:rPr>
              <a:t>columns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Data should be filterable by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Dates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Payer ID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Payee ID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Data should be searchable by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Transaction ID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A dynamic graph to compare the no. of predicted and reported frauds on the following dimensions: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Transaction Channel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Transaction Payment Mode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Payment Gateway Bank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Payer ID</a:t>
            </a:r>
            <a:endParaRPr lang="en-US"/>
          </a:p>
          <a:p>
            <a:pPr marL="742950" lvl="1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Payee ID</a:t>
            </a:r>
            <a:endParaRPr lang="en-US"/>
          </a:p>
          <a:p>
            <a:pPr>
              <a:buFont typeface="Arial"/>
              <a:buChar char="•"/>
            </a:pPr>
            <a:r>
              <a:rPr lang="en" dirty="0">
                <a:ea typeface="+mn-lt"/>
                <a:cs typeface="+mn-lt"/>
              </a:rPr>
              <a:t>A time series graph to compare the trend of predicted and reported frauds</a:t>
            </a:r>
            <a:endParaRPr lang="en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The time frame should be selectable</a:t>
            </a:r>
            <a:endParaRPr lang="en"/>
          </a:p>
          <a:p>
            <a:pPr lvl="1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The granularity of time on x axis should dynamically vary as per the selected time frame and zoom levels</a:t>
            </a:r>
            <a:endParaRPr lang="en"/>
          </a:p>
          <a:p>
            <a:pPr>
              <a:buFont typeface="Arial"/>
              <a:buChar char="•"/>
            </a:pPr>
            <a:r>
              <a:rPr lang="en">
                <a:ea typeface="+mn-lt"/>
                <a:cs typeface="+mn-lt"/>
              </a:rPr>
              <a:t>A evaluation section showing confusion matrix, precision, and recall over a selectable time period</a:t>
            </a:r>
            <a:endParaRPr lang="en"/>
          </a:p>
          <a:p>
            <a:pPr marL="742950" lvl="1" indent="-285750" algn="l">
              <a:buFont typeface="Arial"/>
              <a:buChar char="•"/>
            </a:pPr>
            <a:endParaRPr lang="en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23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77B4-26C0-F245-2F21-A590A6CC0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What will be provided to you</a:t>
            </a:r>
            <a:endParaRPr lang="en-US"/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95E202-91F4-BA67-CE54-4772DC89F57F}"/>
              </a:ext>
            </a:extLst>
          </p:cNvPr>
          <p:cNvSpPr txBox="1"/>
          <p:nvPr/>
        </p:nvSpPr>
        <p:spPr>
          <a:xfrm>
            <a:off x="78870" y="1380226"/>
            <a:ext cx="11968530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>
                <a:ea typeface="+mn-lt"/>
                <a:cs typeface="+mn-lt"/>
              </a:rPr>
              <a:t>A data file where each row will be a transaction. In columns you will have transaction details as received by the Fraud Detection API as input and also a column </a:t>
            </a:r>
            <a:r>
              <a:rPr lang="en" dirty="0" err="1">
                <a:latin typeface="Courier New"/>
                <a:cs typeface="Courier New"/>
              </a:rPr>
              <a:t>is_fraud_reported</a:t>
            </a:r>
            <a:r>
              <a:rPr lang="en" dirty="0">
                <a:ea typeface="+mn-lt"/>
                <a:cs typeface="+mn-lt"/>
              </a:rPr>
              <a:t> which will be a </a:t>
            </a:r>
            <a:r>
              <a:rPr lang="en" dirty="0" err="1">
                <a:ea typeface="+mn-lt"/>
                <a:cs typeface="+mn-lt"/>
              </a:rPr>
              <a:t>boolean</a:t>
            </a:r>
            <a:r>
              <a:rPr lang="en" dirty="0">
                <a:ea typeface="+mn-lt"/>
                <a:cs typeface="+mn-lt"/>
              </a:rPr>
              <a:t> telling if the transaction was actually a fraud or not. Below are the column names and their meaning: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 dirty="0">
                <a:ea typeface="+mn-lt"/>
                <a:cs typeface="+mn-lt"/>
              </a:rPr>
              <a:t> 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" dirty="0">
                <a:ea typeface="+mn-lt"/>
                <a:cs typeface="+mn-lt"/>
              </a:rPr>
              <a:t>A sample request each for each of the APIs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n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8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C555AF-DEED-1AF1-A7D2-4AD40E97C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87852"/>
              </p:ext>
            </p:extLst>
          </p:nvPr>
        </p:nvGraphicFramePr>
        <p:xfrm>
          <a:off x="927652" y="353391"/>
          <a:ext cx="8097198" cy="4922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8599">
                  <a:extLst>
                    <a:ext uri="{9D8B030D-6E8A-4147-A177-3AD203B41FA5}">
                      <a16:colId xmlns:a16="http://schemas.microsoft.com/office/drawing/2014/main" val="2303495076"/>
                    </a:ext>
                  </a:extLst>
                </a:gridCol>
                <a:gridCol w="4048599">
                  <a:extLst>
                    <a:ext uri="{9D8B030D-6E8A-4147-A177-3AD203B41FA5}">
                      <a16:colId xmlns:a16="http://schemas.microsoft.com/office/drawing/2014/main" val="3948065401"/>
                    </a:ext>
                  </a:extLst>
                </a:gridCol>
              </a:tblGrid>
              <a:tr h="360482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027349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transaction_id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 transaction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402904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transaction_date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on which </a:t>
                      </a:r>
                      <a:r>
                        <a:rPr lang="en-US" dirty="0" err="1"/>
                        <a:t>txn</a:t>
                      </a:r>
                      <a:r>
                        <a:rPr lang="en-US"/>
                        <a:t> is happening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204305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transaction_amount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Amount of the transaction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77659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transaction_channel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Like, web, mobile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822417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transaction_payment_mode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Card, UPI, NEFT...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99331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payment_gateway_bank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 Bank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40515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payer_email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Sender 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07507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payer_mobile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Sender mobile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576535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payer_card_brand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Sender Card like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512991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payer_device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Device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49915"/>
                  </a:ext>
                </a:extLst>
              </a:tr>
              <a:tr h="5335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payer_browser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Web browser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81656"/>
                  </a:ext>
                </a:extLst>
              </a:tr>
              <a:tr h="36048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payee_id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Unique payee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43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525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36DC-9A78-A406-3C60-4E2324E3E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531"/>
            <a:ext cx="7506348" cy="382751"/>
          </a:xfrm>
        </p:spPr>
        <p:txBody>
          <a:bodyPr>
            <a:normAutofit fontScale="90000"/>
          </a:bodyPr>
          <a:lstStyle/>
          <a:p>
            <a:r>
              <a:rPr lang="en" dirty="0"/>
              <a:t>How will you be evaluated</a:t>
            </a:r>
            <a:endParaRPr lang="en-US" dirty="0"/>
          </a:p>
          <a:p>
            <a:endParaRPr lang="en-US" dirty="0">
              <a:ea typeface="Calibri Light"/>
              <a:cs typeface="Calibri Ligh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EAAF41-4F08-4D43-2F1E-0C3255875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366152"/>
              </p:ext>
            </p:extLst>
          </p:nvPr>
        </p:nvGraphicFramePr>
        <p:xfrm>
          <a:off x="994474" y="619931"/>
          <a:ext cx="7377964" cy="5974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708807">
                  <a:extLst>
                    <a:ext uri="{9D8B030D-6E8A-4147-A177-3AD203B41FA5}">
                      <a16:colId xmlns:a16="http://schemas.microsoft.com/office/drawing/2014/main" val="1073627619"/>
                    </a:ext>
                  </a:extLst>
                </a:gridCol>
                <a:gridCol w="2669157">
                  <a:extLst>
                    <a:ext uri="{9D8B030D-6E8A-4147-A177-3AD203B41FA5}">
                      <a16:colId xmlns:a16="http://schemas.microsoft.com/office/drawing/2014/main" val="2365453865"/>
                    </a:ext>
                  </a:extLst>
                </a:gridCol>
              </a:tblGrid>
              <a:tr h="387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Deliverable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Weightage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62489"/>
                  </a:ext>
                </a:extLst>
              </a:tr>
              <a:tr h="1966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Fraud Detection API: Real Time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dirty="0">
                          <a:effectLst/>
                        </a:rPr>
                        <a:t> 1.Rule Engine with frontend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 2.AI model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 3.API responding or not?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 4.API latency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 5.API storing the data in a DB or not?</a:t>
                      </a:r>
                    </a:p>
                    <a:p>
                      <a:pPr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50%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30%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40%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10%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5%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15%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927779"/>
                  </a:ext>
                </a:extLst>
              </a:tr>
              <a:tr h="9133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Fraud Detection API: Batch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1.API working or not?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2.Is processing transactions in parallel?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5%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40%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60%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320649"/>
                  </a:ext>
                </a:extLst>
              </a:tr>
              <a:tr h="387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Fraud Reporting API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5%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576678"/>
                  </a:ext>
                </a:extLst>
              </a:tr>
              <a:tr h="387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Database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10%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4728986"/>
                  </a:ext>
                </a:extLst>
              </a:tr>
              <a:tr h="1702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Dashboard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Raw transaction table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Graph to see groupings by dimensions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Time series graph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Evaluation section</a:t>
                      </a:r>
                    </a:p>
                    <a:p>
                      <a:pPr marL="342900" lvl="0" indent="-342900"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effectLst/>
                        </a:rPr>
                        <a:t>30%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30%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20%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20%</a:t>
                      </a:r>
                    </a:p>
                    <a:p>
                      <a:pPr marL="342900" lvl="0" indent="-342900">
                        <a:buNone/>
                      </a:pPr>
                      <a:r>
                        <a:rPr lang="en-US" dirty="0">
                          <a:effectLst/>
                        </a:rPr>
                        <a:t>30%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63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70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ED982F-5349-4DA1-AAA6-8376E4B4F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907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8784-57BA-2527-E240-6A4A501D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8" y="1653181"/>
            <a:ext cx="10515600" cy="4780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/>
              <a:t>Context</a:t>
            </a:r>
            <a:endParaRPr lang="en-IN">
              <a:ea typeface="Calibri"/>
              <a:cs typeface="Calibri"/>
            </a:endParaRPr>
          </a:p>
          <a:p>
            <a:r>
              <a:rPr lang="en"/>
              <a:t>What you need to Build</a:t>
            </a:r>
            <a:endParaRPr lang="en-IN">
              <a:ea typeface="Calibri"/>
              <a:cs typeface="Calibri"/>
            </a:endParaRPr>
          </a:p>
          <a:p>
            <a:r>
              <a:rPr lang="en"/>
              <a:t>Fraud Detection API: Real time</a:t>
            </a:r>
            <a:endParaRPr lang="en-IN">
              <a:ea typeface="Calibri"/>
              <a:cs typeface="Calibri"/>
            </a:endParaRPr>
          </a:p>
          <a:p>
            <a:r>
              <a:rPr lang="en"/>
              <a:t>Fraud Detection API: Batch</a:t>
            </a:r>
            <a:endParaRPr lang="en-IN">
              <a:ea typeface="Calibri"/>
              <a:cs typeface="Calibri"/>
            </a:endParaRPr>
          </a:p>
          <a:p>
            <a:r>
              <a:rPr lang="en"/>
              <a:t>Fraud Reporting API</a:t>
            </a:r>
            <a:endParaRPr lang="en-IN">
              <a:ea typeface="Calibri"/>
              <a:cs typeface="Calibri"/>
            </a:endParaRPr>
          </a:p>
          <a:p>
            <a:r>
              <a:rPr lang="en"/>
              <a:t>Transaction and Fraud Monitoring Dashboard</a:t>
            </a:r>
            <a:endParaRPr lang="en-IN">
              <a:ea typeface="Calibri"/>
              <a:cs typeface="Calibri"/>
            </a:endParaRPr>
          </a:p>
          <a:p>
            <a:r>
              <a:rPr lang="en"/>
              <a:t>What will be provided to you</a:t>
            </a:r>
            <a:endParaRPr lang="en-IN">
              <a:ea typeface="Calibri"/>
              <a:cs typeface="Calibri"/>
            </a:endParaRPr>
          </a:p>
          <a:p>
            <a:r>
              <a:rPr lang="en"/>
              <a:t>How will you be evaluated</a:t>
            </a:r>
            <a:endParaRPr lang="en-IN">
              <a:ea typeface="Calibri"/>
              <a:cs typeface="Calibri"/>
            </a:endParaRPr>
          </a:p>
          <a:p>
            <a:pPr marL="514350" indent="-514350"/>
            <a:endParaRPr lang="en-IN">
              <a:ea typeface="Calibri"/>
              <a:cs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FCF41D-0D77-5923-490E-BB7B4903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78" y="466398"/>
            <a:ext cx="10515600" cy="832461"/>
          </a:xfrm>
        </p:spPr>
        <p:txBody>
          <a:bodyPr>
            <a:normAutofit/>
          </a:bodyPr>
          <a:lstStyle/>
          <a:p>
            <a:r>
              <a:rPr lang="en-US" sz="3600" b="1"/>
              <a:t>TABLE OF CONTENTS</a:t>
            </a:r>
            <a:endParaRPr lang="en-IN" sz="3600" b="1"/>
          </a:p>
        </p:txBody>
      </p:sp>
    </p:spTree>
    <p:extLst>
      <p:ext uri="{BB962C8B-B14F-4D97-AF65-F5344CB8AC3E}">
        <p14:creationId xmlns:p14="http://schemas.microsoft.com/office/powerpoint/2010/main" val="102529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9FE86D7-A6B2-2F9B-49A1-5A656EB3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99" y="271527"/>
            <a:ext cx="10515600" cy="832461"/>
          </a:xfrm>
        </p:spPr>
        <p:txBody>
          <a:bodyPr>
            <a:normAutofit/>
          </a:bodyPr>
          <a:lstStyle/>
          <a:p>
            <a:r>
              <a:rPr lang="en">
                <a:ea typeface="Calibri Light"/>
                <a:cs typeface="Calibri Light"/>
              </a:rPr>
              <a:t>Context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A4E51-D4CA-133F-4F33-A59F58982A55}"/>
              </a:ext>
            </a:extLst>
          </p:cNvPr>
          <p:cNvSpPr txBox="1"/>
          <p:nvPr/>
        </p:nvSpPr>
        <p:spPr>
          <a:xfrm>
            <a:off x="690113" y="1321073"/>
            <a:ext cx="1110096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dirty="0">
                <a:ea typeface="+mn-lt"/>
                <a:cs typeface="+mn-lt"/>
              </a:rPr>
              <a:t>We are a Payment Gateway. We receive a payment transaction request from a payer to a payee. We </a:t>
            </a:r>
            <a:r>
              <a:rPr lang="en" sz="2400" dirty="0" err="1">
                <a:ea typeface="+mn-lt"/>
                <a:cs typeface="+mn-lt"/>
              </a:rPr>
              <a:t>authorise</a:t>
            </a:r>
            <a:r>
              <a:rPr lang="en" sz="2400" dirty="0">
                <a:ea typeface="+mn-lt"/>
                <a:cs typeface="+mn-lt"/>
              </a:rPr>
              <a:t> or reject the detection based on various parameters like enough funds in the payer account, approval from payer’s bank, etc. </a:t>
            </a:r>
            <a:endParaRPr lang="en-US" sz="2400" dirty="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  <a:p>
            <a:r>
              <a:rPr lang="en" sz="2400">
                <a:ea typeface="+mn-lt"/>
                <a:cs typeface="+mn-lt"/>
              </a:rPr>
              <a:t>As part of the </a:t>
            </a:r>
            <a:r>
              <a:rPr lang="en" sz="2400" err="1">
                <a:ea typeface="+mn-lt"/>
                <a:cs typeface="+mn-lt"/>
              </a:rPr>
              <a:t>authorisation</a:t>
            </a:r>
            <a:r>
              <a:rPr lang="en" sz="2400">
                <a:ea typeface="+mn-lt"/>
                <a:cs typeface="+mn-lt"/>
              </a:rPr>
              <a:t> we also need to check if the transaction is fraudulent or not. Now labeling a transaction as fraudulent is not just a rule based deterministic process, it is a probabilistic dynamic process. </a:t>
            </a:r>
            <a:endParaRPr lang="en-US" sz="2400">
              <a:ea typeface="Calibri"/>
              <a:cs typeface="Calibri"/>
            </a:endParaRPr>
          </a:p>
          <a:p>
            <a:endParaRPr lang="en" sz="2400">
              <a:ea typeface="+mn-lt"/>
              <a:cs typeface="+mn-lt"/>
            </a:endParaRPr>
          </a:p>
          <a:p>
            <a:r>
              <a:rPr lang="en" sz="2400">
                <a:ea typeface="+mn-lt"/>
                <a:cs typeface="+mn-lt"/>
              </a:rPr>
              <a:t>And this is where AI comes in. We want to combine the power of expert rules with that of AI models to detect frauds better. </a:t>
            </a:r>
            <a:endParaRPr lang="en-US" sz="2400">
              <a:ea typeface="Calibri"/>
              <a:cs typeface="Calibri"/>
            </a:endParaRPr>
          </a:p>
          <a:p>
            <a:r>
              <a:rPr lang="en" sz="2000">
                <a:latin typeface="Arial"/>
                <a:cs typeface="Arial"/>
              </a:rPr>
              <a:t>We also want to monitor how our detection is faring against actually reported errors</a:t>
            </a:r>
          </a:p>
          <a:p>
            <a:endParaRPr lang="en" sz="1400">
              <a:latin typeface="Arial"/>
              <a:cs typeface="Arial"/>
            </a:endParaRPr>
          </a:p>
          <a:p>
            <a:endParaRPr lang="en"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301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2876-3675-7DCE-7175-58427AD0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What you need to Build</a:t>
            </a:r>
            <a:endParaRPr lang="en-US"/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608FA-83D2-33B7-0591-F06BD13AA3A3}"/>
              </a:ext>
            </a:extLst>
          </p:cNvPr>
          <p:cNvSpPr txBox="1"/>
          <p:nvPr/>
        </p:nvSpPr>
        <p:spPr>
          <a:xfrm>
            <a:off x="552090" y="1340791"/>
            <a:ext cx="1116011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>
                <a:ea typeface="+mn-lt"/>
                <a:cs typeface="+mn-lt"/>
              </a:rPr>
              <a:t>Build a Fraud Detection, Alert, and Monitoring (FDAM) system</a:t>
            </a:r>
            <a:endParaRPr lang="en-US"/>
          </a:p>
          <a:p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The FDAM system comprises the below mentioned components. Build all of them. </a:t>
            </a:r>
            <a:endParaRPr lang="en-US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7653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582F1-0C56-A22E-EA27-E640759D9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Fraud Detection API: Real time</a:t>
            </a:r>
            <a:endParaRPr lang="en-US"/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B727B-3AAE-F76C-4770-B832C71A24FF}"/>
              </a:ext>
            </a:extLst>
          </p:cNvPr>
          <p:cNvSpPr txBox="1"/>
          <p:nvPr/>
        </p:nvSpPr>
        <p:spPr>
          <a:xfrm>
            <a:off x="828135" y="1459095"/>
            <a:ext cx="11120677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" b="1">
                <a:ea typeface="+mn-lt"/>
                <a:cs typeface="+mn-lt"/>
              </a:rPr>
              <a:t>Input</a:t>
            </a:r>
            <a:r>
              <a:rPr lang="en">
                <a:ea typeface="+mn-lt"/>
                <a:cs typeface="+mn-lt"/>
              </a:rPr>
              <a:t>: A single transaction data in JSON format in the request body</a:t>
            </a:r>
            <a:endParaRPr lang="en-US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" b="1">
                <a:ea typeface="+mn-lt"/>
                <a:cs typeface="+mn-lt"/>
              </a:rPr>
              <a:t>Output</a:t>
            </a:r>
            <a:r>
              <a:rPr lang="en">
                <a:ea typeface="+mn-lt"/>
                <a:cs typeface="+mn-lt"/>
              </a:rPr>
              <a:t>: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{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transaction_id</a:t>
            </a:r>
            <a:r>
              <a:rPr lang="en">
                <a:ea typeface="+mn-lt"/>
                <a:cs typeface="+mn-lt"/>
              </a:rPr>
              <a:t>”: &lt;string&gt;,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is_fraud</a:t>
            </a:r>
            <a:r>
              <a:rPr lang="en">
                <a:ea typeface="+mn-lt"/>
                <a:cs typeface="+mn-lt"/>
              </a:rPr>
              <a:t>”: &lt;</a:t>
            </a:r>
            <a:r>
              <a:rPr lang="en" err="1">
                <a:ea typeface="+mn-lt"/>
                <a:cs typeface="+mn-lt"/>
              </a:rPr>
              <a:t>boolean</a:t>
            </a:r>
            <a:r>
              <a:rPr lang="en">
                <a:ea typeface="+mn-lt"/>
                <a:cs typeface="+mn-lt"/>
              </a:rPr>
              <a:t>&gt;,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fraud_source</a:t>
            </a:r>
            <a:r>
              <a:rPr lang="en">
                <a:ea typeface="+mn-lt"/>
                <a:cs typeface="+mn-lt"/>
              </a:rPr>
              <a:t>”: &lt;string: “rule”/”model”&gt;,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fraud_reason</a:t>
            </a:r>
            <a:r>
              <a:rPr lang="en">
                <a:ea typeface="+mn-lt"/>
                <a:cs typeface="+mn-lt"/>
              </a:rPr>
              <a:t>”: &lt;string&gt;,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fraud_score</a:t>
            </a:r>
            <a:r>
              <a:rPr lang="en">
                <a:ea typeface="+mn-lt"/>
                <a:cs typeface="+mn-lt"/>
              </a:rPr>
              <a:t>”: &lt;float&gt;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}</a:t>
            </a:r>
            <a:endParaRPr lang="en-US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It should have a front end to configure the rules of the rule engine</a:t>
            </a:r>
            <a:endParaRPr lang="en-US">
              <a:ea typeface="Calibri"/>
              <a:cs typeface="Calibri"/>
            </a:endParaRPr>
          </a:p>
          <a:p>
            <a:pPr marL="342900" indent="-342900" algn="l">
              <a:buAutoNum type="arabicPeriod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4739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BAF8AF3-6692-DAB8-9D01-938E096D250C}"/>
              </a:ext>
            </a:extLst>
          </p:cNvPr>
          <p:cNvSpPr txBox="1"/>
          <p:nvPr/>
        </p:nvSpPr>
        <p:spPr>
          <a:xfrm>
            <a:off x="223451" y="604514"/>
            <a:ext cx="117516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It should have an AI model to predict </a:t>
            </a:r>
            <a:r>
              <a:rPr lang="en" err="1">
                <a:latin typeface="Courier New"/>
                <a:cs typeface="Courier New"/>
              </a:rPr>
              <a:t>is_fraud</a:t>
            </a:r>
            <a:endParaRPr lang="en-US" err="1"/>
          </a:p>
          <a:p>
            <a:pPr marL="742950" lvl="1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The model can output just a </a:t>
            </a:r>
            <a:r>
              <a:rPr lang="en" err="1">
                <a:ea typeface="+mn-lt"/>
                <a:cs typeface="+mn-lt"/>
              </a:rPr>
              <a:t>boolean</a:t>
            </a:r>
            <a:r>
              <a:rPr lang="en">
                <a:ea typeface="+mn-lt"/>
                <a:cs typeface="+mn-lt"/>
              </a:rPr>
              <a:t>/binary value, or a score which then can be converted into a binary decision. In case of latter return the score in </a:t>
            </a:r>
            <a:r>
              <a:rPr lang="en" err="1">
                <a:latin typeface="Courier New"/>
                <a:cs typeface="Courier New"/>
              </a:rPr>
              <a:t>fraud_score</a:t>
            </a:r>
            <a:r>
              <a:rPr lang="en">
                <a:ea typeface="+mn-lt"/>
                <a:cs typeface="+mn-lt"/>
              </a:rPr>
              <a:t> field</a:t>
            </a:r>
            <a:endParaRPr lang="en-US"/>
          </a:p>
          <a:p>
            <a:pPr marL="742950" lvl="1" indent="-285750">
              <a:buFont typeface="Arial"/>
              <a:buChar char="•"/>
            </a:pPr>
            <a:endParaRPr lang="en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It should store all the input and output data to an external database in the table named </a:t>
            </a:r>
            <a:r>
              <a:rPr lang="en" err="1">
                <a:latin typeface="Courier New"/>
                <a:ea typeface="Calibri"/>
                <a:cs typeface="Courier New"/>
              </a:rPr>
              <a:t>fraud_detection</a:t>
            </a:r>
            <a:r>
              <a:rPr lang="en">
                <a:latin typeface="Courier New"/>
                <a:ea typeface="Calibri"/>
                <a:cs typeface="Courier New"/>
              </a:rPr>
              <a:t> </a:t>
            </a:r>
            <a:r>
              <a:rPr lang="en">
                <a:ea typeface="+mn-lt"/>
                <a:cs typeface="+mn-lt"/>
              </a:rPr>
              <a:t>with field </a:t>
            </a:r>
            <a:r>
              <a:rPr lang="en" err="1">
                <a:latin typeface="Courier New"/>
                <a:ea typeface="Calibri"/>
                <a:cs typeface="Courier New"/>
              </a:rPr>
              <a:t>is_fraud</a:t>
            </a:r>
            <a:r>
              <a:rPr lang="en">
                <a:ea typeface="+mn-lt"/>
                <a:cs typeface="+mn-lt"/>
              </a:rPr>
              <a:t> recorded as </a:t>
            </a:r>
            <a:r>
              <a:rPr lang="en" err="1">
                <a:latin typeface="Courier New"/>
                <a:ea typeface="Calibri"/>
                <a:cs typeface="Courier New"/>
              </a:rPr>
              <a:t>is_fraud_predicted</a:t>
            </a:r>
            <a:endParaRPr lang="en-US" err="1"/>
          </a:p>
          <a:p>
            <a:pPr marL="285750" indent="-285750">
              <a:buFont typeface="Arial"/>
              <a:buChar char="•"/>
            </a:pPr>
            <a:endParaRPr lang="en">
              <a:latin typeface="Courier New"/>
              <a:ea typeface="+mn-lt"/>
              <a:cs typeface="Courier New"/>
            </a:endParaRPr>
          </a:p>
          <a:p>
            <a:pPr marL="285750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It should be real time with average latency &lt; 300 </a:t>
            </a:r>
            <a:r>
              <a:rPr lang="en" err="1">
                <a:ea typeface="+mn-lt"/>
                <a:cs typeface="+mn-lt"/>
              </a:rPr>
              <a:t>ms</a:t>
            </a:r>
            <a:endParaRPr lang="en-US" err="1"/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CBDEA-EA2C-6C82-FB73-2D6BBB30969F}"/>
              </a:ext>
            </a:extLst>
          </p:cNvPr>
          <p:cNvSpPr txBox="1"/>
          <p:nvPr/>
        </p:nvSpPr>
        <p:spPr>
          <a:xfrm>
            <a:off x="157739" y="3332260"/>
            <a:ext cx="11869943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4400" b="1"/>
              <a:t>Fraud Detection API: Batch</a:t>
            </a:r>
            <a:endParaRPr lang="en-US" sz="4400" b="1"/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810193-4092-2A4B-83E7-522C0133D815}"/>
              </a:ext>
            </a:extLst>
          </p:cNvPr>
          <p:cNvSpPr txBox="1"/>
          <p:nvPr/>
        </p:nvSpPr>
        <p:spPr>
          <a:xfrm>
            <a:off x="709830" y="4377288"/>
            <a:ext cx="1062773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 b="1">
                <a:ea typeface="+mn-lt"/>
                <a:cs typeface="+mn-lt"/>
              </a:rPr>
              <a:t>Input</a:t>
            </a:r>
            <a:r>
              <a:rPr lang="en">
                <a:ea typeface="+mn-lt"/>
                <a:cs typeface="+mn-lt"/>
              </a:rPr>
              <a:t>: Data of multiple transactions in JSON format in the request body</a:t>
            </a:r>
            <a:endParaRPr lang="en-US"/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 dirty="0">
                <a:ea typeface="+mn-lt"/>
                <a:cs typeface="+mn-lt"/>
              </a:rPr>
              <a:t>It should be using the Fraud Detection Real Time API in the backend</a:t>
            </a:r>
            <a:endParaRPr lang="en-US" dirty="0"/>
          </a:p>
          <a:p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Its should process multiple transactions in parallel but latency can vary depending on underlying server’s memory and compute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8971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4D2CB9-8F96-8BD9-2980-BE57FB81D691}"/>
              </a:ext>
            </a:extLst>
          </p:cNvPr>
          <p:cNvSpPr txBox="1"/>
          <p:nvPr/>
        </p:nvSpPr>
        <p:spPr>
          <a:xfrm>
            <a:off x="197174" y="749265"/>
            <a:ext cx="1161361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 b="1">
                <a:ea typeface="+mn-lt"/>
                <a:cs typeface="+mn-lt"/>
              </a:rPr>
              <a:t>Output</a:t>
            </a:r>
            <a:r>
              <a:rPr lang="en">
                <a:ea typeface="+mn-lt"/>
                <a:cs typeface="+mn-lt"/>
              </a:rPr>
              <a:t>: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{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“&lt;transaction id&gt;”: {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is_fraud</a:t>
            </a:r>
            <a:r>
              <a:rPr lang="en">
                <a:ea typeface="+mn-lt"/>
                <a:cs typeface="+mn-lt"/>
              </a:rPr>
              <a:t>”: &lt;</a:t>
            </a:r>
            <a:r>
              <a:rPr lang="en" err="1">
                <a:ea typeface="+mn-lt"/>
                <a:cs typeface="+mn-lt"/>
              </a:rPr>
              <a:t>boolean</a:t>
            </a:r>
            <a:r>
              <a:rPr lang="en">
                <a:ea typeface="+mn-lt"/>
                <a:cs typeface="+mn-lt"/>
              </a:rPr>
              <a:t>&gt;,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fraud_reason</a:t>
            </a:r>
            <a:r>
              <a:rPr lang="en">
                <a:ea typeface="+mn-lt"/>
                <a:cs typeface="+mn-lt"/>
              </a:rPr>
              <a:t>”: &lt;string&gt;,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fraud_score</a:t>
            </a:r>
            <a:r>
              <a:rPr lang="en">
                <a:ea typeface="+mn-lt"/>
                <a:cs typeface="+mn-lt"/>
              </a:rPr>
              <a:t>”: &lt;float&gt;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},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...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}</a:t>
            </a:r>
            <a:endParaRPr lang="en-US"/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6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5BEA-96BD-73B8-D27C-CD104B8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/>
              <a:t>Fraud Reporting API</a:t>
            </a:r>
            <a:endParaRPr lang="en-US"/>
          </a:p>
          <a:p>
            <a:endParaRPr lang="en-US">
              <a:ea typeface="Calibri Light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267F8-214D-41E8-2F88-EEB64DBA6EAB}"/>
              </a:ext>
            </a:extLst>
          </p:cNvPr>
          <p:cNvSpPr txBox="1"/>
          <p:nvPr/>
        </p:nvSpPr>
        <p:spPr>
          <a:xfrm>
            <a:off x="197174" y="1104180"/>
            <a:ext cx="1179107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 b="1">
                <a:ea typeface="+mn-lt"/>
                <a:cs typeface="+mn-lt"/>
              </a:rPr>
              <a:t>Input:</a:t>
            </a:r>
            <a:endParaRPr lang="en-US">
              <a:ea typeface="+mn-lt"/>
              <a:cs typeface="+mn-lt"/>
            </a:endParaRPr>
          </a:p>
          <a:p>
            <a:br>
              <a:rPr lang="en" b="1">
                <a:ea typeface="+mn-lt"/>
                <a:cs typeface="+mn-lt"/>
              </a:rPr>
            </a:br>
            <a:br>
              <a:rPr lang="en" b="1">
                <a:ea typeface="+mn-lt"/>
                <a:cs typeface="+mn-lt"/>
              </a:rPr>
            </a:br>
            <a:r>
              <a:rPr lang="en" b="1">
                <a:ea typeface="+mn-lt"/>
                <a:cs typeface="+mn-lt"/>
              </a:rPr>
              <a:t>{</a:t>
            </a:r>
            <a:br>
              <a:rPr lang="en" b="1">
                <a:ea typeface="+mn-lt"/>
                <a:cs typeface="+mn-lt"/>
              </a:rPr>
            </a:br>
            <a:br>
              <a:rPr lang="en" b="1">
                <a:ea typeface="+mn-lt"/>
                <a:cs typeface="+mn-lt"/>
              </a:rPr>
            </a:br>
            <a:r>
              <a:rPr lang="en" b="1">
                <a:ea typeface="+mn-lt"/>
                <a:cs typeface="+mn-lt"/>
              </a:rPr>
              <a:t>“</a:t>
            </a:r>
            <a:r>
              <a:rPr lang="en" b="1" err="1">
                <a:ea typeface="+mn-lt"/>
                <a:cs typeface="+mn-lt"/>
              </a:rPr>
              <a:t>transaction_id</a:t>
            </a:r>
            <a:r>
              <a:rPr lang="en" b="1">
                <a:ea typeface="+mn-lt"/>
                <a:cs typeface="+mn-lt"/>
              </a:rPr>
              <a:t>”: &lt;string&gt;, </a:t>
            </a:r>
            <a:br>
              <a:rPr lang="en" b="1">
                <a:ea typeface="+mn-lt"/>
                <a:cs typeface="+mn-lt"/>
              </a:rPr>
            </a:br>
            <a:br>
              <a:rPr lang="en" b="1">
                <a:ea typeface="+mn-lt"/>
                <a:cs typeface="+mn-lt"/>
              </a:rPr>
            </a:br>
            <a:r>
              <a:rPr lang="en" b="1">
                <a:ea typeface="+mn-lt"/>
                <a:cs typeface="+mn-lt"/>
              </a:rPr>
              <a:t>“</a:t>
            </a:r>
            <a:r>
              <a:rPr lang="en" b="1" err="1">
                <a:ea typeface="+mn-lt"/>
                <a:cs typeface="+mn-lt"/>
              </a:rPr>
              <a:t>reporting_entity_id</a:t>
            </a:r>
            <a:r>
              <a:rPr lang="en" b="1">
                <a:ea typeface="+mn-lt"/>
                <a:cs typeface="+mn-lt"/>
              </a:rPr>
              <a:t>”: &lt;string&gt;“,</a:t>
            </a:r>
            <a:br>
              <a:rPr lang="en" b="1">
                <a:ea typeface="+mn-lt"/>
                <a:cs typeface="+mn-lt"/>
              </a:rPr>
            </a:br>
            <a:br>
              <a:rPr lang="en" b="1">
                <a:ea typeface="+mn-lt"/>
                <a:cs typeface="+mn-lt"/>
              </a:rPr>
            </a:br>
            <a:r>
              <a:rPr lang="en" b="1">
                <a:ea typeface="+mn-lt"/>
                <a:cs typeface="+mn-lt"/>
              </a:rPr>
              <a:t>“</a:t>
            </a:r>
            <a:r>
              <a:rPr lang="en" b="1" err="1">
                <a:ea typeface="+mn-lt"/>
                <a:cs typeface="+mn-lt"/>
              </a:rPr>
              <a:t>fraud_details</a:t>
            </a:r>
            <a:r>
              <a:rPr lang="en" b="1">
                <a:ea typeface="+mn-lt"/>
                <a:cs typeface="+mn-lt"/>
              </a:rPr>
              <a:t>”: &lt;string&gt;, </a:t>
            </a:r>
            <a:br>
              <a:rPr lang="en" b="1">
                <a:ea typeface="+mn-lt"/>
                <a:cs typeface="+mn-lt"/>
              </a:rPr>
            </a:br>
            <a:br>
              <a:rPr lang="en" b="1">
                <a:ea typeface="+mn-lt"/>
                <a:cs typeface="+mn-lt"/>
              </a:rPr>
            </a:br>
            <a:r>
              <a:rPr lang="en" b="1">
                <a:ea typeface="+mn-lt"/>
                <a:cs typeface="+mn-lt"/>
              </a:rPr>
              <a:t>}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">
                <a:ea typeface="+mn-lt"/>
                <a:cs typeface="+mn-lt"/>
              </a:rPr>
              <a:t>It too should store all the input and output data to the same external database as used by the Fraud Detection </a:t>
            </a:r>
            <a:endParaRPr lang="en-US">
              <a:ea typeface="+mn-lt"/>
              <a:cs typeface="+mn-lt"/>
            </a:endParaRPr>
          </a:p>
          <a:p>
            <a:r>
              <a:rPr lang="en">
                <a:ea typeface="+mn-lt"/>
                <a:cs typeface="+mn-lt"/>
              </a:rPr>
              <a:t> API in the table named </a:t>
            </a:r>
            <a:r>
              <a:rPr lang="en" err="1">
                <a:latin typeface="Courier New"/>
                <a:ea typeface="Calibri"/>
                <a:cs typeface="Courier New"/>
              </a:rPr>
              <a:t>fraud_reporting</a:t>
            </a:r>
            <a:r>
              <a:rPr lang="en">
                <a:latin typeface="Courier New"/>
                <a:ea typeface="Calibri"/>
                <a:cs typeface="Courier New"/>
              </a:rPr>
              <a:t> </a:t>
            </a:r>
            <a:r>
              <a:rPr lang="en">
                <a:ea typeface="+mn-lt"/>
                <a:cs typeface="+mn-lt"/>
              </a:rPr>
              <a:t>with field a</a:t>
            </a:r>
            <a:r>
              <a:rPr lang="en">
                <a:latin typeface="Courier New"/>
                <a:ea typeface="Calibri"/>
                <a:cs typeface="Courier New"/>
              </a:rPr>
              <a:t> </a:t>
            </a:r>
            <a:r>
              <a:rPr lang="en" err="1">
                <a:latin typeface="Courier New"/>
                <a:ea typeface="Calibri"/>
                <a:cs typeface="Courier New"/>
              </a:rPr>
              <a:t>is_fraud_reported</a:t>
            </a:r>
            <a:r>
              <a:rPr lang="en">
                <a:latin typeface="Courier New"/>
                <a:ea typeface="Calibri"/>
                <a:cs typeface="Courier New"/>
              </a:rPr>
              <a:t> </a:t>
            </a:r>
            <a:r>
              <a:rPr lang="en">
                <a:ea typeface="+mn-lt"/>
                <a:cs typeface="+mn-lt"/>
              </a:rPr>
              <a:t>set to True</a:t>
            </a:r>
            <a:endParaRPr lang="en-US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04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040238-7DD9-859E-12AB-17AE422D4CB4}"/>
              </a:ext>
            </a:extLst>
          </p:cNvPr>
          <p:cNvSpPr txBox="1"/>
          <p:nvPr/>
        </p:nvSpPr>
        <p:spPr>
          <a:xfrm>
            <a:off x="354914" y="374632"/>
            <a:ext cx="11554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" b="1">
                <a:ea typeface="+mn-lt"/>
                <a:cs typeface="+mn-lt"/>
              </a:rPr>
              <a:t>Output</a:t>
            </a:r>
            <a:r>
              <a:rPr lang="en">
                <a:ea typeface="+mn-lt"/>
                <a:cs typeface="+mn-lt"/>
              </a:rPr>
              <a:t>: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{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transaction_id</a:t>
            </a:r>
            <a:r>
              <a:rPr lang="en">
                <a:ea typeface="+mn-lt"/>
                <a:cs typeface="+mn-lt"/>
              </a:rPr>
              <a:t>”: &lt;string&gt;,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reporting_acknowledged</a:t>
            </a:r>
            <a:r>
              <a:rPr lang="en">
                <a:ea typeface="+mn-lt"/>
                <a:cs typeface="+mn-lt"/>
              </a:rPr>
              <a:t>”: &lt;</a:t>
            </a:r>
            <a:r>
              <a:rPr lang="en" err="1">
                <a:ea typeface="+mn-lt"/>
                <a:cs typeface="+mn-lt"/>
              </a:rPr>
              <a:t>boolean</a:t>
            </a:r>
            <a:r>
              <a:rPr lang="en">
                <a:ea typeface="+mn-lt"/>
                <a:cs typeface="+mn-lt"/>
              </a:rPr>
              <a:t>&gt;“,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“</a:t>
            </a:r>
            <a:r>
              <a:rPr lang="en" err="1">
                <a:ea typeface="+mn-lt"/>
                <a:cs typeface="+mn-lt"/>
              </a:rPr>
              <a:t>failure_code</a:t>
            </a:r>
            <a:r>
              <a:rPr lang="en">
                <a:ea typeface="+mn-lt"/>
                <a:cs typeface="+mn-lt"/>
              </a:rPr>
              <a:t>”: &lt;int&gt;  </a:t>
            </a:r>
            <a:br>
              <a:rPr lang="en">
                <a:ea typeface="+mn-lt"/>
                <a:cs typeface="+mn-lt"/>
              </a:rPr>
            </a:br>
            <a:br>
              <a:rPr lang="en">
                <a:ea typeface="+mn-lt"/>
                <a:cs typeface="+mn-lt"/>
              </a:rPr>
            </a:br>
            <a:r>
              <a:rPr lang="en">
                <a:ea typeface="+mn-lt"/>
                <a:cs typeface="+mn-lt"/>
              </a:rPr>
              <a:t>}</a:t>
            </a:r>
            <a:endParaRPr lang="en-US"/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8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1027</Words>
  <Application>Microsoft Office PowerPoint</Application>
  <PresentationFormat>Widescreen</PresentationFormat>
  <Paragraphs>129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Hackathon Problem Statement   </vt:lpstr>
      <vt:lpstr>TABLE OF CONTENTS</vt:lpstr>
      <vt:lpstr>Context</vt:lpstr>
      <vt:lpstr>What you need to Build </vt:lpstr>
      <vt:lpstr>Fraud Detection API: Real time </vt:lpstr>
      <vt:lpstr>PowerPoint Presentation</vt:lpstr>
      <vt:lpstr>PowerPoint Presentation</vt:lpstr>
      <vt:lpstr>Fraud Reporting API </vt:lpstr>
      <vt:lpstr>PowerPoint Presentation</vt:lpstr>
      <vt:lpstr>Transaction and Fraud Monitoring Dashboard </vt:lpstr>
      <vt:lpstr>What will be provided to you </vt:lpstr>
      <vt:lpstr>PowerPoint Presentation</vt:lpstr>
      <vt:lpstr>How will you be evaluated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 FY 2023-24</dc:title>
  <dc:creator>Udham Singh</dc:creator>
  <cp:lastModifiedBy>Manish Prajapati</cp:lastModifiedBy>
  <cp:revision>97</cp:revision>
  <dcterms:created xsi:type="dcterms:W3CDTF">2024-03-15T09:23:33Z</dcterms:created>
  <dcterms:modified xsi:type="dcterms:W3CDTF">2025-03-17T12:01:34Z</dcterms:modified>
</cp:coreProperties>
</file>