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3E6D-6B44-4BA5-E87E-0A1FC9035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67689B-B489-E87D-FFF2-77F2F60D3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21633-408F-B017-1D9F-11C091C8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A313-0E2E-4205-BAD6-300DD509C616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774A0-5AED-6B12-015E-8934D0E9C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562C6-8ECC-C4DB-F618-A64587A6F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B258-6382-4EA9-9212-F333F8BB1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5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DCA5B-2C40-579F-3A4B-D973CB6EE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45827-2EB6-588B-9473-C0A57F578D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03975-88D4-3932-7BA1-E1F41D2C6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A313-0E2E-4205-BAD6-300DD509C616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4494E-84CF-2DBD-59F3-9705ACD40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2359D-5B37-5EDA-C5A9-63C8FFA8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B258-6382-4EA9-9212-F333F8BB1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67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4B7D5-B8C1-DCAD-3642-2F8E407E6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84FF1D-E290-1170-1F2F-21E82B680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D4C29-DA4A-8AF1-B70C-C7683D546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A313-0E2E-4205-BAD6-300DD509C616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CD96D-1A26-48C8-64E6-E98DC1E2A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5E7CB-E84F-E1D2-2DEF-D765F967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B258-6382-4EA9-9212-F333F8BB1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21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AA39-2184-4300-A02B-A2A30EBD0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F16D5-CB67-6782-B7BB-9C3B340A8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CB268-4CB2-41C4-35CB-D6B35576C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A313-0E2E-4205-BAD6-300DD509C616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4FB4D-9EC2-E36B-CE58-871BC01E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BD97C-2A50-35CC-C6A5-DCF2F38F9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B258-6382-4EA9-9212-F333F8BB1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8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2B968-78D4-4071-FD1F-CE4745B14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218F5-2240-1A01-68EC-73BFC08BB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16037-5533-379A-875E-EAB94A7CC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A313-0E2E-4205-BAD6-300DD509C616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C7C59-586A-292B-8274-3DE76877E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3B1E6-A61E-7BCB-058C-4B3F38D3E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B258-6382-4EA9-9212-F333F8BB1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2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CF74C-E4ED-E7E2-BD5B-AE7D1F6D8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45244-39F7-5C33-9FBC-F2F5FC67C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201DB-C0CC-1B45-F4FD-2A493DE00C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E1EF81-C01A-ABC8-3DFF-5F75E5F71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A313-0E2E-4205-BAD6-300DD509C616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AFBD71-4259-146A-7BEC-BA8A7BEE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F30171-5374-8794-4780-808233E7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B258-6382-4EA9-9212-F333F8BB1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950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E72D8-CD7F-6238-5151-4FFCA9DA8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466CB-0423-2A2C-DDB1-9B7B29D54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C9FDD-A598-C9A2-6CFB-869836A29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6348C8-B317-10CE-CB45-A2B33ACBE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E77C86-031B-E551-35E3-8D1F9573B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DBF0B6-8047-D923-4CCD-5F006CD0D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A313-0E2E-4205-BAD6-300DD509C616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B0A455-7D2F-1068-A7C4-598392526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ED6390-28A1-B2C0-EC32-FB47D731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B258-6382-4EA9-9212-F333F8BB1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62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A2B99-E0FF-48C7-9A36-F3AA0F5AE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C2095-1916-8C9D-7522-AFD96D63F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A313-0E2E-4205-BAD6-300DD509C616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5693C-4300-5819-F426-401E85EB5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8118D3-C89D-4956-38EC-2864806A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B258-6382-4EA9-9212-F333F8BB1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01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7F459B-2CFA-00BD-8218-968410ED2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A313-0E2E-4205-BAD6-300DD509C616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E9EE87-E375-9EC6-455B-F2AF19396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AD54F9-260F-8158-5ABF-7B30EFDA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B258-6382-4EA9-9212-F333F8BB1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60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7D7E7-7B24-FD27-C133-790B26020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C419D-C5EE-4128-8521-DB486F68C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850C46-099E-B777-5FD9-CA1CFD689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95DAB-D772-D2DD-22C6-0EBA7FD52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A313-0E2E-4205-BAD6-300DD509C616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BCAEE1-F621-B691-2CC2-1221B761F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D68B1-DE18-64A8-17C8-950D6434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B258-6382-4EA9-9212-F333F8BB1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67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2018E-8F34-2AA6-3E21-8B9E8A2C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C92FAB-2A81-AAD3-6851-4EFDC5F0EF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E7A40-6E35-09E1-021E-C30B0D202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879A6-C8C2-0DC1-A9A3-521D4316B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7A313-0E2E-4205-BAD6-300DD509C616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AC570-8152-3014-7194-6FA4D8B80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04E41-39AC-1BE4-2472-917B6C3A0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DB258-6382-4EA9-9212-F333F8BB1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29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B2E613-E717-5A33-202E-C7339C538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7626A-8DA7-0B8B-AC6B-BA1FE6527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18499-71F9-1BB0-4647-8A83BB2A7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D7A313-0E2E-4205-BAD6-300DD509C616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7F730-3279-D280-6169-5AC21E0C8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30762-CDB8-21EA-607E-CFD604BC65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DB258-6382-4EA9-9212-F333F8BB1D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26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AC83-BDF8-79B3-9DB6-8AC41DA9F3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5EC7C-02D9-72FA-08A8-228CAFBEE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49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7E70486-67F6-D072-CEE7-BA064DA0FFE7}"/>
              </a:ext>
            </a:extLst>
          </p:cNvPr>
          <p:cNvSpPr/>
          <p:nvPr/>
        </p:nvSpPr>
        <p:spPr>
          <a:xfrm>
            <a:off x="171832" y="2797408"/>
            <a:ext cx="2374986" cy="17797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77FB3D-DCD3-0F3A-36FF-B3D059946274}"/>
              </a:ext>
            </a:extLst>
          </p:cNvPr>
          <p:cNvSpPr/>
          <p:nvPr/>
        </p:nvSpPr>
        <p:spPr>
          <a:xfrm>
            <a:off x="2874118" y="2797408"/>
            <a:ext cx="2374986" cy="17797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7C66EA-C18A-1874-9A8C-F650269FF801}"/>
              </a:ext>
            </a:extLst>
          </p:cNvPr>
          <p:cNvSpPr/>
          <p:nvPr/>
        </p:nvSpPr>
        <p:spPr>
          <a:xfrm>
            <a:off x="5576405" y="2797408"/>
            <a:ext cx="2374986" cy="17797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3EF202-AC9A-C70D-57EB-18C0166D60D8}"/>
              </a:ext>
            </a:extLst>
          </p:cNvPr>
          <p:cNvSpPr/>
          <p:nvPr/>
        </p:nvSpPr>
        <p:spPr>
          <a:xfrm>
            <a:off x="8278692" y="1322911"/>
            <a:ext cx="2374986" cy="17797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EEDD52-E43C-A0B4-A6B9-80612AA19CC5}"/>
              </a:ext>
            </a:extLst>
          </p:cNvPr>
          <p:cNvSpPr/>
          <p:nvPr/>
        </p:nvSpPr>
        <p:spPr>
          <a:xfrm>
            <a:off x="8278692" y="4189872"/>
            <a:ext cx="2374986" cy="1779704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0A0518-2B7C-C31F-7371-E0C56BCB2F01}"/>
              </a:ext>
            </a:extLst>
          </p:cNvPr>
          <p:cNvSpPr txBox="1"/>
          <p:nvPr/>
        </p:nvSpPr>
        <p:spPr>
          <a:xfrm>
            <a:off x="788592" y="3508545"/>
            <a:ext cx="1141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@@@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F79E8E-2317-9D54-2A3D-1EC4612DB8E2}"/>
              </a:ext>
            </a:extLst>
          </p:cNvPr>
          <p:cNvSpPr txBox="1"/>
          <p:nvPr/>
        </p:nvSpPr>
        <p:spPr>
          <a:xfrm>
            <a:off x="3536905" y="3508546"/>
            <a:ext cx="104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RED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F5D715-C463-2193-0A28-B931377E9FE6}"/>
              </a:ext>
            </a:extLst>
          </p:cNvPr>
          <p:cNvSpPr txBox="1"/>
          <p:nvPr/>
        </p:nvSpPr>
        <p:spPr>
          <a:xfrm>
            <a:off x="6239192" y="3508544"/>
            <a:ext cx="104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BLUE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3E40EE-93CA-739C-9837-054D3E0F9B4A}"/>
              </a:ext>
            </a:extLst>
          </p:cNvPr>
          <p:cNvSpPr txBox="1"/>
          <p:nvPr/>
        </p:nvSpPr>
        <p:spPr>
          <a:xfrm>
            <a:off x="2874118" y="1806343"/>
            <a:ext cx="2495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Practice Block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[16 trials]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644E9F-A2B4-4CEC-FEDA-078893686CA1}"/>
              </a:ext>
            </a:extLst>
          </p:cNvPr>
          <p:cNvSpPr txBox="1"/>
          <p:nvPr/>
        </p:nvSpPr>
        <p:spPr>
          <a:xfrm>
            <a:off x="111485" y="1821174"/>
            <a:ext cx="2495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Learning Block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[32 trials]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0926FD-E00E-04E5-FC02-0B4681702240}"/>
              </a:ext>
            </a:extLst>
          </p:cNvPr>
          <p:cNvSpPr txBox="1"/>
          <p:nvPr/>
        </p:nvSpPr>
        <p:spPr>
          <a:xfrm>
            <a:off x="5455711" y="1806343"/>
            <a:ext cx="2495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Baseline Block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[144 trials]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E1AD18-0CA0-1FBC-D6C6-868C51B84BE1}"/>
              </a:ext>
            </a:extLst>
          </p:cNvPr>
          <p:cNvSpPr txBox="1"/>
          <p:nvPr/>
        </p:nvSpPr>
        <p:spPr>
          <a:xfrm>
            <a:off x="49093" y="4681347"/>
            <a:ext cx="25580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“Respond to the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ink color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 the symbol.”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A19018-06D2-3A46-5FF5-60A929D7C08D}"/>
              </a:ext>
            </a:extLst>
          </p:cNvPr>
          <p:cNvSpPr txBox="1"/>
          <p:nvPr/>
        </p:nvSpPr>
        <p:spPr>
          <a:xfrm>
            <a:off x="8137937" y="569130"/>
            <a:ext cx="2641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Alternating Blocks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F02617-EF5A-FAE2-B08A-CA25B53BE64A}"/>
              </a:ext>
            </a:extLst>
          </p:cNvPr>
          <p:cNvSpPr txBox="1"/>
          <p:nvPr/>
        </p:nvSpPr>
        <p:spPr>
          <a:xfrm>
            <a:off x="10710830" y="1531963"/>
            <a:ext cx="21970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Reward Block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[144 trials]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89D2A1A-1767-1E44-8BBB-1261B7B28846}"/>
              </a:ext>
            </a:extLst>
          </p:cNvPr>
          <p:cNvGrpSpPr/>
          <p:nvPr/>
        </p:nvGrpSpPr>
        <p:grpSpPr>
          <a:xfrm>
            <a:off x="4061611" y="6307578"/>
            <a:ext cx="5577167" cy="283159"/>
            <a:chOff x="3939897" y="5841906"/>
            <a:chExt cx="6977670" cy="283159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8F7EE8A-C0C0-FE11-46C8-759E3A11D083}"/>
                </a:ext>
              </a:extLst>
            </p:cNvPr>
            <p:cNvCxnSpPr>
              <a:cxnSpLocks/>
            </p:cNvCxnSpPr>
            <p:nvPr/>
          </p:nvCxnSpPr>
          <p:spPr>
            <a:xfrm>
              <a:off x="3939897" y="6118502"/>
              <a:ext cx="697767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3527F30-FD56-F121-B044-744AA0316AD8}"/>
                </a:ext>
              </a:extLst>
            </p:cNvPr>
            <p:cNvCxnSpPr/>
            <p:nvPr/>
          </p:nvCxnSpPr>
          <p:spPr>
            <a:xfrm flipV="1">
              <a:off x="3946460" y="5845081"/>
              <a:ext cx="0" cy="2799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E2AAAF-EEB6-ADB4-FC89-488D9B15A078}"/>
                </a:ext>
              </a:extLst>
            </p:cNvPr>
            <p:cNvCxnSpPr/>
            <p:nvPr/>
          </p:nvCxnSpPr>
          <p:spPr>
            <a:xfrm flipV="1">
              <a:off x="10911216" y="5841906"/>
              <a:ext cx="0" cy="27998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FE89589-D7AC-B564-123F-2BF89507A204}"/>
              </a:ext>
            </a:extLst>
          </p:cNvPr>
          <p:cNvSpPr txBox="1"/>
          <p:nvPr/>
        </p:nvSpPr>
        <p:spPr>
          <a:xfrm>
            <a:off x="5617060" y="6307578"/>
            <a:ext cx="2293675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“Respond to the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ink color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of the color-word.”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A8B0887-045B-0DDB-AD7A-348C6C15FB77}"/>
              </a:ext>
            </a:extLst>
          </p:cNvPr>
          <p:cNvSpPr txBox="1"/>
          <p:nvPr/>
        </p:nvSpPr>
        <p:spPr>
          <a:xfrm>
            <a:off x="10707342" y="4346279"/>
            <a:ext cx="25530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 Reward Block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[72 trials]</a:t>
            </a:r>
          </a:p>
        </p:txBody>
      </p:sp>
      <p:sp>
        <p:nvSpPr>
          <p:cNvPr id="29" name="Arrow: Curved Left 28">
            <a:extLst>
              <a:ext uri="{FF2B5EF4-FFF2-40B4-BE49-F238E27FC236}">
                <a16:creationId xmlns:a16="http://schemas.microsoft.com/office/drawing/2014/main" id="{0864D44F-5F92-8404-9C2F-C061E65E63E4}"/>
              </a:ext>
            </a:extLst>
          </p:cNvPr>
          <p:cNvSpPr/>
          <p:nvPr/>
        </p:nvSpPr>
        <p:spPr>
          <a:xfrm>
            <a:off x="9837648" y="3205031"/>
            <a:ext cx="363255" cy="895611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Arrow: Curved Left 30">
            <a:extLst>
              <a:ext uri="{FF2B5EF4-FFF2-40B4-BE49-F238E27FC236}">
                <a16:creationId xmlns:a16="http://schemas.microsoft.com/office/drawing/2014/main" id="{1C5F33DE-214E-F414-8C4A-A3F7C5FEAA43}"/>
              </a:ext>
            </a:extLst>
          </p:cNvPr>
          <p:cNvSpPr/>
          <p:nvPr/>
        </p:nvSpPr>
        <p:spPr>
          <a:xfrm rot="10800000">
            <a:off x="8787346" y="3176055"/>
            <a:ext cx="363255" cy="895611"/>
          </a:xfrm>
          <a:prstGeom prst="curved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E6B559A6-38C6-BB28-6BED-511A12F17681}"/>
              </a:ext>
            </a:extLst>
          </p:cNvPr>
          <p:cNvSpPr/>
          <p:nvPr/>
        </p:nvSpPr>
        <p:spPr>
          <a:xfrm>
            <a:off x="1412118" y="475814"/>
            <a:ext cx="6159866" cy="648295"/>
          </a:xfrm>
          <a:prstGeom prst="rightArrow">
            <a:avLst>
              <a:gd name="adj1" fmla="val 65457"/>
              <a:gd name="adj2" fmla="val 104100"/>
            </a:avLst>
          </a:prstGeom>
          <a:solidFill>
            <a:schemeClr val="bg1"/>
          </a:solidFill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 Sequence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09642E7-FD1E-65DC-3675-C9DFFDFA3181}"/>
              </a:ext>
            </a:extLst>
          </p:cNvPr>
          <p:cNvSpPr txBox="1"/>
          <p:nvPr/>
        </p:nvSpPr>
        <p:spPr>
          <a:xfrm>
            <a:off x="10703854" y="2274188"/>
            <a:ext cx="22936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“Trials with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[color]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ink are rewarded.”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6DB711-666C-93A0-F426-CE8752C6258A}"/>
              </a:ext>
            </a:extLst>
          </p:cNvPr>
          <p:cNvSpPr txBox="1"/>
          <p:nvPr/>
        </p:nvSpPr>
        <p:spPr>
          <a:xfrm>
            <a:off x="10837034" y="5079723"/>
            <a:ext cx="22936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“No trials are rewarded.”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69C1C1-0E45-87C0-9666-5EC5316C6CFD}"/>
              </a:ext>
            </a:extLst>
          </p:cNvPr>
          <p:cNvSpPr txBox="1"/>
          <p:nvPr/>
        </p:nvSpPr>
        <p:spPr>
          <a:xfrm>
            <a:off x="8920706" y="3439194"/>
            <a:ext cx="1146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 Cycles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E46719-C731-BDEB-6753-19F085C50B09}"/>
              </a:ext>
            </a:extLst>
          </p:cNvPr>
          <p:cNvSpPr txBox="1"/>
          <p:nvPr/>
        </p:nvSpPr>
        <p:spPr>
          <a:xfrm>
            <a:off x="8937991" y="1956935"/>
            <a:ext cx="1049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BLUE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FC7DD0-7D48-5E45-CACB-9C3893CFFD8D}"/>
              </a:ext>
            </a:extLst>
          </p:cNvPr>
          <p:cNvSpPr txBox="1"/>
          <p:nvPr/>
        </p:nvSpPr>
        <p:spPr>
          <a:xfrm>
            <a:off x="8876575" y="4848891"/>
            <a:ext cx="1297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GREEN</a:t>
            </a:r>
          </a:p>
        </p:txBody>
      </p:sp>
    </p:spTree>
    <p:extLst>
      <p:ext uri="{BB962C8B-B14F-4D97-AF65-F5344CB8AC3E}">
        <p14:creationId xmlns:p14="http://schemas.microsoft.com/office/powerpoint/2010/main" val="1689092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8B7CB307-9C5A-BCBD-9BED-5BAD53C09061}"/>
              </a:ext>
            </a:extLst>
          </p:cNvPr>
          <p:cNvGrpSpPr/>
          <p:nvPr/>
        </p:nvGrpSpPr>
        <p:grpSpPr>
          <a:xfrm>
            <a:off x="49093" y="475814"/>
            <a:ext cx="13211310" cy="6354984"/>
            <a:chOff x="49093" y="475814"/>
            <a:chExt cx="13211310" cy="6354984"/>
          </a:xfrm>
          <a:solidFill>
            <a:schemeClr val="bg1"/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9AB53B7C-7E5F-C2B4-6C10-D86FF1814ACD}"/>
                </a:ext>
              </a:extLst>
            </p:cNvPr>
            <p:cNvSpPr/>
            <p:nvPr/>
          </p:nvSpPr>
          <p:spPr>
            <a:xfrm>
              <a:off x="171832" y="2797408"/>
              <a:ext cx="2374986" cy="177970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DD535A1-9BEC-496B-D5C0-F037F19AC6EF}"/>
                </a:ext>
              </a:extLst>
            </p:cNvPr>
            <p:cNvSpPr/>
            <p:nvPr/>
          </p:nvSpPr>
          <p:spPr>
            <a:xfrm>
              <a:off x="2874118" y="2797408"/>
              <a:ext cx="2374986" cy="177970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887254D-CE7D-CFA9-1C1D-5B0CF348C5EB}"/>
                </a:ext>
              </a:extLst>
            </p:cNvPr>
            <p:cNvSpPr/>
            <p:nvPr/>
          </p:nvSpPr>
          <p:spPr>
            <a:xfrm>
              <a:off x="5576405" y="2797408"/>
              <a:ext cx="2374986" cy="177970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72026AE-A400-6972-737F-5887C2AAD7E7}"/>
                </a:ext>
              </a:extLst>
            </p:cNvPr>
            <p:cNvSpPr/>
            <p:nvPr/>
          </p:nvSpPr>
          <p:spPr>
            <a:xfrm>
              <a:off x="8278692" y="1322911"/>
              <a:ext cx="2374986" cy="177970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C9C348FC-A90B-CEA3-D5DE-291738D6CCB2}"/>
                </a:ext>
              </a:extLst>
            </p:cNvPr>
            <p:cNvSpPr/>
            <p:nvPr/>
          </p:nvSpPr>
          <p:spPr>
            <a:xfrm>
              <a:off x="8278692" y="4189872"/>
              <a:ext cx="2374986" cy="1779704"/>
            </a:xfrm>
            <a:prstGeom prst="rect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06A7BB1-574A-30EB-7438-358790588FA5}"/>
                </a:ext>
              </a:extLst>
            </p:cNvPr>
            <p:cNvSpPr txBox="1"/>
            <p:nvPr/>
          </p:nvSpPr>
          <p:spPr>
            <a:xfrm>
              <a:off x="788592" y="3508545"/>
              <a:ext cx="1141466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@@@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999595A-B337-B946-020E-3CE156ED6277}"/>
                </a:ext>
              </a:extLst>
            </p:cNvPr>
            <p:cNvSpPr txBox="1"/>
            <p:nvPr/>
          </p:nvSpPr>
          <p:spPr>
            <a:xfrm>
              <a:off x="3536905" y="3508546"/>
              <a:ext cx="104941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RED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E76800F-035A-A21E-9970-D4F8033AC889}"/>
                </a:ext>
              </a:extLst>
            </p:cNvPr>
            <p:cNvSpPr txBox="1"/>
            <p:nvPr/>
          </p:nvSpPr>
          <p:spPr>
            <a:xfrm>
              <a:off x="6239192" y="3508544"/>
              <a:ext cx="104941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BLUE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EAE4D50-12AC-B23D-3776-F5973F0D2132}"/>
                </a:ext>
              </a:extLst>
            </p:cNvPr>
            <p:cNvSpPr txBox="1"/>
            <p:nvPr/>
          </p:nvSpPr>
          <p:spPr>
            <a:xfrm>
              <a:off x="2874118" y="1806343"/>
              <a:ext cx="2495680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Practice Block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[16 trials]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E2B1C13-4E17-F7DE-2DFE-1F0E51804C91}"/>
                </a:ext>
              </a:extLst>
            </p:cNvPr>
            <p:cNvSpPr txBox="1"/>
            <p:nvPr/>
          </p:nvSpPr>
          <p:spPr>
            <a:xfrm>
              <a:off x="111485" y="1821174"/>
              <a:ext cx="2495680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Learning Block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[32 trials]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E141EDC-2A0D-F867-F032-F2249B6DC212}"/>
                </a:ext>
              </a:extLst>
            </p:cNvPr>
            <p:cNvSpPr txBox="1"/>
            <p:nvPr/>
          </p:nvSpPr>
          <p:spPr>
            <a:xfrm>
              <a:off x="5455711" y="1806343"/>
              <a:ext cx="2495680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Baseline Block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[144 trials]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77717DA-6557-7328-C243-521DCE8A422B}"/>
                </a:ext>
              </a:extLst>
            </p:cNvPr>
            <p:cNvSpPr txBox="1"/>
            <p:nvPr/>
          </p:nvSpPr>
          <p:spPr>
            <a:xfrm>
              <a:off x="49093" y="4681347"/>
              <a:ext cx="2558072" cy="52322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“Respond to the </a:t>
              </a: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ink color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of the symbol.”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C2B8C34-D784-AC95-B564-99352F883A27}"/>
                </a:ext>
              </a:extLst>
            </p:cNvPr>
            <p:cNvSpPr txBox="1"/>
            <p:nvPr/>
          </p:nvSpPr>
          <p:spPr>
            <a:xfrm>
              <a:off x="8137937" y="569130"/>
              <a:ext cx="2641945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Alternating Blocks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B409B81-0AF4-C5E5-2A7F-B7F0AD94C76D}"/>
                </a:ext>
              </a:extLst>
            </p:cNvPr>
            <p:cNvSpPr txBox="1"/>
            <p:nvPr/>
          </p:nvSpPr>
          <p:spPr>
            <a:xfrm>
              <a:off x="10710830" y="1531963"/>
              <a:ext cx="2197023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Reward Block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[144 trials]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159E0838-800B-BC82-5308-8BFFE24983BC}"/>
                </a:ext>
              </a:extLst>
            </p:cNvPr>
            <p:cNvGrpSpPr/>
            <p:nvPr/>
          </p:nvGrpSpPr>
          <p:grpSpPr>
            <a:xfrm>
              <a:off x="4061611" y="6307578"/>
              <a:ext cx="5577167" cy="283159"/>
              <a:chOff x="3939897" y="5841906"/>
              <a:chExt cx="6977670" cy="283159"/>
            </a:xfrm>
            <a:grpFill/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626A4A1-6D44-E24F-014F-10B7E9A288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9897" y="6118502"/>
                <a:ext cx="6977670" cy="0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BFC18A1A-4748-D1B3-A9F7-BCEB129926A6}"/>
                  </a:ext>
                </a:extLst>
              </p:cNvPr>
              <p:cNvCxnSpPr/>
              <p:nvPr/>
            </p:nvCxnSpPr>
            <p:spPr>
              <a:xfrm flipV="1">
                <a:off x="3946460" y="5845081"/>
                <a:ext cx="0" cy="279984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11C52E0D-0C56-13B1-DA09-74C4C754AA9D}"/>
                  </a:ext>
                </a:extLst>
              </p:cNvPr>
              <p:cNvCxnSpPr/>
              <p:nvPr/>
            </p:nvCxnSpPr>
            <p:spPr>
              <a:xfrm flipV="1">
                <a:off x="10911216" y="5841906"/>
                <a:ext cx="0" cy="279984"/>
              </a:xfrm>
              <a:prstGeom prst="line">
                <a:avLst/>
              </a:prstGeom>
              <a:grpFill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F680BDC-97DE-B400-554A-95C156CFA23B}"/>
                </a:ext>
              </a:extLst>
            </p:cNvPr>
            <p:cNvSpPr txBox="1"/>
            <p:nvPr/>
          </p:nvSpPr>
          <p:spPr>
            <a:xfrm>
              <a:off x="5617060" y="6307578"/>
              <a:ext cx="2293675" cy="52322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“Respond to the </a:t>
              </a: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ink color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of the color-word.”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605DDFB4-26FB-1770-AA40-2AFE879A7E9D}"/>
                </a:ext>
              </a:extLst>
            </p:cNvPr>
            <p:cNvSpPr txBox="1"/>
            <p:nvPr/>
          </p:nvSpPr>
          <p:spPr>
            <a:xfrm>
              <a:off x="10707342" y="4346279"/>
              <a:ext cx="2553061" cy="738664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No Reward Block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[72 trials]</a:t>
              </a:r>
            </a:p>
          </p:txBody>
        </p:sp>
        <p:sp>
          <p:nvSpPr>
            <p:cNvPr id="80" name="Arrow: Curved Left 79">
              <a:extLst>
                <a:ext uri="{FF2B5EF4-FFF2-40B4-BE49-F238E27FC236}">
                  <a16:creationId xmlns:a16="http://schemas.microsoft.com/office/drawing/2014/main" id="{76DDEA9F-4EE6-9D4F-126D-0D802A05EB31}"/>
                </a:ext>
              </a:extLst>
            </p:cNvPr>
            <p:cNvSpPr/>
            <p:nvPr/>
          </p:nvSpPr>
          <p:spPr>
            <a:xfrm>
              <a:off x="9837648" y="3205031"/>
              <a:ext cx="363255" cy="895611"/>
            </a:xfrm>
            <a:prstGeom prst="curvedLef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1" name="Arrow: Curved Left 80">
              <a:extLst>
                <a:ext uri="{FF2B5EF4-FFF2-40B4-BE49-F238E27FC236}">
                  <a16:creationId xmlns:a16="http://schemas.microsoft.com/office/drawing/2014/main" id="{DDFB7DDC-7665-BEFB-DCA8-06D059B5087C}"/>
                </a:ext>
              </a:extLst>
            </p:cNvPr>
            <p:cNvSpPr/>
            <p:nvPr/>
          </p:nvSpPr>
          <p:spPr>
            <a:xfrm rot="10800000">
              <a:off x="8787346" y="3176055"/>
              <a:ext cx="363255" cy="895611"/>
            </a:xfrm>
            <a:prstGeom prst="curvedLeftArrow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2" name="Arrow: Right 81">
              <a:extLst>
                <a:ext uri="{FF2B5EF4-FFF2-40B4-BE49-F238E27FC236}">
                  <a16:creationId xmlns:a16="http://schemas.microsoft.com/office/drawing/2014/main" id="{76C7E3F7-E3C6-036D-640B-FE17623D93C2}"/>
                </a:ext>
              </a:extLst>
            </p:cNvPr>
            <p:cNvSpPr/>
            <p:nvPr/>
          </p:nvSpPr>
          <p:spPr>
            <a:xfrm>
              <a:off x="1412118" y="475814"/>
              <a:ext cx="6159866" cy="648295"/>
            </a:xfrm>
            <a:prstGeom prst="rightArrow">
              <a:avLst>
                <a:gd name="adj1" fmla="val 65457"/>
                <a:gd name="adj2" fmla="val 104100"/>
              </a:avLst>
            </a:prstGeom>
            <a:grpFill/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Experiment Sequence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87EF0DCB-C9B3-5A75-C182-C08CA7C340B9}"/>
                </a:ext>
              </a:extLst>
            </p:cNvPr>
            <p:cNvSpPr txBox="1"/>
            <p:nvPr/>
          </p:nvSpPr>
          <p:spPr>
            <a:xfrm>
              <a:off x="10703854" y="2274188"/>
              <a:ext cx="2293675" cy="523220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“Trials with </a:t>
              </a: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[color] 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ink are rewarded.”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C21E399-B66A-404E-CE3E-DC7F7591A721}"/>
                </a:ext>
              </a:extLst>
            </p:cNvPr>
            <p:cNvSpPr txBox="1"/>
            <p:nvPr/>
          </p:nvSpPr>
          <p:spPr>
            <a:xfrm>
              <a:off x="10837034" y="5079723"/>
              <a:ext cx="2293675" cy="307777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“No trials are rewarded.”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F0B291F-CC95-DD83-3423-C7AC7FC85977}"/>
                </a:ext>
              </a:extLst>
            </p:cNvPr>
            <p:cNvSpPr txBox="1"/>
            <p:nvPr/>
          </p:nvSpPr>
          <p:spPr>
            <a:xfrm>
              <a:off x="8999951" y="3445457"/>
              <a:ext cx="999131" cy="338554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4 Cycles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A016EFE2-9E66-0319-7C40-9D948559988D}"/>
                </a:ext>
              </a:extLst>
            </p:cNvPr>
            <p:cNvSpPr txBox="1"/>
            <p:nvPr/>
          </p:nvSpPr>
          <p:spPr>
            <a:xfrm>
              <a:off x="8937991" y="1956935"/>
              <a:ext cx="1049412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BLUE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1427224-9874-94DB-8C32-C3406C878891}"/>
                </a:ext>
              </a:extLst>
            </p:cNvPr>
            <p:cNvSpPr txBox="1"/>
            <p:nvPr/>
          </p:nvSpPr>
          <p:spPr>
            <a:xfrm>
              <a:off x="8876575" y="4848891"/>
              <a:ext cx="1297391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  <a:latin typeface="Arial" panose="020B0604020202020204" pitchFamily="34" charset="0"/>
                  <a:ea typeface="Cambria" panose="02040503050406030204" pitchFamily="18" charset="0"/>
                  <a:cs typeface="Arial" panose="020B0604020202020204" pitchFamily="34" charset="0"/>
                </a:rPr>
                <a:t>GREEN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1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ACF6C8-71B5-D6F8-E9A4-8B743DA58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9368"/>
            <a:ext cx="12192000" cy="5919263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088996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156</Words>
  <Application>Microsoft Office PowerPoint</Application>
  <PresentationFormat>Widescreen</PresentationFormat>
  <Paragraphs>44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Dey</dc:creator>
  <cp:lastModifiedBy>Abhishek Dey</cp:lastModifiedBy>
  <cp:revision>4</cp:revision>
  <dcterms:created xsi:type="dcterms:W3CDTF">2025-06-07T22:53:34Z</dcterms:created>
  <dcterms:modified xsi:type="dcterms:W3CDTF">2025-06-07T23:43:00Z</dcterms:modified>
</cp:coreProperties>
</file>