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30" r:id="rId4"/>
    <p:sldId id="294" r:id="rId6"/>
    <p:sldId id="333" r:id="rId7"/>
    <p:sldId id="334" r:id="rId8"/>
    <p:sldId id="335" r:id="rId9"/>
    <p:sldId id="336" r:id="rId10"/>
    <p:sldId id="337" r:id="rId11"/>
    <p:sldId id="339" r:id="rId12"/>
    <p:sldId id="338" r:id="rId13"/>
    <p:sldId id="340" r:id="rId14"/>
    <p:sldId id="341" r:id="rId15"/>
    <p:sldId id="381" r:id="rId16"/>
    <p:sldId id="382" r:id="rId17"/>
    <p:sldId id="385" r:id="rId18"/>
    <p:sldId id="344" r:id="rId19"/>
    <p:sldId id="383" r:id="rId20"/>
    <p:sldId id="384" r:id="rId21"/>
    <p:sldId id="391" r:id="rId22"/>
    <p:sldId id="342" r:id="rId23"/>
    <p:sldId id="331" r:id="rId24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30"/>
            <p14:sldId id="294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81"/>
            <p14:sldId id="382"/>
            <p14:sldId id="385"/>
            <p14:sldId id="344"/>
            <p14:sldId id="383"/>
            <p14:sldId id="384"/>
            <p14:sldId id="391"/>
            <p14:sldId id="342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8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7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3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2C5EB"/>
    <a:srgbClr val="0072BC"/>
    <a:srgbClr val="3E3E3E"/>
    <a:srgbClr val="9B969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8"/>
        <p:guide pos="10344"/>
        <p:guide pos="5475"/>
        <p:guide pos="626"/>
        <p:guide pos="14908"/>
        <p:guide orient="horz" pos="8058"/>
        <p:guide orient="horz" pos="1873"/>
        <p:guide pos="11346"/>
        <p:guide pos="4266"/>
        <p:guide orient="horz" pos="25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Введение в </a:t>
            </a:r>
            <a:r>
              <a:rPr lang="en-US" altLang="ru-RU" dirty="0">
                <a:solidFill>
                  <a:schemeClr val="bg1"/>
                </a:solidFill>
              </a:rPr>
              <a:t>Git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932525" cy="1755140"/>
          </a:xfrm>
        </p:spPr>
        <p:txBody>
          <a:bodyPr/>
          <a:lstStyle/>
          <a:p>
            <a:r>
              <a:rPr lang="ru-RU" dirty="0"/>
              <a:t>Структура проекта Git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завершение 2"/>
          <p:cNvSpPr/>
          <p:nvPr/>
        </p:nvSpPr>
        <p:spPr>
          <a:xfrm>
            <a:off x="1929765" y="3113405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851390" y="311340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7771745" y="3113405"/>
            <a:ext cx="5040630" cy="165671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204362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123717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4450080" y="476948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238061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Рабочая копия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01605" y="3588385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27593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.git/ (</a:t>
            </a:r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</a:t>
            </a:r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endParaRPr lang="en-US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446270" y="4986020"/>
            <a:ext cx="15982315" cy="2050415"/>
          </a:xfrm>
          <a:prstGeom prst="leftArrow">
            <a:avLst>
              <a:gd name="adj1" fmla="val 50000"/>
              <a:gd name="adj2" fmla="val 1087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4455160" y="7289800"/>
            <a:ext cx="791718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12371705" y="9305925"/>
            <a:ext cx="806450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0526395" y="563372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проверка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026660" y="7938135"/>
            <a:ext cx="513016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индексирование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3883640" y="995426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коммит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5" grpId="1" animBg="1"/>
      <p:bldP spid="18" grpId="1"/>
      <p:bldP spid="16" grpId="0" animBg="1"/>
      <p:bldP spid="19" grpId="0"/>
      <p:bldP spid="16" grpId="1" animBg="1"/>
      <p:bldP spid="19" grpId="1"/>
      <p:bldP spid="21" grpId="0"/>
      <p:bldP spid="17" grpId="0" animBg="1"/>
      <p:bldP spid="21" grpId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15220" cy="1755140"/>
          </a:xfrm>
        </p:spPr>
        <p:txBody>
          <a:bodyPr/>
          <a:lstStyle/>
          <a:p>
            <a:r>
              <a:rPr lang="ru-RU" altLang="ru-RU" dirty="0"/>
              <a:t>Основы работы с репозиторием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250" y="304165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Untracked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42785" y="3041650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Modified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94765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Added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885188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Commited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783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Текстовое поле 16"/>
          <p:cNvSpPr txBox="1"/>
          <p:nvPr/>
        </p:nvSpPr>
        <p:spPr>
          <a:xfrm>
            <a:off x="2794635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413548" y="46266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14603095" y="480758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27880" y="5346700"/>
            <a:ext cx="971169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9218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Текстовое поле 22"/>
          <p:cNvSpPr txBox="1"/>
          <p:nvPr/>
        </p:nvSpPr>
        <p:spPr>
          <a:xfrm>
            <a:off x="20626070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47566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8691880" y="822642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632440" y="865822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0" name="Изображение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483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Текстовое поле 30"/>
          <p:cNvSpPr txBox="1"/>
          <p:nvPr/>
        </p:nvSpPr>
        <p:spPr>
          <a:xfrm>
            <a:off x="14751685" y="822579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2" name="Изображение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0544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20647025" y="82981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B1</a:t>
            </a:r>
            <a:endParaRPr lang="en-US" altLang="ru-RU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6532225" y="872998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16520160" y="527367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5" name="Изображение 34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1370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Текстовое поле 35"/>
          <p:cNvSpPr txBox="1"/>
          <p:nvPr/>
        </p:nvSpPr>
        <p:spPr>
          <a:xfrm>
            <a:off x="20647025" y="822960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/>
      <p:bldP spid="20" grpId="1" animBg="1"/>
      <p:bldP spid="19" grpId="1"/>
      <p:bldP spid="21" grpId="0" animBg="1"/>
      <p:bldP spid="23" grpId="0"/>
      <p:bldP spid="21" grpId="1" animBg="1"/>
      <p:bldP spid="23" grpId="1"/>
      <p:bldP spid="29" grpId="0" animBg="1"/>
      <p:bldP spid="31" grpId="0"/>
      <p:bldP spid="29" grpId="1" animBg="1"/>
      <p:bldP spid="31" grpId="1"/>
      <p:bldP spid="34" grpId="0" animBg="1"/>
      <p:bldP spid="36" grpId="0"/>
      <p:bldP spid="34" grpId="1" animBg="1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22758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состояния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одробный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 -s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окращенный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add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индексация</a:t>
            </a:r>
            <a:r>
              <a:rPr lang="en-US" altLang="ru-RU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файлов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commit -m “useful comment”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оммит изменений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Удаление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ерманентное;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--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cached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индекса;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6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20885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42338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44507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2"/>
        </p:blipFill>
        <p:spPr>
          <a:xfrm>
            <a:off x="9274810" y="4409440"/>
            <a:ext cx="2585720" cy="2697480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2"/>
        </p:blipFill>
        <p:spPr>
          <a:xfrm>
            <a:off x="11650980" y="4409440"/>
            <a:ext cx="2585720" cy="269748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977900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215517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3"/>
        </p:blipFill>
        <p:spPr>
          <a:xfrm>
            <a:off x="18491835" y="8298180"/>
            <a:ext cx="2519680" cy="3042920"/>
          </a:xfrm>
          <a:prstGeom prst="rect">
            <a:avLst/>
          </a:prstGeom>
        </p:spPr>
      </p:pic>
      <p:pic>
        <p:nvPicPr>
          <p:cNvPr id="23" name="Изображение 22"/>
          <p:cNvPicPr/>
          <p:nvPr/>
        </p:nvPicPr>
        <p:blipFill>
          <a:blip r:embed="rId4"/>
        </p:blipFill>
        <p:spPr>
          <a:xfrm>
            <a:off x="9507855" y="8992553"/>
            <a:ext cx="2143125" cy="2143125"/>
          </a:xfrm>
          <a:prstGeom prst="rect">
            <a:avLst/>
          </a:prstGeom>
        </p:spPr>
      </p:pic>
      <p:pic>
        <p:nvPicPr>
          <p:cNvPr id="24" name="Изображение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8203545" y="405701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Изображение 25"/>
          <p:cNvPicPr/>
          <p:nvPr/>
        </p:nvPicPr>
        <p:blipFill>
          <a:blip r:embed="rId4"/>
        </p:blipFill>
        <p:spPr>
          <a:xfrm>
            <a:off x="11939271" y="8992553"/>
            <a:ext cx="2143125" cy="2143125"/>
          </a:xfrm>
          <a:prstGeom prst="rect">
            <a:avLst/>
          </a:prstGeom>
        </p:spPr>
      </p:pic>
      <p:sp>
        <p:nvSpPr>
          <p:cNvPr id="30" name="Текстовое поле 29"/>
          <p:cNvSpPr txBox="1"/>
          <p:nvPr/>
        </p:nvSpPr>
        <p:spPr>
          <a:xfrm>
            <a:off x="1642110" y="8853805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файлы с кодом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9418955" y="35458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блобы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9507855" y="111785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хеш-суммы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6979900" y="325755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7267555" y="1134110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add A1 A2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Стрелка вправо 35"/>
          <p:cNvSpPr/>
          <p:nvPr/>
        </p:nvSpPr>
        <p:spPr>
          <a:xfrm rot="20220000">
            <a:off x="6393180" y="5985510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Стрелка вправо 36"/>
          <p:cNvSpPr/>
          <p:nvPr/>
        </p:nvSpPr>
        <p:spPr>
          <a:xfrm rot="1260000">
            <a:off x="6345555" y="868362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14531340" y="534606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14658340" y="937831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7" grpId="0" animBg="1"/>
      <p:bldP spid="32" grpId="0"/>
      <p:bldP spid="20" grpId="0"/>
      <p:bldP spid="21" grpId="0"/>
      <p:bldP spid="31" grpId="0"/>
      <p:bldP spid="36" grpId="1" animBg="1"/>
      <p:bldP spid="37" grpId="1" animBg="1"/>
      <p:bldP spid="32" grpId="1"/>
      <p:bldP spid="20" grpId="1"/>
      <p:bldP spid="21" grpId="1"/>
      <p:bldP spid="31" grpId="1"/>
      <p:bldP spid="39" grpId="0" animBg="1"/>
      <p:bldP spid="38" grpId="0" animBg="1"/>
      <p:bldP spid="34" grpId="0"/>
      <p:bldP spid="33" grpId="0"/>
      <p:bldP spid="39" grpId="1" animBg="1"/>
      <p:bldP spid="38" grpId="1" animBg="1"/>
      <p:bldP spid="34" grpId="1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24" name="Изображение 23"/>
          <p:cNvPicPr/>
          <p:nvPr/>
        </p:nvPicPr>
        <p:blipFill>
          <a:blip r:embed="rId1"/>
          <a:stretch>
            <a:fillRect/>
          </a:stretch>
        </p:blipFill>
        <p:spPr>
          <a:xfrm>
            <a:off x="19211925" y="5922010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19067780" y="9450070"/>
            <a:ext cx="285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5346065"/>
            <a:ext cx="4627880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Блок-схема: альтернативный процесс 10"/>
          <p:cNvSpPr/>
          <p:nvPr/>
        </p:nvSpPr>
        <p:spPr>
          <a:xfrm>
            <a:off x="7690485" y="6066155"/>
            <a:ext cx="3464560" cy="2419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2947015" y="5561965"/>
            <a:ext cx="4437380" cy="3419475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034405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1136269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762760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каталоги проекта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509510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дерева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3256260" y="916241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коммита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6" grpId="0" animBg="1"/>
      <p:bldP spid="11" grpId="0" bldLvl="0" animBg="1"/>
      <p:bldP spid="13" grpId="0"/>
      <p:bldP spid="6" grpId="1" animBg="1"/>
      <p:bldP spid="11" grpId="1" animBg="1"/>
      <p:bldP spid="13" grpId="1"/>
      <p:bldP spid="7" grpId="0" animBg="1"/>
      <p:bldP spid="17" grpId="0" bldLvl="0" animBg="1"/>
      <p:bldP spid="14" grpId="0"/>
      <p:bldP spid="7" grpId="1" animBg="1"/>
      <p:bldP spid="17" grpId="1" animBg="1"/>
      <p:bldP spid="14" grpId="1"/>
      <p:bldP spid="8" grpId="0" animBg="1"/>
      <p:bldP spid="33" grpId="0"/>
      <p:bldP spid="8" grpId="1" animBg="1"/>
      <p:bldP spid="3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42630" cy="1755140"/>
          </a:xfrm>
        </p:spPr>
        <p:txBody>
          <a:bodyPr/>
          <a:lstStyle/>
          <a:p>
            <a:r>
              <a:rPr lang="ru-RU" dirty="0"/>
              <a:t>Структура объекта комммита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353820" y="5533390"/>
            <a:ext cx="6508750" cy="357378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message: “Add A1 A2”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10139045" y="6066155"/>
            <a:ext cx="4613910" cy="25088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7339310" y="3113405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7339310" y="9018270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16" name="Прямая со стрелкой 15"/>
          <p:cNvCxnSpPr>
            <a:stCxn id="3" idx="3"/>
            <a:endCxn id="10" idx="1"/>
          </p:cNvCxnSpPr>
          <p:nvPr/>
        </p:nvCxnSpPr>
        <p:spPr>
          <a:xfrm>
            <a:off x="7862570" y="7320280"/>
            <a:ext cx="22764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  <a:endCxn id="12" idx="1"/>
          </p:cNvCxnSpPr>
          <p:nvPr/>
        </p:nvCxnSpPr>
        <p:spPr>
          <a:xfrm flipV="1">
            <a:off x="14752955" y="4368165"/>
            <a:ext cx="2586355" cy="295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  <a:endCxn id="15" idx="1"/>
          </p:cNvCxnSpPr>
          <p:nvPr/>
        </p:nvCxnSpPr>
        <p:spPr>
          <a:xfrm>
            <a:off x="14752955" y="7320915"/>
            <a:ext cx="2586355" cy="295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2" name="Блок-схема: завершение 21"/>
          <p:cNvSpPr/>
          <p:nvPr/>
        </p:nvSpPr>
        <p:spPr>
          <a:xfrm>
            <a:off x="1536700" y="714629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>
            <a:stCxn id="22" idx="0"/>
          </p:cNvCxnSpPr>
          <p:nvPr/>
        </p:nvCxnSpPr>
        <p:spPr>
          <a:xfrm flipV="1">
            <a:off x="4057015" y="6426200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9850755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12371070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8457545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f30ab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0de24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3" idx="3"/>
          </p:cNvCxnSpPr>
          <p:nvPr/>
        </p:nvCxnSpPr>
        <p:spPr>
          <a:xfrm flipH="1">
            <a:off x="14556740" y="4441190"/>
            <a:ext cx="390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18155920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20676235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Блок-схема: завершение 6"/>
          <p:cNvSpPr/>
          <p:nvPr/>
        </p:nvSpPr>
        <p:spPr>
          <a:xfrm>
            <a:off x="18155920" y="959421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7" idx="0"/>
          </p:cNvCxnSpPr>
          <p:nvPr/>
        </p:nvCxnSpPr>
        <p:spPr>
          <a:xfrm flipV="1">
            <a:off x="20676235" y="887412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Назад в прошлое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истории изменений: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log</a:t>
            </a: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685800" lvl="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Переход к предыдущей версии: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reset --soft &lt;hash&gt;</a:t>
            </a:r>
            <a:r>
              <a:rPr lang="en-US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откат</a:t>
            </a:r>
            <a:r>
              <a:rPr lang="en-US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до указанного коммита с сохранением добавленных изменений в индексе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reset --mixed &lt;hash&gt;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 откат до указанного коммита, изменения останутся в файлах, но не будут внесены в индекс;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reset --hard &lt;hash&gt;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откат до указанного коммита, все внесенные изменения будут утеряны;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lvl="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Основы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Удаленные репозитории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удаленных репозиториев: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подробностей;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 -v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подробностями;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add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 &lt;url&gt;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д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обавление репозиториев;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изменений: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fetch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б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ез слияния;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pull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 слиянием;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push &lt;remote-name&gt; &lt;branch-name&gt;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отправка изменений;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remove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у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даление: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76060" cy="1755140"/>
          </a:xfrm>
        </p:spPr>
        <p:txBody>
          <a:bodyPr/>
          <a:lstStyle/>
          <a:p>
            <a:r>
              <a:rPr lang="ru-RU" altLang="en-US" dirty="0"/>
              <a:t>Проблема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498840" y="3545205"/>
            <a:ext cx="7751445" cy="695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8233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0773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17320895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20486370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7320895" y="743394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20486370" y="7505700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V4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868025" y="2623185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проект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6979900" y="2623185"/>
            <a:ext cx="513334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5400">
                <a:latin typeface="+mj-lt"/>
                <a:cs typeface="+mj-lt"/>
              </a:rPr>
              <a:t>версии кода</a:t>
            </a:r>
            <a:endParaRPr lang="ru-RU" altLang="en-US" sz="5400">
              <a:latin typeface="+mj-lt"/>
              <a:cs typeface="+mj-lt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Как быть с версионированием?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9" grpId="0"/>
      <p:bldP spid="30" grpId="0"/>
      <p:bldP spid="31" grpId="0"/>
      <p:bldP spid="32" grpId="0"/>
      <p:bldP spid="38" grpId="0"/>
      <p:bldP spid="29" grpId="1"/>
      <p:bldP spid="30" grpId="1"/>
      <p:bldP spid="31" grpId="1"/>
      <p:bldP spid="32" grpId="1"/>
      <p:bldP spid="38" grpId="1"/>
      <p:bldP spid="39" grpId="0"/>
      <p:bldP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en-US" dirty="0"/>
              <a:t>Локальное хранилище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690" y="354520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277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3473450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15123795" y="5777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V1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737705" y="5904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V2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5250795" y="959421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V3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737705" y="9665970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V4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458950" y="2623185"/>
            <a:ext cx="657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версии проекта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Локальная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283" y="584962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23185" y="3617595"/>
            <a:ext cx="7487285" cy="666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13235305" y="6858000"/>
            <a:ext cx="1569085" cy="485775"/>
          </a:xfrm>
          <a:prstGeom prst="rightArrow">
            <a:avLst>
              <a:gd name="adj1" fmla="val 34117"/>
              <a:gd name="adj2" fmla="val 93202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851880" y="909002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923635" y="8009890"/>
            <a:ext cx="1152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851880" y="692975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65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код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57556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А как быть если разработчик не один?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Централизованные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656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332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11219180" y="5868035"/>
            <a:ext cx="322580" cy="2729865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Изображение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665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06385" y="1169670"/>
            <a:ext cx="6397625" cy="632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4"/>
          <a:stretch>
            <a:fillRect/>
          </a:stretch>
        </p:blipFill>
        <p:spPr>
          <a:xfrm rot="19320000">
            <a:off x="4873625" y="640969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514330" y="644271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Изображение 21"/>
          <p:cNvPicPr/>
          <p:nvPr/>
        </p:nvPicPr>
        <p:blipFill>
          <a:blip r:embed="rId4"/>
          <a:stretch>
            <a:fillRect/>
          </a:stretch>
        </p:blipFill>
        <p:spPr>
          <a:xfrm rot="18840000">
            <a:off x="15900400" y="6207125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Распределенные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908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6538595" y="8874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71970" y="9001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7" name="Изображение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5" y="3617595"/>
            <a:ext cx="6759575" cy="660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405" y="4481830"/>
            <a:ext cx="5169535" cy="4785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5010785" y="10818495"/>
            <a:ext cx="14721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</a:t>
            </a:r>
            <a:r>
              <a:rPr lang="en-US" altLang="ru-RU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- </a:t>
            </a:r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распределенная </a:t>
            </a:r>
            <a:r>
              <a:rPr lang="en-US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en-US" sz="7200" b="1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Репозиторий </a:t>
            </a:r>
            <a:r>
              <a:rPr lang="en-US" altLang="ru-RU" dirty="0"/>
              <a:t>Git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49630" y="2825750"/>
            <a:ext cx="20923885" cy="9369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 Git - это хранилище изменений вашего проекта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репозиторий может быть создан двумя способами: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init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текущего каталога;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clone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&lt;url&gt; [folder_name]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лонирование существующего репозитория;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2610</Words>
  <Application>WPS Presentation</Application>
  <PresentationFormat>Произвольный</PresentationFormat>
  <Paragraphs>316</Paragraphs>
  <Slides>21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Microsoft YaHei</vt:lpstr>
      <vt:lpstr>Arial Unicode MS</vt:lpstr>
      <vt:lpstr>Consolas</vt:lpstr>
      <vt:lpstr>simple-light-2</vt:lpstr>
      <vt:lpstr>Введение в Git</vt:lpstr>
      <vt:lpstr>Основы Git</vt:lpstr>
      <vt:lpstr>Проблема</vt:lpstr>
      <vt:lpstr>Локальное хранилище</vt:lpstr>
      <vt:lpstr>Локальная VCS</vt:lpstr>
      <vt:lpstr>Централизованные VCS</vt:lpstr>
      <vt:lpstr>Распределенные VCS</vt:lpstr>
      <vt:lpstr>Git</vt:lpstr>
      <vt:lpstr>Репозиторий Git</vt:lpstr>
      <vt:lpstr>Структура проекта Git</vt:lpstr>
      <vt:lpstr>Основы работы с репозиторием</vt:lpstr>
      <vt:lpstr>Запись изменений</vt:lpstr>
      <vt:lpstr>Как Git хранит данные?</vt:lpstr>
      <vt:lpstr>Как Git хранит данные?</vt:lpstr>
      <vt:lpstr>Структура объекта комммита</vt:lpstr>
      <vt:lpstr>Что такое ветка?</vt:lpstr>
      <vt:lpstr>Что такое ветка?</vt:lpstr>
      <vt:lpstr>Что такое ветка?</vt:lpstr>
      <vt:lpstr>Назад в прошлое</vt:lpstr>
      <vt:lpstr>Удаленные репозитории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468</cp:revision>
  <dcterms:created xsi:type="dcterms:W3CDTF">2023-09-07T15:23:00Z</dcterms:created>
  <dcterms:modified xsi:type="dcterms:W3CDTF">2025-09-05T21:26:39Z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1049-12.2.0.22549</vt:lpwstr>
  </property>
</Properties>
</file>