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30" r:id="rId7"/>
    <p:sldId id="294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81" r:id="rId18"/>
    <p:sldId id="382" r:id="rId19"/>
    <p:sldId id="385" r:id="rId20"/>
    <p:sldId id="344" r:id="rId21"/>
    <p:sldId id="383" r:id="rId22"/>
    <p:sldId id="384" r:id="rId23"/>
    <p:sldId id="342" r:id="rId24"/>
    <p:sldId id="331" r:id="rId2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30"/>
            <p14:sldId id="294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81"/>
            <p14:sldId id="382"/>
            <p14:sldId id="385"/>
            <p14:sldId id="344"/>
            <p14:sldId id="383"/>
            <p14:sldId id="384"/>
            <p14:sldId id="342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8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7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3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8"/>
        <p:guide pos="10344"/>
        <p:guide pos="5475"/>
        <p:guide pos="626"/>
        <p:guide pos="14908"/>
        <p:guide orient="horz" pos="8058"/>
        <p:guide orient="horz" pos="1873"/>
        <p:guide pos="11346"/>
        <p:guide pos="4266"/>
        <p:guide orient="horz" pos="25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Введение в </a:t>
            </a:r>
            <a:r>
              <a:rPr lang="en-US" altLang="ru-RU" dirty="0">
                <a:solidFill>
                  <a:schemeClr val="bg1"/>
                </a:solidFill>
              </a:rPr>
              <a:t>Git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5010785" y="10818495"/>
            <a:ext cx="14721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</a:t>
            </a:r>
            <a:r>
              <a:rPr lang="en-US" altLang="ru-RU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- </a:t>
            </a:r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распределенная </a:t>
            </a:r>
            <a:r>
              <a:rPr lang="en-US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en-US" sz="7200" b="1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Репозиторий </a:t>
            </a:r>
            <a:r>
              <a:rPr lang="en-US" altLang="ru-RU" dirty="0"/>
              <a:t>Git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49630" y="2825750"/>
            <a:ext cx="20923885" cy="9369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 Git - это хранилище изменений вашего проекта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проекта Git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27593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 (</a:t>
            </a:r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</a:t>
            </a:r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15220" cy="1755140"/>
          </a:xfrm>
        </p:spPr>
        <p:txBody>
          <a:bodyPr/>
          <a:lstStyle/>
          <a:p>
            <a:r>
              <a:rPr lang="ru-RU" altLang="ru-RU" dirty="0"/>
              <a:t>Основы работы с репозиторием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Untracked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Modified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Added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Commited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413548" y="46266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14603095" y="480758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971169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1880" y="82264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054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B1</a:t>
            </a:r>
            <a:endParaRPr lang="en-US" altLang="ru-RU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16520160" y="527367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5" name="Изображение 34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1370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Текстовое поле 35"/>
          <p:cNvSpPr txBox="1"/>
          <p:nvPr/>
        </p:nvSpPr>
        <p:spPr>
          <a:xfrm>
            <a:off x="20647025" y="822960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  <p:bldP spid="20" grpId="1" animBg="1"/>
      <p:bldP spid="19" grpId="1"/>
      <p:bldP spid="21" grpId="0" animBg="1"/>
      <p:bldP spid="23" grpId="0"/>
      <p:bldP spid="21" grpId="1" animBg="1"/>
      <p:bldP spid="23" grpId="1"/>
      <p:bldP spid="29" grpId="0" animBg="1"/>
      <p:bldP spid="31" grpId="0"/>
      <p:bldP spid="29" grpId="1" animBg="1"/>
      <p:bldP spid="31" grpId="1"/>
      <p:bldP spid="34" grpId="0" animBg="1"/>
      <p:bldP spid="36" grpId="0"/>
      <p:bldP spid="34" grpId="1" animBg="1"/>
      <p:bldP spid="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индексация</a:t>
            </a:r>
            <a:r>
              <a:rPr lang="en-US" altLang="ru-RU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файлов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--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6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0885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42338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44507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2"/>
        </p:blipFill>
        <p:spPr>
          <a:xfrm>
            <a:off x="9274810" y="4409440"/>
            <a:ext cx="2585720" cy="2697480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2"/>
        </p:blipFill>
        <p:spPr>
          <a:xfrm>
            <a:off x="11650980" y="4409440"/>
            <a:ext cx="2585720" cy="269748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977900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215517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3"/>
        </p:blipFill>
        <p:spPr>
          <a:xfrm>
            <a:off x="18491835" y="8298180"/>
            <a:ext cx="2519680" cy="3042920"/>
          </a:xfrm>
          <a:prstGeom prst="rect">
            <a:avLst/>
          </a:prstGeom>
        </p:spPr>
      </p:pic>
      <p:pic>
        <p:nvPicPr>
          <p:cNvPr id="23" name="Изображение 22"/>
          <p:cNvPicPr/>
          <p:nvPr/>
        </p:nvPicPr>
        <p:blipFill>
          <a:blip r:embed="rId4"/>
        </p:blipFill>
        <p:spPr>
          <a:xfrm>
            <a:off x="9507855" y="8992553"/>
            <a:ext cx="2143125" cy="2143125"/>
          </a:xfrm>
          <a:prstGeom prst="rect">
            <a:avLst/>
          </a:prstGeom>
        </p:spPr>
      </p:pic>
      <p:pic>
        <p:nvPicPr>
          <p:cNvPr id="24" name="Изображение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8203545" y="405701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Изображение 25"/>
          <p:cNvPicPr/>
          <p:nvPr/>
        </p:nvPicPr>
        <p:blipFill>
          <a:blip r:embed="rId4"/>
        </p:blipFill>
        <p:spPr>
          <a:xfrm>
            <a:off x="11939271" y="8992553"/>
            <a:ext cx="2143125" cy="2143125"/>
          </a:xfrm>
          <a:prstGeom prst="rect">
            <a:avLst/>
          </a:prstGeom>
        </p:spPr>
      </p:pic>
      <p:sp>
        <p:nvSpPr>
          <p:cNvPr id="30" name="Текстовое поле 29"/>
          <p:cNvSpPr txBox="1"/>
          <p:nvPr/>
        </p:nvSpPr>
        <p:spPr>
          <a:xfrm>
            <a:off x="1642110" y="8853805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файлы с кодом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9418955" y="35458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9507855" y="111785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хеш-суммы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6979900" y="325755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7267555" y="1134110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add A1 A2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Стрелка вправо 35"/>
          <p:cNvSpPr/>
          <p:nvPr/>
        </p:nvSpPr>
        <p:spPr>
          <a:xfrm rot="20220000">
            <a:off x="6393180" y="5985510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260000">
            <a:off x="6345555" y="868362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4531340" y="534606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4658340" y="937831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7" grpId="0" animBg="1"/>
      <p:bldP spid="32" grpId="0"/>
      <p:bldP spid="20" grpId="0"/>
      <p:bldP spid="21" grpId="0"/>
      <p:bldP spid="31" grpId="0"/>
      <p:bldP spid="36" grpId="1" animBg="1"/>
      <p:bldP spid="37" grpId="1" animBg="1"/>
      <p:bldP spid="32" grpId="1"/>
      <p:bldP spid="20" grpId="1"/>
      <p:bldP spid="21" grpId="1"/>
      <p:bldP spid="31" grpId="1"/>
      <p:bldP spid="39" grpId="0" animBg="1"/>
      <p:bldP spid="38" grpId="0" animBg="1"/>
      <p:bldP spid="34" grpId="0"/>
      <p:bldP spid="33" grpId="0"/>
      <p:bldP spid="39" grpId="1" animBg="1"/>
      <p:bldP spid="38" grpId="1" animBg="1"/>
      <p:bldP spid="34" grpId="1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24" name="Изображение 23"/>
          <p:cNvPicPr/>
          <p:nvPr/>
        </p:nvPicPr>
        <p:blipFill>
          <a:blip r:embed="rId1"/>
          <a:stretch>
            <a:fillRect/>
          </a:stretch>
        </p:blipFill>
        <p:spPr>
          <a:xfrm>
            <a:off x="19211925" y="5922010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19067780" y="9450070"/>
            <a:ext cx="285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5346065"/>
            <a:ext cx="4627880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Блок-схема: альтернативный процесс 10"/>
          <p:cNvSpPr/>
          <p:nvPr/>
        </p:nvSpPr>
        <p:spPr>
          <a:xfrm>
            <a:off x="7690485" y="60661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2947015" y="5561965"/>
            <a:ext cx="4437380" cy="3419475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034405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1136269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762760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каталоги проекта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509510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дерева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3256260" y="916241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6" grpId="0" animBg="1"/>
      <p:bldP spid="11" grpId="0" bldLvl="0" animBg="1"/>
      <p:bldP spid="13" grpId="0"/>
      <p:bldP spid="6" grpId="1" animBg="1"/>
      <p:bldP spid="11" grpId="1" animBg="1"/>
      <p:bldP spid="13" grpId="1"/>
      <p:bldP spid="7" grpId="0" animBg="1"/>
      <p:bldP spid="17" grpId="0" bldLvl="0" animBg="1"/>
      <p:bldP spid="14" grpId="0"/>
      <p:bldP spid="7" grpId="1" animBg="1"/>
      <p:bldP spid="17" grpId="1" animBg="1"/>
      <p:bldP spid="14" grpId="1"/>
      <p:bldP spid="8" grpId="0" animBg="1"/>
      <p:bldP spid="33" grpId="0"/>
      <p:bldP spid="8" grpId="1" animBg="1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42630" cy="1755140"/>
          </a:xfrm>
        </p:spPr>
        <p:txBody>
          <a:bodyPr/>
          <a:lstStyle/>
          <a:p>
            <a:r>
              <a:rPr lang="ru-RU" dirty="0"/>
              <a:t>Структура объекта комммита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353820" y="5533390"/>
            <a:ext cx="6508750" cy="357378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message: “Add A1 A2”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10139045" y="6066155"/>
            <a:ext cx="4613910" cy="25088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7339310" y="3113405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7339310" y="9018270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16" name="Прямая со стрелкой 15"/>
          <p:cNvCxnSpPr>
            <a:stCxn id="3" idx="3"/>
            <a:endCxn id="10" idx="1"/>
          </p:cNvCxnSpPr>
          <p:nvPr/>
        </p:nvCxnSpPr>
        <p:spPr>
          <a:xfrm>
            <a:off x="7862570" y="7320280"/>
            <a:ext cx="22764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  <a:endCxn id="12" idx="1"/>
          </p:cNvCxnSpPr>
          <p:nvPr/>
        </p:nvCxnSpPr>
        <p:spPr>
          <a:xfrm flipV="1">
            <a:off x="14752955" y="4368165"/>
            <a:ext cx="258635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  <a:endCxn id="15" idx="1"/>
          </p:cNvCxnSpPr>
          <p:nvPr/>
        </p:nvCxnSpPr>
        <p:spPr>
          <a:xfrm>
            <a:off x="14752955" y="7320915"/>
            <a:ext cx="2586355" cy="295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2" name="Блок-схема: завершение 21"/>
          <p:cNvSpPr/>
          <p:nvPr/>
        </p:nvSpPr>
        <p:spPr>
          <a:xfrm>
            <a:off x="1536700" y="714629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</p:cNvCxnSpPr>
          <p:nvPr/>
        </p:nvCxnSpPr>
        <p:spPr>
          <a:xfrm flipV="1">
            <a:off x="4057015" y="6426200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9850755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12371070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Организационные вопросы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18155920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20676235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Блок-схема: завершение 6"/>
          <p:cNvSpPr/>
          <p:nvPr/>
        </p:nvSpPr>
        <p:spPr>
          <a:xfrm>
            <a:off x="18155920" y="959421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7" idx="0"/>
          </p:cNvCxnSpPr>
          <p:nvPr/>
        </p:nvCxnSpPr>
        <p:spPr>
          <a:xfrm flipV="1">
            <a:off x="20676235" y="887412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102580" cy="1755140"/>
          </a:xfrm>
        </p:spPr>
        <p:txBody>
          <a:bodyPr/>
          <a:lstStyle/>
          <a:p>
            <a:r>
              <a:rPr lang="ru-RU" altLang="en-US" dirty="0"/>
              <a:t>Организационные вопросы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75" y="2537460"/>
            <a:ext cx="8559800" cy="85598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421245" y="11394440"/>
            <a:ext cx="9243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latin typeface="Arial Black" panose="020B0A04020102020204" pitchFamily="34" charset="0"/>
                <a:cs typeface="Arial Black" panose="020B0A04020102020204" pitchFamily="34" charset="0"/>
              </a:rPr>
              <a:t>ТГ-канал курса</a:t>
            </a:r>
            <a:endParaRPr lang="en-US" altLang="en-US" sz="72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Presentation</Application>
  <PresentationFormat>Произвольный</PresentationFormat>
  <Paragraphs>308</Paragraphs>
  <Slides>22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Cambria Math</vt:lpstr>
      <vt:lpstr>Microsoft YaHei</vt:lpstr>
      <vt:lpstr>Arial Unicode MS</vt:lpstr>
      <vt:lpstr>Consolas</vt:lpstr>
      <vt:lpstr>Consolas</vt:lpstr>
      <vt:lpstr>simple-light-2</vt:lpstr>
      <vt:lpstr>Вводная лекция</vt:lpstr>
      <vt:lpstr>Организационные вопросы</vt:lpstr>
      <vt:lpstr>Работа на семинарах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Создание репозитория</vt:lpstr>
      <vt:lpstr>Структура репозитория</vt:lpstr>
      <vt:lpstr>Запись изменений</vt:lpstr>
      <vt:lpstr>Запись изменений</vt:lpstr>
      <vt:lpstr>Что такое ветка?</vt:lpstr>
      <vt:lpstr>Как Git хранит данные?</vt:lpstr>
      <vt:lpstr>Как Git хранит данные?</vt:lpstr>
      <vt:lpstr>Что такое ветка?</vt:lpstr>
      <vt:lpstr>Что такое ветка?</vt:lpstr>
      <vt:lpstr>Что такое ветка?</vt:lpstr>
      <vt:lpstr>Удаленные репозитории</vt:lpstr>
      <vt:lpstr>Пара слов о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465</cp:revision>
  <dcterms:created xsi:type="dcterms:W3CDTF">2023-09-07T15:23:00Z</dcterms:created>
  <dcterms:modified xsi:type="dcterms:W3CDTF">2024-08-11T16:59:44Z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1049-12.2.0.17545</vt:lpwstr>
  </property>
</Properties>
</file>