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601" r:id="rId4"/>
    <p:sldId id="599" r:id="rId6"/>
    <p:sldId id="602" r:id="rId7"/>
    <p:sldId id="603" r:id="rId8"/>
    <p:sldId id="605" r:id="rId9"/>
    <p:sldId id="604" r:id="rId10"/>
    <p:sldId id="606" r:id="rId11"/>
    <p:sldId id="607" r:id="rId12"/>
    <p:sldId id="608" r:id="rId13"/>
    <p:sldId id="609" r:id="rId14"/>
    <p:sldId id="612" r:id="rId15"/>
    <p:sldId id="610" r:id="rId16"/>
    <p:sldId id="611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3" r:id="rId47"/>
    <p:sldId id="644" r:id="rId48"/>
    <p:sldId id="331" r:id="rId49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601"/>
            <p14:sldId id="599"/>
            <p14:sldId id="602"/>
            <p14:sldId id="603"/>
            <p14:sldId id="605"/>
            <p14:sldId id="604"/>
            <p14:sldId id="606"/>
            <p14:sldId id="607"/>
            <p14:sldId id="608"/>
            <p14:sldId id="609"/>
            <p14:sldId id="612"/>
            <p14:sldId id="610"/>
            <p14:sldId id="611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78" userDrawn="1">
          <p15:clr>
            <a:srgbClr val="A4A3A4"/>
          </p15:clr>
        </p15:guide>
        <p15:guide id="4" pos="10374" userDrawn="1">
          <p15:clr>
            <a:srgbClr val="A4A3A4"/>
          </p15:clr>
        </p15:guide>
        <p15:guide id="5" pos="5464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5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78"/>
        <p:guide pos="10374"/>
        <p:guide pos="5464"/>
        <p:guide pos="626"/>
        <p:guide pos="14908"/>
        <p:guide orient="horz" pos="8045"/>
        <p:guide orient="horz" pos="1870"/>
        <p:guide pos="11296"/>
        <p:guide pos="4230"/>
        <p:guide orient="horz" pos="253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218055" y="4913630"/>
            <a:ext cx="20034250" cy="19164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9600" dirty="0">
                <a:solidFill>
                  <a:schemeClr val="bg1"/>
                </a:solidFill>
              </a:rPr>
              <a:t>Исключения</a:t>
            </a:r>
            <a:endParaRPr 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1785580" cy="938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"five"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59320" cy="10121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ZeroDivisionError: division by zero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Общий обработчик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2164040" cy="928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ZeroDivisionError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five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Общий обработчик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59320" cy="928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ZeroDivisionError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0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Несколько 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76691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"0 as input is forbidden"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Несколько 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76691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FAIL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</a:t>
            </a: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"0 as input is forbidden"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0 as input is forbidden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8360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Напоминание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69260"/>
            <a:ext cx="19766915" cy="965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__mro__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'ValueError'&gt;,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'Exception'&gt;,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'BaseException'&gt;,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&lt;class 'object'&gt;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220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выбора обработчика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sz="48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2201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Порядок выбора обработчика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general handler catch ZeroDivisionError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Неверный порядок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обработчиков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801965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"five"</a:t>
            </a:r>
            <a:endParaRPr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будет выполнено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sz="4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используемый обработчик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"general handler catch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exception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general handler catch ValueError</a:t>
            </a:r>
            <a:endParaRPr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Исключения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7912080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"five"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 is not valid: five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17912080" cy="1046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input -&gt; 42</a:t>
            </a:r>
            <a:endParaRPr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result</a:t>
            </a:r>
            <a:r>
              <a:rPr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 = 42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522855"/>
            <a:ext cx="17912080" cy="865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возбуждение с явным инстанцированием</a:t>
            </a:r>
            <a:endParaRPr 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"invalid value"</a:t>
            </a:r>
            <a:r>
              <a:rPr 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invalid value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возбуждение без явного инстанцирования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re-raise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522855"/>
            <a:ext cx="17912080" cy="8650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"invalid value"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"exception info: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invalid value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0328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Цепочка исключений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1804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ConnectionError: fail to connect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71004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 from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1804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ConnectionError: fail to connect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034669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raise from None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873313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"fail to connect"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connect_to_db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ConnectionError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RuntimeError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"transaction failed"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RuntimeError: transaction failed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897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Пользовательские исключения 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932015" cy="1037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MyException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MyException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"catch exception: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catch exception: MyException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609850"/>
            <a:ext cx="16718280" cy="871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raise_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raise"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"exc from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raise"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call_raise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calling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raise_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calling raise_"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609850"/>
            <a:ext cx="17739360" cy="871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"before exception raising"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call_raise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"after exception raising"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"process exception: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Примеры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7980660" cy="10594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 синтаксической ошибки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is odd"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SyntaxError: invalid syntax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пример логической ошибки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division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ZeroDivisionError: division by zero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91610" y="7146290"/>
            <a:ext cx="6450330" cy="2490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call_raise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691610" y="4410075"/>
            <a:ext cx="6450330" cy="24904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raise_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15" name="Изображение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16619855" y="4409440"/>
            <a:ext cx="1511300" cy="1499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91610" y="7146290"/>
            <a:ext cx="6450330" cy="2490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call_raise</a:t>
            </a:r>
            <a:endParaRPr 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19855" y="7145655"/>
            <a:ext cx="1511300" cy="1499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9711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Механизм распространения ошибок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465705"/>
            <a:ext cx="1001712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process_exception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91610" y="9882505"/>
            <a:ext cx="6450330" cy="24904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process_exception</a:t>
            </a:r>
            <a:endParaRPr lang="en-US" altLang="en-US" sz="4000">
              <a:solidFill>
                <a:schemeClr val="tx2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9675" y="3401695"/>
            <a:ext cx="1032383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exception raising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4410075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calling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09675" y="5417820"/>
            <a:ext cx="910844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before raise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09675" y="6426200"/>
            <a:ext cx="10431145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6968470" y="2518410"/>
            <a:ext cx="562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Стек вызовов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282065" y="7433945"/>
            <a:ext cx="14618970" cy="125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process exception: exc from raise_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Контекстные менеджеры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Захват и освобождение ресурсов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013710"/>
            <a:ext cx="16032480" cy="603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захват ресурса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освобождение ресурса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Проблема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013710"/>
            <a:ext cx="20647660" cy="603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захват ресурса</a:t>
            </a:r>
            <a:endParaRPr 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освобождение ресурса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произойдет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21560"/>
            <a:ext cx="16246475" cy="1000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succesfully write to file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successfully close file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21560"/>
            <a:ext cx="19883120" cy="1000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FAIL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successfully close file</a:t>
            </a:r>
            <a:endParaRPr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5400">
                <a:latin typeface="Consolas" panose="020B0609020204030204" charset="0"/>
                <a:cs typeface="Consolas" panose="020B0609020204030204" charset="0"/>
              </a:rPr>
              <a:t>UnsupportedOperation: not writable</a:t>
            </a:r>
            <a:endParaRPr lang="en-US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2967970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"file.txt"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mode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"succesfully write to file"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close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close file"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not writable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successfully close file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try-except-else-finally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177415"/>
            <a:ext cx="19067145" cy="1025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всегда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при ошибке в try-блоке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выполняется, если в try-блоке нет ошибок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finally</a:t>
            </a:r>
            <a:r>
              <a:rPr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выполняется всегда</a:t>
            </a:r>
            <a:endParaRPr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5400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Иерархия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923145" y="5922010"/>
            <a:ext cx="5611495" cy="21602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66530" y="9882505"/>
            <a:ext cx="7324725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BaseExceptionGroup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69720" y="7506335"/>
            <a:ext cx="5136515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GeneratorExit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62425" y="2465705"/>
            <a:ext cx="630301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KeyboardInterrupt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95575" y="2465705"/>
            <a:ext cx="477393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SystemExit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356070" y="7501255"/>
            <a:ext cx="431800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3" idx="2"/>
          </p:cNvCxnSpPr>
          <p:nvPr/>
        </p:nvCxnSpPr>
        <p:spPr>
          <a:xfrm>
            <a:off x="12729210" y="8082280"/>
            <a:ext cx="254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1"/>
            <a:endCxn id="7" idx="3"/>
          </p:cNvCxnSpPr>
          <p:nvPr/>
        </p:nvCxnSpPr>
        <p:spPr>
          <a:xfrm flipH="1">
            <a:off x="6706235" y="7002145"/>
            <a:ext cx="321691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1"/>
            <a:endCxn id="8" idx="2"/>
          </p:cNvCxnSpPr>
          <p:nvPr/>
        </p:nvCxnSpPr>
        <p:spPr>
          <a:xfrm flipH="1" flipV="1">
            <a:off x="7313930" y="4625975"/>
            <a:ext cx="2609215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3"/>
            <a:endCxn id="9" idx="2"/>
          </p:cNvCxnSpPr>
          <p:nvPr/>
        </p:nvCxnSpPr>
        <p:spPr>
          <a:xfrm flipV="1">
            <a:off x="15534640" y="4625975"/>
            <a:ext cx="2247900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3"/>
            <a:endCxn id="10" idx="1"/>
          </p:cNvCxnSpPr>
          <p:nvPr/>
        </p:nvCxnSpPr>
        <p:spPr>
          <a:xfrm>
            <a:off x="15534640" y="7002145"/>
            <a:ext cx="3821430" cy="1579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with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17595"/>
            <a:ext cx="19067145" cy="3856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файл гарантированно будет закрыт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что бы ни произошло</a:t>
            </a:r>
            <a:endParaRPr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"test.txt"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</a:t>
            </a:r>
            <a:r>
              <a:rPr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910550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Множественный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with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3617595"/>
            <a:ext cx="19067145" cy="6014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"source.txt"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file_read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open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"sink.txt"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"w"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file_write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readen_data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file_read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read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file_write</a:t>
            </a:r>
            <a:r>
              <a:rPr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write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readen_data</a:t>
            </a:r>
            <a:r>
              <a:rPr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06180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контекстного менеджера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069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pass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06180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Протокол контекстного менеджера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 </a:t>
            </a:r>
            <a:r>
              <a:rPr lang="en-US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Exception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Exception: 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1763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Значения из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__enter__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291080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"value from __enter__"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enter_value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enter_value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value from __enter__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call __exit__ </a:t>
            </a:r>
            <a:endParaRPr 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6157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Обработка исключений в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__exit__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249805"/>
            <a:ext cx="20481290" cy="1041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__enter__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__enter__"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__exit__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exc_type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exc_tb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"call __exit__"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exc_value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MyContextManager</a:t>
            </a:r>
            <a:r>
              <a:rPr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4800">
                <a:latin typeface="Consolas" panose="020B0609020204030204" charset="0"/>
                <a:cs typeface="Consolas" panose="020B0609020204030204" charset="0"/>
              </a:rPr>
              <a:t>... 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raise</a:t>
            </a:r>
            <a:r>
              <a:rPr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__enter__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sz="4800">
                <a:latin typeface="Consolas" panose="020B0609020204030204" charset="0"/>
                <a:cs typeface="Consolas" panose="020B0609020204030204" charset="0"/>
              </a:rPr>
              <a:t>call __exit__</a:t>
            </a:r>
            <a:endParaRPr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053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Иерархия исключений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923145" y="5922010"/>
            <a:ext cx="561149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66530" y="9882505"/>
            <a:ext cx="732472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BaseExceptionGroup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69720" y="7506335"/>
            <a:ext cx="5136515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GeneratorExit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62425" y="2465705"/>
            <a:ext cx="6303010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KeyboardInterrupt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395575" y="2465705"/>
            <a:ext cx="4773930" cy="2160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SystemExit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356070" y="7501255"/>
            <a:ext cx="4318000" cy="21602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>
                <a:latin typeface="Arial Black" panose="020B0A04020102020204" pitchFamily="34" charset="0"/>
                <a:cs typeface="Arial Black" panose="020B0A04020102020204" pitchFamily="34" charset="0"/>
              </a:rPr>
              <a:t>Exception</a:t>
            </a:r>
            <a:endParaRPr lang="en-US" altLang="en-US" sz="4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3" idx="2"/>
          </p:cNvCxnSpPr>
          <p:nvPr/>
        </p:nvCxnSpPr>
        <p:spPr>
          <a:xfrm>
            <a:off x="12729210" y="8082280"/>
            <a:ext cx="2540" cy="1727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1"/>
            <a:endCxn id="7" idx="3"/>
          </p:cNvCxnSpPr>
          <p:nvPr/>
        </p:nvCxnSpPr>
        <p:spPr>
          <a:xfrm flipH="1">
            <a:off x="6706235" y="7002145"/>
            <a:ext cx="321691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1"/>
            <a:endCxn id="8" idx="2"/>
          </p:cNvCxnSpPr>
          <p:nvPr/>
        </p:nvCxnSpPr>
        <p:spPr>
          <a:xfrm flipH="1" flipV="1">
            <a:off x="7313930" y="4625975"/>
            <a:ext cx="2609215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3"/>
            <a:endCxn id="9" idx="2"/>
          </p:cNvCxnSpPr>
          <p:nvPr/>
        </p:nvCxnSpPr>
        <p:spPr>
          <a:xfrm flipV="1">
            <a:off x="15534640" y="4625975"/>
            <a:ext cx="2247900" cy="2376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3"/>
            <a:endCxn id="10" idx="1"/>
          </p:cNvCxnSpPr>
          <p:nvPr/>
        </p:nvCxnSpPr>
        <p:spPr>
          <a:xfrm>
            <a:off x="15534640" y="7002145"/>
            <a:ext cx="3821430" cy="1579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969895"/>
            <a:ext cx="10504170" cy="8636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...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1866880" y="4769485"/>
            <a:ext cx="1370965" cy="2354580"/>
          </a:xfrm>
          <a:prstGeom prst="rightBrace">
            <a:avLst>
              <a:gd name="adj1" fmla="val 8333"/>
              <a:gd name="adj2" fmla="val 49221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11866880" y="8369935"/>
            <a:ext cx="1370965" cy="2354580"/>
          </a:xfrm>
          <a:prstGeom prst="rightBrace">
            <a:avLst>
              <a:gd name="adj1" fmla="val 8333"/>
              <a:gd name="adj2" fmla="val 49221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740130" y="5485765"/>
            <a:ext cx="3602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try-</a:t>
            </a:r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740130" y="8586470"/>
            <a:ext cx="7056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except-</a:t>
            </a:r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блок</a:t>
            </a:r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/ </a:t>
            </a:r>
            <a:endParaRPr lang="en-US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exception-handler</a:t>
            </a:r>
            <a:endParaRPr lang="en-US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пример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512280" cy="1010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"string"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ValueError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 как только выйдем из цикла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read number"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58861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try-except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пример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19512280" cy="1010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break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 выполнится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lang="en-US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выполнится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"successfully read number"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98891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Непойманные исключения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2312670"/>
            <a:ext cx="20147915" cy="938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input -&gt; 5</a:t>
            </a:r>
            <a:endParaRPr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try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a number: 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/ 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except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"input is not valid:</a:t>
            </a:r>
            <a:r>
              <a:rPr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input_value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 = 2.0</a:t>
            </a:r>
            <a:endParaRPr 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10531</Words>
  <Application>WPS Presentation</Application>
  <PresentationFormat>Произвольный</PresentationFormat>
  <Paragraphs>699</Paragraphs>
  <Slides>46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Объектно-Ориентированное программирование на Python</vt:lpstr>
      <vt:lpstr>Семинар</vt:lpstr>
      <vt:lpstr>Интерфейсы</vt:lpstr>
      <vt:lpstr>Примеры исключений</vt:lpstr>
      <vt:lpstr>Иерархия исключений</vt:lpstr>
      <vt:lpstr>try-except</vt:lpstr>
      <vt:lpstr>Примеры исключений</vt:lpstr>
      <vt:lpstr>try-except: пример</vt:lpstr>
      <vt:lpstr>try-except: пример</vt:lpstr>
      <vt:lpstr>Непойманные исключения</vt:lpstr>
      <vt:lpstr>Непойманные исключения</vt:lpstr>
      <vt:lpstr>Общий обработчик</vt:lpstr>
      <vt:lpstr>Непойманные исключения</vt:lpstr>
      <vt:lpstr>Общий обработчик</vt:lpstr>
      <vt:lpstr>Несколько обработчиков</vt:lpstr>
      <vt:lpstr>Несколько обработчиков</vt:lpstr>
      <vt:lpstr>Напоминание</vt:lpstr>
      <vt:lpstr>Порядок выбора обработчика</vt:lpstr>
      <vt:lpstr>Порядок выбора обработчика</vt:lpstr>
      <vt:lpstr>Неверный порядок обработчиков</vt:lpstr>
      <vt:lpstr>try-except-else</vt:lpstr>
      <vt:lpstr>try-except-else</vt:lpstr>
      <vt:lpstr>raise</vt:lpstr>
      <vt:lpstr>re-raise</vt:lpstr>
      <vt:lpstr>Цепочка исключений</vt:lpstr>
      <vt:lpstr>raise from</vt:lpstr>
      <vt:lpstr>raise from None</vt:lpstr>
      <vt:lpstr>Пользовательские исключения </vt:lpstr>
      <vt:lpstr>Механизм распространения ошибок</vt:lpstr>
      <vt:lpstr>Механизм распространения ошибок</vt:lpstr>
      <vt:lpstr>Механизм распространения ошибок</vt:lpstr>
      <vt:lpstr>Механизм распространения ошибок</vt:lpstr>
      <vt:lpstr>Исключения</vt:lpstr>
      <vt:lpstr>Механизм распространения ошибок</vt:lpstr>
      <vt:lpstr>Захват и освобождение ресурсов</vt:lpstr>
      <vt:lpstr>Проблема</vt:lpstr>
      <vt:lpstr>try-finally</vt:lpstr>
      <vt:lpstr>try-finally</vt:lpstr>
      <vt:lpstr>try-except-finally</vt:lpstr>
      <vt:lpstr>try-except-else-finally</vt:lpstr>
      <vt:lpstr>with</vt:lpstr>
      <vt:lpstr>Множественный with</vt:lpstr>
      <vt:lpstr>Протокол контекстного менеджера</vt:lpstr>
      <vt:lpstr>Протокол контекстного менеджера</vt:lpstr>
      <vt:lpstr>Значения из __enter__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586</cp:revision>
  <dcterms:created xsi:type="dcterms:W3CDTF">2023-09-07T15:23:00Z</dcterms:created>
  <dcterms:modified xsi:type="dcterms:W3CDTF">2024-10-16T20:28:55Z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1049-12.2.0.18586</vt:lpwstr>
  </property>
</Properties>
</file>