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6" r:id="rId2"/>
    <p:sldId id="257" r:id="rId3"/>
    <p:sldId id="258" r:id="rId4"/>
    <p:sldId id="259" r:id="rId5"/>
    <p:sldId id="266" r:id="rId6"/>
    <p:sldId id="260" r:id="rId7"/>
    <p:sldId id="261" r:id="rId8"/>
    <p:sldId id="265" r:id="rId9"/>
    <p:sldId id="264" r:id="rId10"/>
    <p:sldId id="263" r:id="rId11"/>
    <p:sldId id="268" r:id="rId12"/>
    <p:sldId id="267" r:id="rId13"/>
    <p:sldId id="269" r:id="rId14"/>
    <p:sldId id="270" r:id="rId15"/>
    <p:sldId id="271" r:id="rId16"/>
    <p:sldId id="272" r:id="rId17"/>
    <p:sldId id="273" r:id="rId18"/>
    <p:sldId id="274" r:id="rId19"/>
    <p:sldId id="275" r:id="rId20"/>
    <p:sldId id="278" r:id="rId21"/>
    <p:sldId id="279" r:id="rId22"/>
    <p:sldId id="276" r:id="rId23"/>
    <p:sldId id="277"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700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17057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4315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532993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00466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011024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7822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7813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0392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8359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7031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9D389-4C4C-4FD7-9E6B-9F44477F0EB8}" type="datetime1">
              <a:rPr lang="en-US" smtClean="0"/>
              <a:t>9/26/2023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015662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6812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8074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9169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1519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69D389-4C4C-4FD7-9E6B-9F44477F0EB8}" type="datetime1">
              <a:rPr lang="en-US" smtClean="0"/>
              <a:t>9/26/2023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4476384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lampubhutia/nyc-flight-del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umpy.org/doc/stable/user/whatisnumpy.html" TargetMode="External"/><Relationship Id="rId2" Type="http://schemas.openxmlformats.org/officeDocument/2006/relationships/hyperlink" Target="https://pandas.pydata.org/docs/user_guide/index.html" TargetMode="External"/><Relationship Id="rId1" Type="http://schemas.openxmlformats.org/officeDocument/2006/relationships/slideLayout" Target="../slideLayouts/slideLayout2.xml"/><Relationship Id="rId5" Type="http://schemas.openxmlformats.org/officeDocument/2006/relationships/hyperlink" Target="https://seaborn.pydata.org/tutorial/introduction" TargetMode="External"/><Relationship Id="rId4" Type="http://schemas.openxmlformats.org/officeDocument/2006/relationships/hyperlink" Target="https://www.w3schools.com/python/matplotlib_intro.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A320-EB23-C725-764C-17483A580980}"/>
              </a:ext>
            </a:extLst>
          </p:cNvPr>
          <p:cNvSpPr>
            <a:spLocks noGrp="1"/>
          </p:cNvSpPr>
          <p:nvPr>
            <p:ph type="ctrTitle"/>
          </p:nvPr>
        </p:nvSpPr>
        <p:spPr>
          <a:xfrm>
            <a:off x="530352" y="885557"/>
            <a:ext cx="4114800" cy="2215152"/>
          </a:xfrm>
        </p:spPr>
        <p:txBody>
          <a:bodyPr>
            <a:normAutofit/>
          </a:bodyPr>
          <a:lstStyle/>
          <a:p>
            <a:r>
              <a:rPr lang="en-US" dirty="0"/>
              <a:t>DATA ANALYTICS</a:t>
            </a:r>
            <a:endParaRPr lang="en-DE" dirty="0"/>
          </a:p>
        </p:txBody>
      </p:sp>
      <p:sp>
        <p:nvSpPr>
          <p:cNvPr id="3" name="Subtitle 2">
            <a:extLst>
              <a:ext uri="{FF2B5EF4-FFF2-40B4-BE49-F238E27FC236}">
                <a16:creationId xmlns:a16="http://schemas.microsoft.com/office/drawing/2014/main" id="{16717E6D-8A61-9578-4C85-D74DD411803F}"/>
              </a:ext>
            </a:extLst>
          </p:cNvPr>
          <p:cNvSpPr>
            <a:spLocks noGrp="1"/>
          </p:cNvSpPr>
          <p:nvPr>
            <p:ph type="subTitle" idx="1"/>
          </p:nvPr>
        </p:nvSpPr>
        <p:spPr>
          <a:xfrm>
            <a:off x="530352" y="3509963"/>
            <a:ext cx="4114800" cy="2215152"/>
          </a:xfrm>
        </p:spPr>
        <p:txBody>
          <a:bodyPr>
            <a:normAutofit/>
          </a:bodyPr>
          <a:lstStyle/>
          <a:p>
            <a:r>
              <a:rPr lang="en-US" dirty="0"/>
              <a:t>TUTORIAL SESSIONS</a:t>
            </a:r>
          </a:p>
          <a:p>
            <a:r>
              <a:rPr lang="en-US" dirty="0"/>
              <a:t>- Aiman Alam</a:t>
            </a:r>
          </a:p>
          <a:p>
            <a:r>
              <a:rPr lang="en-US" dirty="0"/>
              <a:t>Data Science</a:t>
            </a:r>
            <a:endParaRPr lang="en-DE" dirty="0"/>
          </a:p>
        </p:txBody>
      </p:sp>
      <p:pic>
        <p:nvPicPr>
          <p:cNvPr id="4" name="Picture 3">
            <a:extLst>
              <a:ext uri="{FF2B5EF4-FFF2-40B4-BE49-F238E27FC236}">
                <a16:creationId xmlns:a16="http://schemas.microsoft.com/office/drawing/2014/main" id="{C3CCB7DD-7F7F-CCF0-2CF0-A774AC352CE1}"/>
              </a:ext>
            </a:extLst>
          </p:cNvPr>
          <p:cNvPicPr>
            <a:picLocks noChangeAspect="1"/>
          </p:cNvPicPr>
          <p:nvPr/>
        </p:nvPicPr>
        <p:blipFill rotWithShape="1">
          <a:blip r:embed="rId2"/>
          <a:srcRect l="14676" r="10298" b="-1"/>
          <a:stretch/>
        </p:blipFill>
        <p:spPr>
          <a:xfrm>
            <a:off x="5334000" y="10"/>
            <a:ext cx="6858000" cy="6855654"/>
          </a:xfrm>
          <a:prstGeom prst="rect">
            <a:avLst/>
          </a:prstGeom>
        </p:spPr>
      </p:pic>
    </p:spTree>
    <p:extLst>
      <p:ext uri="{BB962C8B-B14F-4D97-AF65-F5344CB8AC3E}">
        <p14:creationId xmlns:p14="http://schemas.microsoft.com/office/powerpoint/2010/main" val="168103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49BFBE-8FF4-3CF1-0BEA-8428E2513998}"/>
              </a:ext>
            </a:extLst>
          </p:cNvPr>
          <p:cNvSpPr txBox="1"/>
          <p:nvPr/>
        </p:nvSpPr>
        <p:spPr>
          <a:xfrm>
            <a:off x="352926" y="478355"/>
            <a:ext cx="9561095" cy="5078313"/>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Bar Chart</a:t>
            </a:r>
            <a:r>
              <a:rPr lang="en-US" b="0" i="0" dirty="0">
                <a:solidFill>
                  <a:srgbClr val="374151"/>
                </a:solidFill>
                <a:effectLst/>
                <a:latin typeface="Söhne"/>
              </a:rPr>
              <a:t>: Uses bars to represent and compare data categories. Good for showing comparisons and trends.</a:t>
            </a:r>
          </a:p>
          <a:p>
            <a:pPr algn="l">
              <a:buFont typeface="+mj-lt"/>
              <a:buAutoNum type="arabicPeriod"/>
            </a:pPr>
            <a:r>
              <a:rPr lang="en-US" b="1" i="0" dirty="0">
                <a:solidFill>
                  <a:srgbClr val="374151"/>
                </a:solidFill>
                <a:effectLst/>
                <a:latin typeface="Söhne"/>
              </a:rPr>
              <a:t>Line Chart</a:t>
            </a:r>
            <a:r>
              <a:rPr lang="en-US" b="0" i="0" dirty="0">
                <a:solidFill>
                  <a:srgbClr val="374151"/>
                </a:solidFill>
                <a:effectLst/>
                <a:latin typeface="Söhne"/>
              </a:rPr>
              <a:t>: Displays data points connected by lines. Useful for showing trends or changes over time.</a:t>
            </a:r>
          </a:p>
          <a:p>
            <a:pPr algn="l">
              <a:buFont typeface="+mj-lt"/>
              <a:buAutoNum type="arabicPeriod"/>
            </a:pPr>
            <a:r>
              <a:rPr lang="en-US" b="1" i="0" dirty="0">
                <a:solidFill>
                  <a:srgbClr val="374151"/>
                </a:solidFill>
                <a:effectLst/>
                <a:latin typeface="Söhne"/>
              </a:rPr>
              <a:t>Pie Chart</a:t>
            </a:r>
            <a:r>
              <a:rPr lang="en-US" b="0" i="0" dirty="0">
                <a:solidFill>
                  <a:srgbClr val="374151"/>
                </a:solidFill>
                <a:effectLst/>
                <a:latin typeface="Söhne"/>
              </a:rPr>
              <a:t>: Divides a circle into slices to represent parts of a whole. Shows proportions and percentages.</a:t>
            </a:r>
          </a:p>
          <a:p>
            <a:pPr algn="l">
              <a:buFont typeface="+mj-lt"/>
              <a:buAutoNum type="arabicPeriod"/>
            </a:pPr>
            <a:r>
              <a:rPr lang="en-US" b="1" i="0" dirty="0">
                <a:solidFill>
                  <a:srgbClr val="374151"/>
                </a:solidFill>
                <a:effectLst/>
                <a:latin typeface="Söhne"/>
              </a:rPr>
              <a:t>Scatter Plot</a:t>
            </a:r>
            <a:r>
              <a:rPr lang="en-US" b="0" i="0" dirty="0">
                <a:solidFill>
                  <a:srgbClr val="374151"/>
                </a:solidFill>
                <a:effectLst/>
                <a:latin typeface="Söhne"/>
              </a:rPr>
              <a:t>: Uses points to show how two variables relate. Helps identify relationships and outliers.</a:t>
            </a:r>
          </a:p>
          <a:p>
            <a:pPr algn="l">
              <a:buFont typeface="+mj-lt"/>
              <a:buAutoNum type="arabicPeriod"/>
            </a:pPr>
            <a:r>
              <a:rPr lang="en-US" b="1" i="0" dirty="0">
                <a:solidFill>
                  <a:srgbClr val="374151"/>
                </a:solidFill>
                <a:effectLst/>
                <a:latin typeface="Söhne"/>
              </a:rPr>
              <a:t>Histogram</a:t>
            </a:r>
            <a:r>
              <a:rPr lang="en-US" b="0" i="0" dirty="0">
                <a:solidFill>
                  <a:srgbClr val="374151"/>
                </a:solidFill>
                <a:effectLst/>
                <a:latin typeface="Söhne"/>
              </a:rPr>
              <a:t>: Displays data distribution in bars. Useful for understanding data patterns and frequencies.</a:t>
            </a:r>
          </a:p>
          <a:p>
            <a:pPr algn="l">
              <a:buFont typeface="+mj-lt"/>
              <a:buAutoNum type="arabicPeriod"/>
            </a:pPr>
            <a:r>
              <a:rPr lang="en-US" b="1" i="0" dirty="0">
                <a:solidFill>
                  <a:srgbClr val="374151"/>
                </a:solidFill>
                <a:effectLst/>
                <a:latin typeface="Söhne"/>
              </a:rPr>
              <a:t>Heatmap</a:t>
            </a:r>
            <a:r>
              <a:rPr lang="en-US" b="0" i="0" dirty="0">
                <a:solidFill>
                  <a:srgbClr val="374151"/>
                </a:solidFill>
                <a:effectLst/>
                <a:latin typeface="Söhne"/>
              </a:rPr>
              <a:t>: Uses colors to represent data values in a grid. Shows patterns and relationships in large datasets.</a:t>
            </a:r>
          </a:p>
          <a:p>
            <a:pPr algn="l">
              <a:buFont typeface="+mj-lt"/>
              <a:buAutoNum type="arabicPeriod"/>
            </a:pPr>
            <a:r>
              <a:rPr lang="en-US" b="1" i="0" dirty="0">
                <a:solidFill>
                  <a:srgbClr val="374151"/>
                </a:solidFill>
                <a:effectLst/>
                <a:latin typeface="Söhne"/>
              </a:rPr>
              <a:t>Box Plot</a:t>
            </a:r>
            <a:r>
              <a:rPr lang="en-US" b="0" i="0" dirty="0">
                <a:solidFill>
                  <a:srgbClr val="374151"/>
                </a:solidFill>
                <a:effectLst/>
                <a:latin typeface="Söhne"/>
              </a:rPr>
              <a:t>: Illustrates the distribution of data using quartiles. Helps identify outliers and data spread.</a:t>
            </a:r>
          </a:p>
          <a:p>
            <a:pPr algn="l">
              <a:buFont typeface="+mj-lt"/>
              <a:buAutoNum type="arabicPeriod"/>
            </a:pPr>
            <a:r>
              <a:rPr lang="en-US" b="1" i="0" dirty="0">
                <a:solidFill>
                  <a:srgbClr val="374151"/>
                </a:solidFill>
                <a:effectLst/>
                <a:latin typeface="Söhne"/>
              </a:rPr>
              <a:t>Map</a:t>
            </a:r>
            <a:r>
              <a:rPr lang="en-US" b="0" i="0" dirty="0">
                <a:solidFill>
                  <a:srgbClr val="374151"/>
                </a:solidFill>
                <a:effectLst/>
                <a:latin typeface="Söhne"/>
              </a:rPr>
              <a:t>: Visualizes data on a geographical map. Useful for showing spatial patterns and locations.</a:t>
            </a:r>
          </a:p>
          <a:p>
            <a:pPr algn="l">
              <a:buFont typeface="+mj-lt"/>
              <a:buAutoNum type="arabicPeriod"/>
            </a:pPr>
            <a:r>
              <a:rPr lang="en-US" b="1" i="0" dirty="0" err="1">
                <a:solidFill>
                  <a:srgbClr val="374151"/>
                </a:solidFill>
                <a:effectLst/>
                <a:latin typeface="Söhne"/>
              </a:rPr>
              <a:t>Treemap</a:t>
            </a:r>
            <a:r>
              <a:rPr lang="en-US" b="0" i="0" dirty="0">
                <a:solidFill>
                  <a:srgbClr val="374151"/>
                </a:solidFill>
                <a:effectLst/>
                <a:latin typeface="Söhne"/>
              </a:rPr>
              <a:t>: Divides a rectangle into smaller rectangles to represent hierarchical data. Useful for displaying structured data.</a:t>
            </a:r>
          </a:p>
          <a:p>
            <a:pPr algn="l">
              <a:buFont typeface="+mj-lt"/>
              <a:buAutoNum type="arabicPeriod"/>
            </a:pPr>
            <a:r>
              <a:rPr lang="en-US" b="1" i="0" dirty="0">
                <a:solidFill>
                  <a:srgbClr val="374151"/>
                </a:solidFill>
                <a:effectLst/>
                <a:latin typeface="Söhne"/>
              </a:rPr>
              <a:t>Bubble Chart</a:t>
            </a:r>
            <a:r>
              <a:rPr lang="en-US" b="0" i="0" dirty="0">
                <a:solidFill>
                  <a:srgbClr val="374151"/>
                </a:solidFill>
                <a:effectLst/>
                <a:latin typeface="Söhne"/>
              </a:rPr>
              <a:t>: Uses bubbles of varying size to show data relationships. Useful for comparing three variables at once.</a:t>
            </a:r>
          </a:p>
        </p:txBody>
      </p:sp>
    </p:spTree>
    <p:extLst>
      <p:ext uri="{BB962C8B-B14F-4D97-AF65-F5344CB8AC3E}">
        <p14:creationId xmlns:p14="http://schemas.microsoft.com/office/powerpoint/2010/main" val="106989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6D44-7F92-8D70-98EF-7E427710ABC9}"/>
              </a:ext>
            </a:extLst>
          </p:cNvPr>
          <p:cNvSpPr>
            <a:spLocks noGrp="1"/>
          </p:cNvSpPr>
          <p:nvPr>
            <p:ph type="title"/>
          </p:nvPr>
        </p:nvSpPr>
        <p:spPr>
          <a:xfrm>
            <a:off x="677334" y="609600"/>
            <a:ext cx="8596668" cy="753979"/>
          </a:xfrm>
        </p:spPr>
        <p:txBody>
          <a:bodyPr>
            <a:normAutofit/>
          </a:bodyPr>
          <a:lstStyle/>
          <a:p>
            <a:r>
              <a:rPr lang="en-US" sz="2000" b="0" i="0" dirty="0">
                <a:solidFill>
                  <a:schemeClr val="accent1">
                    <a:lumMod val="75000"/>
                  </a:schemeClr>
                </a:solidFill>
                <a:effectLst/>
                <a:latin typeface="Söhne"/>
              </a:rPr>
              <a:t>a graphical representation of carrier scheduled flights in numbers and percentages using two subplots</a:t>
            </a:r>
            <a:endParaRPr lang="en-DE" sz="2000" dirty="0">
              <a:solidFill>
                <a:schemeClr val="accent1">
                  <a:lumMod val="75000"/>
                </a:schemeClr>
              </a:solidFill>
            </a:endParaRPr>
          </a:p>
        </p:txBody>
      </p:sp>
      <p:sp>
        <p:nvSpPr>
          <p:cNvPr id="3" name="Content Placeholder 2">
            <a:extLst>
              <a:ext uri="{FF2B5EF4-FFF2-40B4-BE49-F238E27FC236}">
                <a16:creationId xmlns:a16="http://schemas.microsoft.com/office/drawing/2014/main" id="{FDDF5E40-2057-E9A9-61F8-E7935F5A9CAF}"/>
              </a:ext>
            </a:extLst>
          </p:cNvPr>
          <p:cNvSpPr>
            <a:spLocks noGrp="1"/>
          </p:cNvSpPr>
          <p:nvPr>
            <p:ph idx="1"/>
          </p:nvPr>
        </p:nvSpPr>
        <p:spPr>
          <a:xfrm>
            <a:off x="677333" y="1604211"/>
            <a:ext cx="11233929" cy="4908884"/>
          </a:xfrm>
        </p:spPr>
        <p:txBody>
          <a:bodyPr>
            <a:normAutofit/>
          </a:bodyPr>
          <a:lstStyle/>
          <a:p>
            <a:pPr>
              <a:lnSpc>
                <a:spcPct val="70000"/>
              </a:lnSpc>
            </a:pPr>
            <a:r>
              <a:rPr lang="en-US" sz="1400" dirty="0"/>
              <a:t>f, ax = </a:t>
            </a:r>
            <a:r>
              <a:rPr lang="en-US" sz="1400" dirty="0" err="1"/>
              <a:t>plt.subplots</a:t>
            </a:r>
            <a:r>
              <a:rPr lang="en-US" sz="1400" dirty="0"/>
              <a:t>(1, 2, </a:t>
            </a:r>
            <a:r>
              <a:rPr lang="en-US" sz="1400" dirty="0" err="1"/>
              <a:t>figsize</a:t>
            </a:r>
            <a:r>
              <a:rPr lang="en-US" sz="1400" dirty="0"/>
              <a:t>=(20, 10)): This line creates a matplotlib figure (f) with two subplots arranged in one row and two columns. It also specifies the figure size.</a:t>
            </a:r>
          </a:p>
          <a:p>
            <a:pPr>
              <a:lnSpc>
                <a:spcPct val="70000"/>
              </a:lnSpc>
            </a:pPr>
            <a:endParaRPr lang="en-US" sz="1400" dirty="0"/>
          </a:p>
          <a:p>
            <a:pPr>
              <a:lnSpc>
                <a:spcPct val="70000"/>
              </a:lnSpc>
            </a:pPr>
            <a:r>
              <a:rPr lang="en-US" sz="1400" dirty="0" err="1"/>
              <a:t>df</a:t>
            </a:r>
            <a:r>
              <a:rPr lang="en-US" sz="1400" dirty="0"/>
              <a:t>['carrier'].</a:t>
            </a:r>
            <a:r>
              <a:rPr lang="en-US" sz="1400" dirty="0" err="1"/>
              <a:t>value_counts</a:t>
            </a:r>
            <a:r>
              <a:rPr lang="en-US" sz="1400" dirty="0"/>
              <a:t>().</a:t>
            </a:r>
            <a:r>
              <a:rPr lang="en-US" sz="1400" dirty="0" err="1"/>
              <a:t>plot.pie</a:t>
            </a:r>
            <a:r>
              <a:rPr lang="en-US" sz="1400" dirty="0"/>
              <a:t>(</a:t>
            </a:r>
            <a:r>
              <a:rPr lang="en-US" sz="1400" dirty="0" err="1"/>
              <a:t>autopct</a:t>
            </a:r>
            <a:r>
              <a:rPr lang="en-US" sz="1400" dirty="0"/>
              <a:t>='%1.2f%%', ax=ax[1], shadow=False): This line creates a pie chart on the second subplot (ax[1]) using the value counts of the 'carrier' column from your </a:t>
            </a:r>
            <a:r>
              <a:rPr lang="en-US" sz="1400" dirty="0" err="1"/>
              <a:t>DataFrame</a:t>
            </a:r>
            <a:r>
              <a:rPr lang="en-US" sz="1400" dirty="0"/>
              <a:t> </a:t>
            </a:r>
            <a:r>
              <a:rPr lang="en-US" sz="1400" dirty="0" err="1"/>
              <a:t>df</a:t>
            </a:r>
            <a:r>
              <a:rPr lang="en-US" sz="1400" dirty="0"/>
              <a:t>. The </a:t>
            </a:r>
            <a:r>
              <a:rPr lang="en-US" sz="1400" dirty="0" err="1"/>
              <a:t>autopct</a:t>
            </a:r>
            <a:r>
              <a:rPr lang="en-US" sz="1400" dirty="0"/>
              <a:t>='%1.2f%%' argument displays the percentages with two decimal places on the pie chart. The shadow=False argument removes the shadow effect from the pie chart.</a:t>
            </a:r>
          </a:p>
          <a:p>
            <a:pPr>
              <a:lnSpc>
                <a:spcPct val="70000"/>
              </a:lnSpc>
            </a:pPr>
            <a:endParaRPr lang="en-US" sz="1400" dirty="0"/>
          </a:p>
          <a:p>
            <a:pPr>
              <a:lnSpc>
                <a:spcPct val="70000"/>
              </a:lnSpc>
            </a:pPr>
            <a:r>
              <a:rPr lang="en-US" sz="1400" dirty="0"/>
              <a:t>ax[1].</a:t>
            </a:r>
            <a:r>
              <a:rPr lang="en-US" sz="1400" dirty="0" err="1"/>
              <a:t>set_title</a:t>
            </a:r>
            <a:r>
              <a:rPr lang="en-US" sz="1400" dirty="0"/>
              <a:t>('Flight % of Carrier'): This sets the title for the second subplot.</a:t>
            </a:r>
          </a:p>
          <a:p>
            <a:pPr>
              <a:lnSpc>
                <a:spcPct val="70000"/>
              </a:lnSpc>
            </a:pPr>
            <a:endParaRPr lang="en-US" sz="1400" dirty="0"/>
          </a:p>
          <a:p>
            <a:pPr>
              <a:lnSpc>
                <a:spcPct val="70000"/>
              </a:lnSpc>
            </a:pPr>
            <a:r>
              <a:rPr lang="en-US" sz="1400" dirty="0"/>
              <a:t>ax[1].</a:t>
            </a:r>
            <a:r>
              <a:rPr lang="en-US" sz="1400" dirty="0" err="1"/>
              <a:t>set_ylabel</a:t>
            </a:r>
            <a:r>
              <a:rPr lang="en-US" sz="1400" dirty="0"/>
              <a:t>(''): This removes the y-axis label from the second subplot, typically used when displaying a pie chart.</a:t>
            </a:r>
          </a:p>
          <a:p>
            <a:pPr>
              <a:lnSpc>
                <a:spcPct val="70000"/>
              </a:lnSpc>
            </a:pPr>
            <a:endParaRPr lang="en-US" sz="1400" dirty="0"/>
          </a:p>
          <a:p>
            <a:pPr>
              <a:lnSpc>
                <a:spcPct val="70000"/>
              </a:lnSpc>
            </a:pPr>
            <a:r>
              <a:rPr lang="en-US" sz="1400" dirty="0" err="1"/>
              <a:t>sns.countplot</a:t>
            </a:r>
            <a:r>
              <a:rPr lang="en-US" sz="1400" dirty="0"/>
              <a:t>('carrier', order=</a:t>
            </a:r>
            <a:r>
              <a:rPr lang="en-US" sz="1400" dirty="0" err="1"/>
              <a:t>df</a:t>
            </a:r>
            <a:r>
              <a:rPr lang="en-US" sz="1400" dirty="0"/>
              <a:t>['carrier'].</a:t>
            </a:r>
            <a:r>
              <a:rPr lang="en-US" sz="1400" dirty="0" err="1"/>
              <a:t>value_counts</a:t>
            </a:r>
            <a:r>
              <a:rPr lang="en-US" sz="1400" dirty="0"/>
              <a:t>().index, data=</a:t>
            </a:r>
            <a:r>
              <a:rPr lang="en-US" sz="1400" dirty="0" err="1"/>
              <a:t>df</a:t>
            </a:r>
            <a:r>
              <a:rPr lang="en-US" sz="1400" dirty="0"/>
              <a:t>, ax=ax[0]): This line creates a </a:t>
            </a:r>
            <a:r>
              <a:rPr lang="en-US" sz="1400" dirty="0" err="1"/>
              <a:t>countplot</a:t>
            </a:r>
            <a:r>
              <a:rPr lang="en-US" sz="1400" dirty="0"/>
              <a:t> (bar plot) on the first subplot (ax[0]) to display the frequency distribution of carriers. The order argument ensures that the bars are ordered based on the carrier's frequency count.</a:t>
            </a:r>
          </a:p>
          <a:p>
            <a:pPr>
              <a:lnSpc>
                <a:spcPct val="70000"/>
              </a:lnSpc>
            </a:pPr>
            <a:endParaRPr lang="en-US" sz="1400" dirty="0"/>
          </a:p>
          <a:p>
            <a:pPr>
              <a:lnSpc>
                <a:spcPct val="70000"/>
              </a:lnSpc>
            </a:pPr>
            <a:r>
              <a:rPr lang="en-US" sz="1400" dirty="0"/>
              <a:t>ax[0].</a:t>
            </a:r>
            <a:r>
              <a:rPr lang="en-US" sz="1400" dirty="0" err="1"/>
              <a:t>set_title</a:t>
            </a:r>
            <a:r>
              <a:rPr lang="en-US" sz="1400" dirty="0"/>
              <a:t>('Frequency Distribution of Carriers'): This sets the title for the first subplot.</a:t>
            </a:r>
          </a:p>
          <a:p>
            <a:pPr>
              <a:lnSpc>
                <a:spcPct val="70000"/>
              </a:lnSpc>
            </a:pPr>
            <a:endParaRPr lang="en-US" sz="1400" dirty="0"/>
          </a:p>
          <a:p>
            <a:pPr>
              <a:lnSpc>
                <a:spcPct val="70000"/>
              </a:lnSpc>
            </a:pPr>
            <a:r>
              <a:rPr lang="en-US" sz="1400" dirty="0"/>
              <a:t>ax[0].</a:t>
            </a:r>
            <a:r>
              <a:rPr lang="en-US" sz="1400" dirty="0" err="1"/>
              <a:t>set_ylabel</a:t>
            </a:r>
            <a:r>
              <a:rPr lang="en-US" sz="1400" dirty="0"/>
              <a:t>('Number of Flights'): This sets the y-axis label for the first subplot.</a:t>
            </a:r>
          </a:p>
          <a:p>
            <a:pPr>
              <a:lnSpc>
                <a:spcPct val="70000"/>
              </a:lnSpc>
            </a:pPr>
            <a:endParaRPr lang="en-US" sz="1400" dirty="0"/>
          </a:p>
          <a:p>
            <a:pPr>
              <a:lnSpc>
                <a:spcPct val="70000"/>
              </a:lnSpc>
            </a:pPr>
            <a:r>
              <a:rPr lang="en-US" sz="1400" dirty="0" err="1"/>
              <a:t>plt.show</a:t>
            </a:r>
            <a:r>
              <a:rPr lang="en-US" sz="1400" dirty="0"/>
              <a:t>(): This displays the entire figure with both subplots.</a:t>
            </a:r>
            <a:endParaRPr lang="en-DE" sz="1400" dirty="0"/>
          </a:p>
        </p:txBody>
      </p:sp>
    </p:spTree>
    <p:extLst>
      <p:ext uri="{BB962C8B-B14F-4D97-AF65-F5344CB8AC3E}">
        <p14:creationId xmlns:p14="http://schemas.microsoft.com/office/powerpoint/2010/main" val="24487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43C-B62E-EE7C-3BE9-DE05B09925F2}"/>
              </a:ext>
            </a:extLst>
          </p:cNvPr>
          <p:cNvSpPr>
            <a:spLocks noGrp="1"/>
          </p:cNvSpPr>
          <p:nvPr>
            <p:ph type="title"/>
          </p:nvPr>
        </p:nvSpPr>
        <p:spPr>
          <a:xfrm>
            <a:off x="677334" y="609600"/>
            <a:ext cx="8596668" cy="649705"/>
          </a:xfrm>
        </p:spPr>
        <p:txBody>
          <a:bodyPr>
            <a:normAutofit fontScale="90000"/>
          </a:bodyPr>
          <a:lstStyle/>
          <a:p>
            <a:r>
              <a:rPr lang="en-US" dirty="0"/>
              <a:t>flight count and percentage based on origin</a:t>
            </a:r>
            <a:endParaRPr lang="en-DE" dirty="0"/>
          </a:p>
        </p:txBody>
      </p:sp>
      <p:sp>
        <p:nvSpPr>
          <p:cNvPr id="3" name="Content Placeholder 2">
            <a:extLst>
              <a:ext uri="{FF2B5EF4-FFF2-40B4-BE49-F238E27FC236}">
                <a16:creationId xmlns:a16="http://schemas.microsoft.com/office/drawing/2014/main" id="{0ACEB759-E2BC-EC64-469F-693893E2C2ED}"/>
              </a:ext>
            </a:extLst>
          </p:cNvPr>
          <p:cNvSpPr>
            <a:spLocks noGrp="1"/>
          </p:cNvSpPr>
          <p:nvPr>
            <p:ph idx="1"/>
          </p:nvPr>
        </p:nvSpPr>
        <p:spPr>
          <a:xfrm>
            <a:off x="677333" y="1459833"/>
            <a:ext cx="10744645" cy="5245768"/>
          </a:xfrm>
        </p:spPr>
        <p:txBody>
          <a:bodyPr>
            <a:normAutofit fontScale="92500" lnSpcReduction="20000"/>
          </a:bodyPr>
          <a:lstStyle/>
          <a:p>
            <a:r>
              <a:rPr lang="en-US" sz="1200" dirty="0" err="1"/>
              <a:t>origin_count</a:t>
            </a:r>
            <a:r>
              <a:rPr lang="en-US" sz="1200" dirty="0"/>
              <a:t> = </a:t>
            </a:r>
            <a:r>
              <a:rPr lang="en-US" sz="1200" dirty="0" err="1"/>
              <a:t>df</a:t>
            </a:r>
            <a:r>
              <a:rPr lang="en-US" sz="1200" dirty="0"/>
              <a:t>['origin'].</a:t>
            </a:r>
            <a:r>
              <a:rPr lang="en-US" sz="1200" dirty="0" err="1"/>
              <a:t>value_counts</a:t>
            </a:r>
            <a:r>
              <a:rPr lang="en-US" sz="1200" dirty="0"/>
              <a:t>(): This line counts the number of flights originating from each location (origin) in your </a:t>
            </a:r>
            <a:r>
              <a:rPr lang="en-US" sz="1200" dirty="0" err="1"/>
              <a:t>DataFrame</a:t>
            </a:r>
            <a:r>
              <a:rPr lang="en-US" sz="1200" dirty="0"/>
              <a:t> </a:t>
            </a:r>
            <a:r>
              <a:rPr lang="en-US" sz="1200" dirty="0" err="1"/>
              <a:t>df</a:t>
            </a:r>
            <a:r>
              <a:rPr lang="en-US" sz="1200" dirty="0"/>
              <a:t> and stores the result in the </a:t>
            </a:r>
            <a:r>
              <a:rPr lang="en-US" sz="1200" dirty="0" err="1"/>
              <a:t>origin_count</a:t>
            </a:r>
            <a:r>
              <a:rPr lang="en-US" sz="1200" dirty="0"/>
              <a:t> Series.</a:t>
            </a:r>
          </a:p>
          <a:p>
            <a:endParaRPr lang="en-US" sz="1200" dirty="0"/>
          </a:p>
          <a:p>
            <a:r>
              <a:rPr lang="en-US" sz="1200" dirty="0"/>
              <a:t>f, ax = </a:t>
            </a:r>
            <a:r>
              <a:rPr lang="en-US" sz="1200" dirty="0" err="1"/>
              <a:t>plt.subplots</a:t>
            </a:r>
            <a:r>
              <a:rPr lang="en-US" sz="1200" dirty="0"/>
              <a:t>(1, 2, </a:t>
            </a:r>
            <a:r>
              <a:rPr lang="en-US" sz="1200" dirty="0" err="1"/>
              <a:t>figsize</a:t>
            </a:r>
            <a:r>
              <a:rPr lang="en-US" sz="1200" dirty="0"/>
              <a:t>=(20, 10)): This line creates a matplotlib figure (f) with two subplots arranged in one row and two columns. It also specifies the figure size.</a:t>
            </a:r>
          </a:p>
          <a:p>
            <a:endParaRPr lang="en-US" sz="1200" dirty="0"/>
          </a:p>
          <a:p>
            <a:r>
              <a:rPr lang="en-US" sz="1200" dirty="0" err="1"/>
              <a:t>df</a:t>
            </a:r>
            <a:r>
              <a:rPr lang="en-US" sz="1200" dirty="0"/>
              <a:t>['origin'].</a:t>
            </a:r>
            <a:r>
              <a:rPr lang="en-US" sz="1200" dirty="0" err="1"/>
              <a:t>value_counts</a:t>
            </a:r>
            <a:r>
              <a:rPr lang="en-US" sz="1200" dirty="0"/>
              <a:t>().</a:t>
            </a:r>
            <a:r>
              <a:rPr lang="en-US" sz="1200" dirty="0" err="1"/>
              <a:t>plot.pie</a:t>
            </a:r>
            <a:r>
              <a:rPr lang="en-US" sz="1200" dirty="0"/>
              <a:t>(</a:t>
            </a:r>
            <a:r>
              <a:rPr lang="en-US" sz="1200" dirty="0" err="1"/>
              <a:t>autopct</a:t>
            </a:r>
            <a:r>
              <a:rPr lang="en-US" sz="1200" dirty="0"/>
              <a:t>='%1.2f%%', ax=ax[1], shadow=False): This line creates a pie chart on the second subplot (ax[1]) using the value counts of the 'origin' column from your </a:t>
            </a:r>
            <a:r>
              <a:rPr lang="en-US" sz="1200" dirty="0" err="1"/>
              <a:t>DataFrame</a:t>
            </a:r>
            <a:r>
              <a:rPr lang="en-US" sz="1200" dirty="0"/>
              <a:t> </a:t>
            </a:r>
            <a:r>
              <a:rPr lang="en-US" sz="1200" dirty="0" err="1"/>
              <a:t>df</a:t>
            </a:r>
            <a:r>
              <a:rPr lang="en-US" sz="1200" dirty="0"/>
              <a:t>. The </a:t>
            </a:r>
            <a:r>
              <a:rPr lang="en-US" sz="1200" dirty="0" err="1"/>
              <a:t>autopct</a:t>
            </a:r>
            <a:r>
              <a:rPr lang="en-US" sz="1200" dirty="0"/>
              <a:t>='%1.2f%%' argument displays the percentages with two decimal places on the pie chart. The shadow=False argument removes the shadow effect from the pie chart.</a:t>
            </a:r>
          </a:p>
          <a:p>
            <a:endParaRPr lang="en-US" sz="1200" dirty="0"/>
          </a:p>
          <a:p>
            <a:r>
              <a:rPr lang="en-US" sz="1200" dirty="0"/>
              <a:t>ax[1].</a:t>
            </a:r>
            <a:r>
              <a:rPr lang="en-US" sz="1200" dirty="0" err="1"/>
              <a:t>set_title</a:t>
            </a:r>
            <a:r>
              <a:rPr lang="en-US" sz="1200" dirty="0"/>
              <a:t>('Percentage of Flights from Origin'): This sets the title for the second subplot.</a:t>
            </a:r>
          </a:p>
          <a:p>
            <a:endParaRPr lang="en-US" sz="1200" dirty="0"/>
          </a:p>
          <a:p>
            <a:r>
              <a:rPr lang="en-US" sz="1200" dirty="0"/>
              <a:t>ax[1].</a:t>
            </a:r>
            <a:r>
              <a:rPr lang="en-US" sz="1200" dirty="0" err="1"/>
              <a:t>set_ylabel</a:t>
            </a:r>
            <a:r>
              <a:rPr lang="en-US" sz="1200" dirty="0"/>
              <a:t>(''): This removes the y-axis label from the second subplot, typically used when displaying a pie chart.</a:t>
            </a:r>
          </a:p>
          <a:p>
            <a:endParaRPr lang="en-US" sz="1200" dirty="0"/>
          </a:p>
          <a:p>
            <a:r>
              <a:rPr lang="en-US" sz="1200" dirty="0" err="1"/>
              <a:t>sns.countplot</a:t>
            </a:r>
            <a:r>
              <a:rPr lang="en-US" sz="1200" dirty="0"/>
              <a:t>('origin', order=</a:t>
            </a:r>
            <a:r>
              <a:rPr lang="en-US" sz="1200" dirty="0" err="1"/>
              <a:t>df</a:t>
            </a:r>
            <a:r>
              <a:rPr lang="en-US" sz="1200" dirty="0"/>
              <a:t>['origin'].</a:t>
            </a:r>
            <a:r>
              <a:rPr lang="en-US" sz="1200" dirty="0" err="1"/>
              <a:t>value_counts</a:t>
            </a:r>
            <a:r>
              <a:rPr lang="en-US" sz="1200" dirty="0"/>
              <a:t>().index, data=</a:t>
            </a:r>
            <a:r>
              <a:rPr lang="en-US" sz="1200" dirty="0" err="1"/>
              <a:t>df</a:t>
            </a:r>
            <a:r>
              <a:rPr lang="en-US" sz="1200" dirty="0"/>
              <a:t>, ax=ax[0]): This line creates a </a:t>
            </a:r>
            <a:r>
              <a:rPr lang="en-US" sz="1200" dirty="0" err="1"/>
              <a:t>countplot</a:t>
            </a:r>
            <a:r>
              <a:rPr lang="en-US" sz="1200" dirty="0"/>
              <a:t> (bar plot) on the first subplot (ax[0]) to display the frequency distribution of flights from different origins. The order argument ensures that the bars are ordered based on the origin's frequency count.</a:t>
            </a:r>
          </a:p>
          <a:p>
            <a:endParaRPr lang="en-US" sz="1200" dirty="0"/>
          </a:p>
          <a:p>
            <a:r>
              <a:rPr lang="en-US" sz="1200" dirty="0"/>
              <a:t>ax[0].</a:t>
            </a:r>
            <a:r>
              <a:rPr lang="en-US" sz="1200" dirty="0" err="1"/>
              <a:t>set_title</a:t>
            </a:r>
            <a:r>
              <a:rPr lang="en-US" sz="1200" dirty="0"/>
              <a:t>('Frequency Distribution of Flights from Origin'): This sets the title for the first subplot.</a:t>
            </a:r>
          </a:p>
          <a:p>
            <a:endParaRPr lang="en-US" sz="1200" dirty="0"/>
          </a:p>
          <a:p>
            <a:r>
              <a:rPr lang="en-US" sz="1200" dirty="0"/>
              <a:t>ax[0].</a:t>
            </a:r>
            <a:r>
              <a:rPr lang="en-US" sz="1200" dirty="0" err="1"/>
              <a:t>set_ylabel</a:t>
            </a:r>
            <a:r>
              <a:rPr lang="en-US" sz="1200" dirty="0"/>
              <a:t>('Flight Count'): This sets the y-axis label for the first subplot.</a:t>
            </a:r>
          </a:p>
          <a:p>
            <a:endParaRPr lang="en-US" sz="1200" dirty="0"/>
          </a:p>
          <a:p>
            <a:r>
              <a:rPr lang="en-US" sz="1200" dirty="0" err="1"/>
              <a:t>plt.show</a:t>
            </a:r>
            <a:r>
              <a:rPr lang="en-US" sz="1200" dirty="0"/>
              <a:t>(): This displays the entire figure with both subplots.</a:t>
            </a:r>
            <a:endParaRPr lang="en-DE" sz="1200" dirty="0"/>
          </a:p>
        </p:txBody>
      </p:sp>
    </p:spTree>
    <p:extLst>
      <p:ext uri="{BB962C8B-B14F-4D97-AF65-F5344CB8AC3E}">
        <p14:creationId xmlns:p14="http://schemas.microsoft.com/office/powerpoint/2010/main" val="234819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3B59-2BCF-AEFA-B51A-AD002A1E6AE2}"/>
              </a:ext>
            </a:extLst>
          </p:cNvPr>
          <p:cNvSpPr>
            <a:spLocks noGrp="1"/>
          </p:cNvSpPr>
          <p:nvPr>
            <p:ph type="title"/>
          </p:nvPr>
        </p:nvSpPr>
        <p:spPr>
          <a:xfrm>
            <a:off x="677334" y="609600"/>
            <a:ext cx="8596668" cy="721895"/>
          </a:xfrm>
        </p:spPr>
        <p:txBody>
          <a:bodyPr>
            <a:noAutofit/>
          </a:bodyPr>
          <a:lstStyle/>
          <a:p>
            <a:r>
              <a:rPr lang="en-US" sz="2800" b="0" i="0" dirty="0">
                <a:solidFill>
                  <a:schemeClr val="accent1">
                    <a:lumMod val="75000"/>
                  </a:schemeClr>
                </a:solidFill>
                <a:effectLst/>
                <a:latin typeface="Helvetica Neue"/>
              </a:rPr>
              <a:t>mean departure delay varies throughout the day</a:t>
            </a:r>
            <a:endParaRPr lang="en-DE"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26E7A698-3256-2CC9-17DA-B501AD2BB0D7}"/>
              </a:ext>
            </a:extLst>
          </p:cNvPr>
          <p:cNvSpPr>
            <a:spLocks noGrp="1"/>
          </p:cNvSpPr>
          <p:nvPr>
            <p:ph idx="1"/>
          </p:nvPr>
        </p:nvSpPr>
        <p:spPr>
          <a:xfrm>
            <a:off x="677334" y="1427747"/>
            <a:ext cx="11225908" cy="5181600"/>
          </a:xfrm>
        </p:spPr>
        <p:txBody>
          <a:bodyPr>
            <a:normAutofit fontScale="62500" lnSpcReduction="20000"/>
          </a:bodyPr>
          <a:lstStyle/>
          <a:p>
            <a:r>
              <a:rPr lang="en-US" dirty="0" err="1"/>
              <a:t>df.loc</a:t>
            </a:r>
            <a:r>
              <a:rPr lang="en-US" dirty="0"/>
              <a:t>[</a:t>
            </a:r>
            <a:r>
              <a:rPr lang="en-US" dirty="0" err="1"/>
              <a:t>df.hour</a:t>
            </a:r>
            <a:r>
              <a:rPr lang="en-US" dirty="0"/>
              <a:t> == 24, 'hour'] = 0: This line replaces the 'hour' values that are equal to 24 with 0 in your </a:t>
            </a:r>
            <a:r>
              <a:rPr lang="en-US" dirty="0" err="1"/>
              <a:t>DataFrame</a:t>
            </a:r>
            <a:r>
              <a:rPr lang="en-US" dirty="0"/>
              <a:t>. This is a common approach to handle data where the hour is represented as 24 to represent midnight, but you want to use 0 instead for consistency with a 24-hour clock.</a:t>
            </a:r>
          </a:p>
          <a:p>
            <a:endParaRPr lang="en-US" dirty="0"/>
          </a:p>
          <a:p>
            <a:r>
              <a:rPr lang="en-US" dirty="0" err="1"/>
              <a:t>delay_grp</a:t>
            </a:r>
            <a:r>
              <a:rPr lang="en-US" dirty="0"/>
              <a:t> = </a:t>
            </a:r>
            <a:r>
              <a:rPr lang="en-US" dirty="0" err="1"/>
              <a:t>df.groupby</a:t>
            </a:r>
            <a:r>
              <a:rPr lang="en-US" dirty="0"/>
              <a:t>(['hour'], </a:t>
            </a:r>
            <a:r>
              <a:rPr lang="en-US" dirty="0" err="1"/>
              <a:t>as_index</a:t>
            </a:r>
            <a:r>
              <a:rPr lang="en-US" dirty="0"/>
              <a:t>=False).</a:t>
            </a:r>
            <a:r>
              <a:rPr lang="en-US" dirty="0" err="1"/>
              <a:t>agg</a:t>
            </a:r>
            <a:r>
              <a:rPr lang="en-US" dirty="0"/>
              <a:t>({'</a:t>
            </a:r>
            <a:r>
              <a:rPr lang="en-US" dirty="0" err="1"/>
              <a:t>dep_delay':'mean</a:t>
            </a:r>
            <a:r>
              <a:rPr lang="en-US" dirty="0"/>
              <a:t>'}): This line groups your </a:t>
            </a:r>
            <a:r>
              <a:rPr lang="en-US" dirty="0" err="1"/>
              <a:t>DataFrame</a:t>
            </a:r>
            <a:r>
              <a:rPr lang="en-US" dirty="0"/>
              <a:t> by the 'hour' column and calculates the mean departure delay for each hour. The result is stored in the </a:t>
            </a:r>
            <a:r>
              <a:rPr lang="en-US" dirty="0" err="1"/>
              <a:t>delay_grp</a:t>
            </a:r>
            <a:r>
              <a:rPr lang="en-US" dirty="0"/>
              <a:t> </a:t>
            </a:r>
            <a:r>
              <a:rPr lang="en-US" dirty="0" err="1"/>
              <a:t>DataFrame</a:t>
            </a:r>
            <a:r>
              <a:rPr lang="en-US" dirty="0"/>
              <a:t> with two columns: 'hour' and '</a:t>
            </a:r>
            <a:r>
              <a:rPr lang="en-US" dirty="0" err="1"/>
              <a:t>dep_delay</a:t>
            </a:r>
            <a:r>
              <a:rPr lang="en-US" dirty="0"/>
              <a:t>'.</a:t>
            </a:r>
          </a:p>
          <a:p>
            <a:endParaRPr lang="en-US" dirty="0"/>
          </a:p>
          <a:p>
            <a:r>
              <a:rPr lang="en-US" dirty="0" err="1"/>
              <a:t>delay_grp</a:t>
            </a:r>
            <a:r>
              <a:rPr lang="en-US" dirty="0"/>
              <a:t>['</a:t>
            </a:r>
            <a:r>
              <a:rPr lang="en-US" dirty="0" err="1"/>
              <a:t>dep_delay</a:t>
            </a:r>
            <a:r>
              <a:rPr lang="en-US" dirty="0"/>
              <a:t>'].plot(): This line creates a line plot of the '</a:t>
            </a:r>
            <a:r>
              <a:rPr lang="en-US" dirty="0" err="1"/>
              <a:t>dep_delay</a:t>
            </a:r>
            <a:r>
              <a:rPr lang="en-US" dirty="0"/>
              <a:t>' column from the </a:t>
            </a:r>
            <a:r>
              <a:rPr lang="en-US" dirty="0" err="1"/>
              <a:t>delay_grp</a:t>
            </a:r>
            <a:r>
              <a:rPr lang="en-US" dirty="0"/>
              <a:t> </a:t>
            </a:r>
            <a:r>
              <a:rPr lang="en-US" dirty="0" err="1"/>
              <a:t>DataFrame</a:t>
            </a:r>
            <a:r>
              <a:rPr lang="en-US" dirty="0"/>
              <a:t>. It shows how the mean departure delay changes over the hours of the day.</a:t>
            </a:r>
          </a:p>
          <a:p>
            <a:endParaRPr lang="en-US" dirty="0"/>
          </a:p>
          <a:p>
            <a:r>
              <a:rPr lang="en-US" dirty="0" err="1"/>
              <a:t>plt.xlabel</a:t>
            </a:r>
            <a:r>
              <a:rPr lang="en-US" dirty="0"/>
              <a:t>('Hour'): This sets the label for the x-axis to 'Hour'.</a:t>
            </a:r>
          </a:p>
          <a:p>
            <a:endParaRPr lang="en-US" dirty="0"/>
          </a:p>
          <a:p>
            <a:r>
              <a:rPr lang="en-US" dirty="0" err="1"/>
              <a:t>plt.ylabel</a:t>
            </a:r>
            <a:r>
              <a:rPr lang="en-US" dirty="0"/>
              <a:t>('Mean departure delay'): This sets the label for the y-axis to 'Mean departure delay'.</a:t>
            </a:r>
          </a:p>
          <a:p>
            <a:endParaRPr lang="en-US" dirty="0"/>
          </a:p>
          <a:p>
            <a:r>
              <a:rPr lang="en-US" dirty="0" err="1"/>
              <a:t>plt.show</a:t>
            </a:r>
            <a:r>
              <a:rPr lang="en-US" dirty="0"/>
              <a:t>(): This displays the line plot.</a:t>
            </a:r>
          </a:p>
          <a:p>
            <a:endParaRPr lang="en-US" dirty="0"/>
          </a:p>
          <a:p>
            <a:r>
              <a:rPr lang="en-US" dirty="0"/>
              <a:t>The resulting plot should show how the mean departure delay varies throughout the day, allowing you to see if there are any patterns or trends in departure delays by the hour.</a:t>
            </a:r>
          </a:p>
          <a:p>
            <a:endParaRPr lang="en-US" dirty="0"/>
          </a:p>
          <a:p>
            <a:r>
              <a:rPr lang="en-US" dirty="0"/>
              <a:t>The commented-out line #df['dep_delay'].hist(by=df['hour']) appears to be an attempt to create histograms of departure delays grouped by hour, but it's currently commented out. If you want to create histograms, you can uncomment this line and run it to see the distribution of departure delays for each hour.</a:t>
            </a:r>
          </a:p>
          <a:p>
            <a:endParaRPr lang="en-US" dirty="0"/>
          </a:p>
          <a:p>
            <a:endParaRPr lang="en-US" dirty="0"/>
          </a:p>
          <a:p>
            <a:endParaRPr lang="en-US" dirty="0"/>
          </a:p>
          <a:p>
            <a:endParaRPr lang="en-US" dirty="0"/>
          </a:p>
          <a:p>
            <a:endParaRPr lang="en-US" dirty="0"/>
          </a:p>
          <a:p>
            <a:endParaRPr lang="en-DE" dirty="0"/>
          </a:p>
        </p:txBody>
      </p:sp>
    </p:spTree>
    <p:extLst>
      <p:ext uri="{BB962C8B-B14F-4D97-AF65-F5344CB8AC3E}">
        <p14:creationId xmlns:p14="http://schemas.microsoft.com/office/powerpoint/2010/main" val="86716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64C3-3F6D-8760-797E-93A5598C25EE}"/>
              </a:ext>
            </a:extLst>
          </p:cNvPr>
          <p:cNvSpPr>
            <a:spLocks noGrp="1"/>
          </p:cNvSpPr>
          <p:nvPr>
            <p:ph type="title"/>
          </p:nvPr>
        </p:nvSpPr>
        <p:spPr>
          <a:xfrm>
            <a:off x="677334" y="609600"/>
            <a:ext cx="8596668" cy="657726"/>
          </a:xfrm>
        </p:spPr>
        <p:txBody>
          <a:bodyPr/>
          <a:lstStyle/>
          <a:p>
            <a:r>
              <a:rPr lang="en-US" b="0" i="0" dirty="0">
                <a:solidFill>
                  <a:schemeClr val="accent1">
                    <a:lumMod val="75000"/>
                  </a:schemeClr>
                </a:solidFill>
                <a:effectLst/>
                <a:latin typeface="Söhne"/>
              </a:rPr>
              <a:t>mean arrival delay for each month </a:t>
            </a:r>
            <a:endParaRPr lang="en-DE" dirty="0">
              <a:solidFill>
                <a:schemeClr val="accent1">
                  <a:lumMod val="75000"/>
                </a:schemeClr>
              </a:solidFill>
            </a:endParaRPr>
          </a:p>
        </p:txBody>
      </p:sp>
      <p:sp>
        <p:nvSpPr>
          <p:cNvPr id="3" name="Content Placeholder 2">
            <a:extLst>
              <a:ext uri="{FF2B5EF4-FFF2-40B4-BE49-F238E27FC236}">
                <a16:creationId xmlns:a16="http://schemas.microsoft.com/office/drawing/2014/main" id="{58336FA0-D93C-2A49-5B02-75CE8F1BC86D}"/>
              </a:ext>
            </a:extLst>
          </p:cNvPr>
          <p:cNvSpPr>
            <a:spLocks noGrp="1"/>
          </p:cNvSpPr>
          <p:nvPr>
            <p:ph idx="1"/>
          </p:nvPr>
        </p:nvSpPr>
        <p:spPr>
          <a:xfrm>
            <a:off x="677333" y="1604211"/>
            <a:ext cx="9709929" cy="4796588"/>
          </a:xfrm>
        </p:spPr>
        <p:txBody>
          <a:bodyPr>
            <a:normAutofit lnSpcReduction="10000"/>
          </a:bodyPr>
          <a:lstStyle/>
          <a:p>
            <a:r>
              <a:rPr lang="en-US" b="1" dirty="0" err="1"/>
              <a:t>delay_mon_grp</a:t>
            </a:r>
            <a:r>
              <a:rPr lang="en-US" b="1" dirty="0"/>
              <a:t> = </a:t>
            </a:r>
            <a:r>
              <a:rPr lang="en-US" b="1" dirty="0" err="1"/>
              <a:t>df.groupby</a:t>
            </a:r>
            <a:r>
              <a:rPr lang="en-US" b="1" dirty="0"/>
              <a:t>(['month'], </a:t>
            </a:r>
            <a:r>
              <a:rPr lang="en-US" b="1" dirty="0" err="1"/>
              <a:t>as_index</a:t>
            </a:r>
            <a:r>
              <a:rPr lang="en-US" b="1" dirty="0"/>
              <a:t>=False).</a:t>
            </a:r>
            <a:r>
              <a:rPr lang="en-US" b="1" dirty="0" err="1"/>
              <a:t>agg</a:t>
            </a:r>
            <a:r>
              <a:rPr lang="en-US" b="1" dirty="0"/>
              <a:t>({'</a:t>
            </a:r>
            <a:r>
              <a:rPr lang="en-US" b="1" dirty="0" err="1"/>
              <a:t>arr_delay':'mean</a:t>
            </a:r>
            <a:r>
              <a:rPr lang="en-US" b="1" dirty="0"/>
              <a:t>'}): </a:t>
            </a:r>
            <a:r>
              <a:rPr lang="en-US" dirty="0"/>
              <a:t>This line groups your </a:t>
            </a:r>
            <a:r>
              <a:rPr lang="en-US" dirty="0" err="1"/>
              <a:t>DataFrame</a:t>
            </a:r>
            <a:r>
              <a:rPr lang="en-US" dirty="0"/>
              <a:t> </a:t>
            </a:r>
            <a:r>
              <a:rPr lang="en-US" dirty="0" err="1"/>
              <a:t>df</a:t>
            </a:r>
            <a:r>
              <a:rPr lang="en-US" dirty="0"/>
              <a:t> by the 'month' column and calculates the mean arrival delay for each month. The result is stored in the </a:t>
            </a:r>
            <a:r>
              <a:rPr lang="en-US" dirty="0" err="1"/>
              <a:t>delay_mon_grp</a:t>
            </a:r>
            <a:r>
              <a:rPr lang="en-US" dirty="0"/>
              <a:t> </a:t>
            </a:r>
            <a:r>
              <a:rPr lang="en-US" dirty="0" err="1"/>
              <a:t>DataFrame</a:t>
            </a:r>
            <a:r>
              <a:rPr lang="en-US" dirty="0"/>
              <a:t> with two columns: 'month' and '</a:t>
            </a:r>
            <a:r>
              <a:rPr lang="en-US" dirty="0" err="1"/>
              <a:t>arr_delay</a:t>
            </a:r>
            <a:r>
              <a:rPr lang="en-US" dirty="0"/>
              <a:t>'.</a:t>
            </a:r>
          </a:p>
          <a:p>
            <a:endParaRPr lang="en-US" dirty="0"/>
          </a:p>
          <a:p>
            <a:r>
              <a:rPr lang="en-US" b="1" dirty="0" err="1"/>
              <a:t>delay_mon_grp</a:t>
            </a:r>
            <a:r>
              <a:rPr lang="en-US" b="1" dirty="0"/>
              <a:t>['</a:t>
            </a:r>
            <a:r>
              <a:rPr lang="en-US" b="1" dirty="0" err="1"/>
              <a:t>arr_delay</a:t>
            </a:r>
            <a:r>
              <a:rPr lang="en-US" b="1" dirty="0"/>
              <a:t>'].plot(): </a:t>
            </a:r>
            <a:r>
              <a:rPr lang="en-US" dirty="0"/>
              <a:t>This line creates a line plot of the '</a:t>
            </a:r>
            <a:r>
              <a:rPr lang="en-US" dirty="0" err="1"/>
              <a:t>arr_delay</a:t>
            </a:r>
            <a:r>
              <a:rPr lang="en-US" dirty="0"/>
              <a:t>' column from the </a:t>
            </a:r>
            <a:r>
              <a:rPr lang="en-US" dirty="0" err="1"/>
              <a:t>delay_mon_grp</a:t>
            </a:r>
            <a:r>
              <a:rPr lang="en-US" dirty="0"/>
              <a:t> </a:t>
            </a:r>
            <a:r>
              <a:rPr lang="en-US" dirty="0" err="1"/>
              <a:t>DataFrame</a:t>
            </a:r>
            <a:r>
              <a:rPr lang="en-US" dirty="0"/>
              <a:t>. It shows how the mean arrival delay changes over the months.</a:t>
            </a:r>
          </a:p>
          <a:p>
            <a:endParaRPr lang="en-US" dirty="0"/>
          </a:p>
          <a:p>
            <a:r>
              <a:rPr lang="en-US" b="1" dirty="0" err="1"/>
              <a:t>plt.xlabel</a:t>
            </a:r>
            <a:r>
              <a:rPr lang="en-US" b="1" dirty="0"/>
              <a:t>('Month'): </a:t>
            </a:r>
            <a:r>
              <a:rPr lang="en-US" dirty="0"/>
              <a:t>This sets the label for the x-axis to 'Month'.</a:t>
            </a:r>
          </a:p>
          <a:p>
            <a:endParaRPr lang="en-US" dirty="0"/>
          </a:p>
          <a:p>
            <a:r>
              <a:rPr lang="en-US" b="1" dirty="0" err="1"/>
              <a:t>plt.ylabel</a:t>
            </a:r>
            <a:r>
              <a:rPr lang="en-US" b="1" dirty="0"/>
              <a:t>('Mean arrival delay'): </a:t>
            </a:r>
            <a:r>
              <a:rPr lang="en-US" dirty="0"/>
              <a:t>This sets the label for the y-axis to 'Mean arrival delay'.</a:t>
            </a:r>
          </a:p>
          <a:p>
            <a:endParaRPr lang="en-US" dirty="0"/>
          </a:p>
          <a:p>
            <a:r>
              <a:rPr lang="en-US" b="1" dirty="0" err="1"/>
              <a:t>plt.show</a:t>
            </a:r>
            <a:r>
              <a:rPr lang="en-US" b="1" dirty="0"/>
              <a:t>(): </a:t>
            </a:r>
            <a:r>
              <a:rPr lang="en-US" dirty="0"/>
              <a:t>This displays the line plot.</a:t>
            </a:r>
            <a:endParaRPr lang="en-DE" dirty="0"/>
          </a:p>
        </p:txBody>
      </p:sp>
    </p:spTree>
    <p:extLst>
      <p:ext uri="{BB962C8B-B14F-4D97-AF65-F5344CB8AC3E}">
        <p14:creationId xmlns:p14="http://schemas.microsoft.com/office/powerpoint/2010/main" val="360983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FAC3-1598-A54C-808D-4FC4D438C3C8}"/>
              </a:ext>
            </a:extLst>
          </p:cNvPr>
          <p:cNvSpPr>
            <a:spLocks noGrp="1"/>
          </p:cNvSpPr>
          <p:nvPr>
            <p:ph type="title"/>
          </p:nvPr>
        </p:nvSpPr>
        <p:spPr>
          <a:xfrm>
            <a:off x="677334" y="609600"/>
            <a:ext cx="8596668" cy="665747"/>
          </a:xfrm>
        </p:spPr>
        <p:txBody>
          <a:bodyPr/>
          <a:lstStyle/>
          <a:p>
            <a:r>
              <a:rPr lang="en-US" dirty="0"/>
              <a:t>Logarithmic scaling (log scaling)</a:t>
            </a:r>
            <a:endParaRPr lang="en-DE" dirty="0"/>
          </a:p>
        </p:txBody>
      </p:sp>
      <p:sp>
        <p:nvSpPr>
          <p:cNvPr id="3" name="Content Placeholder 2">
            <a:extLst>
              <a:ext uri="{FF2B5EF4-FFF2-40B4-BE49-F238E27FC236}">
                <a16:creationId xmlns:a16="http://schemas.microsoft.com/office/drawing/2014/main" id="{5C3A136D-18CA-6D40-E73D-CB720ECBE7B5}"/>
              </a:ext>
            </a:extLst>
          </p:cNvPr>
          <p:cNvSpPr>
            <a:spLocks noGrp="1"/>
          </p:cNvSpPr>
          <p:nvPr>
            <p:ph idx="1"/>
          </p:nvPr>
        </p:nvSpPr>
        <p:spPr>
          <a:xfrm>
            <a:off x="677333" y="1411705"/>
            <a:ext cx="11290077" cy="5350042"/>
          </a:xfrm>
        </p:spPr>
        <p:txBody>
          <a:bodyPr>
            <a:normAutofit fontScale="85000" lnSpcReduction="20000"/>
          </a:bodyPr>
          <a:lstStyle/>
          <a:p>
            <a:r>
              <a:rPr lang="en-US" dirty="0"/>
              <a:t>Logarithmic scaling (log scaling) is a mathematical transformation applied to data or axes in visualizations, and it serves several purposes:</a:t>
            </a:r>
          </a:p>
          <a:p>
            <a:endParaRPr lang="en-US" dirty="0"/>
          </a:p>
          <a:p>
            <a:r>
              <a:rPr lang="en-US" dirty="0"/>
              <a:t>1. **Compressing Data**: Logarithmic scaling compresses a wide range of values into a smaller range. This can be especially useful when dealing with data that spans multiple orders of magnitude. It makes it easier to visualize and compare data points that differ significantly in magnitude.</a:t>
            </a:r>
          </a:p>
          <a:p>
            <a:endParaRPr lang="en-US" dirty="0"/>
          </a:p>
          <a:p>
            <a:r>
              <a:rPr lang="en-US" dirty="0"/>
              <a:t>2. **Highlighting Patterns**: Log scaling can reveal patterns and trends in data that might be obscured by linear scaling. For example, exponential growth or decay processes often appear as straight lines on a logarithmic scale.</a:t>
            </a:r>
          </a:p>
          <a:p>
            <a:endParaRPr lang="en-US" dirty="0"/>
          </a:p>
          <a:p>
            <a:r>
              <a:rPr lang="en-US" dirty="0"/>
              <a:t>3. **Emphasizing Small Values**: Log scaling can emphasize small values that might be overshadowed by larger values on a linear scale. This can be important when analyzing data with outliers or when you want to focus on variations in the lower end of the data range.</a:t>
            </a:r>
          </a:p>
          <a:p>
            <a:endParaRPr lang="en-US" dirty="0"/>
          </a:p>
          <a:p>
            <a:r>
              <a:rPr lang="en-US" dirty="0"/>
              <a:t>4. **Dealing with Skewed Data**: Logarithmic scaling can help when dealing with data distributions that are highly skewed, where most data points are clustered at one end of the scale. It can make the distribution appear more symmetric.</a:t>
            </a:r>
          </a:p>
          <a:p>
            <a:endParaRPr lang="en-US" dirty="0"/>
          </a:p>
          <a:p>
            <a:r>
              <a:rPr lang="en-US" dirty="0"/>
              <a:t>5. **Multiplicative Effects**: Logarithmic scaling represents multiplicative effects as additive effects. In other words, when you take the logarithm of data points, multiplication in the original data becomes addition in the transformed data, which can simplify certain calculations.</a:t>
            </a:r>
          </a:p>
          <a:p>
            <a:endParaRPr lang="en-US" dirty="0"/>
          </a:p>
        </p:txBody>
      </p:sp>
    </p:spTree>
    <p:extLst>
      <p:ext uri="{BB962C8B-B14F-4D97-AF65-F5344CB8AC3E}">
        <p14:creationId xmlns:p14="http://schemas.microsoft.com/office/powerpoint/2010/main" val="257505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15CD-D1A2-8AAC-5BB3-ADDFE28C4A88}"/>
              </a:ext>
            </a:extLst>
          </p:cNvPr>
          <p:cNvSpPr>
            <a:spLocks noGrp="1"/>
          </p:cNvSpPr>
          <p:nvPr>
            <p:ph type="title"/>
          </p:nvPr>
        </p:nvSpPr>
        <p:spPr>
          <a:xfrm>
            <a:off x="677334" y="609600"/>
            <a:ext cx="8596668" cy="874295"/>
          </a:xfrm>
        </p:spPr>
        <p:txBody>
          <a:bodyPr>
            <a:normAutofit fontScale="90000"/>
          </a:bodyPr>
          <a:lstStyle/>
          <a:p>
            <a:r>
              <a:rPr lang="en-US" dirty="0"/>
              <a:t>Common situations where logarithmic scaling is used include:</a:t>
            </a:r>
            <a:br>
              <a:rPr lang="en-US" dirty="0"/>
            </a:br>
            <a:endParaRPr lang="en-DE" dirty="0"/>
          </a:p>
        </p:txBody>
      </p:sp>
      <p:sp>
        <p:nvSpPr>
          <p:cNvPr id="3" name="Content Placeholder 2">
            <a:extLst>
              <a:ext uri="{FF2B5EF4-FFF2-40B4-BE49-F238E27FC236}">
                <a16:creationId xmlns:a16="http://schemas.microsoft.com/office/drawing/2014/main" id="{78461E7A-A511-26AC-502F-12F6EB7A5037}"/>
              </a:ext>
            </a:extLst>
          </p:cNvPr>
          <p:cNvSpPr>
            <a:spLocks noGrp="1"/>
          </p:cNvSpPr>
          <p:nvPr>
            <p:ph idx="1"/>
          </p:nvPr>
        </p:nvSpPr>
        <p:spPr>
          <a:xfrm>
            <a:off x="677333" y="1708484"/>
            <a:ext cx="11217887" cy="5029199"/>
          </a:xfrm>
        </p:spPr>
        <p:txBody>
          <a:bodyPr>
            <a:normAutofit fontScale="85000" lnSpcReduction="20000"/>
          </a:bodyPr>
          <a:lstStyle/>
          <a:p>
            <a:endParaRPr lang="en-US" dirty="0"/>
          </a:p>
          <a:p>
            <a:r>
              <a:rPr lang="en-US" dirty="0"/>
              <a:t>- **Financial Data**: Stock prices, which often exhibit exponential growth or decay, are frequently plotted on a logarithmic scale.</a:t>
            </a:r>
          </a:p>
          <a:p>
            <a:endParaRPr lang="en-US" dirty="0"/>
          </a:p>
          <a:p>
            <a:r>
              <a:rPr lang="en-US" dirty="0"/>
              <a:t>- **Scientific Data**: Logarithmic scales are common in scientific graphs, such as those used to represent earthquake magnitudes (Richter scale) or pH levels.</a:t>
            </a:r>
          </a:p>
          <a:p>
            <a:endParaRPr lang="en-US" dirty="0"/>
          </a:p>
          <a:p>
            <a:r>
              <a:rPr lang="en-US" dirty="0"/>
              <a:t>- **Exponential Growth**: Data related to exponential growth, such as population growth or compound interest, can be more easily visualized and analyzed using logarithmic scales.</a:t>
            </a:r>
          </a:p>
          <a:p>
            <a:endParaRPr lang="en-US" dirty="0"/>
          </a:p>
          <a:p>
            <a:r>
              <a:rPr lang="en-US" dirty="0"/>
              <a:t>- **Geospatial Data**: When mapping data that spans large geographic areas, logarithmic scales can be used to account for the vast differences in scale, especially in population or economic data.</a:t>
            </a:r>
          </a:p>
          <a:p>
            <a:endParaRPr lang="en-US" dirty="0"/>
          </a:p>
          <a:p>
            <a:r>
              <a:rPr lang="en-US" dirty="0"/>
              <a:t>- **Signal Processing**: Logarithmic scaling is used in signal processing to visualize frequency spectra and amplitude responses.</a:t>
            </a:r>
          </a:p>
          <a:p>
            <a:endParaRPr lang="en-US" dirty="0"/>
          </a:p>
          <a:p>
            <a:r>
              <a:rPr lang="en-US" dirty="0"/>
              <a:t>In summary, logarithmic scaling is a valuable tool in data visualization and analysis for handling data with a wide range of values, emphasizing certain aspects of the data, and revealing underlying patterns or trends that might not be apparent on a linear scale. It can help make data more interpretable and highlight important features.</a:t>
            </a:r>
            <a:endParaRPr lang="en-DE" dirty="0"/>
          </a:p>
          <a:p>
            <a:endParaRPr lang="en-DE" dirty="0"/>
          </a:p>
        </p:txBody>
      </p:sp>
    </p:spTree>
    <p:extLst>
      <p:ext uri="{BB962C8B-B14F-4D97-AF65-F5344CB8AC3E}">
        <p14:creationId xmlns:p14="http://schemas.microsoft.com/office/powerpoint/2010/main" val="134394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51B9-8A88-F8A3-2E4E-61A5DCEA0326}"/>
              </a:ext>
            </a:extLst>
          </p:cNvPr>
          <p:cNvSpPr>
            <a:spLocks noGrp="1"/>
          </p:cNvSpPr>
          <p:nvPr>
            <p:ph type="title"/>
          </p:nvPr>
        </p:nvSpPr>
        <p:spPr/>
        <p:txBody>
          <a:bodyPr/>
          <a:lstStyle/>
          <a:p>
            <a:r>
              <a:rPr lang="en-US" dirty="0"/>
              <a:t>Splitting data into a training set and a test set</a:t>
            </a:r>
            <a:endParaRPr lang="en-DE" dirty="0"/>
          </a:p>
        </p:txBody>
      </p:sp>
      <p:sp>
        <p:nvSpPr>
          <p:cNvPr id="3" name="Content Placeholder 2">
            <a:extLst>
              <a:ext uri="{FF2B5EF4-FFF2-40B4-BE49-F238E27FC236}">
                <a16:creationId xmlns:a16="http://schemas.microsoft.com/office/drawing/2014/main" id="{0DD588A0-EC24-047E-E068-18DC7F15E68A}"/>
              </a:ext>
            </a:extLst>
          </p:cNvPr>
          <p:cNvSpPr>
            <a:spLocks noGrp="1"/>
          </p:cNvSpPr>
          <p:nvPr>
            <p:ph idx="1"/>
          </p:nvPr>
        </p:nvSpPr>
        <p:spPr>
          <a:xfrm>
            <a:off x="687019" y="2016210"/>
            <a:ext cx="11103927" cy="4480843"/>
          </a:xfrm>
        </p:spPr>
        <p:txBody>
          <a:bodyPr>
            <a:normAutofit/>
          </a:bodyPr>
          <a:lstStyle/>
          <a:p>
            <a:r>
              <a:rPr lang="en-US" dirty="0"/>
              <a:t>Splitting data into a training set and a test set is like having two separate groups of students when preparing for an exam.</a:t>
            </a:r>
          </a:p>
          <a:p>
            <a:endParaRPr lang="en-US" dirty="0"/>
          </a:p>
          <a:p>
            <a:r>
              <a:rPr lang="en-US" dirty="0"/>
              <a:t>1. **Training Set (Preparation):** This is the group of students you use to study and learn from. You give them lots of practice questions and problems to solve. They make mistakes, learn from them, and get better over time. You, as a teacher, can evaluate how well they are doing during this process.</a:t>
            </a:r>
          </a:p>
          <a:p>
            <a:endParaRPr lang="en-US" dirty="0"/>
          </a:p>
          <a:p>
            <a:r>
              <a:rPr lang="en-US" dirty="0"/>
              <a:t>2. **Test Set (Exam):** This is the group of students you use to see how well you've taught the material. You give them a new set of questions they've never seen before, and they have to solve them without any help. This group helps you understand if your teaching (or your model in the case of data) is effective in solving new problems.</a:t>
            </a:r>
          </a:p>
          <a:p>
            <a:endParaRPr lang="en-US" dirty="0"/>
          </a:p>
        </p:txBody>
      </p:sp>
    </p:spTree>
    <p:extLst>
      <p:ext uri="{BB962C8B-B14F-4D97-AF65-F5344CB8AC3E}">
        <p14:creationId xmlns:p14="http://schemas.microsoft.com/office/powerpoint/2010/main" val="144865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95A-F595-88E4-B79F-FFF0F35E9D7D}"/>
              </a:ext>
            </a:extLst>
          </p:cNvPr>
          <p:cNvSpPr>
            <a:spLocks noGrp="1"/>
          </p:cNvSpPr>
          <p:nvPr>
            <p:ph type="title"/>
          </p:nvPr>
        </p:nvSpPr>
        <p:spPr>
          <a:xfrm>
            <a:off x="677334" y="609600"/>
            <a:ext cx="8596668" cy="938463"/>
          </a:xfrm>
        </p:spPr>
        <p:txBody>
          <a:bodyPr>
            <a:normAutofit fontScale="90000"/>
          </a:bodyPr>
          <a:lstStyle/>
          <a:p>
            <a:r>
              <a:rPr lang="en-US" dirty="0"/>
              <a:t>In the context of machine learning:</a:t>
            </a:r>
            <a:br>
              <a:rPr lang="en-US" dirty="0"/>
            </a:br>
            <a:endParaRPr lang="en-DE" dirty="0"/>
          </a:p>
        </p:txBody>
      </p:sp>
      <p:sp>
        <p:nvSpPr>
          <p:cNvPr id="3" name="Content Placeholder 2">
            <a:extLst>
              <a:ext uri="{FF2B5EF4-FFF2-40B4-BE49-F238E27FC236}">
                <a16:creationId xmlns:a16="http://schemas.microsoft.com/office/drawing/2014/main" id="{02837BCF-95E4-7273-6179-F9B41C2F6D85}"/>
              </a:ext>
            </a:extLst>
          </p:cNvPr>
          <p:cNvSpPr>
            <a:spLocks noGrp="1"/>
          </p:cNvSpPr>
          <p:nvPr>
            <p:ph idx="1"/>
          </p:nvPr>
        </p:nvSpPr>
        <p:spPr>
          <a:xfrm>
            <a:off x="677333" y="2160589"/>
            <a:ext cx="10985277" cy="4432716"/>
          </a:xfrm>
        </p:spPr>
        <p:txBody>
          <a:bodyPr>
            <a:normAutofit/>
          </a:bodyPr>
          <a:lstStyle/>
          <a:p>
            <a:endParaRPr lang="en-US" dirty="0"/>
          </a:p>
          <a:p>
            <a:r>
              <a:rPr lang="en-US" dirty="0"/>
              <a:t>- **Training Set:** You use it to train your machine learning model. The model learns patterns and relationships in the data, just like students learn from practice questions.</a:t>
            </a:r>
          </a:p>
          <a:p>
            <a:endParaRPr lang="en-US" dirty="0"/>
          </a:p>
          <a:p>
            <a:r>
              <a:rPr lang="en-US" dirty="0"/>
              <a:t>- **Test Set:** You use it to evaluate how well your model can make predictions on new, unseen data. This helps you assess if your model is likely to perform well in real-world situations.</a:t>
            </a:r>
          </a:p>
          <a:p>
            <a:endParaRPr lang="en-US" dirty="0"/>
          </a:p>
          <a:p>
            <a:r>
              <a:rPr lang="en-US" dirty="0"/>
              <a:t>The goal is to have a model that not only performs well on the data it was trained on (the "training set") but also on new, unseen data (the "test set"). This way, you can be more confident that your model will work effectively in the real world, just like a teacher wants to make sure their students can solve new exam questions based on what they've learned during practice.</a:t>
            </a:r>
            <a:endParaRPr lang="en-DE" dirty="0"/>
          </a:p>
          <a:p>
            <a:endParaRPr lang="en-DE" dirty="0"/>
          </a:p>
        </p:txBody>
      </p:sp>
    </p:spTree>
    <p:extLst>
      <p:ext uri="{BB962C8B-B14F-4D97-AF65-F5344CB8AC3E}">
        <p14:creationId xmlns:p14="http://schemas.microsoft.com/office/powerpoint/2010/main" val="3856554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DD136-0221-3EC4-06F3-7C3928426263}"/>
              </a:ext>
            </a:extLst>
          </p:cNvPr>
          <p:cNvSpPr>
            <a:spLocks noGrp="1"/>
          </p:cNvSpPr>
          <p:nvPr>
            <p:ph idx="1"/>
          </p:nvPr>
        </p:nvSpPr>
        <p:spPr>
          <a:xfrm>
            <a:off x="677334" y="1187116"/>
            <a:ext cx="10921108" cy="5446294"/>
          </a:xfrm>
        </p:spPr>
        <p:txBody>
          <a:bodyPr>
            <a:normAutofit fontScale="77500" lnSpcReduction="20000"/>
          </a:bodyPr>
          <a:lstStyle/>
          <a:p>
            <a:endParaRPr lang="en-US" dirty="0"/>
          </a:p>
          <a:p>
            <a:r>
              <a:rPr lang="en-US" dirty="0"/>
              <a:t>Import </a:t>
            </a:r>
            <a:r>
              <a:rPr lang="en-US" dirty="0" err="1"/>
              <a:t>train_test_split</a:t>
            </a:r>
            <a:r>
              <a:rPr lang="en-US" dirty="0"/>
              <a:t> from </a:t>
            </a:r>
            <a:r>
              <a:rPr lang="en-US" dirty="0" err="1"/>
              <a:t>sklearn.model_selection</a:t>
            </a:r>
            <a:r>
              <a:rPr lang="en-US" dirty="0"/>
              <a:t>. </a:t>
            </a:r>
          </a:p>
          <a:p>
            <a:r>
              <a:rPr lang="en-US" dirty="0"/>
              <a:t>This function is used to split your dataset into training and testing sets.</a:t>
            </a:r>
          </a:p>
          <a:p>
            <a:r>
              <a:rPr lang="en-US" dirty="0"/>
              <a:t>Define your features (X) and target variable (y):</a:t>
            </a:r>
          </a:p>
          <a:p>
            <a:r>
              <a:rPr lang="en-US" dirty="0"/>
              <a:t>X: This is your feature matrix, which contains all the independent variables (columns) that you'll use to make predictions.</a:t>
            </a:r>
          </a:p>
          <a:p>
            <a:r>
              <a:rPr lang="en-US" dirty="0"/>
              <a:t> In this case, you're dropping the '</a:t>
            </a:r>
            <a:r>
              <a:rPr lang="en-US" dirty="0" err="1"/>
              <a:t>dep_delay</a:t>
            </a:r>
            <a:r>
              <a:rPr lang="en-US" dirty="0"/>
              <a:t>' column from your </a:t>
            </a:r>
            <a:r>
              <a:rPr lang="en-US" dirty="0" err="1"/>
              <a:t>DataFrame</a:t>
            </a:r>
            <a:r>
              <a:rPr lang="en-US" dirty="0"/>
              <a:t> </a:t>
            </a:r>
            <a:r>
              <a:rPr lang="en-US" dirty="0" err="1"/>
              <a:t>Tdf</a:t>
            </a:r>
            <a:r>
              <a:rPr lang="en-US" dirty="0"/>
              <a:t>, which suggests that you want to use all other columns as features.</a:t>
            </a:r>
          </a:p>
          <a:p>
            <a:r>
              <a:rPr lang="en-US" dirty="0"/>
              <a:t>y: This is your target variable, which is the column you're trying to predict or model. In this case, it's '</a:t>
            </a:r>
            <a:r>
              <a:rPr lang="en-US" dirty="0" err="1"/>
              <a:t>dep_delay</a:t>
            </a:r>
            <a:r>
              <a:rPr lang="en-US" dirty="0"/>
              <a:t>,' representing departure delay.</a:t>
            </a:r>
          </a:p>
          <a:p>
            <a:endParaRPr lang="en-US" dirty="0"/>
          </a:p>
          <a:p>
            <a:r>
              <a:rPr lang="en-US" sz="2100" b="1" dirty="0"/>
              <a:t>Split the data into training and testing sets:</a:t>
            </a:r>
          </a:p>
          <a:p>
            <a:endParaRPr lang="en-US" dirty="0"/>
          </a:p>
          <a:p>
            <a:r>
              <a:rPr lang="en-US" dirty="0" err="1"/>
              <a:t>X_train</a:t>
            </a:r>
            <a:r>
              <a:rPr lang="en-US" dirty="0"/>
              <a:t> and </a:t>
            </a:r>
            <a:r>
              <a:rPr lang="en-US" dirty="0" err="1"/>
              <a:t>y_train</a:t>
            </a:r>
            <a:r>
              <a:rPr lang="en-US" dirty="0"/>
              <a:t>: These will hold the feature and target variables for your training dataset. </a:t>
            </a:r>
          </a:p>
          <a:p>
            <a:r>
              <a:rPr lang="en-US" dirty="0"/>
              <a:t>You're using 80% of your data for training (specified by </a:t>
            </a:r>
            <a:r>
              <a:rPr lang="en-US" dirty="0" err="1"/>
              <a:t>test_size</a:t>
            </a:r>
            <a:r>
              <a:rPr lang="en-US" dirty="0"/>
              <a:t>=0.2), meaning the remaining 20% will be used for testing.</a:t>
            </a:r>
          </a:p>
          <a:p>
            <a:r>
              <a:rPr lang="en-US" dirty="0" err="1"/>
              <a:t>X_test</a:t>
            </a:r>
            <a:r>
              <a:rPr lang="en-US" dirty="0"/>
              <a:t> and </a:t>
            </a:r>
            <a:r>
              <a:rPr lang="en-US" dirty="0" err="1"/>
              <a:t>y_test</a:t>
            </a:r>
            <a:r>
              <a:rPr lang="en-US" dirty="0"/>
              <a:t>: These will hold the feature and target variables for your testing dataset.</a:t>
            </a:r>
          </a:p>
          <a:p>
            <a:endParaRPr lang="en-US" dirty="0"/>
          </a:p>
          <a:p>
            <a:r>
              <a:rPr lang="en-US" dirty="0" err="1"/>
              <a:t>random_state</a:t>
            </a:r>
            <a:r>
              <a:rPr lang="en-US" dirty="0"/>
              <a:t>: You've set </a:t>
            </a:r>
            <a:r>
              <a:rPr lang="en-US" dirty="0" err="1"/>
              <a:t>random_state</a:t>
            </a:r>
            <a:r>
              <a:rPr lang="en-US" dirty="0"/>
              <a:t>=42. This is an optional parameter that ensures the randomness of the data split remains the same each time you run the code. </a:t>
            </a:r>
          </a:p>
          <a:p>
            <a:r>
              <a:rPr lang="en-US" dirty="0"/>
              <a:t>	                 It's useful for reproducibility, as it guarantees the same split if you use the same random state.</a:t>
            </a:r>
          </a:p>
          <a:p>
            <a:endParaRPr lang="en-US" dirty="0"/>
          </a:p>
          <a:p>
            <a:endParaRPr lang="en-DE" dirty="0"/>
          </a:p>
        </p:txBody>
      </p:sp>
      <p:sp>
        <p:nvSpPr>
          <p:cNvPr id="4" name="TextBox 3">
            <a:extLst>
              <a:ext uri="{FF2B5EF4-FFF2-40B4-BE49-F238E27FC236}">
                <a16:creationId xmlns:a16="http://schemas.microsoft.com/office/drawing/2014/main" id="{ED71E3D9-A1D9-6133-1BAD-B0940ABB269E}"/>
              </a:ext>
            </a:extLst>
          </p:cNvPr>
          <p:cNvSpPr txBox="1"/>
          <p:nvPr/>
        </p:nvSpPr>
        <p:spPr>
          <a:xfrm>
            <a:off x="665747" y="280737"/>
            <a:ext cx="7355306" cy="461665"/>
          </a:xfrm>
          <a:prstGeom prst="rect">
            <a:avLst/>
          </a:prstGeom>
          <a:noFill/>
        </p:spPr>
        <p:txBody>
          <a:bodyPr wrap="square" rtlCol="0">
            <a:spAutoFit/>
          </a:bodyPr>
          <a:lstStyle/>
          <a:p>
            <a:r>
              <a:rPr lang="en-US" sz="2400" b="1" dirty="0">
                <a:solidFill>
                  <a:schemeClr val="accent1">
                    <a:lumMod val="75000"/>
                  </a:schemeClr>
                </a:solidFill>
              </a:rPr>
              <a:t>Split the data into training and testing sets:</a:t>
            </a:r>
          </a:p>
        </p:txBody>
      </p:sp>
    </p:spTree>
    <p:extLst>
      <p:ext uri="{BB962C8B-B14F-4D97-AF65-F5344CB8AC3E}">
        <p14:creationId xmlns:p14="http://schemas.microsoft.com/office/powerpoint/2010/main" val="275652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5A39-5DAF-005C-1A46-5665E914F20A}"/>
              </a:ext>
            </a:extLst>
          </p:cNvPr>
          <p:cNvSpPr>
            <a:spLocks noGrp="1"/>
          </p:cNvSpPr>
          <p:nvPr>
            <p:ph type="title"/>
          </p:nvPr>
        </p:nvSpPr>
        <p:spPr/>
        <p:txBody>
          <a:bodyPr/>
          <a:lstStyle/>
          <a:p>
            <a:r>
              <a:rPr lang="en-US" dirty="0"/>
              <a:t>WHAT IS DATA ANALYTICS</a:t>
            </a:r>
            <a:endParaRPr lang="en-DE" dirty="0"/>
          </a:p>
        </p:txBody>
      </p:sp>
      <p:sp>
        <p:nvSpPr>
          <p:cNvPr id="3" name="Content Placeholder 2">
            <a:extLst>
              <a:ext uri="{FF2B5EF4-FFF2-40B4-BE49-F238E27FC236}">
                <a16:creationId xmlns:a16="http://schemas.microsoft.com/office/drawing/2014/main" id="{18BA3FBE-FAA0-F38D-1FE3-04942BE8FE1B}"/>
              </a:ext>
            </a:extLst>
          </p:cNvPr>
          <p:cNvSpPr>
            <a:spLocks noGrp="1"/>
          </p:cNvSpPr>
          <p:nvPr>
            <p:ph idx="1"/>
          </p:nvPr>
        </p:nvSpPr>
        <p:spPr/>
        <p:txBody>
          <a:bodyPr>
            <a:normAutofit fontScale="92500" lnSpcReduction="20000"/>
          </a:bodyPr>
          <a:lstStyle/>
          <a:p>
            <a: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Before we go ahead with more concepts on Machine Learning and Artificial Intelligence, let's first learn a bit of Data Analysis, so that you can get a better understanding of data. Every dataset tells you a story if you look at it through the right lenses.</a:t>
            </a:r>
          </a:p>
          <a:p>
            <a:b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br>
            <a: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To give you a perspective, imagine that you have data on the number of sales happening in every month of every single shop in your city. You would notice that during the festivals, the sales volume of sweets rises by a tremendous magnitude. Similarly, the sales volume of clothes, </a:t>
            </a:r>
            <a:r>
              <a:rPr lang="en-US" b="0" dirty="0" err="1">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jewellery</a:t>
            </a:r>
            <a: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 and electronic products also rose significantly in this period.</a:t>
            </a:r>
          </a:p>
          <a:p>
            <a:b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br>
            <a: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If you have the tourism data, then you would see that a lot of people in India go on a vacation in the months of May and June, which makes sense because schools are closed in these two months due to summer vacation.</a:t>
            </a:r>
          </a:p>
          <a:p>
            <a:b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br>
            <a: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Through data, you can observe a trend and based on that trend you can draw meaningful insights, helping you in making decisions in your daily life, in business </a:t>
            </a:r>
            <a:r>
              <a:rPr lang="en-US" b="0" dirty="0" err="1">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organisations</a:t>
            </a:r>
            <a:r>
              <a:rPr lang="en-US" b="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 in medical and engineering applications etc. </a:t>
            </a:r>
          </a:p>
          <a:p>
            <a:endParaRPr lang="en-DE"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650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A643-4993-716A-7166-AB662F3895B8}"/>
              </a:ext>
            </a:extLst>
          </p:cNvPr>
          <p:cNvSpPr>
            <a:spLocks noGrp="1"/>
          </p:cNvSpPr>
          <p:nvPr>
            <p:ph type="title"/>
          </p:nvPr>
        </p:nvSpPr>
        <p:spPr>
          <a:xfrm>
            <a:off x="677334" y="609600"/>
            <a:ext cx="8596668" cy="497305"/>
          </a:xfrm>
        </p:spPr>
        <p:txBody>
          <a:bodyPr>
            <a:noAutofit/>
          </a:bodyPr>
          <a:lstStyle/>
          <a:p>
            <a:r>
              <a:rPr lang="en-US" sz="2000" dirty="0"/>
              <a:t>Evaluation metrics for regression models like linear regression.</a:t>
            </a:r>
            <a:endParaRPr lang="en-DE" sz="2000" dirty="0"/>
          </a:p>
        </p:txBody>
      </p:sp>
      <p:sp>
        <p:nvSpPr>
          <p:cNvPr id="3" name="Content Placeholder 2">
            <a:extLst>
              <a:ext uri="{FF2B5EF4-FFF2-40B4-BE49-F238E27FC236}">
                <a16:creationId xmlns:a16="http://schemas.microsoft.com/office/drawing/2014/main" id="{8860FCD7-F842-05B2-F863-880C39586DD7}"/>
              </a:ext>
            </a:extLst>
          </p:cNvPr>
          <p:cNvSpPr>
            <a:spLocks noGrp="1"/>
          </p:cNvSpPr>
          <p:nvPr>
            <p:ph idx="1"/>
          </p:nvPr>
        </p:nvSpPr>
        <p:spPr>
          <a:xfrm>
            <a:off x="677334" y="1540043"/>
            <a:ext cx="11225908" cy="5149516"/>
          </a:xfrm>
        </p:spPr>
        <p:txBody>
          <a:bodyPr>
            <a:normAutofit fontScale="92500" lnSpcReduction="20000"/>
          </a:bodyPr>
          <a:lstStyle/>
          <a:p>
            <a:r>
              <a:rPr lang="en-US" dirty="0"/>
              <a:t>These are commonly used evaluation metrics for regression models like linear regression. They help you assess how well your regression model is performing in terms of making predictions on continuous numerical data. Here's a brief explanation of each metric:</a:t>
            </a:r>
          </a:p>
          <a:p>
            <a:endParaRPr lang="en-US" dirty="0"/>
          </a:p>
          <a:p>
            <a:r>
              <a:rPr lang="en-US" dirty="0"/>
              <a:t>1. **Mean Squared Error (MSE):**</a:t>
            </a:r>
          </a:p>
          <a:p>
            <a:r>
              <a:rPr lang="en-US" dirty="0"/>
              <a:t>   - MSE measures the average squared difference between the predicted values and the actual values in your dataset.</a:t>
            </a:r>
          </a:p>
          <a:p>
            <a:r>
              <a:rPr lang="en-US" dirty="0"/>
              <a:t>   - It gives more weight to larger errors, making it sensitive to outliers.</a:t>
            </a:r>
          </a:p>
          <a:p>
            <a:r>
              <a:rPr lang="en-US" dirty="0"/>
              <a:t>   - MSE is calculated as the sum of squared errors divided by the number of data points.</a:t>
            </a:r>
          </a:p>
          <a:p>
            <a:r>
              <a:rPr lang="en-US" dirty="0"/>
              <a:t>   - Formula: MSE = Σ(actual - predicted)^2 / n</a:t>
            </a:r>
          </a:p>
          <a:p>
            <a:endParaRPr lang="en-US" dirty="0"/>
          </a:p>
          <a:p>
            <a:r>
              <a:rPr lang="en-US" dirty="0"/>
              <a:t>2. **Root Mean Squared Error (RMSE):**</a:t>
            </a:r>
          </a:p>
          <a:p>
            <a:r>
              <a:rPr lang="en-US" dirty="0"/>
              <a:t>   - RMSE is the square root of the MSE and provides a more interpretable metric because it's in the same units as the target variable.</a:t>
            </a:r>
          </a:p>
          <a:p>
            <a:r>
              <a:rPr lang="en-US" dirty="0"/>
              <a:t>   - Like MSE, it penalizes larger errors more heavily and is also sensitive to outliers.</a:t>
            </a:r>
          </a:p>
          <a:p>
            <a:r>
              <a:rPr lang="en-US" dirty="0"/>
              <a:t>   - RMSE is calculated as the square root of the MSE.</a:t>
            </a:r>
          </a:p>
          <a:p>
            <a:r>
              <a:rPr lang="en-US" dirty="0"/>
              <a:t>   - Formula: RMSE = √(MSE)</a:t>
            </a:r>
          </a:p>
          <a:p>
            <a:endParaRPr lang="en-US" dirty="0"/>
          </a:p>
        </p:txBody>
      </p:sp>
    </p:spTree>
    <p:extLst>
      <p:ext uri="{BB962C8B-B14F-4D97-AF65-F5344CB8AC3E}">
        <p14:creationId xmlns:p14="http://schemas.microsoft.com/office/powerpoint/2010/main" val="33817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C434C-679C-BD98-FA92-F2DA572D7E7A}"/>
              </a:ext>
            </a:extLst>
          </p:cNvPr>
          <p:cNvSpPr>
            <a:spLocks noGrp="1"/>
          </p:cNvSpPr>
          <p:nvPr>
            <p:ph idx="1"/>
          </p:nvPr>
        </p:nvSpPr>
        <p:spPr>
          <a:xfrm>
            <a:off x="677334" y="312820"/>
            <a:ext cx="11145698" cy="6312569"/>
          </a:xfrm>
        </p:spPr>
        <p:txBody>
          <a:bodyPr>
            <a:normAutofit fontScale="77500" lnSpcReduction="20000"/>
          </a:bodyPr>
          <a:lstStyle/>
          <a:p>
            <a:r>
              <a:rPr lang="en-US" dirty="0"/>
              <a:t>3. **Mean Absolute Error (MAE):**</a:t>
            </a:r>
          </a:p>
          <a:p>
            <a:r>
              <a:rPr lang="en-US" dirty="0"/>
              <a:t>   - MAE measures the average absolute difference between the predicted values and the actual values.</a:t>
            </a:r>
          </a:p>
          <a:p>
            <a:r>
              <a:rPr lang="en-US" dirty="0"/>
              <a:t>   - It gives equal weight to all errors and is less sensitive to outliers compared to MSE and RMSE.</a:t>
            </a:r>
          </a:p>
          <a:p>
            <a:r>
              <a:rPr lang="en-US" dirty="0"/>
              <a:t>   - MAE is calculated as the sum of absolute errors divided by the number of data points.</a:t>
            </a:r>
          </a:p>
          <a:p>
            <a:r>
              <a:rPr lang="en-US" dirty="0"/>
              <a:t>   - Formula: MAE = </a:t>
            </a:r>
            <a:r>
              <a:rPr lang="en-US" dirty="0" err="1"/>
              <a:t>Σ|actual</a:t>
            </a:r>
            <a:r>
              <a:rPr lang="en-US" dirty="0"/>
              <a:t> - predicted| / n</a:t>
            </a:r>
          </a:p>
          <a:p>
            <a:endParaRPr lang="en-US" dirty="0"/>
          </a:p>
          <a:p>
            <a:r>
              <a:rPr lang="en-US" dirty="0"/>
              <a:t>4. **R-squared (R2) Score:**</a:t>
            </a:r>
          </a:p>
          <a:p>
            <a:r>
              <a:rPr lang="en-US" dirty="0"/>
              <a:t>   - R2 score, also known as the coefficient of determination, quantifies the proportion of the variance in the dependent variable (target) that is predictable from the independent variables (features) in your model.</a:t>
            </a:r>
          </a:p>
          <a:p>
            <a:r>
              <a:rPr lang="en-US" dirty="0"/>
              <a:t>   - It provides an indication of how well your model fits the data.</a:t>
            </a:r>
          </a:p>
          <a:p>
            <a:r>
              <a:rPr lang="en-US" dirty="0"/>
              <a:t>   - R2 score ranges from 0 to 1, where 0 indicates that the model does not explain any variance, and 1 indicates that the model explains all the variance.</a:t>
            </a:r>
          </a:p>
          <a:p>
            <a:r>
              <a:rPr lang="en-US" dirty="0"/>
              <a:t>   - Formula: R2 = 1 - (SSR / SST), where SSR is the sum of squared residuals and SST is the total sum of squares.</a:t>
            </a:r>
          </a:p>
          <a:p>
            <a:endParaRPr lang="en-US" dirty="0"/>
          </a:p>
          <a:p>
            <a:r>
              <a:rPr lang="en-US" dirty="0"/>
              <a:t>In summary:</a:t>
            </a:r>
          </a:p>
          <a:p>
            <a:endParaRPr lang="en-US" dirty="0"/>
          </a:p>
          <a:p>
            <a:r>
              <a:rPr lang="en-US" dirty="0"/>
              <a:t>- **MSE** and **RMSE** focus on the magnitude of errors, with RMSE providing a more interpretable value.</a:t>
            </a:r>
          </a:p>
          <a:p>
            <a:r>
              <a:rPr lang="en-US" dirty="0"/>
              <a:t>- **MAE** is less sensitive to outliers and represents the average absolute error.</a:t>
            </a:r>
          </a:p>
          <a:p>
            <a:r>
              <a:rPr lang="en-US" dirty="0"/>
              <a:t>- **R2 score** assesses how well your model explains the variability in the target variable, with higher values indicating a better fit.</a:t>
            </a:r>
          </a:p>
          <a:p>
            <a:endParaRPr lang="en-US" dirty="0"/>
          </a:p>
          <a:p>
            <a:r>
              <a:rPr lang="en-US" dirty="0"/>
              <a:t>The choice of which metric to use depends on your specific problem and the importance of different types of errors and model interpretability. Typically, lower MSE, RMSE, and MAE values and higher R2 scores indicate better model performance.</a:t>
            </a:r>
            <a:endParaRPr lang="en-DE" dirty="0"/>
          </a:p>
          <a:p>
            <a:endParaRPr lang="en-DE" dirty="0"/>
          </a:p>
        </p:txBody>
      </p:sp>
    </p:spTree>
    <p:extLst>
      <p:ext uri="{BB962C8B-B14F-4D97-AF65-F5344CB8AC3E}">
        <p14:creationId xmlns:p14="http://schemas.microsoft.com/office/powerpoint/2010/main" val="137157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3B40-B281-2FEA-638B-7923966D139F}"/>
              </a:ext>
            </a:extLst>
          </p:cNvPr>
          <p:cNvSpPr>
            <a:spLocks noGrp="1"/>
          </p:cNvSpPr>
          <p:nvPr>
            <p:ph type="title"/>
          </p:nvPr>
        </p:nvSpPr>
        <p:spPr/>
        <p:txBody>
          <a:bodyPr/>
          <a:lstStyle/>
          <a:p>
            <a:r>
              <a:rPr lang="en-US" dirty="0"/>
              <a:t>Variance in a target variable</a:t>
            </a:r>
            <a:endParaRPr lang="en-DE" dirty="0"/>
          </a:p>
        </p:txBody>
      </p:sp>
      <p:sp>
        <p:nvSpPr>
          <p:cNvPr id="3" name="Content Placeholder 2">
            <a:extLst>
              <a:ext uri="{FF2B5EF4-FFF2-40B4-BE49-F238E27FC236}">
                <a16:creationId xmlns:a16="http://schemas.microsoft.com/office/drawing/2014/main" id="{E7EE1C40-14DF-4F41-ABA8-DA55D7AFF4F3}"/>
              </a:ext>
            </a:extLst>
          </p:cNvPr>
          <p:cNvSpPr>
            <a:spLocks noGrp="1"/>
          </p:cNvSpPr>
          <p:nvPr>
            <p:ph idx="1"/>
          </p:nvPr>
        </p:nvSpPr>
        <p:spPr>
          <a:xfrm>
            <a:off x="332428" y="1494842"/>
            <a:ext cx="10961213" cy="4432716"/>
          </a:xfrm>
        </p:spPr>
        <p:txBody>
          <a:bodyPr>
            <a:normAutofit fontScale="92500" lnSpcReduction="10000"/>
          </a:bodyPr>
          <a:lstStyle/>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In the context of the R-squared (R2) score, the "variance in the target variable" refers to the degree of variation or spread in the values of the target variable, which in our case is the departure delay.</a:t>
            </a:r>
          </a:p>
          <a:p>
            <a:pPr marL="0" indent="0">
              <a:lnSpc>
                <a:spcPct val="107000"/>
              </a:lnSpc>
              <a:spcAft>
                <a:spcPts val="800"/>
              </a:spcAft>
              <a:buNone/>
            </a:pP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1. **Variance**: Variance is a statistical measure that quantifies the spread or dispersion of a set of data points. In the context of departure delays, it reflects how departure delay times vary from one flight to another. A high variance indicates that departure delays are widely dispersed, meaning some flights may experience substantial delays, while others depart on time or with minimal delay. Conversely, a low variance suggests that departure delays are relatively consistent or uniform.</a:t>
            </a:r>
          </a:p>
          <a:p>
            <a:pPr marL="0" indent="0">
              <a:lnSpc>
                <a:spcPct val="107000"/>
              </a:lnSpc>
              <a:spcAft>
                <a:spcPts val="800"/>
              </a:spcAft>
              <a:buNone/>
            </a:pP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2. **R-squared Score Interpretation**: The R-squared (R2) score is a statistic that ranges from 0 to 1 (or 0% to 100%). It represents the proportion of the variance in the target variable (departure delay) that is "explained" or "captured" by our regression model. An R2 score of 0.87, as in our case, means that our model accounts for approximately 87% of the variability or dispersion in departure delays.</a:t>
            </a:r>
          </a:p>
          <a:p>
            <a:pPr marL="0" indent="0">
              <a:lnSpc>
                <a:spcPct val="107000"/>
              </a:lnSpc>
              <a:spcAft>
                <a:spcPts val="800"/>
              </a:spcAft>
              <a:buNone/>
            </a:pPr>
            <a:endParaRPr lang="en-DE" dirty="0"/>
          </a:p>
        </p:txBody>
      </p:sp>
    </p:spTree>
    <p:extLst>
      <p:ext uri="{BB962C8B-B14F-4D97-AF65-F5344CB8AC3E}">
        <p14:creationId xmlns:p14="http://schemas.microsoft.com/office/powerpoint/2010/main" val="825097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6E4F5-6DE0-DA4C-0516-84E88E2592E0}"/>
              </a:ext>
            </a:extLst>
          </p:cNvPr>
          <p:cNvSpPr>
            <a:spLocks noGrp="1"/>
          </p:cNvSpPr>
          <p:nvPr>
            <p:ph idx="1"/>
          </p:nvPr>
        </p:nvSpPr>
        <p:spPr>
          <a:xfrm>
            <a:off x="508892" y="476168"/>
            <a:ext cx="10311508" cy="6020885"/>
          </a:xfrm>
        </p:spPr>
        <p:txBody>
          <a:bodyPr>
            <a:normAutofit lnSpcReduction="10000"/>
          </a:bodyPr>
          <a:lstStyle/>
          <a:p>
            <a:pPr>
              <a:lnSpc>
                <a:spcPct val="107000"/>
              </a:lnSpc>
              <a:spcAft>
                <a:spcPts val="800"/>
              </a:spcAft>
            </a:pP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   - In practical terms, this means that our model successfully captures a substantial portion of the reasons behind why departure delays vary across different flights.</a:t>
            </a: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   - The remaining 13% of the variance (1 - 0.87 = 0.13 or 13%) is unexplained by our model. These unexplained factors could include random fluctuations, unobserved variables, or measurement error.</a:t>
            </a:r>
          </a:p>
          <a:p>
            <a:pPr marL="0" indent="0">
              <a:lnSpc>
                <a:spcPct val="107000"/>
              </a:lnSpc>
              <a:spcAft>
                <a:spcPts val="800"/>
              </a:spcAft>
              <a:buNone/>
            </a:pP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3. **Model Fit**: An R2 score of 0.87 is considered relatively high, indicating that our linear regression model is a good fit for the data. It suggests that the features (independent variables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have </a:t>
            </a: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used in our model are informative and have a strong association with departure delay.</a:t>
            </a:r>
          </a:p>
          <a:p>
            <a:pPr marL="0" indent="0">
              <a:lnSpc>
                <a:spcPct val="107000"/>
              </a:lnSpc>
              <a:spcAft>
                <a:spcPts val="800"/>
              </a:spcAft>
              <a:buNone/>
            </a:pP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In summary, the variance in departure delay represents the natural variability or differences in delay times across flights, and the R2 score quantifies how much of this variability our model can account for. An R2 score of 0.87 suggests that our model explains a substantial portion of the departure delay variation, indicating a good fit to the data. However, it's important to remember that not all factors contributing to departure delays may be included in our model, and some variability may remain unexplained.</a:t>
            </a:r>
          </a:p>
          <a:p>
            <a:endParaRPr lang="en-DE" dirty="0"/>
          </a:p>
        </p:txBody>
      </p:sp>
    </p:spTree>
    <p:extLst>
      <p:ext uri="{BB962C8B-B14F-4D97-AF65-F5344CB8AC3E}">
        <p14:creationId xmlns:p14="http://schemas.microsoft.com/office/powerpoint/2010/main" val="899182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E842-21B9-8105-899A-E9973F36E8C9}"/>
              </a:ext>
            </a:extLst>
          </p:cNvPr>
          <p:cNvSpPr>
            <a:spLocks noGrp="1"/>
          </p:cNvSpPr>
          <p:nvPr>
            <p:ph type="title"/>
          </p:nvPr>
        </p:nvSpPr>
        <p:spPr>
          <a:xfrm>
            <a:off x="677334" y="609600"/>
            <a:ext cx="8596668" cy="529389"/>
          </a:xfrm>
        </p:spPr>
        <p:txBody>
          <a:bodyPr>
            <a:normAutofit fontScale="90000"/>
          </a:bodyPr>
          <a:lstStyle/>
          <a:p>
            <a:r>
              <a:rPr lang="en-US" dirty="0"/>
              <a:t>Intercept</a:t>
            </a:r>
            <a:endParaRPr lang="en-DE" dirty="0"/>
          </a:p>
        </p:txBody>
      </p:sp>
      <p:sp>
        <p:nvSpPr>
          <p:cNvPr id="3" name="Content Placeholder 2">
            <a:extLst>
              <a:ext uri="{FF2B5EF4-FFF2-40B4-BE49-F238E27FC236}">
                <a16:creationId xmlns:a16="http://schemas.microsoft.com/office/drawing/2014/main" id="{EBC0E317-1B03-7EAE-507C-C7B32F91CEE7}"/>
              </a:ext>
            </a:extLst>
          </p:cNvPr>
          <p:cNvSpPr>
            <a:spLocks noGrp="1"/>
          </p:cNvSpPr>
          <p:nvPr>
            <p:ph idx="1"/>
          </p:nvPr>
        </p:nvSpPr>
        <p:spPr>
          <a:xfrm>
            <a:off x="677334" y="1291389"/>
            <a:ext cx="11257992" cy="5390148"/>
          </a:xfrm>
        </p:spPr>
        <p:txBody>
          <a:bodyPr>
            <a:normAutofit fontScale="77500" lnSpcReduction="20000"/>
          </a:bodyPr>
          <a:lstStyle/>
          <a:p>
            <a:r>
              <a:rPr lang="en-US" dirty="0"/>
              <a:t>In a linear regression model, the goal is to find the relationship between the independent variables (features) and the dependent variable (target), assuming that this relationship can be approximated by a linear equation. The equation for a simple linear regression model with one independent variable can be written as:</a:t>
            </a:r>
          </a:p>
          <a:p>
            <a:endParaRPr lang="en-US" dirty="0"/>
          </a:p>
          <a:p>
            <a:r>
              <a:rPr lang="en-US" dirty="0"/>
              <a:t>\[y = b0 + b1 * x\]</a:t>
            </a:r>
          </a:p>
          <a:p>
            <a:endParaRPr lang="en-US" dirty="0"/>
          </a:p>
          <a:p>
            <a:r>
              <a:rPr lang="en-US" dirty="0"/>
              <a:t>In this equation:</a:t>
            </a:r>
          </a:p>
          <a:p>
            <a:r>
              <a:rPr lang="en-US" dirty="0"/>
              <a:t>- \(y\) is the dependent variable (departure delay in our case).</a:t>
            </a:r>
          </a:p>
          <a:p>
            <a:r>
              <a:rPr lang="en-US" dirty="0"/>
              <a:t>- \(x\) is the independent variable (one of our features).</a:t>
            </a:r>
          </a:p>
          <a:p>
            <a:r>
              <a:rPr lang="en-US" dirty="0"/>
              <a:t>- \(b0\) is the intercept.</a:t>
            </a:r>
          </a:p>
          <a:p>
            <a:r>
              <a:rPr lang="en-US" dirty="0"/>
              <a:t>- \(b1\) is the coefficient for the independent variable \(x\).</a:t>
            </a:r>
          </a:p>
          <a:p>
            <a:endParaRPr lang="en-US" dirty="0"/>
          </a:p>
          <a:p>
            <a:r>
              <a:rPr lang="en-US" dirty="0"/>
              <a:t>Now, let's address the interpretation of the intercept (\(b0\)):</a:t>
            </a:r>
          </a:p>
          <a:p>
            <a:endParaRPr lang="en-US" dirty="0"/>
          </a:p>
          <a:p>
            <a:r>
              <a:rPr lang="en-US" dirty="0"/>
              <a:t>1. **Intercept's Role**: The intercept represents the estimated value of the dependent variable (departure delay) when all the independent variables are set to zero. However, this interpretation may not always make sense in the context of our dataset.</a:t>
            </a:r>
          </a:p>
          <a:p>
            <a:endParaRPr lang="en-US" dirty="0"/>
          </a:p>
          <a:p>
            <a:r>
              <a:rPr lang="en-US" dirty="0"/>
              <a:t>2. **Context and Scaling**: In many real-world scenarios, setting all independent variables to zero may not have a meaningful interpretation. For example, if one of our independent variables is "distance traveled" and another is "airline code," it doesn't make sense to set both to zero.</a:t>
            </a:r>
          </a:p>
          <a:p>
            <a:endParaRPr lang="en-DE" dirty="0"/>
          </a:p>
        </p:txBody>
      </p:sp>
    </p:spTree>
    <p:extLst>
      <p:ext uri="{BB962C8B-B14F-4D97-AF65-F5344CB8AC3E}">
        <p14:creationId xmlns:p14="http://schemas.microsoft.com/office/powerpoint/2010/main" val="255450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7D22E-C01C-5E1F-AF58-29119C3DD1DE}"/>
              </a:ext>
            </a:extLst>
          </p:cNvPr>
          <p:cNvSpPr>
            <a:spLocks noGrp="1"/>
          </p:cNvSpPr>
          <p:nvPr>
            <p:ph idx="1"/>
          </p:nvPr>
        </p:nvSpPr>
        <p:spPr>
          <a:xfrm>
            <a:off x="677333" y="521368"/>
            <a:ext cx="10913088" cy="6031832"/>
          </a:xfrm>
        </p:spPr>
        <p:txBody>
          <a:bodyPr>
            <a:normAutofit/>
          </a:bodyPr>
          <a:lstStyle/>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3. **Constant Offset**: The intercept is essentially a constant offset in the linear equation. It accounts for the part of the dependent variable's value that cannot be explained by the linear relationship with the independent variables. It's the value of departure delay that you would expect when all other factors (independent variables) are zero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4. **Scaling**: The interpretation of the intercept also depends on the scaling of our features. If our features have been standardized (mean-</a:t>
            </a:r>
            <a:r>
              <a:rPr lang="en-DE" sz="1800" kern="100" dirty="0" err="1">
                <a:effectLst/>
                <a:latin typeface="Calibri" panose="020F0502020204030204" pitchFamily="34" charset="0"/>
                <a:ea typeface="Calibri" panose="020F0502020204030204" pitchFamily="34" charset="0"/>
                <a:cs typeface="Times New Roman" panose="02020603050405020304" pitchFamily="18" charset="0"/>
              </a:rPr>
              <a:t>centered</a:t>
            </a: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 and scaled by their standard deviations), the intercept represents the expected departure delay when all features are at their mean values.</a:t>
            </a: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In our specific case, the intercept of approximately 4.645 represents the estimated departure delay when all the independent variables (features) in our model are at their reference values or "zero" values. However, the exact interpretation of this value may not be straightforward without knowing the specific context and scaling of our features.</a:t>
            </a:r>
          </a:p>
          <a:p>
            <a:pPr>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It's often more meaningful to interpret the coefficients of the independent variables (the values you see in the "Coefficients" output) because they tell you how a one-unit change in each feature affects the departure delay, while holding all other features constant. The intercept is more of a mathematical component of the linear equation rather than something with a direct, intuitive interpretation in many practical cases.</a:t>
            </a:r>
          </a:p>
          <a:p>
            <a:endParaRPr lang="en-DE" dirty="0"/>
          </a:p>
        </p:txBody>
      </p:sp>
    </p:spTree>
    <p:extLst>
      <p:ext uri="{BB962C8B-B14F-4D97-AF65-F5344CB8AC3E}">
        <p14:creationId xmlns:p14="http://schemas.microsoft.com/office/powerpoint/2010/main" val="379895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EF9D-19CE-E6F0-3C7C-C45158E388A0}"/>
              </a:ext>
            </a:extLst>
          </p:cNvPr>
          <p:cNvSpPr>
            <a:spLocks noGrp="1"/>
          </p:cNvSpPr>
          <p:nvPr>
            <p:ph type="title"/>
          </p:nvPr>
        </p:nvSpPr>
        <p:spPr>
          <a:xfrm>
            <a:off x="517871" y="468839"/>
            <a:ext cx="4767930" cy="688014"/>
          </a:xfrm>
        </p:spPr>
        <p:txBody>
          <a:bodyPr>
            <a:normAutofit/>
          </a:bodyPr>
          <a:lstStyle/>
          <a:p>
            <a:r>
              <a:rPr lang="en-US" dirty="0"/>
              <a:t>DATA ANALYTICS</a:t>
            </a:r>
            <a:endParaRPr lang="en-DE" dirty="0"/>
          </a:p>
        </p:txBody>
      </p:sp>
      <p:sp>
        <p:nvSpPr>
          <p:cNvPr id="1030" name="Content Placeholder 1029">
            <a:extLst>
              <a:ext uri="{FF2B5EF4-FFF2-40B4-BE49-F238E27FC236}">
                <a16:creationId xmlns:a16="http://schemas.microsoft.com/office/drawing/2014/main" id="{AF6C64E9-6112-1148-7FB9-58530657B943}"/>
              </a:ext>
            </a:extLst>
          </p:cNvPr>
          <p:cNvSpPr>
            <a:spLocks noGrp="1"/>
          </p:cNvSpPr>
          <p:nvPr>
            <p:ph idx="1"/>
          </p:nvPr>
        </p:nvSpPr>
        <p:spPr>
          <a:xfrm>
            <a:off x="1578076" y="1882751"/>
            <a:ext cx="4767930" cy="4419462"/>
          </a:xfrm>
        </p:spPr>
        <p:txBody>
          <a:bodyPr>
            <a:normAutofit/>
          </a:bodyPr>
          <a:lstStyle/>
          <a:p>
            <a:r>
              <a:rPr lang="en-US" b="0" i="0" dirty="0">
                <a:solidFill>
                  <a:schemeClr val="accent1">
                    <a:lumMod val="50000"/>
                  </a:schemeClr>
                </a:solidFill>
                <a:effectLst/>
                <a:latin typeface="Söhne"/>
              </a:rPr>
              <a:t>Data analytics is the process of examining, cleaning, transforming, and interpreting data to discover meaningful insights, patterns, and trends that can inform decision-making and solve real-world problems. It involves using various techniques, tools, and technologies to extract valuable information from large and complex datasets. Data analytics encompasses a wide range of activities, including data collection, data preparation, statistical analysis, data visualization, and the application of machine learning and data mining algorithms.</a:t>
            </a:r>
            <a:endParaRPr lang="en-US" dirty="0">
              <a:solidFill>
                <a:schemeClr val="accent1">
                  <a:lumMod val="50000"/>
                </a:schemeClr>
              </a:solidFill>
            </a:endParaRPr>
          </a:p>
        </p:txBody>
      </p:sp>
      <p:sp>
        <p:nvSpPr>
          <p:cNvPr id="4" name="AutoShape 4" descr="The Data Analysis Process | Lifecycle Of a Data Analytics Project">
            <a:extLst>
              <a:ext uri="{FF2B5EF4-FFF2-40B4-BE49-F238E27FC236}">
                <a16:creationId xmlns:a16="http://schemas.microsoft.com/office/drawing/2014/main" id="{57CD3420-E5BB-4D66-0B7B-DB396054CE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Tree>
    <p:extLst>
      <p:ext uri="{BB962C8B-B14F-4D97-AF65-F5344CB8AC3E}">
        <p14:creationId xmlns:p14="http://schemas.microsoft.com/office/powerpoint/2010/main" val="336995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FA77-D441-3F26-CD97-1C69E3527D78}"/>
              </a:ext>
            </a:extLst>
          </p:cNvPr>
          <p:cNvSpPr>
            <a:spLocks noGrp="1"/>
          </p:cNvSpPr>
          <p:nvPr>
            <p:ph type="title"/>
          </p:nvPr>
        </p:nvSpPr>
        <p:spPr/>
        <p:txBody>
          <a:bodyPr/>
          <a:lstStyle/>
          <a:p>
            <a:r>
              <a:rPr lang="en-US" dirty="0"/>
              <a:t>OUR DATASET</a:t>
            </a:r>
            <a:endParaRPr lang="en-DE" dirty="0"/>
          </a:p>
        </p:txBody>
      </p:sp>
      <p:sp>
        <p:nvSpPr>
          <p:cNvPr id="3" name="Content Placeholder 2">
            <a:extLst>
              <a:ext uri="{FF2B5EF4-FFF2-40B4-BE49-F238E27FC236}">
                <a16:creationId xmlns:a16="http://schemas.microsoft.com/office/drawing/2014/main" id="{5F7F42A1-05DC-0D6E-BE80-A41CD774D9F7}"/>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Flight Information: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Flight Date and Time: The date and scheduled departure time of each flight.</a:t>
            </a:r>
          </a:p>
          <a:p>
            <a:pPr marL="742950" lvl="1" indent="-285750" algn="l">
              <a:buFont typeface="+mj-lt"/>
              <a:buAutoNum type="arabicPeriod"/>
            </a:pPr>
            <a:r>
              <a:rPr lang="en-US" b="0" i="0" dirty="0">
                <a:solidFill>
                  <a:srgbClr val="374151"/>
                </a:solidFill>
                <a:effectLst/>
                <a:latin typeface="Söhne"/>
              </a:rPr>
              <a:t>Airline: The airline carrier operating the flight (e.g., Delta, American, United).</a:t>
            </a:r>
          </a:p>
          <a:p>
            <a:pPr marL="742950" lvl="1" indent="-285750" algn="l">
              <a:buFont typeface="+mj-lt"/>
              <a:buAutoNum type="arabicPeriod"/>
            </a:pPr>
            <a:r>
              <a:rPr lang="en-US" b="0" i="0" dirty="0">
                <a:solidFill>
                  <a:srgbClr val="374151"/>
                </a:solidFill>
                <a:effectLst/>
                <a:latin typeface="Söhne"/>
              </a:rPr>
              <a:t>Flight Number: The unique identifier for each flight.</a:t>
            </a:r>
          </a:p>
          <a:p>
            <a:pPr algn="l">
              <a:buFont typeface="+mj-lt"/>
              <a:buAutoNum type="arabicPeriod"/>
            </a:pPr>
            <a:r>
              <a:rPr lang="en-US" b="1" i="0" dirty="0">
                <a:solidFill>
                  <a:srgbClr val="374151"/>
                </a:solidFill>
                <a:effectLst/>
                <a:latin typeface="Söhne"/>
              </a:rPr>
              <a:t>Origin and Destination: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Origin Airport: The airport from which the flight departs (e.g., JFK, LGA, EWR).</a:t>
            </a:r>
          </a:p>
          <a:p>
            <a:pPr marL="742950" lvl="1" indent="-285750" algn="l">
              <a:buFont typeface="+mj-lt"/>
              <a:buAutoNum type="arabicPeriod"/>
            </a:pPr>
            <a:r>
              <a:rPr lang="en-US" b="0" i="0" dirty="0">
                <a:solidFill>
                  <a:srgbClr val="374151"/>
                </a:solidFill>
                <a:effectLst/>
                <a:latin typeface="Söhne"/>
              </a:rPr>
              <a:t>Destination Airport: The airport to which the flight is headed.</a:t>
            </a:r>
          </a:p>
          <a:p>
            <a:pPr algn="l">
              <a:buFont typeface="+mj-lt"/>
              <a:buAutoNum type="arabicPeriod"/>
            </a:pPr>
            <a:r>
              <a:rPr lang="en-US" b="1" i="0" dirty="0">
                <a:solidFill>
                  <a:srgbClr val="374151"/>
                </a:solidFill>
                <a:effectLst/>
                <a:latin typeface="Söhne"/>
              </a:rPr>
              <a:t>Flight Performance: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Departure Delay: The amount of time the flight was delayed before departure.</a:t>
            </a:r>
          </a:p>
          <a:p>
            <a:pPr marL="742950" lvl="1" indent="-285750" algn="l">
              <a:buFont typeface="+mj-lt"/>
              <a:buAutoNum type="arabicPeriod"/>
            </a:pPr>
            <a:r>
              <a:rPr lang="en-US" b="0" i="0" dirty="0">
                <a:solidFill>
                  <a:srgbClr val="374151"/>
                </a:solidFill>
                <a:effectLst/>
                <a:latin typeface="Söhne"/>
              </a:rPr>
              <a:t>Arrival Delay: The amount of time the flight was delayed upon arrival.</a:t>
            </a:r>
          </a:p>
          <a:p>
            <a:pPr marL="742950" lvl="1" indent="-285750" algn="l">
              <a:buFont typeface="+mj-lt"/>
              <a:buAutoNum type="arabicPeriod"/>
            </a:pPr>
            <a:r>
              <a:rPr lang="en-US" b="0" i="0" dirty="0">
                <a:solidFill>
                  <a:srgbClr val="374151"/>
                </a:solidFill>
                <a:effectLst/>
                <a:latin typeface="Söhne"/>
              </a:rPr>
              <a:t>Distance: The distance traveled by the flight.</a:t>
            </a:r>
          </a:p>
          <a:p>
            <a:pPr marL="457200" lvl="1" indent="0">
              <a:buNone/>
            </a:pPr>
            <a:r>
              <a:rPr lang="en-US" dirty="0">
                <a:hlinkClick r:id="rId2"/>
              </a:rPr>
              <a:t>https://www.kaggle.com/datasets/lampubhutia/nyc-flight-delay</a:t>
            </a:r>
            <a:endParaRPr lang="en-US" dirty="0"/>
          </a:p>
          <a:p>
            <a:pPr marL="457200" lvl="1" indent="0" algn="l">
              <a:buNone/>
            </a:pPr>
            <a:endParaRPr lang="en-US" b="0" i="0" dirty="0">
              <a:solidFill>
                <a:srgbClr val="374151"/>
              </a:solidFill>
              <a:effectLst/>
              <a:latin typeface="Söhne"/>
            </a:endParaRPr>
          </a:p>
          <a:p>
            <a:endParaRPr lang="en-DE" dirty="0"/>
          </a:p>
        </p:txBody>
      </p:sp>
    </p:spTree>
    <p:extLst>
      <p:ext uri="{BB962C8B-B14F-4D97-AF65-F5344CB8AC3E}">
        <p14:creationId xmlns:p14="http://schemas.microsoft.com/office/powerpoint/2010/main" val="26394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1B92-5E26-E0EF-8814-184EC43C39B2}"/>
              </a:ext>
            </a:extLst>
          </p:cNvPr>
          <p:cNvSpPr>
            <a:spLocks noGrp="1"/>
          </p:cNvSpPr>
          <p:nvPr>
            <p:ph type="title"/>
          </p:nvPr>
        </p:nvSpPr>
        <p:spPr/>
        <p:txBody>
          <a:bodyPr/>
          <a:lstStyle/>
          <a:p>
            <a:r>
              <a:rPr lang="en-US" dirty="0"/>
              <a:t>DATA ANALYTICS PROCESS</a:t>
            </a:r>
            <a:endParaRPr lang="en-DE" dirty="0"/>
          </a:p>
        </p:txBody>
      </p:sp>
      <p:pic>
        <p:nvPicPr>
          <p:cNvPr id="5122" name="Picture 2" descr="The Data Analysis Process | Lifecycle Of a Data Analytics Project">
            <a:extLst>
              <a:ext uri="{FF2B5EF4-FFF2-40B4-BE49-F238E27FC236}">
                <a16:creationId xmlns:a16="http://schemas.microsoft.com/office/drawing/2014/main" id="{266E5400-9DEF-3D96-F7BB-E79CB67B21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205" y="1830147"/>
            <a:ext cx="6695335" cy="401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16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60C1-CEC6-E8B0-C8F8-F8F37F2070B3}"/>
              </a:ext>
            </a:extLst>
          </p:cNvPr>
          <p:cNvSpPr>
            <a:spLocks noGrp="1"/>
          </p:cNvSpPr>
          <p:nvPr>
            <p:ph type="title"/>
          </p:nvPr>
        </p:nvSpPr>
        <p:spPr>
          <a:xfrm>
            <a:off x="1097280" y="286603"/>
            <a:ext cx="10058400" cy="996765"/>
          </a:xfrm>
        </p:spPr>
        <p:txBody>
          <a:bodyPr/>
          <a:lstStyle/>
          <a:p>
            <a:r>
              <a:rPr lang="en-US" dirty="0"/>
              <a:t>LIBRARIES</a:t>
            </a:r>
            <a:endParaRPr lang="en-DE" dirty="0"/>
          </a:p>
        </p:txBody>
      </p:sp>
      <p:sp>
        <p:nvSpPr>
          <p:cNvPr id="3" name="Content Placeholder 2">
            <a:extLst>
              <a:ext uri="{FF2B5EF4-FFF2-40B4-BE49-F238E27FC236}">
                <a16:creationId xmlns:a16="http://schemas.microsoft.com/office/drawing/2014/main" id="{C4ED135E-3964-10B5-D6EA-9CB37CFA25FA}"/>
              </a:ext>
            </a:extLst>
          </p:cNvPr>
          <p:cNvSpPr>
            <a:spLocks noGrp="1"/>
          </p:cNvSpPr>
          <p:nvPr>
            <p:ph idx="1"/>
          </p:nvPr>
        </p:nvSpPr>
        <p:spPr>
          <a:xfrm>
            <a:off x="1097280" y="1564104"/>
            <a:ext cx="10058400" cy="4304989"/>
          </a:xfrm>
        </p:spPr>
        <p:txBody>
          <a:bodyPr>
            <a:normAutofit fontScale="92500" lnSpcReduction="20000"/>
          </a:bodyPr>
          <a:lstStyle/>
          <a:p>
            <a:r>
              <a:rPr lang="en-US" dirty="0"/>
              <a:t>**import pandas as pd:** This line imports the pandas library, which is a powerful library for data manipulation and analysis. It is commonly aliased as pd for convenience in coding.</a:t>
            </a:r>
          </a:p>
          <a:p>
            <a:r>
              <a:rPr lang="en-US" dirty="0">
                <a:hlinkClick r:id="rId2"/>
              </a:rPr>
              <a:t>User Guide — pandas 2.1.0 documentation (pydata.org)</a:t>
            </a:r>
            <a:endParaRPr lang="en-US" dirty="0"/>
          </a:p>
          <a:p>
            <a:endParaRPr lang="en-US" dirty="0"/>
          </a:p>
          <a:p>
            <a:r>
              <a:rPr lang="en-US" dirty="0"/>
              <a:t>**import </a:t>
            </a:r>
            <a:r>
              <a:rPr lang="en-US" dirty="0" err="1"/>
              <a:t>numpy</a:t>
            </a:r>
            <a:r>
              <a:rPr lang="en-US" dirty="0"/>
              <a:t> as np:** This line imports the </a:t>
            </a:r>
            <a:r>
              <a:rPr lang="en-US" dirty="0" err="1"/>
              <a:t>numpy</a:t>
            </a:r>
            <a:r>
              <a:rPr lang="en-US" dirty="0"/>
              <a:t> library, which provides support for numerical operations and arrays. It is often aliased as np.</a:t>
            </a:r>
          </a:p>
          <a:p>
            <a:r>
              <a:rPr lang="en-US" dirty="0">
                <a:hlinkClick r:id="rId3"/>
              </a:rPr>
              <a:t>What is NumPy? — NumPy v1.25 Manual</a:t>
            </a:r>
            <a:endParaRPr lang="en-US" dirty="0"/>
          </a:p>
          <a:p>
            <a:r>
              <a:rPr lang="en-US" dirty="0"/>
              <a:t>**import </a:t>
            </a:r>
            <a:r>
              <a:rPr lang="en-US" dirty="0" err="1"/>
              <a:t>matplotlib.pyplot</a:t>
            </a:r>
            <a:r>
              <a:rPr lang="en-US" dirty="0"/>
              <a:t> as </a:t>
            </a:r>
            <a:r>
              <a:rPr lang="en-US" dirty="0" err="1"/>
              <a:t>plt</a:t>
            </a:r>
            <a:r>
              <a:rPr lang="en-US" dirty="0"/>
              <a:t>:** This line imports the </a:t>
            </a:r>
            <a:r>
              <a:rPr lang="en-US" dirty="0" err="1"/>
              <a:t>pyplot</a:t>
            </a:r>
            <a:r>
              <a:rPr lang="en-US" dirty="0"/>
              <a:t> module from the matplotlib library, which is used for creating static, animated, and interactive visualizations in Python. It is aliased as </a:t>
            </a:r>
            <a:r>
              <a:rPr lang="en-US" dirty="0" err="1"/>
              <a:t>plt</a:t>
            </a:r>
            <a:r>
              <a:rPr lang="en-US" dirty="0"/>
              <a:t> for convenience.</a:t>
            </a:r>
          </a:p>
          <a:p>
            <a:r>
              <a:rPr lang="en-US" dirty="0">
                <a:hlinkClick r:id="rId4"/>
              </a:rPr>
              <a:t>Matplotlib Tutorial (w3schools.com)</a:t>
            </a:r>
            <a:endParaRPr lang="en-US" dirty="0"/>
          </a:p>
          <a:p>
            <a:r>
              <a:rPr lang="en-US" dirty="0"/>
              <a:t>**import seaborn as </a:t>
            </a:r>
            <a:r>
              <a:rPr lang="en-US" dirty="0" err="1"/>
              <a:t>sns</a:t>
            </a:r>
            <a:r>
              <a:rPr lang="en-US" dirty="0"/>
              <a:t>:** This line imports the seaborn library, which is built on top of matplotlib and provides a high-level interface for creating informative and attractive statistical graphics. Seaborn is often aliased as </a:t>
            </a:r>
            <a:r>
              <a:rPr lang="en-US" dirty="0" err="1"/>
              <a:t>sns</a:t>
            </a:r>
            <a:r>
              <a:rPr lang="en-US" dirty="0"/>
              <a:t>.</a:t>
            </a:r>
          </a:p>
          <a:p>
            <a:r>
              <a:rPr lang="en-US" dirty="0">
                <a:hlinkClick r:id="rId5"/>
              </a:rPr>
              <a:t>An introduction to seaborn — seaborn 0.12.2 documentation (pydata.org)</a:t>
            </a:r>
            <a:endParaRPr lang="en-DE" dirty="0"/>
          </a:p>
        </p:txBody>
      </p:sp>
    </p:spTree>
    <p:extLst>
      <p:ext uri="{BB962C8B-B14F-4D97-AF65-F5344CB8AC3E}">
        <p14:creationId xmlns:p14="http://schemas.microsoft.com/office/powerpoint/2010/main" val="266688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61BF-7C18-9EF0-FC82-509A352FC413}"/>
              </a:ext>
            </a:extLst>
          </p:cNvPr>
          <p:cNvSpPr>
            <a:spLocks noGrp="1"/>
          </p:cNvSpPr>
          <p:nvPr>
            <p:ph type="title"/>
          </p:nvPr>
        </p:nvSpPr>
        <p:spPr/>
        <p:txBody>
          <a:bodyPr/>
          <a:lstStyle/>
          <a:p>
            <a:r>
              <a:rPr lang="en-US" dirty="0"/>
              <a:t>DATA CLEANING</a:t>
            </a:r>
            <a:endParaRPr lang="en-DE" dirty="0"/>
          </a:p>
        </p:txBody>
      </p:sp>
      <p:sp>
        <p:nvSpPr>
          <p:cNvPr id="3" name="Content Placeholder 2">
            <a:extLst>
              <a:ext uri="{FF2B5EF4-FFF2-40B4-BE49-F238E27FC236}">
                <a16:creationId xmlns:a16="http://schemas.microsoft.com/office/drawing/2014/main" id="{1C2F2253-AC58-47AA-5D7D-A37D24080DC8}"/>
              </a:ext>
            </a:extLst>
          </p:cNvPr>
          <p:cNvSpPr>
            <a:spLocks noGrp="1"/>
          </p:cNvSpPr>
          <p:nvPr>
            <p:ph idx="1"/>
          </p:nvPr>
        </p:nvSpPr>
        <p:spPr>
          <a:xfrm>
            <a:off x="677334" y="1716505"/>
            <a:ext cx="8596668" cy="4324857"/>
          </a:xfrm>
        </p:spPr>
        <p:txBody>
          <a:bodyPr>
            <a:normAutofit fontScale="92500" lnSpcReduction="20000"/>
          </a:bodyPr>
          <a:lstStyle/>
          <a:p>
            <a:pPr algn="l"/>
            <a:r>
              <a:rPr lang="en-US" b="0" i="0" dirty="0">
                <a:solidFill>
                  <a:srgbClr val="374151"/>
                </a:solidFill>
                <a:effectLst/>
                <a:latin typeface="Söhne"/>
              </a:rPr>
              <a:t>Data preprocessing is like getting your data ready for analysis or machine learning. It involves cleaning up messy data, converting it into a format that computers understand, and making sure it's good to go.</a:t>
            </a:r>
          </a:p>
          <a:p>
            <a:pPr algn="l"/>
            <a:r>
              <a:rPr lang="en-US" b="0" i="0" dirty="0">
                <a:solidFill>
                  <a:srgbClr val="374151"/>
                </a:solidFill>
                <a:effectLst/>
                <a:latin typeface="Söhne"/>
              </a:rPr>
              <a:t>Here are some simple steps:</a:t>
            </a:r>
          </a:p>
          <a:p>
            <a:pPr algn="l">
              <a:buFont typeface="+mj-lt"/>
              <a:buAutoNum type="arabicPeriod"/>
            </a:pPr>
            <a:r>
              <a:rPr lang="en-US" b="1" i="0" dirty="0">
                <a:solidFill>
                  <a:srgbClr val="374151"/>
                </a:solidFill>
                <a:effectLst/>
                <a:latin typeface="Söhne"/>
              </a:rPr>
              <a:t>Clean the Data:</a:t>
            </a:r>
            <a:r>
              <a:rPr lang="en-US" b="0" i="0" dirty="0">
                <a:solidFill>
                  <a:srgbClr val="374151"/>
                </a:solidFill>
                <a:effectLst/>
                <a:latin typeface="Söhne"/>
              </a:rPr>
              <a:t> Remove any mistakes, like missing values or weird numbers.</a:t>
            </a:r>
          </a:p>
          <a:p>
            <a:pPr algn="l">
              <a:buFont typeface="+mj-lt"/>
              <a:buAutoNum type="arabicPeriod"/>
            </a:pPr>
            <a:r>
              <a:rPr lang="en-US" b="1" i="0" dirty="0">
                <a:solidFill>
                  <a:srgbClr val="374151"/>
                </a:solidFill>
                <a:effectLst/>
                <a:latin typeface="Söhne"/>
              </a:rPr>
              <a:t>Organize the Data:</a:t>
            </a:r>
            <a:r>
              <a:rPr lang="en-US" b="0" i="0" dirty="0">
                <a:solidFill>
                  <a:srgbClr val="374151"/>
                </a:solidFill>
                <a:effectLst/>
                <a:latin typeface="Söhne"/>
              </a:rPr>
              <a:t> Make sure your data is easy to work with, like putting it into rows and columns.</a:t>
            </a:r>
          </a:p>
          <a:p>
            <a:pPr algn="l">
              <a:buFont typeface="+mj-lt"/>
              <a:buAutoNum type="arabicPeriod"/>
            </a:pPr>
            <a:r>
              <a:rPr lang="en-US" b="1" i="0" dirty="0">
                <a:solidFill>
                  <a:srgbClr val="374151"/>
                </a:solidFill>
                <a:effectLst/>
                <a:latin typeface="Söhne"/>
              </a:rPr>
              <a:t>Change the Data:</a:t>
            </a:r>
            <a:r>
              <a:rPr lang="en-US" b="0" i="0" dirty="0">
                <a:solidFill>
                  <a:srgbClr val="374151"/>
                </a:solidFill>
                <a:effectLst/>
                <a:latin typeface="Söhne"/>
              </a:rPr>
              <a:t> Sometimes, you need to change how the data looks. For example, turning "yes" or "no" into 1s and 0s.</a:t>
            </a:r>
          </a:p>
          <a:p>
            <a:pPr algn="l">
              <a:buFont typeface="+mj-lt"/>
              <a:buAutoNum type="arabicPeriod"/>
            </a:pPr>
            <a:r>
              <a:rPr lang="en-US" b="1" i="0" dirty="0">
                <a:solidFill>
                  <a:srgbClr val="374151"/>
                </a:solidFill>
                <a:effectLst/>
                <a:latin typeface="Söhne"/>
              </a:rPr>
              <a:t>Get Rid of Extra Stuff:</a:t>
            </a:r>
            <a:r>
              <a:rPr lang="en-US" b="0" i="0" dirty="0">
                <a:solidFill>
                  <a:srgbClr val="374151"/>
                </a:solidFill>
                <a:effectLst/>
                <a:latin typeface="Söhne"/>
              </a:rPr>
              <a:t> If you have too much data, you might want to pick only the most important parts.</a:t>
            </a:r>
          </a:p>
          <a:p>
            <a:pPr algn="l">
              <a:buFont typeface="+mj-lt"/>
              <a:buAutoNum type="arabicPeriod"/>
            </a:pPr>
            <a:r>
              <a:rPr lang="en-US" b="1" i="0" dirty="0">
                <a:solidFill>
                  <a:srgbClr val="374151"/>
                </a:solidFill>
                <a:effectLst/>
                <a:latin typeface="Söhne"/>
              </a:rPr>
              <a:t>Check Everything:</a:t>
            </a:r>
            <a:r>
              <a:rPr lang="en-US" b="0" i="0" dirty="0">
                <a:solidFill>
                  <a:srgbClr val="374151"/>
                </a:solidFill>
                <a:effectLst/>
                <a:latin typeface="Söhne"/>
              </a:rPr>
              <a:t> Make sure your data is good to go by double-checking it.</a:t>
            </a:r>
          </a:p>
          <a:p>
            <a:pPr algn="l"/>
            <a:r>
              <a:rPr lang="en-US" b="0" i="0" dirty="0">
                <a:solidFill>
                  <a:srgbClr val="374151"/>
                </a:solidFill>
                <a:effectLst/>
                <a:latin typeface="Söhne"/>
              </a:rPr>
              <a:t>Think of data preprocessing like preparing ingredients before cooking. It helps you avoid mistakes and makes it easier to create something delicious (in this case, insights or predictions) from your data.</a:t>
            </a:r>
          </a:p>
          <a:p>
            <a:endParaRPr lang="en-DE" dirty="0"/>
          </a:p>
        </p:txBody>
      </p:sp>
    </p:spTree>
    <p:extLst>
      <p:ext uri="{BB962C8B-B14F-4D97-AF65-F5344CB8AC3E}">
        <p14:creationId xmlns:p14="http://schemas.microsoft.com/office/powerpoint/2010/main" val="56493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7E80-72BC-E914-DC94-543FBA467111}"/>
              </a:ext>
            </a:extLst>
          </p:cNvPr>
          <p:cNvSpPr>
            <a:spLocks noGrp="1"/>
          </p:cNvSpPr>
          <p:nvPr>
            <p:ph type="title"/>
          </p:nvPr>
        </p:nvSpPr>
        <p:spPr/>
        <p:txBody>
          <a:bodyPr/>
          <a:lstStyle/>
          <a:p>
            <a:r>
              <a:rPr lang="en-US" dirty="0"/>
              <a:t>DATA VISUALIZATIONS</a:t>
            </a:r>
            <a:endParaRPr lang="en-DE" dirty="0"/>
          </a:p>
        </p:txBody>
      </p:sp>
      <p:pic>
        <p:nvPicPr>
          <p:cNvPr id="3074" name="Picture 2" descr="What is Data Visualization? (Definition, Examples, Best Practices)">
            <a:extLst>
              <a:ext uri="{FF2B5EF4-FFF2-40B4-BE49-F238E27FC236}">
                <a16:creationId xmlns:a16="http://schemas.microsoft.com/office/drawing/2014/main" id="{D9514131-638D-67BB-229F-97E46EFABC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5980" y="1350462"/>
            <a:ext cx="6709678" cy="50102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C0E5A3-6661-C37E-D74C-8C3C44AFFBEC}"/>
              </a:ext>
            </a:extLst>
          </p:cNvPr>
          <p:cNvSpPr txBox="1"/>
          <p:nvPr/>
        </p:nvSpPr>
        <p:spPr>
          <a:xfrm>
            <a:off x="360947" y="2454442"/>
            <a:ext cx="4812632" cy="3693319"/>
          </a:xfrm>
          <a:prstGeom prst="rect">
            <a:avLst/>
          </a:prstGeom>
          <a:noFill/>
        </p:spPr>
        <p:txBody>
          <a:bodyPr wrap="square" rtlCol="0">
            <a:spAutoFit/>
          </a:bodyPr>
          <a:lstStyle/>
          <a:p>
            <a:r>
              <a:rPr lang="en-US" dirty="0"/>
              <a:t>Data visualization is a way to show information in pictures or graphs. Instead of looking at boring numbers, you can see data in colorful charts, maps, and diagrams. It helps people understand data quickly and find patterns, making it easier to make decisions or tell stories with data. Imagine turning a long list of numbers into a colorful chart to see trends or differences at a glance. It's like using pictures to make data easier to understand!</a:t>
            </a:r>
          </a:p>
          <a:p>
            <a:endParaRPr lang="en-DE" dirty="0"/>
          </a:p>
          <a:p>
            <a:endParaRPr lang="en-DE" dirty="0"/>
          </a:p>
        </p:txBody>
      </p:sp>
    </p:spTree>
    <p:extLst>
      <p:ext uri="{BB962C8B-B14F-4D97-AF65-F5344CB8AC3E}">
        <p14:creationId xmlns:p14="http://schemas.microsoft.com/office/powerpoint/2010/main" val="203924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3E78C5-9BD1-E686-28DD-B1B6B5D9FFB6}"/>
              </a:ext>
            </a:extLst>
          </p:cNvPr>
          <p:cNvSpPr txBox="1"/>
          <p:nvPr/>
        </p:nvSpPr>
        <p:spPr>
          <a:xfrm>
            <a:off x="1293395" y="479991"/>
            <a:ext cx="7321216"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For example, you can use a bar chart to compare sales figures for different months, a line graph to show how temperatures change over time, or a map to display the locations of customers. These visuals help you see patterns, trends, and relationships in the data quickly.</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Data visualization is important because it helps people make sense of information, find insights, and make informed decisions. It's like telling a story with pictures, making data more engaging and informative.</a:t>
            </a:r>
          </a:p>
        </p:txBody>
      </p:sp>
      <p:pic>
        <p:nvPicPr>
          <p:cNvPr id="4098" name="Picture 2" descr="Types of data visualization: check 7 useful and simple examples">
            <a:extLst>
              <a:ext uri="{FF2B5EF4-FFF2-40B4-BE49-F238E27FC236}">
                <a16:creationId xmlns:a16="http://schemas.microsoft.com/office/drawing/2014/main" id="{9DF48AA6-2DF8-938F-9B6F-BA59609CE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00" y="3005889"/>
            <a:ext cx="59340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ducator Guide: Graphing Global Temperature Trends | NASA/JPL Edu">
            <a:extLst>
              <a:ext uri="{FF2B5EF4-FFF2-40B4-BE49-F238E27FC236}">
                <a16:creationId xmlns:a16="http://schemas.microsoft.com/office/drawing/2014/main" id="{4A0C330A-1156-A506-F787-F34E7834F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954" y="3024943"/>
            <a:ext cx="5302102" cy="318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171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4879</Words>
  <Application>Microsoft Office PowerPoint</Application>
  <PresentationFormat>Widescreen</PresentationFormat>
  <Paragraphs>244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Helvetica Neue</vt:lpstr>
      <vt:lpstr>Söhne</vt:lpstr>
      <vt:lpstr>Trebuchet MS</vt:lpstr>
      <vt:lpstr>Wingdings 3</vt:lpstr>
      <vt:lpstr>Facet</vt:lpstr>
      <vt:lpstr>DATA ANALYTICS</vt:lpstr>
      <vt:lpstr>WHAT IS DATA ANALYTICS</vt:lpstr>
      <vt:lpstr>DATA ANALYTICS</vt:lpstr>
      <vt:lpstr>OUR DATASET</vt:lpstr>
      <vt:lpstr>DATA ANALYTICS PROCESS</vt:lpstr>
      <vt:lpstr>LIBRARIES</vt:lpstr>
      <vt:lpstr>DATA CLEANING</vt:lpstr>
      <vt:lpstr>DATA VISUALIZATIONS</vt:lpstr>
      <vt:lpstr>PowerPoint Presentation</vt:lpstr>
      <vt:lpstr>PowerPoint Presentation</vt:lpstr>
      <vt:lpstr>a graphical representation of carrier scheduled flights in numbers and percentages using two subplots</vt:lpstr>
      <vt:lpstr>flight count and percentage based on origin</vt:lpstr>
      <vt:lpstr>mean departure delay varies throughout the day</vt:lpstr>
      <vt:lpstr>mean arrival delay for each month </vt:lpstr>
      <vt:lpstr>Logarithmic scaling (log scaling)</vt:lpstr>
      <vt:lpstr>Common situations where logarithmic scaling is used include: </vt:lpstr>
      <vt:lpstr>Splitting data into a training set and a test set</vt:lpstr>
      <vt:lpstr>In the context of machine learning: </vt:lpstr>
      <vt:lpstr>PowerPoint Presentation</vt:lpstr>
      <vt:lpstr>Evaluation metrics for regression models like linear regression.</vt:lpstr>
      <vt:lpstr>PowerPoint Presentation</vt:lpstr>
      <vt:lpstr>Variance in a target variable</vt:lpstr>
      <vt:lpstr>PowerPoint Presentation</vt:lpstr>
      <vt:lpstr>Intercept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Aiman Alam</dc:creator>
  <cp:lastModifiedBy>Aiman Alam</cp:lastModifiedBy>
  <cp:revision>8</cp:revision>
  <dcterms:created xsi:type="dcterms:W3CDTF">2023-09-12T10:05:35Z</dcterms:created>
  <dcterms:modified xsi:type="dcterms:W3CDTF">2023-09-26T13:27:50Z</dcterms:modified>
</cp:coreProperties>
</file>