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5" d="100"/>
          <a:sy n="95" d="100"/>
        </p:scale>
        <p:origin x="16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14232E-A359-4ED3-BA4C-1B97F98B1C6A}"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CFA373E6-5BAB-499A-91A9-6DBFA4CCFA17}">
      <dgm:prSet custT="1"/>
      <dgm:spPr/>
      <dgm:t>
        <a:bodyPr/>
        <a:lstStyle/>
        <a:p>
          <a:pPr>
            <a:lnSpc>
              <a:spcPct val="100000"/>
            </a:lnSpc>
          </a:pPr>
          <a:r>
            <a:rPr lang="en-US" sz="1600" b="0" i="0" dirty="0">
              <a:solidFill>
                <a:schemeClr val="accent2">
                  <a:lumMod val="40000"/>
                  <a:lumOff val="60000"/>
                </a:schemeClr>
              </a:solidFill>
              <a:latin typeface="Calibri" panose="020F0502020204030204" pitchFamily="34" charset="0"/>
              <a:ea typeface="Calibri" panose="020F0502020204030204" pitchFamily="34" charset="0"/>
              <a:cs typeface="Calibri" panose="020F0502020204030204" pitchFamily="34" charset="0"/>
            </a:rPr>
            <a:t>Artificial Intelligence (AI) plays a significant and evolving role in education. It has the potential to transform the way students learn, teachers instruct, and educational institutions operate. </a:t>
          </a:r>
          <a:endParaRPr lang="en-US" sz="1600" dirty="0">
            <a:solidFill>
              <a:schemeClr val="accent2">
                <a:lumMod val="40000"/>
                <a:lumOff val="60000"/>
              </a:schemeClr>
            </a:solidFill>
            <a:latin typeface="Calibri" panose="020F0502020204030204" pitchFamily="34" charset="0"/>
            <a:ea typeface="Calibri" panose="020F0502020204030204" pitchFamily="34" charset="0"/>
            <a:cs typeface="Calibri" panose="020F0502020204030204" pitchFamily="34" charset="0"/>
          </a:endParaRPr>
        </a:p>
      </dgm:t>
    </dgm:pt>
    <dgm:pt modelId="{B903F616-8225-42B2-9D74-787A927BACA1}" type="parTrans" cxnId="{1E3D0488-223A-40F8-A43E-7D1A3D2168BC}">
      <dgm:prSet/>
      <dgm:spPr/>
      <dgm:t>
        <a:bodyPr/>
        <a:lstStyle/>
        <a:p>
          <a:endParaRPr lang="en-US"/>
        </a:p>
      </dgm:t>
    </dgm:pt>
    <dgm:pt modelId="{9D833CFF-9B85-4DCF-AFCA-2404633E56C0}" type="sibTrans" cxnId="{1E3D0488-223A-40F8-A43E-7D1A3D2168BC}">
      <dgm:prSet/>
      <dgm:spPr/>
      <dgm:t>
        <a:bodyPr/>
        <a:lstStyle/>
        <a:p>
          <a:endParaRPr lang="en-US"/>
        </a:p>
      </dgm:t>
    </dgm:pt>
    <dgm:pt modelId="{2F042DA9-5FD5-4862-B3B3-8130F0DCCDE8}">
      <dgm:prSet custT="1"/>
      <dgm:spPr/>
      <dgm:t>
        <a:bodyPr/>
        <a:lstStyle/>
        <a:p>
          <a:pPr>
            <a:lnSpc>
              <a:spcPct val="100000"/>
            </a:lnSpc>
          </a:pPr>
          <a:r>
            <a:rPr lang="en-US" sz="2400" b="0" i="0" dirty="0">
              <a:solidFill>
                <a:schemeClr val="accent2">
                  <a:lumMod val="40000"/>
                  <a:lumOff val="60000"/>
                </a:schemeClr>
              </a:solidFill>
            </a:rPr>
            <a:t>WHAT IS AIED?</a:t>
          </a:r>
          <a:endParaRPr lang="en-US" sz="2400" dirty="0">
            <a:solidFill>
              <a:schemeClr val="accent2">
                <a:lumMod val="40000"/>
                <a:lumOff val="60000"/>
              </a:schemeClr>
            </a:solidFill>
          </a:endParaRPr>
        </a:p>
      </dgm:t>
    </dgm:pt>
    <dgm:pt modelId="{71277B7C-D6A1-4FE7-8CFB-0CBEA55AA68B}" type="parTrans" cxnId="{EC122732-8605-4231-BFBB-05BC3A5909F2}">
      <dgm:prSet/>
      <dgm:spPr/>
      <dgm:t>
        <a:bodyPr/>
        <a:lstStyle/>
        <a:p>
          <a:endParaRPr lang="en-US"/>
        </a:p>
      </dgm:t>
    </dgm:pt>
    <dgm:pt modelId="{F3FF2225-D411-491B-966F-2E5E6EEC2384}" type="sibTrans" cxnId="{EC122732-8605-4231-BFBB-05BC3A5909F2}">
      <dgm:prSet/>
      <dgm:spPr/>
      <dgm:t>
        <a:bodyPr/>
        <a:lstStyle/>
        <a:p>
          <a:endParaRPr lang="en-US"/>
        </a:p>
      </dgm:t>
    </dgm:pt>
    <dgm:pt modelId="{D64AA382-FD85-418E-99B7-5A5129181375}">
      <dgm:prSet/>
      <dgm:spPr/>
      <dgm:t>
        <a:bodyPr/>
        <a:lstStyle/>
        <a:p>
          <a:pPr>
            <a:lnSpc>
              <a:spcPct val="100000"/>
            </a:lnSpc>
          </a:pPr>
          <a:r>
            <a:rPr lang="en-US" dirty="0">
              <a:solidFill>
                <a:schemeClr val="accent2">
                  <a:lumMod val="40000"/>
                  <a:lumOff val="60000"/>
                </a:schemeClr>
              </a:solidFill>
              <a:latin typeface="Calibri" panose="020F0502020204030204" pitchFamily="34" charset="0"/>
              <a:ea typeface="Calibri" panose="020F0502020204030204" pitchFamily="34" charset="0"/>
              <a:cs typeface="Calibri" panose="020F0502020204030204" pitchFamily="34" charset="0"/>
            </a:rPr>
            <a:t>AIED stands for "Artificial Intelligence in Education." It refers to the use of artificial intelligence (AI) and machine learning technologies to enhance and improve the educational experience. AIED encompasses a wide range of applications and approaches within the field of education, and it aims to leverage AI to address various challenges and opportunities in learning and teaching:</a:t>
          </a:r>
        </a:p>
      </dgm:t>
    </dgm:pt>
    <dgm:pt modelId="{7C3F6A2F-380A-484E-9065-2D9478F4FDDD}" type="parTrans" cxnId="{D74CA7A5-F31A-4724-9C5E-2BFC5C888596}">
      <dgm:prSet/>
      <dgm:spPr/>
      <dgm:t>
        <a:bodyPr/>
        <a:lstStyle/>
        <a:p>
          <a:endParaRPr lang="en-US"/>
        </a:p>
      </dgm:t>
    </dgm:pt>
    <dgm:pt modelId="{D0455157-DCA6-4491-93A3-101670EAB669}" type="sibTrans" cxnId="{D74CA7A5-F31A-4724-9C5E-2BFC5C888596}">
      <dgm:prSet/>
      <dgm:spPr/>
      <dgm:t>
        <a:bodyPr/>
        <a:lstStyle/>
        <a:p>
          <a:endParaRPr lang="en-US"/>
        </a:p>
      </dgm:t>
    </dgm:pt>
    <dgm:pt modelId="{735265C8-6AE9-4038-AC7E-040F07A34ACA}" type="pres">
      <dgm:prSet presAssocID="{7514232E-A359-4ED3-BA4C-1B97F98B1C6A}" presName="root" presStyleCnt="0">
        <dgm:presLayoutVars>
          <dgm:dir/>
          <dgm:resizeHandles val="exact"/>
        </dgm:presLayoutVars>
      </dgm:prSet>
      <dgm:spPr/>
    </dgm:pt>
    <dgm:pt modelId="{508A4E3D-AE37-43E0-A102-6C9EBD8266F4}" type="pres">
      <dgm:prSet presAssocID="{CFA373E6-5BAB-499A-91A9-6DBFA4CCFA17}" presName="compNode" presStyleCnt="0"/>
      <dgm:spPr/>
    </dgm:pt>
    <dgm:pt modelId="{557C0EBC-370E-4BDD-A08F-542CF1130F40}" type="pres">
      <dgm:prSet presAssocID="{CFA373E6-5BAB-499A-91A9-6DBFA4CCFA17}" presName="iconRect" presStyleLbl="node1" presStyleIdx="0" presStyleCnt="3" custLinFactNeighborX="-16599" custLinFactNeighborY="1353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obot"/>
        </a:ext>
      </dgm:extLst>
    </dgm:pt>
    <dgm:pt modelId="{FA37EC97-0060-4DD3-AE86-FB0652B93B96}" type="pres">
      <dgm:prSet presAssocID="{CFA373E6-5BAB-499A-91A9-6DBFA4CCFA17}" presName="spaceRect" presStyleCnt="0"/>
      <dgm:spPr/>
    </dgm:pt>
    <dgm:pt modelId="{D9A5A4D9-5877-49A1-8A68-2C09F9488500}" type="pres">
      <dgm:prSet presAssocID="{CFA373E6-5BAB-499A-91A9-6DBFA4CCFA17}" presName="textRect" presStyleLbl="revTx" presStyleIdx="0" presStyleCnt="3" custScaleY="200466" custLinFactNeighborX="-479" custLinFactNeighborY="49220">
        <dgm:presLayoutVars>
          <dgm:chMax val="1"/>
          <dgm:chPref val="1"/>
        </dgm:presLayoutVars>
      </dgm:prSet>
      <dgm:spPr/>
    </dgm:pt>
    <dgm:pt modelId="{B93EC5BD-8DA9-443C-BB62-93EDAD4612F5}" type="pres">
      <dgm:prSet presAssocID="{9D833CFF-9B85-4DCF-AFCA-2404633E56C0}" presName="sibTrans" presStyleCnt="0"/>
      <dgm:spPr/>
    </dgm:pt>
    <dgm:pt modelId="{A7739120-C870-4355-A851-EAA4671430F6}" type="pres">
      <dgm:prSet presAssocID="{2F042DA9-5FD5-4862-B3B3-8130F0DCCDE8}" presName="compNode" presStyleCnt="0"/>
      <dgm:spPr/>
    </dgm:pt>
    <dgm:pt modelId="{19EC8E33-62F0-4A22-B68A-8DB16333FCB5}" type="pres">
      <dgm:prSet presAssocID="{2F042DA9-5FD5-4862-B3B3-8130F0DCCDE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lp"/>
        </a:ext>
      </dgm:extLst>
    </dgm:pt>
    <dgm:pt modelId="{A5D8EAB9-21FD-4088-95EE-79814B56A9F2}" type="pres">
      <dgm:prSet presAssocID="{2F042DA9-5FD5-4862-B3B3-8130F0DCCDE8}" presName="spaceRect" presStyleCnt="0"/>
      <dgm:spPr/>
    </dgm:pt>
    <dgm:pt modelId="{32E4E6A5-FB9F-47DB-A1D7-92894F53FC95}" type="pres">
      <dgm:prSet presAssocID="{2F042DA9-5FD5-4862-B3B3-8130F0DCCDE8}" presName="textRect" presStyleLbl="revTx" presStyleIdx="1" presStyleCnt="3">
        <dgm:presLayoutVars>
          <dgm:chMax val="1"/>
          <dgm:chPref val="1"/>
        </dgm:presLayoutVars>
      </dgm:prSet>
      <dgm:spPr/>
    </dgm:pt>
    <dgm:pt modelId="{2A1B380A-55E5-4D60-8206-0D0DE06B516B}" type="pres">
      <dgm:prSet presAssocID="{F3FF2225-D411-491B-966F-2E5E6EEC2384}" presName="sibTrans" presStyleCnt="0"/>
      <dgm:spPr/>
    </dgm:pt>
    <dgm:pt modelId="{A14A3CE2-93FE-4A7B-8C46-D3E28EA21522}" type="pres">
      <dgm:prSet presAssocID="{D64AA382-FD85-418E-99B7-5A5129181375}" presName="compNode" presStyleCnt="0"/>
      <dgm:spPr/>
    </dgm:pt>
    <dgm:pt modelId="{E6A70CB4-2A1C-40DF-95B6-75200C138FBE}" type="pres">
      <dgm:prSet presAssocID="{D64AA382-FD85-418E-99B7-5A512918137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erson with Idea"/>
        </a:ext>
      </dgm:extLst>
    </dgm:pt>
    <dgm:pt modelId="{7A737159-1853-4EE3-891B-D2ED108A6B91}" type="pres">
      <dgm:prSet presAssocID="{D64AA382-FD85-418E-99B7-5A5129181375}" presName="spaceRect" presStyleCnt="0"/>
      <dgm:spPr/>
    </dgm:pt>
    <dgm:pt modelId="{02C2B13D-296A-4289-A3B0-AB6EA18A3AAB}" type="pres">
      <dgm:prSet presAssocID="{D64AA382-FD85-418E-99B7-5A5129181375}" presName="textRect" presStyleLbl="revTx" presStyleIdx="2" presStyleCnt="3" custScaleX="175333" custScaleY="164988" custLinFactNeighborX="411" custLinFactNeighborY="42439">
        <dgm:presLayoutVars>
          <dgm:chMax val="1"/>
          <dgm:chPref val="1"/>
        </dgm:presLayoutVars>
      </dgm:prSet>
      <dgm:spPr/>
    </dgm:pt>
  </dgm:ptLst>
  <dgm:cxnLst>
    <dgm:cxn modelId="{EC122732-8605-4231-BFBB-05BC3A5909F2}" srcId="{7514232E-A359-4ED3-BA4C-1B97F98B1C6A}" destId="{2F042DA9-5FD5-4862-B3B3-8130F0DCCDE8}" srcOrd="1" destOrd="0" parTransId="{71277B7C-D6A1-4FE7-8CFB-0CBEA55AA68B}" sibTransId="{F3FF2225-D411-491B-966F-2E5E6EEC2384}"/>
    <dgm:cxn modelId="{06AA6768-D498-463D-AA97-B22400CBFE7A}" type="presOf" srcId="{7514232E-A359-4ED3-BA4C-1B97F98B1C6A}" destId="{735265C8-6AE9-4038-AC7E-040F07A34ACA}" srcOrd="0" destOrd="0" presId="urn:microsoft.com/office/officeart/2018/2/layout/IconLabelList"/>
    <dgm:cxn modelId="{1E3D0488-223A-40F8-A43E-7D1A3D2168BC}" srcId="{7514232E-A359-4ED3-BA4C-1B97F98B1C6A}" destId="{CFA373E6-5BAB-499A-91A9-6DBFA4CCFA17}" srcOrd="0" destOrd="0" parTransId="{B903F616-8225-42B2-9D74-787A927BACA1}" sibTransId="{9D833CFF-9B85-4DCF-AFCA-2404633E56C0}"/>
    <dgm:cxn modelId="{1E489E9A-C839-4162-BD69-4E61E55C771A}" type="presOf" srcId="{CFA373E6-5BAB-499A-91A9-6DBFA4CCFA17}" destId="{D9A5A4D9-5877-49A1-8A68-2C09F9488500}" srcOrd="0" destOrd="0" presId="urn:microsoft.com/office/officeart/2018/2/layout/IconLabelList"/>
    <dgm:cxn modelId="{D74CA7A5-F31A-4724-9C5E-2BFC5C888596}" srcId="{7514232E-A359-4ED3-BA4C-1B97F98B1C6A}" destId="{D64AA382-FD85-418E-99B7-5A5129181375}" srcOrd="2" destOrd="0" parTransId="{7C3F6A2F-380A-484E-9065-2D9478F4FDDD}" sibTransId="{D0455157-DCA6-4491-93A3-101670EAB669}"/>
    <dgm:cxn modelId="{5295F7BB-6C1E-4308-92BD-444CE7F9A026}" type="presOf" srcId="{D64AA382-FD85-418E-99B7-5A5129181375}" destId="{02C2B13D-296A-4289-A3B0-AB6EA18A3AAB}" srcOrd="0" destOrd="0" presId="urn:microsoft.com/office/officeart/2018/2/layout/IconLabelList"/>
    <dgm:cxn modelId="{B476C6D5-7AFD-4404-98B1-E0B868B967F4}" type="presOf" srcId="{2F042DA9-5FD5-4862-B3B3-8130F0DCCDE8}" destId="{32E4E6A5-FB9F-47DB-A1D7-92894F53FC95}" srcOrd="0" destOrd="0" presId="urn:microsoft.com/office/officeart/2018/2/layout/IconLabelList"/>
    <dgm:cxn modelId="{4BFE82D2-C1B0-4D82-B849-67F85EF01837}" type="presParOf" srcId="{735265C8-6AE9-4038-AC7E-040F07A34ACA}" destId="{508A4E3D-AE37-43E0-A102-6C9EBD8266F4}" srcOrd="0" destOrd="0" presId="urn:microsoft.com/office/officeart/2018/2/layout/IconLabelList"/>
    <dgm:cxn modelId="{E91F39FD-4D90-469C-B5F7-8374CAA228FB}" type="presParOf" srcId="{508A4E3D-AE37-43E0-A102-6C9EBD8266F4}" destId="{557C0EBC-370E-4BDD-A08F-542CF1130F40}" srcOrd="0" destOrd="0" presId="urn:microsoft.com/office/officeart/2018/2/layout/IconLabelList"/>
    <dgm:cxn modelId="{3B51D83A-E30B-45B2-ACF5-6C425252444F}" type="presParOf" srcId="{508A4E3D-AE37-43E0-A102-6C9EBD8266F4}" destId="{FA37EC97-0060-4DD3-AE86-FB0652B93B96}" srcOrd="1" destOrd="0" presId="urn:microsoft.com/office/officeart/2018/2/layout/IconLabelList"/>
    <dgm:cxn modelId="{53C6E6AF-3A9C-4C07-859B-B7757DFC2D3F}" type="presParOf" srcId="{508A4E3D-AE37-43E0-A102-6C9EBD8266F4}" destId="{D9A5A4D9-5877-49A1-8A68-2C09F9488500}" srcOrd="2" destOrd="0" presId="urn:microsoft.com/office/officeart/2018/2/layout/IconLabelList"/>
    <dgm:cxn modelId="{D9DE2BED-AB0B-4028-BE72-27746CAA0CFE}" type="presParOf" srcId="{735265C8-6AE9-4038-AC7E-040F07A34ACA}" destId="{B93EC5BD-8DA9-443C-BB62-93EDAD4612F5}" srcOrd="1" destOrd="0" presId="urn:microsoft.com/office/officeart/2018/2/layout/IconLabelList"/>
    <dgm:cxn modelId="{40A370A8-1D50-4607-847A-757DA94C4A15}" type="presParOf" srcId="{735265C8-6AE9-4038-AC7E-040F07A34ACA}" destId="{A7739120-C870-4355-A851-EAA4671430F6}" srcOrd="2" destOrd="0" presId="urn:microsoft.com/office/officeart/2018/2/layout/IconLabelList"/>
    <dgm:cxn modelId="{3FAF7BD4-BC3B-4AD4-84BA-9591946D80F7}" type="presParOf" srcId="{A7739120-C870-4355-A851-EAA4671430F6}" destId="{19EC8E33-62F0-4A22-B68A-8DB16333FCB5}" srcOrd="0" destOrd="0" presId="urn:microsoft.com/office/officeart/2018/2/layout/IconLabelList"/>
    <dgm:cxn modelId="{DCD3392F-3049-4FD0-AC94-D20D0A8A9D8D}" type="presParOf" srcId="{A7739120-C870-4355-A851-EAA4671430F6}" destId="{A5D8EAB9-21FD-4088-95EE-79814B56A9F2}" srcOrd="1" destOrd="0" presId="urn:microsoft.com/office/officeart/2018/2/layout/IconLabelList"/>
    <dgm:cxn modelId="{4DF70A59-8C79-4050-9B40-80DFF9489E2F}" type="presParOf" srcId="{A7739120-C870-4355-A851-EAA4671430F6}" destId="{32E4E6A5-FB9F-47DB-A1D7-92894F53FC95}" srcOrd="2" destOrd="0" presId="urn:microsoft.com/office/officeart/2018/2/layout/IconLabelList"/>
    <dgm:cxn modelId="{6A9A0E1B-7C53-4119-B0E5-44B849460E50}" type="presParOf" srcId="{735265C8-6AE9-4038-AC7E-040F07A34ACA}" destId="{2A1B380A-55E5-4D60-8206-0D0DE06B516B}" srcOrd="3" destOrd="0" presId="urn:microsoft.com/office/officeart/2018/2/layout/IconLabelList"/>
    <dgm:cxn modelId="{62B8F681-B38E-4CAD-A0CD-9F5CBB691AA4}" type="presParOf" srcId="{735265C8-6AE9-4038-AC7E-040F07A34ACA}" destId="{A14A3CE2-93FE-4A7B-8C46-D3E28EA21522}" srcOrd="4" destOrd="0" presId="urn:microsoft.com/office/officeart/2018/2/layout/IconLabelList"/>
    <dgm:cxn modelId="{F89F4FF7-FC35-4FD0-BA7C-87C01384C131}" type="presParOf" srcId="{A14A3CE2-93FE-4A7B-8C46-D3E28EA21522}" destId="{E6A70CB4-2A1C-40DF-95B6-75200C138FBE}" srcOrd="0" destOrd="0" presId="urn:microsoft.com/office/officeart/2018/2/layout/IconLabelList"/>
    <dgm:cxn modelId="{0E180B3D-3637-4E14-9433-6333CF123A19}" type="presParOf" srcId="{A14A3CE2-93FE-4A7B-8C46-D3E28EA21522}" destId="{7A737159-1853-4EE3-891B-D2ED108A6B91}" srcOrd="1" destOrd="0" presId="urn:microsoft.com/office/officeart/2018/2/layout/IconLabelList"/>
    <dgm:cxn modelId="{C5B95292-851D-41F9-BCDF-869898AC6495}" type="presParOf" srcId="{A14A3CE2-93FE-4A7B-8C46-D3E28EA21522}" destId="{02C2B13D-296A-4289-A3B0-AB6EA18A3AAB}"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7C0EBC-370E-4BDD-A08F-542CF1130F40}">
      <dsp:nvSpPr>
        <dsp:cNvPr id="0" name=""/>
        <dsp:cNvSpPr/>
      </dsp:nvSpPr>
      <dsp:spPr>
        <a:xfrm>
          <a:off x="800032" y="1102177"/>
          <a:ext cx="1227756" cy="12277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A5A4D9-5877-49A1-8A68-2C09F9488500}">
      <dsp:nvSpPr>
        <dsp:cNvPr id="0" name=""/>
        <dsp:cNvSpPr/>
      </dsp:nvSpPr>
      <dsp:spPr>
        <a:xfrm>
          <a:off x="240463" y="2635168"/>
          <a:ext cx="2728347" cy="30671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0" i="0" kern="1200" dirty="0">
              <a:solidFill>
                <a:schemeClr val="accent2">
                  <a:lumMod val="40000"/>
                  <a:lumOff val="60000"/>
                </a:schemeClr>
              </a:solidFill>
              <a:latin typeface="Calibri" panose="020F0502020204030204" pitchFamily="34" charset="0"/>
              <a:ea typeface="Calibri" panose="020F0502020204030204" pitchFamily="34" charset="0"/>
              <a:cs typeface="Calibri" panose="020F0502020204030204" pitchFamily="34" charset="0"/>
            </a:rPr>
            <a:t>Artificial Intelligence (AI) plays a significant and evolving role in education. It has the potential to transform the way students learn, teachers instruct, and educational institutions operate. </a:t>
          </a:r>
          <a:endParaRPr lang="en-US" sz="1600" kern="1200" dirty="0">
            <a:solidFill>
              <a:schemeClr val="accent2">
                <a:lumMod val="40000"/>
                <a:lumOff val="60000"/>
              </a:schemeClr>
            </a:solidFill>
            <a:latin typeface="Calibri" panose="020F0502020204030204" pitchFamily="34" charset="0"/>
            <a:ea typeface="Calibri" panose="020F0502020204030204" pitchFamily="34" charset="0"/>
            <a:cs typeface="Calibri" panose="020F0502020204030204" pitchFamily="34" charset="0"/>
          </a:endParaRPr>
        </a:p>
      </dsp:txBody>
      <dsp:txXfrm>
        <a:off x="240463" y="2635168"/>
        <a:ext cx="2728347" cy="3067129"/>
      </dsp:txXfrm>
    </dsp:sp>
    <dsp:sp modelId="{19EC8E33-62F0-4A22-B68A-8DB16333FCB5}">
      <dsp:nvSpPr>
        <dsp:cNvPr id="0" name=""/>
        <dsp:cNvSpPr/>
      </dsp:nvSpPr>
      <dsp:spPr>
        <a:xfrm>
          <a:off x="4209635" y="1320282"/>
          <a:ext cx="1227756" cy="12277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E4E6A5-FB9F-47DB-A1D7-92894F53FC95}">
      <dsp:nvSpPr>
        <dsp:cNvPr id="0" name=""/>
        <dsp:cNvSpPr/>
      </dsp:nvSpPr>
      <dsp:spPr>
        <a:xfrm>
          <a:off x="3459340" y="3034950"/>
          <a:ext cx="2728347" cy="153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400" b="0" i="0" kern="1200" dirty="0">
              <a:solidFill>
                <a:schemeClr val="accent2">
                  <a:lumMod val="40000"/>
                  <a:lumOff val="60000"/>
                </a:schemeClr>
              </a:solidFill>
            </a:rPr>
            <a:t>WHAT IS AIED?</a:t>
          </a:r>
          <a:endParaRPr lang="en-US" sz="2400" kern="1200" dirty="0">
            <a:solidFill>
              <a:schemeClr val="accent2">
                <a:lumMod val="40000"/>
                <a:lumOff val="60000"/>
              </a:schemeClr>
            </a:solidFill>
          </a:endParaRPr>
        </a:p>
      </dsp:txBody>
      <dsp:txXfrm>
        <a:off x="3459340" y="3034950"/>
        <a:ext cx="2728347" cy="1530000"/>
      </dsp:txXfrm>
    </dsp:sp>
    <dsp:sp modelId="{E6A70CB4-2A1C-40DF-95B6-75200C138FBE}">
      <dsp:nvSpPr>
        <dsp:cNvPr id="0" name=""/>
        <dsp:cNvSpPr/>
      </dsp:nvSpPr>
      <dsp:spPr>
        <a:xfrm>
          <a:off x="8443117" y="1071703"/>
          <a:ext cx="1227756" cy="12277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C2B13D-296A-4289-A3B0-AB6EA18A3AAB}">
      <dsp:nvSpPr>
        <dsp:cNvPr id="0" name=""/>
        <dsp:cNvSpPr/>
      </dsp:nvSpPr>
      <dsp:spPr>
        <a:xfrm>
          <a:off x="6676362" y="2938529"/>
          <a:ext cx="4783693" cy="25243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solidFill>
                <a:schemeClr val="accent2">
                  <a:lumMod val="40000"/>
                  <a:lumOff val="60000"/>
                </a:schemeClr>
              </a:solidFill>
              <a:latin typeface="Calibri" panose="020F0502020204030204" pitchFamily="34" charset="0"/>
              <a:ea typeface="Calibri" panose="020F0502020204030204" pitchFamily="34" charset="0"/>
              <a:cs typeface="Calibri" panose="020F0502020204030204" pitchFamily="34" charset="0"/>
            </a:rPr>
            <a:t>AIED stands for "Artificial Intelligence in Education." It refers to the use of artificial intelligence (AI) and machine learning technologies to enhance and improve the educational experience. AIED encompasses a wide range of applications and approaches within the field of education, and it aims to leverage AI to address various challenges and opportunities in learning and teaching:</a:t>
          </a:r>
        </a:p>
      </dsp:txBody>
      <dsp:txXfrm>
        <a:off x="6676362" y="2938529"/>
        <a:ext cx="4783693" cy="2524316"/>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11/22/2023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33691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90020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11/22/2023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81058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11/22/2023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16537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11/22/2023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17084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78547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03062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11/22/2023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0947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1025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11/22/2023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957769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11/22/2023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480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11/22/2023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54477338"/>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03" r:id="rId6"/>
    <p:sldLayoutId id="2147483799" r:id="rId7"/>
    <p:sldLayoutId id="2147483800" r:id="rId8"/>
    <p:sldLayoutId id="2147483801" r:id="rId9"/>
    <p:sldLayoutId id="2147483802" r:id="rId10"/>
    <p:sldLayoutId id="2147483804"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_U3QcV9aI0k"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42D4960A-896E-4F6B-BF65-B4662AC9D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outerShdw blurRad="38100" dist="38100" dir="2700000" algn="tl">
                  <a:srgbClr val="000000">
                    <a:alpha val="43137"/>
                  </a:srgbClr>
                </a:outerShdw>
              </a:effectLst>
              <a:uLnTx/>
              <a:uFillTx/>
              <a:latin typeface="Gill Sans MT" panose="020B0502020104020203"/>
              <a:ea typeface="+mn-ea"/>
              <a:cs typeface="+mn-cs"/>
            </a:endParaRPr>
          </a:p>
        </p:txBody>
      </p:sp>
      <p:pic>
        <p:nvPicPr>
          <p:cNvPr id="6" name="Picture 5" descr="A robot writing on a chalkboard&#10;&#10;Description automatically generated">
            <a:extLst>
              <a:ext uri="{FF2B5EF4-FFF2-40B4-BE49-F238E27FC236}">
                <a16:creationId xmlns:a16="http://schemas.microsoft.com/office/drawing/2014/main" id="{206F0DB2-6C20-39E2-9A88-7C68705395A0}"/>
              </a:ext>
            </a:extLst>
          </p:cNvPr>
          <p:cNvPicPr>
            <a:picLocks noChangeAspect="1"/>
          </p:cNvPicPr>
          <p:nvPr/>
        </p:nvPicPr>
        <p:blipFill rotWithShape="1">
          <a:blip r:embed="rId2"/>
          <a:srcRect l="1058" r="10389" b="2"/>
          <a:stretch/>
        </p:blipFill>
        <p:spPr>
          <a:xfrm>
            <a:off x="453302" y="457200"/>
            <a:ext cx="7588885" cy="5899650"/>
          </a:xfrm>
          <a:prstGeom prst="rect">
            <a:avLst/>
          </a:prstGeom>
        </p:spPr>
      </p:pic>
      <p:sp>
        <p:nvSpPr>
          <p:cNvPr id="51" name="Rectangle 50">
            <a:extLst>
              <a:ext uri="{FF2B5EF4-FFF2-40B4-BE49-F238E27FC236}">
                <a16:creationId xmlns:a16="http://schemas.microsoft.com/office/drawing/2014/main" id="{5684944A-8803-462C-84C5-4576C56A77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457199"/>
            <a:ext cx="3618827" cy="48224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DE"/>
          </a:p>
        </p:txBody>
      </p:sp>
      <p:sp>
        <p:nvSpPr>
          <p:cNvPr id="2" name="Title 1">
            <a:extLst>
              <a:ext uri="{FF2B5EF4-FFF2-40B4-BE49-F238E27FC236}">
                <a16:creationId xmlns:a16="http://schemas.microsoft.com/office/drawing/2014/main" id="{D76072E5-0436-5A42-C78C-624236FA0545}"/>
              </a:ext>
            </a:extLst>
          </p:cNvPr>
          <p:cNvSpPr>
            <a:spLocks noGrp="1"/>
          </p:cNvSpPr>
          <p:nvPr>
            <p:ph type="ctrTitle"/>
          </p:nvPr>
        </p:nvSpPr>
        <p:spPr>
          <a:xfrm>
            <a:off x="8372723" y="850791"/>
            <a:ext cx="3202016" cy="4274662"/>
          </a:xfrm>
        </p:spPr>
        <p:txBody>
          <a:bodyPr anchor="ctr">
            <a:normAutofit fontScale="90000"/>
          </a:bodyPr>
          <a:lstStyle/>
          <a:p>
            <a:r>
              <a:rPr lang="en-DE" sz="4000" b="1" kern="100" dirty="0">
                <a:effectLst/>
                <a:latin typeface="Calibri" panose="020F0502020204030204" pitchFamily="34" charset="0"/>
                <a:ea typeface="Calibri" panose="020F0502020204030204" pitchFamily="34" charset="0"/>
                <a:cs typeface="Times New Roman" panose="02020603050405020304" pitchFamily="18" charset="0"/>
              </a:rPr>
              <a:t>Ethics of AI in Education:</a:t>
            </a:r>
            <a:br>
              <a:rPr lang="en-US" sz="4000" b="1" kern="100" dirty="0">
                <a:effectLst/>
                <a:latin typeface="Calibri" panose="020F0502020204030204" pitchFamily="34" charset="0"/>
                <a:ea typeface="Calibri" panose="020F0502020204030204" pitchFamily="34" charset="0"/>
                <a:cs typeface="Times New Roman" panose="02020603050405020304" pitchFamily="18" charset="0"/>
              </a:rPr>
            </a:br>
            <a:r>
              <a:rPr lang="en-DE" sz="4000" b="1" kern="100" dirty="0">
                <a:effectLst/>
                <a:latin typeface="Calibri" panose="020F0502020204030204" pitchFamily="34" charset="0"/>
                <a:ea typeface="Calibri" panose="020F0502020204030204" pitchFamily="34" charset="0"/>
                <a:cs typeface="Times New Roman" panose="02020603050405020304" pitchFamily="18" charset="0"/>
              </a:rPr>
              <a:t>Bias in Learning </a:t>
            </a:r>
            <a:br>
              <a:rPr lang="en-US" sz="4000" b="1" kern="100" dirty="0">
                <a:effectLst/>
                <a:latin typeface="Calibri" panose="020F0502020204030204" pitchFamily="34" charset="0"/>
                <a:ea typeface="Calibri" panose="020F0502020204030204" pitchFamily="34" charset="0"/>
                <a:cs typeface="Times New Roman" panose="02020603050405020304" pitchFamily="18" charset="0"/>
              </a:rPr>
            </a:br>
            <a:r>
              <a:rPr lang="en-DE" sz="4000" b="1" kern="100" dirty="0">
                <a:effectLst/>
                <a:latin typeface="Calibri" panose="020F0502020204030204" pitchFamily="34" charset="0"/>
                <a:ea typeface="Calibri" panose="020F0502020204030204" pitchFamily="34" charset="0"/>
                <a:cs typeface="Times New Roman" panose="02020603050405020304" pitchFamily="18" charset="0"/>
              </a:rPr>
              <a:t>Systems</a:t>
            </a:r>
            <a:br>
              <a:rPr lang="en-DE" sz="4000" kern="100" dirty="0">
                <a:effectLst/>
                <a:latin typeface="Calibri" panose="020F0502020204030204" pitchFamily="34" charset="0"/>
                <a:ea typeface="Calibri" panose="020F0502020204030204" pitchFamily="34" charset="0"/>
                <a:cs typeface="Times New Roman" panose="02020603050405020304" pitchFamily="18" charset="0"/>
              </a:rPr>
            </a:br>
            <a:endParaRPr lang="en-DE" sz="6000" dirty="0">
              <a:solidFill>
                <a:srgbClr val="FFFFFF"/>
              </a:solidFill>
            </a:endParaRPr>
          </a:p>
        </p:txBody>
      </p:sp>
      <p:sp>
        <p:nvSpPr>
          <p:cNvPr id="49" name="Rectangle 48">
            <a:extLst>
              <a:ext uri="{FF2B5EF4-FFF2-40B4-BE49-F238E27FC236}">
                <a16:creationId xmlns:a16="http://schemas.microsoft.com/office/drawing/2014/main" id="{E07F3B49-8C20-42F5-831D-59306D05F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5367338"/>
            <a:ext cx="3618828" cy="98951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DE"/>
          </a:p>
        </p:txBody>
      </p:sp>
      <p:sp>
        <p:nvSpPr>
          <p:cNvPr id="3" name="Subtitle 2">
            <a:extLst>
              <a:ext uri="{FF2B5EF4-FFF2-40B4-BE49-F238E27FC236}">
                <a16:creationId xmlns:a16="http://schemas.microsoft.com/office/drawing/2014/main" id="{6A7A539C-516A-6FF3-E922-791DC0869D70}"/>
              </a:ext>
            </a:extLst>
          </p:cNvPr>
          <p:cNvSpPr>
            <a:spLocks noGrp="1"/>
          </p:cNvSpPr>
          <p:nvPr>
            <p:ph type="subTitle" idx="1"/>
          </p:nvPr>
        </p:nvSpPr>
        <p:spPr>
          <a:xfrm>
            <a:off x="8119869" y="5367337"/>
            <a:ext cx="3618827" cy="989513"/>
          </a:xfrm>
          <a:noFill/>
        </p:spPr>
        <p:txBody>
          <a:bodyPr anchor="ctr">
            <a:normAutofit/>
          </a:bodyPr>
          <a:lstStyle/>
          <a:p>
            <a:r>
              <a:rPr lang="en-US" sz="1200" b="1" dirty="0">
                <a:solidFill>
                  <a:schemeClr val="accent2">
                    <a:lumMod val="60000"/>
                    <a:lumOff val="40000"/>
                    <a:alpha val="75000"/>
                  </a:schemeClr>
                </a:solidFill>
              </a:rPr>
              <a:t>AIMAN ALAM</a:t>
            </a:r>
          </a:p>
          <a:p>
            <a:r>
              <a:rPr lang="en-US" sz="1200" b="1" dirty="0">
                <a:solidFill>
                  <a:schemeClr val="accent2">
                    <a:lumMod val="60000"/>
                    <a:lumOff val="40000"/>
                    <a:alpha val="75000"/>
                  </a:schemeClr>
                </a:solidFill>
              </a:rPr>
              <a:t>Ethics and the Information Revolution</a:t>
            </a:r>
            <a:endParaRPr lang="en-DE" sz="1200" b="1" dirty="0">
              <a:solidFill>
                <a:schemeClr val="accent2">
                  <a:lumMod val="60000"/>
                  <a:lumOff val="40000"/>
                  <a:alpha val="75000"/>
                </a:schemeClr>
              </a:solidFill>
            </a:endParaRPr>
          </a:p>
        </p:txBody>
      </p:sp>
    </p:spTree>
    <p:extLst>
      <p:ext uri="{BB962C8B-B14F-4D97-AF65-F5344CB8AC3E}">
        <p14:creationId xmlns:p14="http://schemas.microsoft.com/office/powerpoint/2010/main" val="812256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7015A-4A95-AA6C-33F1-E87452F990A9}"/>
              </a:ext>
            </a:extLst>
          </p:cNvPr>
          <p:cNvSpPr>
            <a:spLocks noGrp="1"/>
          </p:cNvSpPr>
          <p:nvPr>
            <p:ph type="title"/>
          </p:nvPr>
        </p:nvSpPr>
        <p:spPr>
          <a:xfrm>
            <a:off x="581192" y="702156"/>
            <a:ext cx="11029616" cy="476939"/>
          </a:xfrm>
        </p:spPr>
        <p:txBody>
          <a:bodyPr>
            <a:normAutofit/>
          </a:bodyPr>
          <a:lstStyle/>
          <a:p>
            <a:r>
              <a:rPr lang="en-US" sz="2400" b="1" i="0" dirty="0">
                <a:solidFill>
                  <a:schemeClr val="accent1">
                    <a:lumMod val="75000"/>
                  </a:schemeClr>
                </a:solidFill>
                <a:effectLst/>
                <a:latin typeface="Söhne"/>
              </a:rPr>
              <a:t>Bias in learning systems can manifest in multiple ways:</a:t>
            </a:r>
            <a:endParaRPr lang="en-DE" sz="2400" b="1" dirty="0">
              <a:solidFill>
                <a:schemeClr val="accent1">
                  <a:lumMod val="75000"/>
                </a:schemeClr>
              </a:solidFill>
            </a:endParaRPr>
          </a:p>
        </p:txBody>
      </p:sp>
      <p:sp>
        <p:nvSpPr>
          <p:cNvPr id="3" name="Content Placeholder 2">
            <a:extLst>
              <a:ext uri="{FF2B5EF4-FFF2-40B4-BE49-F238E27FC236}">
                <a16:creationId xmlns:a16="http://schemas.microsoft.com/office/drawing/2014/main" id="{D673510A-6C84-4F64-E8FF-0B3BA33BB7A0}"/>
              </a:ext>
            </a:extLst>
          </p:cNvPr>
          <p:cNvSpPr>
            <a:spLocks noGrp="1"/>
          </p:cNvSpPr>
          <p:nvPr>
            <p:ph idx="1"/>
          </p:nvPr>
        </p:nvSpPr>
        <p:spPr>
          <a:xfrm>
            <a:off x="581192" y="1403684"/>
            <a:ext cx="11029615" cy="5454316"/>
          </a:xfrm>
        </p:spPr>
        <p:txBody>
          <a:bodyPr>
            <a:normAutofit lnSpcReduction="10000"/>
          </a:bodyPr>
          <a:lstStyle/>
          <a:p>
            <a:pPr algn="l">
              <a:buFont typeface="+mj-lt"/>
              <a:buAutoNum type="arabicPeriod"/>
            </a:pPr>
            <a:r>
              <a:rPr lang="en-US" b="1" i="0" dirty="0">
                <a:solidFill>
                  <a:srgbClr val="374151"/>
                </a:solidFill>
                <a:effectLst/>
                <a:latin typeface="Söhne"/>
              </a:rPr>
              <a:t>Algorithmic Bias:</a:t>
            </a:r>
            <a:r>
              <a:rPr lang="en-US" b="0" i="0" dirty="0">
                <a:solidFill>
                  <a:srgbClr val="374151"/>
                </a:solidFill>
                <a:effectLst/>
                <a:latin typeface="Söhne"/>
              </a:rPr>
              <a:t> Bias can be introduced by the design and optimization of algorithms used in learning systems. These algorithms may inadvertently favor or disadvantage certain groups due to the way they process and analyze data.</a:t>
            </a:r>
          </a:p>
          <a:p>
            <a:pPr algn="l">
              <a:buFont typeface="+mj-lt"/>
              <a:buAutoNum type="arabicPeriod"/>
            </a:pPr>
            <a:r>
              <a:rPr lang="en-US" b="1" i="0" dirty="0">
                <a:solidFill>
                  <a:srgbClr val="374151"/>
                </a:solidFill>
                <a:effectLst/>
                <a:latin typeface="Söhne"/>
              </a:rPr>
              <a:t>Data Bias:</a:t>
            </a:r>
            <a:r>
              <a:rPr lang="en-US" b="0" i="0" dirty="0">
                <a:solidFill>
                  <a:srgbClr val="374151"/>
                </a:solidFill>
                <a:effectLst/>
                <a:latin typeface="Söhne"/>
              </a:rPr>
              <a:t> Learning systems often rely on historical data for training. If the data used contains biases, the AI system can inherit and perpetuate those biases. For example, if a dataset used to train an AI system is biased against certain racial or gender groups, the system may produce discriminatory outcomes.</a:t>
            </a:r>
          </a:p>
          <a:p>
            <a:pPr algn="l">
              <a:buFont typeface="+mj-lt"/>
              <a:buAutoNum type="arabicPeriod"/>
            </a:pPr>
            <a:r>
              <a:rPr lang="en-US" b="1" i="0" dirty="0">
                <a:solidFill>
                  <a:srgbClr val="374151"/>
                </a:solidFill>
                <a:effectLst/>
                <a:latin typeface="Söhne"/>
              </a:rPr>
              <a:t>Selection Bias:</a:t>
            </a:r>
            <a:r>
              <a:rPr lang="en-US" b="0" i="0" dirty="0">
                <a:solidFill>
                  <a:srgbClr val="374151"/>
                </a:solidFill>
                <a:effectLst/>
                <a:latin typeface="Söhne"/>
              </a:rPr>
              <a:t> Bias can occur when the sample of data used to train a learning system is not representative of the entire population, leading to skewed results. For instance, if a study on educational performance only includes certain demographics, it may not be reflective of the broader population.</a:t>
            </a:r>
          </a:p>
          <a:p>
            <a:pPr algn="l">
              <a:buFont typeface="+mj-lt"/>
              <a:buAutoNum type="arabicPeriod"/>
            </a:pPr>
            <a:r>
              <a:rPr lang="en-US" b="1" i="0" dirty="0">
                <a:solidFill>
                  <a:srgbClr val="374151"/>
                </a:solidFill>
                <a:effectLst/>
                <a:latin typeface="Söhne"/>
              </a:rPr>
              <a:t>Observer Bias:</a:t>
            </a:r>
            <a:r>
              <a:rPr lang="en-US" b="0" i="0" dirty="0">
                <a:solidFill>
                  <a:srgbClr val="374151"/>
                </a:solidFill>
                <a:effectLst/>
                <a:latin typeface="Söhne"/>
              </a:rPr>
              <a:t> Observer bias arises when the researcher's expectations or beliefs influence data collection, interpretation, or reporting, potentially leading to subjective and biased results.</a:t>
            </a:r>
          </a:p>
          <a:p>
            <a:pPr algn="l">
              <a:buFont typeface="+mj-lt"/>
              <a:buAutoNum type="arabicPeriod"/>
            </a:pPr>
            <a:r>
              <a:rPr lang="en-US" b="1" i="0" dirty="0">
                <a:solidFill>
                  <a:srgbClr val="374151"/>
                </a:solidFill>
                <a:effectLst/>
                <a:latin typeface="Söhne"/>
              </a:rPr>
              <a:t>Cultural and Contextual Bias:</a:t>
            </a:r>
            <a:r>
              <a:rPr lang="en-US" b="0" i="0" dirty="0">
                <a:solidFill>
                  <a:srgbClr val="374151"/>
                </a:solidFill>
                <a:effectLst/>
                <a:latin typeface="Söhne"/>
              </a:rPr>
              <a:t> Bias in learning systems may result from societal, cultural, or historical factors that affect how certain groups are perceived or treated in the educational context. This can lead to discrimination or unequal opportunities.</a:t>
            </a:r>
          </a:p>
          <a:p>
            <a:pPr algn="l">
              <a:buFont typeface="+mj-lt"/>
              <a:buAutoNum type="arabicPeriod"/>
            </a:pPr>
            <a:r>
              <a:rPr lang="en-US" b="1" i="0" dirty="0">
                <a:solidFill>
                  <a:srgbClr val="374151"/>
                </a:solidFill>
                <a:effectLst/>
                <a:latin typeface="Söhne"/>
              </a:rPr>
              <a:t>Confirmation Bias:</a:t>
            </a:r>
            <a:r>
              <a:rPr lang="en-US" b="0" i="0" dirty="0">
                <a:solidFill>
                  <a:srgbClr val="374151"/>
                </a:solidFill>
                <a:effectLst/>
                <a:latin typeface="Söhne"/>
              </a:rPr>
              <a:t> Confirmation bias can affect the way educational content is presented and recommended. Systems may prioritize content that aligns with a student's existing beliefs, potentially limiting exposure to diverse perspectives.</a:t>
            </a:r>
          </a:p>
          <a:p>
            <a:endParaRPr lang="en-DE" dirty="0"/>
          </a:p>
        </p:txBody>
      </p:sp>
    </p:spTree>
    <p:extLst>
      <p:ext uri="{BB962C8B-B14F-4D97-AF65-F5344CB8AC3E}">
        <p14:creationId xmlns:p14="http://schemas.microsoft.com/office/powerpoint/2010/main" val="1432621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C7DD2-132E-AA7E-7E78-BCE40C284B33}"/>
              </a:ext>
            </a:extLst>
          </p:cNvPr>
          <p:cNvSpPr>
            <a:spLocks noGrp="1"/>
          </p:cNvSpPr>
          <p:nvPr>
            <p:ph type="title"/>
          </p:nvPr>
        </p:nvSpPr>
        <p:spPr>
          <a:xfrm>
            <a:off x="581192" y="702155"/>
            <a:ext cx="11029616" cy="1222897"/>
          </a:xfrm>
        </p:spPr>
        <p:txBody>
          <a:bodyPr>
            <a:normAutofit fontScale="90000"/>
          </a:bodyPr>
          <a:lstStyle/>
          <a:p>
            <a:r>
              <a:rPr lang="en-US" b="1" u="sng" kern="1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What are the types of biasness we can observe in learning systems</a:t>
            </a:r>
            <a:br>
              <a:rPr lang="en-DE" b="1" u="sng" kern="1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br>
            <a:endParaRPr lang="en-DE" sz="4000" b="1" u="sng" dirty="0">
              <a:solidFill>
                <a:schemeClr val="accent1">
                  <a:lumMod val="75000"/>
                </a:schemeClr>
              </a:solidFill>
            </a:endParaRPr>
          </a:p>
        </p:txBody>
      </p:sp>
      <p:sp>
        <p:nvSpPr>
          <p:cNvPr id="3" name="Content Placeholder 2">
            <a:extLst>
              <a:ext uri="{FF2B5EF4-FFF2-40B4-BE49-F238E27FC236}">
                <a16:creationId xmlns:a16="http://schemas.microsoft.com/office/drawing/2014/main" id="{B452ED5A-50A1-961F-BB31-0650D822DB75}"/>
              </a:ext>
            </a:extLst>
          </p:cNvPr>
          <p:cNvSpPr>
            <a:spLocks noGrp="1"/>
          </p:cNvSpPr>
          <p:nvPr>
            <p:ph idx="1"/>
          </p:nvPr>
        </p:nvSpPr>
        <p:spPr>
          <a:xfrm>
            <a:off x="581192" y="1604211"/>
            <a:ext cx="11029615" cy="5133473"/>
          </a:xfrm>
        </p:spPr>
        <p:txBody>
          <a:bodyPr>
            <a:normAutofit/>
          </a:bodyPr>
          <a:lstStyle/>
          <a:p>
            <a:r>
              <a:rPr lang="en-US" b="1" i="0" dirty="0">
                <a:effectLst/>
                <a:latin typeface="Söhne"/>
              </a:rPr>
              <a:t>Gender Bias:</a:t>
            </a:r>
            <a:r>
              <a:rPr lang="en-US" b="0" i="0" dirty="0">
                <a:solidFill>
                  <a:srgbClr val="374151"/>
                </a:solidFill>
                <a:effectLst/>
                <a:latin typeface="Söhne"/>
              </a:rPr>
              <a:t> Learning systems may exhibit bias based on gender, leading to unequal treatment or opportunities for male and female students.</a:t>
            </a:r>
          </a:p>
          <a:p>
            <a:r>
              <a:rPr lang="en-US" b="1" i="0" dirty="0">
                <a:effectLst/>
                <a:latin typeface="Söhne"/>
              </a:rPr>
              <a:t>Racial and Ethnic Bias:</a:t>
            </a:r>
            <a:r>
              <a:rPr lang="en-US" b="0" i="0" dirty="0">
                <a:solidFill>
                  <a:srgbClr val="374151"/>
                </a:solidFill>
                <a:effectLst/>
                <a:latin typeface="Söhne"/>
              </a:rPr>
              <a:t> Bias related to race and ethnicity can lead to disparities in the educational experience.</a:t>
            </a:r>
            <a:endParaRPr lang="en-US" dirty="0">
              <a:solidFill>
                <a:srgbClr val="374151"/>
              </a:solidFill>
              <a:latin typeface="Söhne"/>
            </a:endParaRPr>
          </a:p>
          <a:p>
            <a:r>
              <a:rPr lang="en-US" b="1" i="0" dirty="0">
                <a:effectLst/>
                <a:latin typeface="Söhne"/>
              </a:rPr>
              <a:t>Socioeconomic Bias:</a:t>
            </a:r>
            <a:r>
              <a:rPr lang="en-US" b="0" i="0" dirty="0">
                <a:solidFill>
                  <a:srgbClr val="374151"/>
                </a:solidFill>
                <a:effectLst/>
                <a:latin typeface="Söhne"/>
              </a:rPr>
              <a:t> Learning systems may unintentionally favor students from higher socioeconomic backgrounds, leading to disparities in access to educational resources, support, and opportunities.</a:t>
            </a:r>
          </a:p>
          <a:p>
            <a:r>
              <a:rPr lang="en-US" b="1" i="0" dirty="0">
                <a:effectLst/>
                <a:latin typeface="Söhne"/>
              </a:rPr>
              <a:t>Age Bias:</a:t>
            </a:r>
            <a:r>
              <a:rPr lang="en-US" b="0" i="0" dirty="0">
                <a:solidFill>
                  <a:srgbClr val="374151"/>
                </a:solidFill>
                <a:effectLst/>
                <a:latin typeface="Söhne"/>
              </a:rPr>
              <a:t> Age-related bias can affect the design and content of learning systems, potentially leading to learning materials that are not suitable for students of different ages or generational backgrounds.</a:t>
            </a:r>
            <a:r>
              <a:rPr lang="en-US" dirty="0">
                <a:solidFill>
                  <a:srgbClr val="374151"/>
                </a:solidFill>
                <a:latin typeface="Söhne"/>
              </a:rPr>
              <a:t>	</a:t>
            </a:r>
          </a:p>
          <a:p>
            <a:r>
              <a:rPr lang="en-US" b="1" i="0" dirty="0">
                <a:effectLst/>
                <a:latin typeface="Söhne"/>
              </a:rPr>
              <a:t>Disability Bias:</a:t>
            </a:r>
            <a:r>
              <a:rPr lang="en-US" b="0" i="0" dirty="0">
                <a:solidFill>
                  <a:srgbClr val="374151"/>
                </a:solidFill>
                <a:effectLst/>
                <a:latin typeface="Söhne"/>
              </a:rPr>
              <a:t> Learning systems may not adequately accommodate students with disabilities, leading to a lack of accessibility and inclusivity for these individuals.</a:t>
            </a:r>
          </a:p>
          <a:p>
            <a:r>
              <a:rPr lang="en-US" b="1" i="0" dirty="0">
                <a:effectLst/>
                <a:latin typeface="Söhne"/>
              </a:rPr>
              <a:t>Language Bias:</a:t>
            </a:r>
            <a:r>
              <a:rPr lang="en-US" b="0" i="0" dirty="0">
                <a:solidFill>
                  <a:srgbClr val="374151"/>
                </a:solidFill>
                <a:effectLst/>
                <a:latin typeface="Söhne"/>
              </a:rPr>
              <a:t> Learning systems that favor one language over others may disadvantage students who are not proficient in that language.</a:t>
            </a:r>
            <a:endParaRPr lang="en-DE" dirty="0"/>
          </a:p>
        </p:txBody>
      </p:sp>
    </p:spTree>
    <p:extLst>
      <p:ext uri="{BB962C8B-B14F-4D97-AF65-F5344CB8AC3E}">
        <p14:creationId xmlns:p14="http://schemas.microsoft.com/office/powerpoint/2010/main" val="3971589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B0DC8-F77C-9C15-D71D-1AAA46BEBC45}"/>
              </a:ext>
            </a:extLst>
          </p:cNvPr>
          <p:cNvSpPr>
            <a:spLocks noGrp="1"/>
          </p:cNvSpPr>
          <p:nvPr>
            <p:ph type="title"/>
          </p:nvPr>
        </p:nvSpPr>
        <p:spPr/>
        <p:txBody>
          <a:bodyPr/>
          <a:lstStyle/>
          <a:p>
            <a:r>
              <a:rPr lang="en-US" b="1" u="sng" dirty="0">
                <a:solidFill>
                  <a:schemeClr val="accent1">
                    <a:lumMod val="75000"/>
                  </a:schemeClr>
                </a:solidFill>
              </a:rPr>
              <a:t>CASE STUDIES OF BIASNESS IN LEARNING </a:t>
            </a:r>
            <a:endParaRPr lang="en-DE" b="1" u="sng" dirty="0">
              <a:solidFill>
                <a:schemeClr val="accent1">
                  <a:lumMod val="75000"/>
                </a:schemeClr>
              </a:solidFill>
            </a:endParaRPr>
          </a:p>
        </p:txBody>
      </p:sp>
      <p:sp>
        <p:nvSpPr>
          <p:cNvPr id="3" name="Content Placeholder 2">
            <a:extLst>
              <a:ext uri="{FF2B5EF4-FFF2-40B4-BE49-F238E27FC236}">
                <a16:creationId xmlns:a16="http://schemas.microsoft.com/office/drawing/2014/main" id="{5193EB35-D5DE-FA68-70E4-17755630A416}"/>
              </a:ext>
            </a:extLst>
          </p:cNvPr>
          <p:cNvSpPr>
            <a:spLocks noGrp="1"/>
          </p:cNvSpPr>
          <p:nvPr>
            <p:ph idx="1"/>
          </p:nvPr>
        </p:nvSpPr>
        <p:spPr/>
        <p:txBody>
          <a:bodyPr>
            <a:normAutofit fontScale="92500" lnSpcReduction="10000"/>
          </a:bodyPr>
          <a:lstStyle/>
          <a:p>
            <a:pPr algn="l"/>
            <a:r>
              <a:rPr lang="en-US" b="1" i="0" dirty="0">
                <a:solidFill>
                  <a:schemeClr val="accent1">
                    <a:lumMod val="75000"/>
                  </a:schemeClr>
                </a:solidFill>
                <a:effectLst/>
                <a:latin typeface="Söhne"/>
              </a:rPr>
              <a:t>1. Gender Bias:</a:t>
            </a:r>
            <a:endParaRPr lang="en-US" b="0" i="0" dirty="0">
              <a:solidFill>
                <a:schemeClr val="accent1">
                  <a:lumMod val="75000"/>
                </a:schemeClr>
              </a:solidFill>
              <a:effectLst/>
              <a:latin typeface="Söhne"/>
            </a:endParaRPr>
          </a:p>
          <a:p>
            <a:pPr algn="l">
              <a:buFont typeface="Arial" panose="020B0604020202020204" pitchFamily="34" charset="0"/>
              <a:buChar char="•"/>
            </a:pPr>
            <a:r>
              <a:rPr lang="en-US" b="1" i="0" dirty="0">
                <a:solidFill>
                  <a:srgbClr val="374151"/>
                </a:solidFill>
                <a:effectLst/>
                <a:latin typeface="Söhne"/>
              </a:rPr>
              <a:t>Case Study:</a:t>
            </a:r>
            <a:r>
              <a:rPr lang="en-US" b="0" i="0" dirty="0">
                <a:solidFill>
                  <a:srgbClr val="374151"/>
                </a:solidFill>
                <a:effectLst/>
                <a:latin typeface="Söhne"/>
              </a:rPr>
              <a:t> In 2019, a study conducted by the AI Now Institute found that language models like Google's BERT and OpenAI's GPT-2 displayed gender bias. These models consistently associated male gender with career-related words and female gender with family-related words, reflecting stereotypes.</a:t>
            </a:r>
          </a:p>
          <a:p>
            <a:pPr algn="l">
              <a:buFont typeface="Arial" panose="020B0604020202020204" pitchFamily="34" charset="0"/>
              <a:buChar char="•"/>
            </a:pPr>
            <a:r>
              <a:rPr lang="en-US" b="1" i="0" dirty="0">
                <a:solidFill>
                  <a:srgbClr val="374151"/>
                </a:solidFill>
                <a:effectLst/>
                <a:latin typeface="Söhne"/>
              </a:rPr>
              <a:t>Consequence:</a:t>
            </a:r>
            <a:r>
              <a:rPr lang="en-US" b="0" i="0" dirty="0">
                <a:solidFill>
                  <a:srgbClr val="374151"/>
                </a:solidFill>
                <a:effectLst/>
                <a:latin typeface="Söhne"/>
              </a:rPr>
              <a:t> Such gender bias in natural language processing models can influence the content generated by these models, leading to biased recommendations in educational materials and reinforcing gender stereotypes.</a:t>
            </a:r>
          </a:p>
          <a:p>
            <a:pPr algn="l"/>
            <a:r>
              <a:rPr lang="en-US" b="1" i="0" dirty="0">
                <a:solidFill>
                  <a:schemeClr val="accent1">
                    <a:lumMod val="75000"/>
                  </a:schemeClr>
                </a:solidFill>
                <a:effectLst/>
                <a:latin typeface="Söhne"/>
              </a:rPr>
              <a:t>2. Racial and Ethnic Bias:</a:t>
            </a:r>
            <a:endParaRPr lang="en-US" b="0" i="0" dirty="0">
              <a:solidFill>
                <a:schemeClr val="accent1">
                  <a:lumMod val="75000"/>
                </a:schemeClr>
              </a:solidFill>
              <a:effectLst/>
              <a:latin typeface="Söhne"/>
            </a:endParaRPr>
          </a:p>
          <a:p>
            <a:pPr algn="l">
              <a:buFont typeface="Arial" panose="020B0604020202020204" pitchFamily="34" charset="0"/>
              <a:buChar char="•"/>
            </a:pPr>
            <a:r>
              <a:rPr lang="en-US" b="1" i="0" dirty="0">
                <a:solidFill>
                  <a:srgbClr val="374151"/>
                </a:solidFill>
                <a:effectLst/>
                <a:latin typeface="Söhne"/>
              </a:rPr>
              <a:t>Case Study:</a:t>
            </a:r>
            <a:r>
              <a:rPr lang="en-US" b="0" i="0" dirty="0">
                <a:solidFill>
                  <a:srgbClr val="374151"/>
                </a:solidFill>
                <a:effectLst/>
                <a:latin typeface="Söhne"/>
              </a:rPr>
              <a:t> An investigation by ProPublica in 2016 revealed racial bias in a proprietary software used to predict future criminal behavior. The software labeled black defendants as "high risk" at almost twice the rate of white defendants.</a:t>
            </a:r>
          </a:p>
          <a:p>
            <a:pPr algn="l">
              <a:buFont typeface="Arial" panose="020B0604020202020204" pitchFamily="34" charset="0"/>
              <a:buChar char="•"/>
            </a:pPr>
            <a:r>
              <a:rPr lang="en-US" b="1" i="0" dirty="0">
                <a:solidFill>
                  <a:srgbClr val="374151"/>
                </a:solidFill>
                <a:effectLst/>
                <a:latin typeface="Söhne"/>
              </a:rPr>
              <a:t>Consequence:</a:t>
            </a:r>
            <a:r>
              <a:rPr lang="en-US" b="0" i="0" dirty="0">
                <a:solidFill>
                  <a:srgbClr val="374151"/>
                </a:solidFill>
                <a:effectLst/>
                <a:latin typeface="Söhne"/>
              </a:rPr>
              <a:t> In educational contexts, such bias could be detrimental if used for risk assessment or predictive analytics, leading to unfair treatment of students from certain racial or ethnic backgrounds.</a:t>
            </a:r>
          </a:p>
          <a:p>
            <a:endParaRPr lang="en-DE" dirty="0"/>
          </a:p>
        </p:txBody>
      </p:sp>
    </p:spTree>
    <p:extLst>
      <p:ext uri="{BB962C8B-B14F-4D97-AF65-F5344CB8AC3E}">
        <p14:creationId xmlns:p14="http://schemas.microsoft.com/office/powerpoint/2010/main" val="825774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5D506-3EEB-79DC-BCE7-A3574DE3FE99}"/>
              </a:ext>
            </a:extLst>
          </p:cNvPr>
          <p:cNvSpPr>
            <a:spLocks noGrp="1"/>
          </p:cNvSpPr>
          <p:nvPr>
            <p:ph type="title"/>
          </p:nvPr>
        </p:nvSpPr>
        <p:spPr>
          <a:xfrm>
            <a:off x="581192" y="882650"/>
            <a:ext cx="11029616" cy="789760"/>
          </a:xfrm>
        </p:spPr>
        <p:txBody>
          <a:bodyPr>
            <a:normAutofit fontScale="90000"/>
          </a:bodyPr>
          <a:lstStyle/>
          <a:p>
            <a:r>
              <a:rPr lang="en-US" sz="2400" b="1" u="sng" kern="1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What measures can we take to prevent such biasness?</a:t>
            </a:r>
            <a:br>
              <a:rPr lang="en-DE" sz="2400" b="1" u="sng" kern="1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br>
            <a:endParaRPr lang="en-DE" sz="3600" b="1" u="sng" dirty="0">
              <a:solidFill>
                <a:schemeClr val="accent1">
                  <a:lumMod val="75000"/>
                </a:schemeClr>
              </a:solidFill>
            </a:endParaRPr>
          </a:p>
        </p:txBody>
      </p:sp>
      <p:sp>
        <p:nvSpPr>
          <p:cNvPr id="3" name="Content Placeholder 2">
            <a:extLst>
              <a:ext uri="{FF2B5EF4-FFF2-40B4-BE49-F238E27FC236}">
                <a16:creationId xmlns:a16="http://schemas.microsoft.com/office/drawing/2014/main" id="{6D7BF41D-CDA8-CF9D-51BF-358E9AE7A091}"/>
              </a:ext>
            </a:extLst>
          </p:cNvPr>
          <p:cNvSpPr>
            <a:spLocks noGrp="1"/>
          </p:cNvSpPr>
          <p:nvPr>
            <p:ph idx="1"/>
          </p:nvPr>
        </p:nvSpPr>
        <p:spPr>
          <a:xfrm>
            <a:off x="581192" y="1672410"/>
            <a:ext cx="11029616" cy="5017148"/>
          </a:xfrm>
        </p:spPr>
        <p:txBody>
          <a:bodyPr>
            <a:normAutofit/>
          </a:bodyPr>
          <a:lstStyle/>
          <a:p>
            <a:r>
              <a:rPr lang="en-US" sz="2000" b="1" i="0" dirty="0">
                <a:effectLst/>
                <a:latin typeface="Söhne"/>
              </a:rPr>
              <a:t>Diverse and Representative Data:</a:t>
            </a:r>
            <a:r>
              <a:rPr lang="en-US" sz="2000" b="0" i="0" dirty="0">
                <a:solidFill>
                  <a:srgbClr val="374151"/>
                </a:solidFill>
                <a:effectLst/>
                <a:latin typeface="Söhne"/>
              </a:rPr>
              <a:t> Use diverse and representative datasets during the training of AI models. Ensure that data includes a wide range of demographic characteristics, including gender, race, socioeconomic status, and geographical origin.</a:t>
            </a:r>
          </a:p>
          <a:p>
            <a:r>
              <a:rPr lang="en-US" sz="2000" b="1" i="0" dirty="0">
                <a:effectLst/>
                <a:latin typeface="Söhne"/>
              </a:rPr>
              <a:t>Algorithmic Fairness:</a:t>
            </a:r>
            <a:r>
              <a:rPr lang="en-US" sz="2000" b="0" i="0" dirty="0">
                <a:solidFill>
                  <a:srgbClr val="374151"/>
                </a:solidFill>
                <a:effectLst/>
                <a:latin typeface="Söhne"/>
              </a:rPr>
              <a:t> Employ algorithmic fairness techniques to evaluate and mitigate bias in AI algorithms. This includes conducting bias audits and using debiasing techniques to reduce discrimination.</a:t>
            </a:r>
            <a:endParaRPr lang="en-US" sz="2000" dirty="0">
              <a:solidFill>
                <a:srgbClr val="374151"/>
              </a:solidFill>
              <a:latin typeface="Söhne"/>
            </a:endParaRPr>
          </a:p>
          <a:p>
            <a:r>
              <a:rPr lang="en-US" sz="2000" b="1" i="0" dirty="0">
                <a:effectLst/>
                <a:latin typeface="Söhne"/>
              </a:rPr>
              <a:t>Ongoing Monitoring:</a:t>
            </a:r>
            <a:r>
              <a:rPr lang="en-US" sz="2000" b="0" i="0" dirty="0">
                <a:solidFill>
                  <a:srgbClr val="374151"/>
                </a:solidFill>
                <a:effectLst/>
                <a:latin typeface="Söhne"/>
              </a:rPr>
              <a:t> Continuously monitor AI systems for bias and other ethical concerns. Implement mechanisms for feedback and reporting of issues related to bias.</a:t>
            </a:r>
          </a:p>
          <a:p>
            <a:r>
              <a:rPr lang="en-US" sz="2000" b="1" i="0" dirty="0">
                <a:effectLst/>
                <a:latin typeface="Söhne"/>
              </a:rPr>
              <a:t>User Feedback:</a:t>
            </a:r>
            <a:r>
              <a:rPr lang="en-US" sz="2000" b="0" i="0" dirty="0">
                <a:solidFill>
                  <a:srgbClr val="374151"/>
                </a:solidFill>
                <a:effectLst/>
                <a:latin typeface="Söhne"/>
              </a:rPr>
              <a:t> Encourage students, educators, and users to provide feedback on AI systems to help identify and rectify potential sources of bias.</a:t>
            </a:r>
          </a:p>
          <a:p>
            <a:r>
              <a:rPr lang="en-US" sz="2000" b="1" i="0" dirty="0">
                <a:effectLst/>
                <a:latin typeface="Söhne"/>
              </a:rPr>
              <a:t>Accessibility Standards:</a:t>
            </a:r>
            <a:r>
              <a:rPr lang="en-US" sz="2000" b="0" i="0" dirty="0">
                <a:solidFill>
                  <a:srgbClr val="374151"/>
                </a:solidFill>
                <a:effectLst/>
                <a:latin typeface="Söhne"/>
              </a:rPr>
              <a:t> Ensure that learning systems and content are designed to meet accessibility standards to accommodate students with disabilities. This includes providing alternatives for text, audio, and visual content.</a:t>
            </a:r>
            <a:endParaRPr lang="en-DE" sz="2000" b="1" dirty="0"/>
          </a:p>
        </p:txBody>
      </p:sp>
    </p:spTree>
    <p:extLst>
      <p:ext uri="{BB962C8B-B14F-4D97-AF65-F5344CB8AC3E}">
        <p14:creationId xmlns:p14="http://schemas.microsoft.com/office/powerpoint/2010/main" val="1636581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4C901-1252-35D8-F384-BEAF42832988}"/>
              </a:ext>
            </a:extLst>
          </p:cNvPr>
          <p:cNvSpPr>
            <a:spLocks noGrp="1"/>
          </p:cNvSpPr>
          <p:nvPr>
            <p:ph type="title"/>
          </p:nvPr>
        </p:nvSpPr>
        <p:spPr/>
        <p:txBody>
          <a:bodyPr>
            <a:normAutofit fontScale="90000"/>
          </a:bodyPr>
          <a:lstStyle/>
          <a:p>
            <a:r>
              <a:rPr lang="en-US" sz="2400" b="1" u="sng" kern="1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The problems with AI in education specially when accessibility is considered.</a:t>
            </a:r>
            <a:br>
              <a:rPr lang="en-DE" sz="2400" b="1" u="sng" kern="1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br>
            <a:endParaRPr lang="en-DE" sz="3600" b="1" u="sng" dirty="0">
              <a:solidFill>
                <a:schemeClr val="accent1">
                  <a:lumMod val="75000"/>
                </a:schemeClr>
              </a:solidFill>
            </a:endParaRPr>
          </a:p>
        </p:txBody>
      </p:sp>
      <p:sp>
        <p:nvSpPr>
          <p:cNvPr id="3" name="Content Placeholder 2">
            <a:extLst>
              <a:ext uri="{FF2B5EF4-FFF2-40B4-BE49-F238E27FC236}">
                <a16:creationId xmlns:a16="http://schemas.microsoft.com/office/drawing/2014/main" id="{435FC749-ECA0-B196-20E7-EE06FECCB596}"/>
              </a:ext>
            </a:extLst>
          </p:cNvPr>
          <p:cNvSpPr>
            <a:spLocks noGrp="1"/>
          </p:cNvSpPr>
          <p:nvPr>
            <p:ph idx="1"/>
          </p:nvPr>
        </p:nvSpPr>
        <p:spPr>
          <a:xfrm>
            <a:off x="525045" y="1611756"/>
            <a:ext cx="11029615" cy="5246243"/>
          </a:xfrm>
        </p:spPr>
        <p:txBody>
          <a:bodyPr>
            <a:normAutofit/>
          </a:bodyPr>
          <a:lstStyle/>
          <a:p>
            <a:r>
              <a:rPr lang="en-US" b="1" i="0" dirty="0">
                <a:solidFill>
                  <a:srgbClr val="374151"/>
                </a:solidFill>
                <a:effectLst/>
                <a:latin typeface="Söhne"/>
              </a:rPr>
              <a:t>Access Disparities:</a:t>
            </a:r>
            <a:r>
              <a:rPr lang="en-US" b="0" i="0" dirty="0">
                <a:solidFill>
                  <a:srgbClr val="374151"/>
                </a:solidFill>
                <a:effectLst/>
                <a:latin typeface="Söhne"/>
              </a:rPr>
              <a:t> Not all students have equal access to technology or the internet. AI-powered educational tools and content may not be accessible to those without reliable internet connections or suitable devices.</a:t>
            </a:r>
          </a:p>
          <a:p>
            <a:r>
              <a:rPr lang="en-US" b="1" i="0" dirty="0">
                <a:solidFill>
                  <a:srgbClr val="374151"/>
                </a:solidFill>
                <a:effectLst/>
                <a:latin typeface="Söhne"/>
              </a:rPr>
              <a:t>Economic Disparities:</a:t>
            </a:r>
            <a:r>
              <a:rPr lang="en-US" b="0" i="0" dirty="0">
                <a:solidFill>
                  <a:srgbClr val="374151"/>
                </a:solidFill>
                <a:effectLst/>
                <a:latin typeface="Söhne"/>
              </a:rPr>
              <a:t> Families with lower incomes may struggle to afford the necessary technology for AI-enhanced learning, leading to disparities in educational opportunities.</a:t>
            </a:r>
          </a:p>
          <a:p>
            <a:r>
              <a:rPr lang="en-US" b="1" i="0" dirty="0">
                <a:solidFill>
                  <a:srgbClr val="374151"/>
                </a:solidFill>
                <a:effectLst/>
                <a:latin typeface="Söhne"/>
              </a:rPr>
              <a:t>Rural and Remote Areas:</a:t>
            </a:r>
            <a:r>
              <a:rPr lang="en-US" b="0" i="0" dirty="0">
                <a:solidFill>
                  <a:srgbClr val="374151"/>
                </a:solidFill>
                <a:effectLst/>
                <a:latin typeface="Söhne"/>
              </a:rPr>
              <a:t> In remote or underserved areas, internet access may be limited or unreliable, making it challenging to implement AI-based learning systems effectively.</a:t>
            </a:r>
          </a:p>
          <a:p>
            <a:r>
              <a:rPr lang="en-US" b="1" i="0" dirty="0">
                <a:solidFill>
                  <a:srgbClr val="374151"/>
                </a:solidFill>
                <a:effectLst/>
                <a:latin typeface="Söhne"/>
              </a:rPr>
              <a:t>Digital Literacy:</a:t>
            </a:r>
            <a:r>
              <a:rPr lang="en-US" b="0" i="0" dirty="0">
                <a:solidFill>
                  <a:srgbClr val="374151"/>
                </a:solidFill>
                <a:effectLst/>
                <a:latin typeface="Söhne"/>
              </a:rPr>
              <a:t> Not all students, parents, and teachers have the same level of digital literacy or skills needed to effectively use AI-powered educational tools.</a:t>
            </a:r>
          </a:p>
          <a:p>
            <a:r>
              <a:rPr lang="en-US" b="1" i="0" dirty="0">
                <a:solidFill>
                  <a:srgbClr val="374151"/>
                </a:solidFill>
                <a:effectLst/>
                <a:latin typeface="Söhne"/>
              </a:rPr>
              <a:t>Language and Localization:</a:t>
            </a:r>
            <a:r>
              <a:rPr lang="en-US" b="0" i="0" dirty="0">
                <a:solidFill>
                  <a:srgbClr val="374151"/>
                </a:solidFill>
                <a:effectLst/>
                <a:latin typeface="Söhne"/>
              </a:rPr>
              <a:t> AI systems may not support all languages or localized content, limiting their reach to diverse linguistic and cultural communities.</a:t>
            </a:r>
          </a:p>
          <a:p>
            <a:r>
              <a:rPr lang="en-US" b="1" i="0" dirty="0">
                <a:solidFill>
                  <a:srgbClr val="374151"/>
                </a:solidFill>
                <a:effectLst/>
                <a:latin typeface="Söhne"/>
              </a:rPr>
              <a:t>Special Education:</a:t>
            </a:r>
            <a:r>
              <a:rPr lang="en-US" b="0" i="0" dirty="0">
                <a:solidFill>
                  <a:srgbClr val="374151"/>
                </a:solidFill>
                <a:effectLst/>
                <a:latin typeface="Söhne"/>
              </a:rPr>
              <a:t> AI systems may not adequately address the needs of students with disabilities, requiring specialized tools that may not be readily available</a:t>
            </a:r>
          </a:p>
          <a:p>
            <a:r>
              <a:rPr lang="en-US" b="1" i="0" dirty="0">
                <a:solidFill>
                  <a:srgbClr val="374151"/>
                </a:solidFill>
                <a:effectLst/>
                <a:latin typeface="Söhne"/>
              </a:rPr>
              <a:t>Cost of Implementation:</a:t>
            </a:r>
            <a:r>
              <a:rPr lang="en-US" b="0" i="0" dirty="0">
                <a:solidFill>
                  <a:srgbClr val="374151"/>
                </a:solidFill>
                <a:effectLst/>
                <a:latin typeface="Söhne"/>
              </a:rPr>
              <a:t> Implementing AI technology in education can be expensive, making it less accessible to schools and regions with limited financial resources.</a:t>
            </a:r>
            <a:br>
              <a:rPr lang="en-US" dirty="0"/>
            </a:br>
            <a:endParaRPr lang="en-DE" dirty="0"/>
          </a:p>
        </p:txBody>
      </p:sp>
    </p:spTree>
    <p:extLst>
      <p:ext uri="{BB962C8B-B14F-4D97-AF65-F5344CB8AC3E}">
        <p14:creationId xmlns:p14="http://schemas.microsoft.com/office/powerpoint/2010/main" val="3171161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9B855-94FF-5D8F-FD28-0A9E34DC5738}"/>
              </a:ext>
            </a:extLst>
          </p:cNvPr>
          <p:cNvSpPr>
            <a:spLocks noGrp="1"/>
          </p:cNvSpPr>
          <p:nvPr>
            <p:ph type="title"/>
          </p:nvPr>
        </p:nvSpPr>
        <p:spPr/>
        <p:txBody>
          <a:bodyPr>
            <a:normAutofit/>
          </a:bodyPr>
          <a:lstStyle/>
          <a:p>
            <a:r>
              <a:rPr lang="en-US" sz="2400" b="1" u="sng" kern="1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How important it educate teachers about the use of AI?</a:t>
            </a:r>
            <a:br>
              <a:rPr lang="en-DE" sz="2400" b="1" u="sng" kern="1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br>
            <a:endParaRPr lang="en-DE" sz="3600" b="1" u="sng" dirty="0">
              <a:solidFill>
                <a:schemeClr val="accent1">
                  <a:lumMod val="75000"/>
                </a:schemeClr>
              </a:solidFill>
            </a:endParaRPr>
          </a:p>
        </p:txBody>
      </p:sp>
      <p:sp>
        <p:nvSpPr>
          <p:cNvPr id="3" name="Content Placeholder 2">
            <a:extLst>
              <a:ext uri="{FF2B5EF4-FFF2-40B4-BE49-F238E27FC236}">
                <a16:creationId xmlns:a16="http://schemas.microsoft.com/office/drawing/2014/main" id="{603C14E3-7D74-8E5B-44F8-CDE69C4455DF}"/>
              </a:ext>
            </a:extLst>
          </p:cNvPr>
          <p:cNvSpPr>
            <a:spLocks noGrp="1"/>
          </p:cNvSpPr>
          <p:nvPr>
            <p:ph idx="1"/>
          </p:nvPr>
        </p:nvSpPr>
        <p:spPr/>
        <p:txBody>
          <a:bodyPr>
            <a:normAutofit/>
          </a:bodyPr>
          <a:lstStyle/>
          <a:p>
            <a:r>
              <a:rPr lang="en-US" sz="2400" dirty="0"/>
              <a:t>Educating teachers about the use of AI is important because it empowers them to effectively integrate AI technologies, maximize benefits, address bias and ethical concerns, enhance their teaching practices, and prepare students for the future job landscape. It ensures that AI is used responsibly and ethically in the classroom, leading to improved learning outcomes.</a:t>
            </a:r>
            <a:endParaRPr lang="en-DE" sz="2400" dirty="0"/>
          </a:p>
        </p:txBody>
      </p:sp>
    </p:spTree>
    <p:extLst>
      <p:ext uri="{BB962C8B-B14F-4D97-AF65-F5344CB8AC3E}">
        <p14:creationId xmlns:p14="http://schemas.microsoft.com/office/powerpoint/2010/main" val="799013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57594-AB31-3E10-1216-2A3F69435BD2}"/>
              </a:ext>
            </a:extLst>
          </p:cNvPr>
          <p:cNvSpPr>
            <a:spLocks noGrp="1"/>
          </p:cNvSpPr>
          <p:nvPr>
            <p:ph type="title"/>
          </p:nvPr>
        </p:nvSpPr>
        <p:spPr/>
        <p:txBody>
          <a:bodyPr>
            <a:normAutofit/>
          </a:bodyPr>
          <a:lstStyle/>
          <a:p>
            <a:pPr algn="ctr"/>
            <a:r>
              <a:rPr lang="en-US" sz="3200" b="1" u="sng" dirty="0">
                <a:solidFill>
                  <a:schemeClr val="accent1">
                    <a:lumMod val="75000"/>
                  </a:schemeClr>
                </a:solidFill>
              </a:rPr>
              <a:t>CONCLUSION</a:t>
            </a:r>
            <a:endParaRPr lang="en-DE" sz="3200" b="1" u="sng" dirty="0">
              <a:solidFill>
                <a:schemeClr val="accent1">
                  <a:lumMod val="75000"/>
                </a:schemeClr>
              </a:solidFill>
            </a:endParaRPr>
          </a:p>
        </p:txBody>
      </p:sp>
      <p:sp>
        <p:nvSpPr>
          <p:cNvPr id="3" name="Content Placeholder 2">
            <a:extLst>
              <a:ext uri="{FF2B5EF4-FFF2-40B4-BE49-F238E27FC236}">
                <a16:creationId xmlns:a16="http://schemas.microsoft.com/office/drawing/2014/main" id="{017D263B-CB9F-219C-550D-7EB2A4A33F12}"/>
              </a:ext>
            </a:extLst>
          </p:cNvPr>
          <p:cNvSpPr>
            <a:spLocks noGrp="1"/>
          </p:cNvSpPr>
          <p:nvPr>
            <p:ph idx="1"/>
          </p:nvPr>
        </p:nvSpPr>
        <p:spPr/>
        <p:txBody>
          <a:bodyPr>
            <a:normAutofit fontScale="92500"/>
          </a:bodyPr>
          <a:lstStyle/>
          <a:p>
            <a:r>
              <a:rPr lang="en-US" sz="2400" b="0" i="0" dirty="0">
                <a:solidFill>
                  <a:srgbClr val="374151"/>
                </a:solidFill>
                <a:effectLst/>
                <a:latin typeface="Söhne"/>
              </a:rPr>
              <a:t>"Ethics of AI in Education: Bias in Learning Systems" highlights the critical importance of addressing bias in artificial intelligence and ensuring ethical AI integration in education. </a:t>
            </a:r>
          </a:p>
          <a:p>
            <a:r>
              <a:rPr lang="en-US" sz="2400" b="0" i="0" dirty="0">
                <a:solidFill>
                  <a:srgbClr val="374151"/>
                </a:solidFill>
                <a:effectLst/>
                <a:latin typeface="Söhne"/>
              </a:rPr>
              <a:t>It underscores the significance of educating teachers, implementing measures to prevent bias, and recognizing the challenges related to reachability. </a:t>
            </a:r>
          </a:p>
          <a:p>
            <a:r>
              <a:rPr lang="en-US" sz="2400" b="0" i="0" dirty="0">
                <a:solidFill>
                  <a:srgbClr val="374151"/>
                </a:solidFill>
                <a:effectLst/>
                <a:latin typeface="Söhne"/>
              </a:rPr>
              <a:t>To create a fair, inclusive, and effective learning environment, it is imperative to strike a balance between the potential of AI in education and the ethical considerations that come with it. </a:t>
            </a:r>
          </a:p>
          <a:p>
            <a:r>
              <a:rPr lang="en-US" sz="2400" b="0" i="0" dirty="0">
                <a:solidFill>
                  <a:srgbClr val="374151"/>
                </a:solidFill>
                <a:effectLst/>
                <a:latin typeface="Söhne"/>
              </a:rPr>
              <a:t>By doing so, we can harness the benefits of AI while mitigating its risks, ultimately providing students with the best possible educational experiences.</a:t>
            </a:r>
            <a:endParaRPr lang="en-DE" sz="2400" dirty="0"/>
          </a:p>
        </p:txBody>
      </p:sp>
    </p:spTree>
    <p:extLst>
      <p:ext uri="{BB962C8B-B14F-4D97-AF65-F5344CB8AC3E}">
        <p14:creationId xmlns:p14="http://schemas.microsoft.com/office/powerpoint/2010/main" val="779993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DE"/>
          </a:p>
        </p:txBody>
      </p:sp>
      <p:sp>
        <p:nvSpPr>
          <p:cNvPr id="11" name="Rectangle 10">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DE"/>
          </a:p>
        </p:txBody>
      </p:sp>
      <p:sp>
        <p:nvSpPr>
          <p:cNvPr id="13" name="Rectangle 12">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DE"/>
          </a:p>
        </p:txBody>
      </p:sp>
      <p:sp>
        <p:nvSpPr>
          <p:cNvPr id="15" name="Rectangle 14">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DE"/>
          </a:p>
        </p:txBody>
      </p:sp>
      <p:pic>
        <p:nvPicPr>
          <p:cNvPr id="4" name="Picture 3">
            <a:extLst>
              <a:ext uri="{FF2B5EF4-FFF2-40B4-BE49-F238E27FC236}">
                <a16:creationId xmlns:a16="http://schemas.microsoft.com/office/drawing/2014/main" id="{6A6312C9-AD9A-0E00-47B9-3B26983C1812}"/>
              </a:ext>
            </a:extLst>
          </p:cNvPr>
          <p:cNvPicPr>
            <a:picLocks noChangeAspect="1"/>
          </p:cNvPicPr>
          <p:nvPr/>
        </p:nvPicPr>
        <p:blipFill rotWithShape="1">
          <a:blip r:embed="rId2"/>
          <a:srcRect b="13461"/>
          <a:stretch/>
        </p:blipFill>
        <p:spPr>
          <a:xfrm>
            <a:off x="-3050" y="0"/>
            <a:ext cx="12191977" cy="6858022"/>
          </a:xfrm>
          <a:prstGeom prst="rect">
            <a:avLst/>
          </a:prstGeom>
        </p:spPr>
      </p:pic>
      <p:sp>
        <p:nvSpPr>
          <p:cNvPr id="17" name="Rectangle 16">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03377" y="1100316"/>
            <a:ext cx="6858003" cy="4657347"/>
          </a:xfrm>
          <a:prstGeom prst="rect">
            <a:avLst/>
          </a:prstGeom>
          <a:gradFill flip="none" rotWithShape="1">
            <a:gsLst>
              <a:gs pos="48000">
                <a:schemeClr val="tx1">
                  <a:alpha val="24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E67180D-E87A-3DE1-EF35-FAB79205BC57}"/>
              </a:ext>
            </a:extLst>
          </p:cNvPr>
          <p:cNvSpPr txBox="1"/>
          <p:nvPr/>
        </p:nvSpPr>
        <p:spPr>
          <a:xfrm>
            <a:off x="3313720" y="2451032"/>
            <a:ext cx="4816152" cy="2366744"/>
          </a:xfrm>
          <a:prstGeom prst="rect">
            <a:avLst/>
          </a:prstGeom>
        </p:spPr>
        <p:txBody>
          <a:bodyPr vert="horz" lIns="91440" tIns="45720" rIns="91440" bIns="45720" rtlCol="0" anchor="t">
            <a:normAutofit/>
          </a:bodyPr>
          <a:lstStyle/>
          <a:p>
            <a:pPr algn="ctr" defTabSz="457200">
              <a:spcBef>
                <a:spcPct val="0"/>
              </a:spcBef>
              <a:spcAft>
                <a:spcPts val="600"/>
              </a:spcAft>
            </a:pPr>
            <a:r>
              <a:rPr lang="en-US" sz="6600" b="1" i="1" u="sng" cap="all" dirty="0">
                <a:effectLst>
                  <a:outerShdw blurRad="38100" dist="38100" dir="2700000" algn="tl">
                    <a:srgbClr val="000000">
                      <a:alpha val="43137"/>
                    </a:srgbClr>
                  </a:outerShdw>
                </a:effectLst>
                <a:latin typeface="Algerian" panose="04020705040A02060702" pitchFamily="82" charset="0"/>
                <a:ea typeface="+mj-ea"/>
                <a:cs typeface="+mj-cs"/>
              </a:rPr>
              <a:t>THANK YOU</a:t>
            </a:r>
          </a:p>
        </p:txBody>
      </p:sp>
      <p:sp>
        <p:nvSpPr>
          <p:cNvPr id="19" name="Rectangle 18">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731935" y="1397930"/>
            <a:ext cx="6858003" cy="4062128"/>
          </a:xfrm>
          <a:prstGeom prst="rect">
            <a:avLst/>
          </a:prstGeom>
          <a:gradFill flip="none" rotWithShape="1">
            <a:gsLst>
              <a:gs pos="48000">
                <a:schemeClr val="tx1">
                  <a:alpha val="24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2692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5827A418-137A-2F5D-8078-A353473A4867}"/>
              </a:ext>
            </a:extLst>
          </p:cNvPr>
          <p:cNvGraphicFramePr>
            <a:graphicFrameLocks noGrp="1"/>
          </p:cNvGraphicFramePr>
          <p:nvPr>
            <p:ph idx="1"/>
            <p:extLst>
              <p:ext uri="{D42A27DB-BD31-4B8C-83A1-F6EECF244321}">
                <p14:modId xmlns:p14="http://schemas.microsoft.com/office/powerpoint/2010/main" val="2279397574"/>
              </p:ext>
            </p:extLst>
          </p:nvPr>
        </p:nvGraphicFramePr>
        <p:xfrm>
          <a:off x="581191" y="1435768"/>
          <a:ext cx="11029782" cy="5577840"/>
        </p:xfrm>
        <a:graphic>
          <a:graphicData uri="http://schemas.openxmlformats.org/drawingml/2006/table">
            <a:tbl>
              <a:tblPr firstRow="1" bandRow="1">
                <a:tableStyleId>{5C22544A-7EE6-4342-B048-85BDC9FD1C3A}</a:tableStyleId>
              </a:tblPr>
              <a:tblGrid>
                <a:gridCol w="3676594">
                  <a:extLst>
                    <a:ext uri="{9D8B030D-6E8A-4147-A177-3AD203B41FA5}">
                      <a16:colId xmlns:a16="http://schemas.microsoft.com/office/drawing/2014/main" val="111978930"/>
                    </a:ext>
                  </a:extLst>
                </a:gridCol>
                <a:gridCol w="3676594">
                  <a:extLst>
                    <a:ext uri="{9D8B030D-6E8A-4147-A177-3AD203B41FA5}">
                      <a16:colId xmlns:a16="http://schemas.microsoft.com/office/drawing/2014/main" val="2112468076"/>
                    </a:ext>
                  </a:extLst>
                </a:gridCol>
                <a:gridCol w="3676594">
                  <a:extLst>
                    <a:ext uri="{9D8B030D-6E8A-4147-A177-3AD203B41FA5}">
                      <a16:colId xmlns:a16="http://schemas.microsoft.com/office/drawing/2014/main" val="306830028"/>
                    </a:ext>
                  </a:extLst>
                </a:gridCol>
              </a:tblGrid>
              <a:tr h="5165558">
                <a:tc>
                  <a:txBody>
                    <a:bodyPr/>
                    <a:lstStyle/>
                    <a:p>
                      <a:pPr marL="285750" indent="-285750">
                        <a:buFont typeface="Arial" panose="020B0604020202020204" pitchFamily="34" charset="0"/>
                        <a:buChar char="•"/>
                      </a:pPr>
                      <a:r>
                        <a:rPr lang="en-US" sz="2400" b="0" i="0" kern="1200" dirty="0">
                          <a:solidFill>
                            <a:schemeClr val="lt1"/>
                          </a:solidFill>
                          <a:effectLst/>
                          <a:latin typeface="+mn-lt"/>
                          <a:ea typeface="+mn-ea"/>
                          <a:cs typeface="+mn-cs"/>
                        </a:rPr>
                        <a:t>Ethics refers to a branch of philosophy that deals with questions of morality and principles of right and wrong. </a:t>
                      </a:r>
                    </a:p>
                    <a:p>
                      <a:pPr marL="0" indent="0">
                        <a:buFont typeface="Arial" panose="020B0604020202020204" pitchFamily="34" charset="0"/>
                        <a:buNone/>
                      </a:pPr>
                      <a:endParaRPr lang="en-US" sz="2400" b="0" i="0" kern="1200" dirty="0">
                        <a:solidFill>
                          <a:schemeClr val="lt1"/>
                        </a:solidFill>
                        <a:effectLst/>
                        <a:latin typeface="+mn-lt"/>
                        <a:ea typeface="+mn-ea"/>
                        <a:cs typeface="+mn-cs"/>
                      </a:endParaRPr>
                    </a:p>
                    <a:p>
                      <a:pPr marL="285750" indent="-285750">
                        <a:buFont typeface="Arial" panose="020B0604020202020204" pitchFamily="34" charset="0"/>
                        <a:buChar char="•"/>
                      </a:pPr>
                      <a:r>
                        <a:rPr lang="en-US" sz="2400" b="0" i="0" kern="1200" dirty="0">
                          <a:solidFill>
                            <a:schemeClr val="lt1"/>
                          </a:solidFill>
                          <a:effectLst/>
                          <a:latin typeface="+mn-lt"/>
                          <a:ea typeface="+mn-ea"/>
                          <a:cs typeface="+mn-cs"/>
                        </a:rPr>
                        <a:t>It provides a framework for understanding and evaluating what is considered morally acceptable or unacceptable behavior and decisions.</a:t>
                      </a:r>
                      <a:endParaRPr lang="en-DE" sz="2400" dirty="0"/>
                    </a:p>
                  </a:txBody>
                  <a:tcPr/>
                </a:tc>
                <a:tc>
                  <a:txBody>
                    <a:bodyPr/>
                    <a:lstStyle/>
                    <a:p>
                      <a:pPr marL="285750" indent="-285750">
                        <a:buFont typeface="Arial" panose="020B0604020202020204" pitchFamily="34" charset="0"/>
                        <a:buChar char="•"/>
                      </a:pPr>
                      <a:r>
                        <a:rPr lang="en-US" sz="2400" b="0" i="0" kern="1200" dirty="0">
                          <a:solidFill>
                            <a:schemeClr val="lt1"/>
                          </a:solidFill>
                          <a:effectLst/>
                          <a:latin typeface="+mn-lt"/>
                          <a:ea typeface="+mn-ea"/>
                          <a:cs typeface="+mn-cs"/>
                        </a:rPr>
                        <a:t>Artificial Intelligence (AI) is a field of computer science and technology that focuses on the development of computer systems and software capable of performing tasks that typically require human intelligence.</a:t>
                      </a:r>
                    </a:p>
                    <a:p>
                      <a:pPr marL="285750" indent="-285750">
                        <a:buFont typeface="Arial" panose="020B0604020202020204" pitchFamily="34" charset="0"/>
                        <a:buChar char="•"/>
                      </a:pPr>
                      <a:endParaRPr lang="en-US" sz="2400" b="0" i="0" kern="1200" dirty="0">
                        <a:solidFill>
                          <a:schemeClr val="lt1"/>
                        </a:solidFill>
                        <a:effectLst/>
                        <a:latin typeface="+mn-lt"/>
                        <a:ea typeface="+mn-ea"/>
                        <a:cs typeface="+mn-cs"/>
                      </a:endParaRPr>
                    </a:p>
                    <a:p>
                      <a:pPr marL="285750" indent="-285750">
                        <a:buFont typeface="Arial" panose="020B0604020202020204" pitchFamily="34" charset="0"/>
                        <a:buChar char="•"/>
                      </a:pPr>
                      <a:r>
                        <a:rPr lang="en-US" sz="2400" b="0" i="0" kern="1200" dirty="0">
                          <a:solidFill>
                            <a:schemeClr val="lt1"/>
                          </a:solidFill>
                          <a:effectLst/>
                          <a:latin typeface="+mn-lt"/>
                          <a:ea typeface="+mn-ea"/>
                          <a:cs typeface="+mn-cs"/>
                        </a:rPr>
                        <a:t>A system that can learn from its own experiences.</a:t>
                      </a:r>
                      <a:endParaRPr lang="en-DE" sz="2400" dirty="0"/>
                    </a:p>
                  </a:txBody>
                  <a:tcPr/>
                </a:tc>
                <a:tc>
                  <a:txBody>
                    <a:bodyPr/>
                    <a:lstStyle/>
                    <a:p>
                      <a:pPr marL="285750" indent="-285750">
                        <a:buFont typeface="Arial" panose="020B0604020202020204" pitchFamily="34" charset="0"/>
                        <a:buChar char="•"/>
                      </a:pPr>
                      <a:r>
                        <a:rPr lang="en-US" sz="2400" b="0" i="0" kern="1200" dirty="0">
                          <a:solidFill>
                            <a:schemeClr val="lt1"/>
                          </a:solidFill>
                          <a:effectLst/>
                          <a:latin typeface="+mn-lt"/>
                          <a:ea typeface="+mn-ea"/>
                          <a:cs typeface="+mn-cs"/>
                        </a:rPr>
                        <a:t>Bias refers to a systematic and predictable distortion or favoring of information, data, or beliefs in a particular direction, often resulting in unfair or unjust outcomes. </a:t>
                      </a:r>
                    </a:p>
                    <a:p>
                      <a:pPr marL="285750" indent="-285750">
                        <a:buFont typeface="Arial" panose="020B0604020202020204" pitchFamily="34" charset="0"/>
                        <a:buChar char="•"/>
                      </a:pPr>
                      <a:endParaRPr lang="en-US" sz="2400" b="0" i="0" kern="1200" dirty="0">
                        <a:solidFill>
                          <a:schemeClr val="lt1"/>
                        </a:solidFill>
                        <a:effectLst/>
                        <a:latin typeface="+mn-lt"/>
                        <a:ea typeface="+mn-ea"/>
                        <a:cs typeface="+mn-cs"/>
                      </a:endParaRPr>
                    </a:p>
                    <a:p>
                      <a:pPr marL="285750" indent="-285750">
                        <a:buFont typeface="Arial" panose="020B0604020202020204" pitchFamily="34" charset="0"/>
                        <a:buChar char="•"/>
                      </a:pPr>
                      <a:r>
                        <a:rPr lang="en-US" sz="2400" b="0" i="0" kern="1200" dirty="0">
                          <a:solidFill>
                            <a:schemeClr val="lt1"/>
                          </a:solidFill>
                          <a:effectLst/>
                          <a:latin typeface="+mn-lt"/>
                          <a:ea typeface="+mn-ea"/>
                          <a:cs typeface="+mn-cs"/>
                        </a:rPr>
                        <a:t>Bias can manifest in various forms, and it can affect decisions, perceptions, or actions in both conscious and unconscious ways.</a:t>
                      </a:r>
                      <a:endParaRPr lang="en-DE" sz="2400" dirty="0"/>
                    </a:p>
                  </a:txBody>
                  <a:tcPr/>
                </a:tc>
                <a:extLst>
                  <a:ext uri="{0D108BD9-81ED-4DB2-BD59-A6C34878D82A}">
                    <a16:rowId xmlns:a16="http://schemas.microsoft.com/office/drawing/2014/main" val="629255674"/>
                  </a:ext>
                </a:extLst>
              </a:tr>
            </a:tbl>
          </a:graphicData>
        </a:graphic>
      </p:graphicFrame>
      <p:graphicFrame>
        <p:nvGraphicFramePr>
          <p:cNvPr id="5" name="Table 4">
            <a:extLst>
              <a:ext uri="{FF2B5EF4-FFF2-40B4-BE49-F238E27FC236}">
                <a16:creationId xmlns:a16="http://schemas.microsoft.com/office/drawing/2014/main" id="{0C2EAEB5-CC59-DCE1-D90D-69E0C3CD7ED5}"/>
              </a:ext>
            </a:extLst>
          </p:cNvPr>
          <p:cNvGraphicFramePr>
            <a:graphicFrameLocks noGrp="1"/>
          </p:cNvGraphicFramePr>
          <p:nvPr>
            <p:extLst>
              <p:ext uri="{D42A27DB-BD31-4B8C-83A1-F6EECF244321}">
                <p14:modId xmlns:p14="http://schemas.microsoft.com/office/powerpoint/2010/main" val="3551127369"/>
              </p:ext>
            </p:extLst>
          </p:nvPr>
        </p:nvGraphicFramePr>
        <p:xfrm>
          <a:off x="619459" y="872066"/>
          <a:ext cx="10953081" cy="370840"/>
        </p:xfrm>
        <a:graphic>
          <a:graphicData uri="http://schemas.openxmlformats.org/drawingml/2006/table">
            <a:tbl>
              <a:tblPr firstRow="1" bandRow="1">
                <a:tableStyleId>{E269D01E-BC32-4049-B463-5C60D7B0CCD2}</a:tableStyleId>
              </a:tblPr>
              <a:tblGrid>
                <a:gridCol w="3651027">
                  <a:extLst>
                    <a:ext uri="{9D8B030D-6E8A-4147-A177-3AD203B41FA5}">
                      <a16:colId xmlns:a16="http://schemas.microsoft.com/office/drawing/2014/main" val="2376125669"/>
                    </a:ext>
                  </a:extLst>
                </a:gridCol>
                <a:gridCol w="3651027">
                  <a:extLst>
                    <a:ext uri="{9D8B030D-6E8A-4147-A177-3AD203B41FA5}">
                      <a16:colId xmlns:a16="http://schemas.microsoft.com/office/drawing/2014/main" val="2716715386"/>
                    </a:ext>
                  </a:extLst>
                </a:gridCol>
                <a:gridCol w="3651027">
                  <a:extLst>
                    <a:ext uri="{9D8B030D-6E8A-4147-A177-3AD203B41FA5}">
                      <a16:colId xmlns:a16="http://schemas.microsoft.com/office/drawing/2014/main" val="4034477660"/>
                    </a:ext>
                  </a:extLst>
                </a:gridCol>
              </a:tblGrid>
              <a:tr h="370840">
                <a:tc>
                  <a:txBody>
                    <a:bodyPr/>
                    <a:lstStyle/>
                    <a:p>
                      <a:r>
                        <a:rPr lang="en-US" dirty="0"/>
                        <a:t>                  ETHICS</a:t>
                      </a:r>
                      <a:endParaRPr lang="en-DE" dirty="0"/>
                    </a:p>
                  </a:txBody>
                  <a:tcPr/>
                </a:tc>
                <a:tc>
                  <a:txBody>
                    <a:bodyPr/>
                    <a:lstStyle/>
                    <a:p>
                      <a:r>
                        <a:rPr lang="en-US" dirty="0"/>
                        <a:t> ARTIFICIAL INTELLIGENCE</a:t>
                      </a:r>
                      <a:endParaRPr lang="en-DE" dirty="0"/>
                    </a:p>
                  </a:txBody>
                  <a:tcPr/>
                </a:tc>
                <a:tc>
                  <a:txBody>
                    <a:bodyPr/>
                    <a:lstStyle/>
                    <a:p>
                      <a:r>
                        <a:rPr lang="en-US" dirty="0"/>
                        <a:t>                  BIASNESS</a:t>
                      </a:r>
                      <a:endParaRPr lang="en-DE" dirty="0"/>
                    </a:p>
                  </a:txBody>
                  <a:tcPr/>
                </a:tc>
                <a:extLst>
                  <a:ext uri="{0D108BD9-81ED-4DB2-BD59-A6C34878D82A}">
                    <a16:rowId xmlns:a16="http://schemas.microsoft.com/office/drawing/2014/main" val="3484934544"/>
                  </a:ext>
                </a:extLst>
              </a:tr>
            </a:tbl>
          </a:graphicData>
        </a:graphic>
      </p:graphicFrame>
    </p:spTree>
    <p:extLst>
      <p:ext uri="{BB962C8B-B14F-4D97-AF65-F5344CB8AC3E}">
        <p14:creationId xmlns:p14="http://schemas.microsoft.com/office/powerpoint/2010/main" val="1494199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FB1B3-B2F0-335D-A34E-19EBC3B075BA}"/>
              </a:ext>
            </a:extLst>
          </p:cNvPr>
          <p:cNvSpPr>
            <a:spLocks noGrp="1"/>
          </p:cNvSpPr>
          <p:nvPr>
            <p:ph type="title"/>
          </p:nvPr>
        </p:nvSpPr>
        <p:spPr>
          <a:xfrm>
            <a:off x="581192" y="702156"/>
            <a:ext cx="11029616" cy="1511655"/>
          </a:xfrm>
        </p:spPr>
        <p:txBody>
          <a:bodyPr>
            <a:normAutofit/>
          </a:bodyPr>
          <a:lstStyle/>
          <a:p>
            <a:r>
              <a:rPr lang="en-US" sz="4000" b="1" u="sng" dirty="0">
                <a:solidFill>
                  <a:schemeClr val="accent1">
                    <a:lumMod val="75000"/>
                  </a:schemeClr>
                </a:solidFill>
              </a:rPr>
              <a:t>ETHICS IN AI</a:t>
            </a:r>
            <a:endParaRPr lang="en-DE" sz="4000" b="1" u="sng" dirty="0">
              <a:solidFill>
                <a:schemeClr val="accent1">
                  <a:lumMod val="75000"/>
                </a:schemeClr>
              </a:solidFill>
            </a:endParaRPr>
          </a:p>
        </p:txBody>
      </p:sp>
      <p:sp>
        <p:nvSpPr>
          <p:cNvPr id="3" name="Content Placeholder 2">
            <a:extLst>
              <a:ext uri="{FF2B5EF4-FFF2-40B4-BE49-F238E27FC236}">
                <a16:creationId xmlns:a16="http://schemas.microsoft.com/office/drawing/2014/main" id="{B8FB4802-B1FB-D53D-F6BD-7359B92B4606}"/>
              </a:ext>
            </a:extLst>
          </p:cNvPr>
          <p:cNvSpPr>
            <a:spLocks noGrp="1"/>
          </p:cNvSpPr>
          <p:nvPr>
            <p:ph idx="1"/>
          </p:nvPr>
        </p:nvSpPr>
        <p:spPr>
          <a:xfrm>
            <a:off x="581192" y="2340864"/>
            <a:ext cx="11145587" cy="3458357"/>
          </a:xfrm>
        </p:spPr>
        <p:txBody>
          <a:bodyPr>
            <a:normAutofit/>
          </a:bodyPr>
          <a:lstStyle/>
          <a:p>
            <a:r>
              <a:rPr lang="en-US" sz="2400" b="0" i="0" dirty="0">
                <a:solidFill>
                  <a:srgbClr val="374151"/>
                </a:solidFill>
                <a:effectLst/>
                <a:latin typeface="Söhne"/>
              </a:rPr>
              <a:t>Ethics in AI refers to the study and application of moral principles, values, and guidelines in the development, deployment, and use of artificial intelligence technologies. It involves considering the ethical implications and consequences of AI systems and making decisions that prioritize human well-being and rights. </a:t>
            </a:r>
            <a:endParaRPr lang="en-DE" sz="2400" dirty="0"/>
          </a:p>
        </p:txBody>
      </p:sp>
    </p:spTree>
    <p:extLst>
      <p:ext uri="{BB962C8B-B14F-4D97-AF65-F5344CB8AC3E}">
        <p14:creationId xmlns:p14="http://schemas.microsoft.com/office/powerpoint/2010/main" val="1841209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B8DD2392-397B-48BF-BEFA-EA1FB881C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9159462-934D-7DCA-C17E-AE56D77E8BFF}"/>
              </a:ext>
            </a:extLst>
          </p:cNvPr>
          <p:cNvPicPr>
            <a:picLocks noChangeAspect="1"/>
          </p:cNvPicPr>
          <p:nvPr/>
        </p:nvPicPr>
        <p:blipFill rotWithShape="1">
          <a:blip r:embed="rId2">
            <a:alphaModFix amt="40000"/>
          </a:blip>
          <a:srcRect l="7643" r="14135"/>
          <a:stretch/>
        </p:blipFill>
        <p:spPr>
          <a:xfrm>
            <a:off x="20" y="0"/>
            <a:ext cx="12191980" cy="6857990"/>
          </a:xfrm>
          <a:prstGeom prst="rect">
            <a:avLst/>
          </a:prstGeom>
        </p:spPr>
      </p:pic>
      <p:sp>
        <p:nvSpPr>
          <p:cNvPr id="2" name="Title 1">
            <a:extLst>
              <a:ext uri="{FF2B5EF4-FFF2-40B4-BE49-F238E27FC236}">
                <a16:creationId xmlns:a16="http://schemas.microsoft.com/office/drawing/2014/main" id="{3FC298BB-E985-9F91-6835-CA52F3C2C292}"/>
              </a:ext>
            </a:extLst>
          </p:cNvPr>
          <p:cNvSpPr>
            <a:spLocks noGrp="1"/>
          </p:cNvSpPr>
          <p:nvPr>
            <p:ph type="title"/>
          </p:nvPr>
        </p:nvSpPr>
        <p:spPr>
          <a:xfrm>
            <a:off x="858499" y="-341529"/>
            <a:ext cx="10144260" cy="1013800"/>
          </a:xfrm>
        </p:spPr>
        <p:txBody>
          <a:bodyPr>
            <a:normAutofit/>
          </a:bodyPr>
          <a:lstStyle/>
          <a:p>
            <a:r>
              <a:rPr lang="en-US" b="1"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What is the role of AI in education </a:t>
            </a:r>
            <a:endParaRPr lang="en-DE" b="1" u="sng" dirty="0">
              <a:solidFill>
                <a:schemeClr val="tx1"/>
              </a:solidFill>
            </a:endParaRPr>
          </a:p>
        </p:txBody>
      </p:sp>
      <p:graphicFrame>
        <p:nvGraphicFramePr>
          <p:cNvPr id="22" name="Content Placeholder 2">
            <a:extLst>
              <a:ext uri="{FF2B5EF4-FFF2-40B4-BE49-F238E27FC236}">
                <a16:creationId xmlns:a16="http://schemas.microsoft.com/office/drawing/2014/main" id="{40B3942C-2B2D-E0C2-0B3C-258574D9FDF7}"/>
              </a:ext>
            </a:extLst>
          </p:cNvPr>
          <p:cNvGraphicFramePr>
            <a:graphicFrameLocks noGrp="1"/>
          </p:cNvGraphicFramePr>
          <p:nvPr>
            <p:ph idx="1"/>
            <p:extLst>
              <p:ext uri="{D42A27DB-BD31-4B8C-83A1-F6EECF244321}">
                <p14:modId xmlns:p14="http://schemas.microsoft.com/office/powerpoint/2010/main" val="1244446229"/>
              </p:ext>
            </p:extLst>
          </p:nvPr>
        </p:nvGraphicFramePr>
        <p:xfrm>
          <a:off x="243192" y="807396"/>
          <a:ext cx="11702374" cy="58852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2655893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265A8-1435-416A-81AC-3668A32B9252}"/>
              </a:ext>
            </a:extLst>
          </p:cNvPr>
          <p:cNvSpPr>
            <a:spLocks noGrp="1"/>
          </p:cNvSpPr>
          <p:nvPr>
            <p:ph type="title"/>
          </p:nvPr>
        </p:nvSpPr>
        <p:spPr/>
        <p:txBody>
          <a:bodyPr/>
          <a:lstStyle/>
          <a:p>
            <a:r>
              <a:rPr lang="en-US" b="1" u="sng" dirty="0">
                <a:solidFill>
                  <a:schemeClr val="accent1">
                    <a:lumMod val="75000"/>
                  </a:schemeClr>
                </a:solidFill>
              </a:rPr>
              <a:t>KEY ASPECTS OF AIED</a:t>
            </a:r>
            <a:endParaRPr lang="en-DE" b="1" u="sng" dirty="0">
              <a:solidFill>
                <a:schemeClr val="accent1">
                  <a:lumMod val="75000"/>
                </a:schemeClr>
              </a:solidFill>
            </a:endParaRPr>
          </a:p>
        </p:txBody>
      </p:sp>
      <p:sp>
        <p:nvSpPr>
          <p:cNvPr id="3" name="Content Placeholder 2">
            <a:extLst>
              <a:ext uri="{FF2B5EF4-FFF2-40B4-BE49-F238E27FC236}">
                <a16:creationId xmlns:a16="http://schemas.microsoft.com/office/drawing/2014/main" id="{43F15979-45D7-4F83-ED1E-0E25EE9629DE}"/>
              </a:ext>
            </a:extLst>
          </p:cNvPr>
          <p:cNvSpPr>
            <a:spLocks noGrp="1"/>
          </p:cNvSpPr>
          <p:nvPr>
            <p:ph idx="1"/>
          </p:nvPr>
        </p:nvSpPr>
        <p:spPr/>
        <p:txBody>
          <a:bodyPr/>
          <a:lstStyle/>
          <a:p>
            <a:r>
              <a:rPr lang="en-US" b="1" i="0" dirty="0">
                <a:effectLst/>
                <a:latin typeface="Söhne"/>
              </a:rPr>
              <a:t>Personalized Learning:</a:t>
            </a:r>
            <a:r>
              <a:rPr lang="en-US" b="0" i="0" dirty="0">
                <a:solidFill>
                  <a:srgbClr val="374151"/>
                </a:solidFill>
                <a:effectLst/>
                <a:latin typeface="Söhne"/>
              </a:rPr>
              <a:t> AAI-powered adaptive learning platform, like </a:t>
            </a:r>
            <a:r>
              <a:rPr lang="en-US" b="0" i="0" dirty="0" err="1">
                <a:solidFill>
                  <a:srgbClr val="374151"/>
                </a:solidFill>
                <a:effectLst/>
                <a:latin typeface="Söhne"/>
              </a:rPr>
              <a:t>DreamBox</a:t>
            </a:r>
            <a:r>
              <a:rPr lang="en-US" b="0" i="0" dirty="0">
                <a:solidFill>
                  <a:srgbClr val="374151"/>
                </a:solidFill>
                <a:effectLst/>
                <a:latin typeface="Söhne"/>
              </a:rPr>
              <a:t>, assesses a student's current knowledge and adjusts the difficulty and content of math lessons accordingly.</a:t>
            </a:r>
          </a:p>
          <a:p>
            <a:r>
              <a:rPr lang="en-US" b="1" i="0" dirty="0">
                <a:effectLst/>
                <a:latin typeface="Söhne"/>
              </a:rPr>
              <a:t>Intelligent Tutoring:</a:t>
            </a:r>
            <a:r>
              <a:rPr lang="en-US" b="0" i="0" dirty="0">
                <a:solidFill>
                  <a:srgbClr val="374151"/>
                </a:solidFill>
                <a:effectLst/>
                <a:latin typeface="Söhne"/>
              </a:rPr>
              <a:t> Duolingo, a language learning app, provides real-time feedback on pronunciation, grammar, and vocabulary while guiding language learners through lessons.</a:t>
            </a:r>
            <a:r>
              <a:rPr lang="en-US" b="1" i="0" dirty="0">
                <a:effectLst/>
                <a:latin typeface="Söhne"/>
              </a:rPr>
              <a:t> </a:t>
            </a:r>
          </a:p>
          <a:p>
            <a:r>
              <a:rPr lang="en-US" b="1" i="0" dirty="0">
                <a:effectLst/>
                <a:latin typeface="Söhne"/>
              </a:rPr>
              <a:t>Data-Driven Insights:</a:t>
            </a:r>
            <a:r>
              <a:rPr lang="en-US" b="0" i="0" dirty="0">
                <a:solidFill>
                  <a:srgbClr val="374151"/>
                </a:solidFill>
                <a:effectLst/>
                <a:latin typeface="Söhne"/>
              </a:rPr>
              <a:t> EdTech companies like </a:t>
            </a:r>
            <a:r>
              <a:rPr lang="en-US" b="0" i="0" dirty="0" err="1">
                <a:solidFill>
                  <a:srgbClr val="374151"/>
                </a:solidFill>
                <a:effectLst/>
                <a:latin typeface="Söhne"/>
              </a:rPr>
              <a:t>Knewton</a:t>
            </a:r>
            <a:r>
              <a:rPr lang="en-US" b="0" i="0" dirty="0">
                <a:solidFill>
                  <a:srgbClr val="374151"/>
                </a:solidFill>
                <a:effectLst/>
                <a:latin typeface="Söhne"/>
              </a:rPr>
              <a:t> analyze student performance data to predict how well they'll do in certain subjects, allowing educators to tailor instruction accordingly.</a:t>
            </a:r>
          </a:p>
          <a:p>
            <a:r>
              <a:rPr lang="en-US" b="1" i="0" dirty="0">
                <a:effectLst/>
                <a:latin typeface="Söhne"/>
              </a:rPr>
              <a:t>Virtual Labs:</a:t>
            </a:r>
            <a:r>
              <a:rPr lang="en-US" b="0" i="0" dirty="0">
                <a:solidFill>
                  <a:srgbClr val="374151"/>
                </a:solidFill>
                <a:effectLst/>
                <a:latin typeface="Söhne"/>
              </a:rPr>
              <a:t> </a:t>
            </a:r>
            <a:r>
              <a:rPr lang="en-US" b="0" i="0" dirty="0" err="1">
                <a:solidFill>
                  <a:srgbClr val="374151"/>
                </a:solidFill>
                <a:effectLst/>
                <a:latin typeface="Söhne"/>
              </a:rPr>
              <a:t>Labster</a:t>
            </a:r>
            <a:r>
              <a:rPr lang="en-US" b="0" i="0" dirty="0">
                <a:solidFill>
                  <a:srgbClr val="374151"/>
                </a:solidFill>
                <a:effectLst/>
                <a:latin typeface="Söhne"/>
              </a:rPr>
              <a:t> offers virtual labs in science subjects, allowing students to conduct experiments and simulations online.</a:t>
            </a:r>
            <a:endParaRPr lang="en-US" dirty="0">
              <a:solidFill>
                <a:srgbClr val="374151"/>
              </a:solidFill>
              <a:latin typeface="Söhne"/>
            </a:endParaRPr>
          </a:p>
          <a:p>
            <a:r>
              <a:rPr lang="en-US" b="1" i="0" dirty="0">
                <a:effectLst/>
                <a:latin typeface="Söhne"/>
              </a:rPr>
              <a:t>Administrative Efficiency:</a:t>
            </a:r>
            <a:r>
              <a:rPr lang="en-US" b="0" i="0" dirty="0">
                <a:solidFill>
                  <a:srgbClr val="374151"/>
                </a:solidFill>
                <a:effectLst/>
                <a:latin typeface="Söhne"/>
              </a:rPr>
              <a:t> Student information systems like PowerSchool use AI to manage student records, admissions, and scheduling, streamlining administrative tasks.</a:t>
            </a:r>
            <a:endParaRPr lang="en-DE" dirty="0"/>
          </a:p>
        </p:txBody>
      </p:sp>
    </p:spTree>
    <p:extLst>
      <p:ext uri="{BB962C8B-B14F-4D97-AF65-F5344CB8AC3E}">
        <p14:creationId xmlns:p14="http://schemas.microsoft.com/office/powerpoint/2010/main" val="3152064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8DD2392-397B-48BF-BEFA-EA1FB881C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10;&#10;Description automatically generated">
            <a:extLst>
              <a:ext uri="{FF2B5EF4-FFF2-40B4-BE49-F238E27FC236}">
                <a16:creationId xmlns:a16="http://schemas.microsoft.com/office/drawing/2014/main" id="{C001417A-1164-AE81-E5B0-DC8459EBD882}"/>
              </a:ext>
            </a:extLst>
          </p:cNvPr>
          <p:cNvPicPr>
            <a:picLocks noChangeAspect="1"/>
          </p:cNvPicPr>
          <p:nvPr/>
        </p:nvPicPr>
        <p:blipFill rotWithShape="1">
          <a:blip r:embed="rId2">
            <a:alphaModFix amt="40000"/>
          </a:blip>
          <a:srcRect l="3241" r="5649"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08581A20-E334-98A2-C956-390F34AC7946}"/>
              </a:ext>
            </a:extLst>
          </p:cNvPr>
          <p:cNvSpPr>
            <a:spLocks noGrp="1"/>
          </p:cNvSpPr>
          <p:nvPr>
            <p:ph type="title"/>
          </p:nvPr>
        </p:nvSpPr>
        <p:spPr>
          <a:xfrm>
            <a:off x="1023870" y="702156"/>
            <a:ext cx="10144260" cy="1013800"/>
          </a:xfrm>
        </p:spPr>
        <p:txBody>
          <a:bodyPr>
            <a:normAutofit/>
          </a:bodyPr>
          <a:lstStyle/>
          <a:p>
            <a:r>
              <a:rPr lang="en-US" u="sng" dirty="0">
                <a:solidFill>
                  <a:schemeClr val="accent1">
                    <a:lumMod val="75000"/>
                  </a:schemeClr>
                </a:solidFill>
              </a:rPr>
              <a:t>LETS VIEW AND EXAMPLE</a:t>
            </a:r>
            <a:endParaRPr lang="en-DE" u="sng" dirty="0">
              <a:solidFill>
                <a:schemeClr val="accent1">
                  <a:lumMod val="75000"/>
                </a:schemeClr>
              </a:solidFill>
            </a:endParaRPr>
          </a:p>
        </p:txBody>
      </p:sp>
      <p:sp>
        <p:nvSpPr>
          <p:cNvPr id="3" name="Content Placeholder 2">
            <a:extLst>
              <a:ext uri="{FF2B5EF4-FFF2-40B4-BE49-F238E27FC236}">
                <a16:creationId xmlns:a16="http://schemas.microsoft.com/office/drawing/2014/main" id="{FA449CE2-0861-5D9C-8B44-2C18103897AA}"/>
              </a:ext>
            </a:extLst>
          </p:cNvPr>
          <p:cNvSpPr>
            <a:spLocks noGrp="1"/>
          </p:cNvSpPr>
          <p:nvPr>
            <p:ph idx="1"/>
          </p:nvPr>
        </p:nvSpPr>
        <p:spPr>
          <a:xfrm>
            <a:off x="965199" y="2180496"/>
            <a:ext cx="10261602" cy="3678303"/>
          </a:xfrm>
        </p:spPr>
        <p:txBody>
          <a:bodyPr>
            <a:normAutofit/>
          </a:bodyPr>
          <a:lstStyle/>
          <a:p>
            <a:r>
              <a:rPr lang="en-US" sz="2400" b="0" i="0" dirty="0" err="1">
                <a:effectLst/>
                <a:latin typeface="Söhne"/>
              </a:rPr>
              <a:t>Labster</a:t>
            </a:r>
            <a:endParaRPr lang="en-US" sz="2400" b="0" i="0" dirty="0">
              <a:effectLst/>
              <a:latin typeface="Söhne"/>
            </a:endParaRPr>
          </a:p>
          <a:p>
            <a:r>
              <a:rPr lang="en-US" sz="2400" dirty="0">
                <a:hlinkClick r:id="rId3"/>
              </a:rPr>
              <a:t>https://www.youtube.com/watch?v=_U3QcV9aI0k</a:t>
            </a:r>
            <a:endParaRPr lang="en-US" sz="2400" dirty="0">
              <a:latin typeface="Söhne"/>
            </a:endParaRPr>
          </a:p>
          <a:p>
            <a:endParaRPr lang="en-DE" sz="2400" dirty="0"/>
          </a:p>
        </p:txBody>
      </p:sp>
    </p:spTree>
    <p:extLst>
      <p:ext uri="{BB962C8B-B14F-4D97-AF65-F5344CB8AC3E}">
        <p14:creationId xmlns:p14="http://schemas.microsoft.com/office/powerpoint/2010/main" val="139177969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7C8A8B-4585-C761-82F0-B2EE5B5857BD}"/>
              </a:ext>
            </a:extLst>
          </p:cNvPr>
          <p:cNvSpPr>
            <a:spLocks noGrp="1"/>
          </p:cNvSpPr>
          <p:nvPr>
            <p:ph idx="1"/>
          </p:nvPr>
        </p:nvSpPr>
        <p:spPr/>
        <p:txBody>
          <a:bodyPr>
            <a:normAutofit/>
          </a:bodyPr>
          <a:lstStyle/>
          <a:p>
            <a:r>
              <a:rPr lang="en-US" sz="2400" b="0" i="0" dirty="0">
                <a:solidFill>
                  <a:srgbClr val="374151"/>
                </a:solidFill>
                <a:effectLst/>
                <a:latin typeface="Söhne"/>
              </a:rPr>
              <a:t>Ethics in AI in education refers to the application of moral principles, values, and guidelines to the development, deployment, and use of artificial intelligence technologies in educational settings. It involves considering the ethical implications and consequences of AI systems in education and making decisions that prioritize the well-being, rights, and equitable treatment of students, educators, and educational stakeholders.</a:t>
            </a:r>
            <a:endParaRPr lang="en-DE" sz="2400" dirty="0"/>
          </a:p>
        </p:txBody>
      </p:sp>
      <p:sp>
        <p:nvSpPr>
          <p:cNvPr id="4" name="Rectangle 1">
            <a:extLst>
              <a:ext uri="{FF2B5EF4-FFF2-40B4-BE49-F238E27FC236}">
                <a16:creationId xmlns:a16="http://schemas.microsoft.com/office/drawing/2014/main" id="{3313151B-D037-BA92-5760-8B07519C06F1}"/>
              </a:ext>
            </a:extLst>
          </p:cNvPr>
          <p:cNvSpPr>
            <a:spLocks noGrp="1" noChangeArrowheads="1"/>
          </p:cNvSpPr>
          <p:nvPr>
            <p:ph type="title"/>
          </p:nvPr>
        </p:nvSpPr>
        <p:spPr bwMode="auto">
          <a:xfrm>
            <a:off x="687637" y="882650"/>
            <a:ext cx="10816724"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DE" altLang="en-DE" b="1" i="0" u="sng" strike="noStrike" cap="none" normalizeH="0" baseline="0" dirty="0">
                <a:ln>
                  <a:noFill/>
                </a:ln>
                <a:solidFill>
                  <a:schemeClr val="accent1">
                    <a:lumMod val="75000"/>
                  </a:schemeClr>
                </a:solidFill>
                <a:effectLst/>
                <a:latin typeface="Calibri" panose="020F0502020204030204" pitchFamily="34" charset="0"/>
                <a:ea typeface="Calibri" panose="020F0502020204030204" pitchFamily="34" charset="0"/>
                <a:cs typeface="Calibri" panose="020F0502020204030204" pitchFamily="34" charset="0"/>
              </a:rPr>
              <a:t>WHAT WE MEAN BY ETHICS IN AI IN EDUCATION</a:t>
            </a:r>
            <a:br>
              <a:rPr kumimoji="0" lang="en-DE" altLang="en-DE" b="1" i="0" u="sng" strike="noStrike" cap="none" normalizeH="0" baseline="0" dirty="0">
                <a:ln>
                  <a:noFill/>
                </a:ln>
                <a:solidFill>
                  <a:schemeClr val="accent1">
                    <a:lumMod val="75000"/>
                  </a:schemeClr>
                </a:solidFill>
                <a:effectLst/>
                <a:latin typeface="Calibri" panose="020F0502020204030204" pitchFamily="34" charset="0"/>
                <a:ea typeface="Calibri" panose="020F0502020204030204" pitchFamily="34" charset="0"/>
                <a:cs typeface="Calibri" panose="020F0502020204030204" pitchFamily="34" charset="0"/>
              </a:rPr>
            </a:br>
            <a:br>
              <a:rPr kumimoji="0" lang="en-DE" altLang="en-DE" b="1" i="0" u="sng" strike="noStrike" cap="none" normalizeH="0" baseline="0" dirty="0">
                <a:ln>
                  <a:noFill/>
                </a:ln>
                <a:solidFill>
                  <a:schemeClr val="accent1">
                    <a:lumMod val="75000"/>
                  </a:schemeClr>
                </a:solidFill>
                <a:effectLst/>
                <a:latin typeface="Calibri" panose="020F0502020204030204" pitchFamily="34" charset="0"/>
                <a:ea typeface="Calibri" panose="020F0502020204030204" pitchFamily="34" charset="0"/>
                <a:cs typeface="Calibri" panose="020F0502020204030204" pitchFamily="34" charset="0"/>
              </a:rPr>
            </a:br>
            <a:endParaRPr kumimoji="0" lang="en-DE" altLang="en-DE" sz="5400" b="1" i="0" u="sng" strike="noStrike" cap="none" normalizeH="0" baseline="0" dirty="0">
              <a:ln>
                <a:noFill/>
              </a:ln>
              <a:solidFill>
                <a:schemeClr val="accent1">
                  <a:lumMod val="75000"/>
                </a:schemeClr>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12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2E19B-A69B-B12A-0E4A-BC00E65AD8B7}"/>
              </a:ext>
            </a:extLst>
          </p:cNvPr>
          <p:cNvSpPr>
            <a:spLocks noGrp="1"/>
          </p:cNvSpPr>
          <p:nvPr>
            <p:ph type="title"/>
          </p:nvPr>
        </p:nvSpPr>
        <p:spPr/>
        <p:txBody>
          <a:bodyPr>
            <a:normAutofit/>
          </a:bodyPr>
          <a:lstStyle/>
          <a:p>
            <a:r>
              <a:rPr lang="en-US" sz="3200" b="1" u="sng"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KEY aspects - </a:t>
            </a:r>
            <a:r>
              <a:rPr lang="en-US" sz="3200" b="1" i="0" u="sng" dirty="0">
                <a:solidFill>
                  <a:schemeClr val="accent1">
                    <a:lumMod val="75000"/>
                  </a:schemeClr>
                </a:solidFill>
                <a:effectLst/>
                <a:latin typeface="Calibri" panose="020F0502020204030204" pitchFamily="34" charset="0"/>
                <a:ea typeface="Calibri" panose="020F0502020204030204" pitchFamily="34" charset="0"/>
                <a:cs typeface="Calibri" panose="020F0502020204030204" pitchFamily="34" charset="0"/>
              </a:rPr>
              <a:t>ethics in AI in education</a:t>
            </a:r>
            <a:endParaRPr lang="en-DE" sz="3200" b="1" u="sng"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70EA18A1-A8D2-D684-3F44-003FD5D1CEFE}"/>
              </a:ext>
            </a:extLst>
          </p:cNvPr>
          <p:cNvSpPr>
            <a:spLocks noGrp="1"/>
          </p:cNvSpPr>
          <p:nvPr>
            <p:ph idx="1"/>
          </p:nvPr>
        </p:nvSpPr>
        <p:spPr/>
        <p:txBody>
          <a:bodyPr/>
          <a:lstStyle/>
          <a:p>
            <a:pPr algn="l">
              <a:buFont typeface="+mj-lt"/>
              <a:buAutoNum type="arabicPeriod"/>
            </a:pPr>
            <a:r>
              <a:rPr lang="en-US" b="1" i="0" dirty="0">
                <a:solidFill>
                  <a:srgbClr val="374151"/>
                </a:solidFill>
                <a:effectLst/>
                <a:latin typeface="Söhne"/>
              </a:rPr>
              <a:t>Bias and Fairness:</a:t>
            </a:r>
            <a:r>
              <a:rPr lang="en-US" b="0" i="0" dirty="0">
                <a:solidFill>
                  <a:srgbClr val="374151"/>
                </a:solidFill>
                <a:effectLst/>
                <a:latin typeface="Söhne"/>
              </a:rPr>
              <a:t> Ensuring that AI systems do not discriminate against specific individuals or groups based on factors like race, gender, or socioeconomic status. Efforts are made to reduce and eliminate bias in AI systems to provide equitable learning opportunities.</a:t>
            </a:r>
          </a:p>
          <a:p>
            <a:pPr algn="l">
              <a:buFont typeface="+mj-lt"/>
              <a:buAutoNum type="arabicPeriod"/>
            </a:pPr>
            <a:r>
              <a:rPr lang="en-US" b="1" i="0" dirty="0">
                <a:solidFill>
                  <a:srgbClr val="374151"/>
                </a:solidFill>
                <a:effectLst/>
                <a:latin typeface="Söhne"/>
              </a:rPr>
              <a:t>Accountability and Transparency:</a:t>
            </a:r>
            <a:r>
              <a:rPr lang="en-US" b="0" i="0" dirty="0">
                <a:solidFill>
                  <a:srgbClr val="374151"/>
                </a:solidFill>
                <a:effectLst/>
                <a:latin typeface="Söhne"/>
              </a:rPr>
              <a:t> Holding individuals and organizations accountable for the decisions and actions of AI systems used in education. Transparency is essential to make the operation and decision-making processes of AI systems understandable and explainable.</a:t>
            </a:r>
          </a:p>
          <a:p>
            <a:pPr algn="l">
              <a:buFont typeface="+mj-lt"/>
              <a:buAutoNum type="arabicPeriod"/>
            </a:pPr>
            <a:r>
              <a:rPr lang="en-US" b="1" i="0" dirty="0">
                <a:solidFill>
                  <a:srgbClr val="374151"/>
                </a:solidFill>
                <a:effectLst/>
                <a:latin typeface="Söhne"/>
              </a:rPr>
              <a:t>Privacy and Data Protection:</a:t>
            </a:r>
            <a:r>
              <a:rPr lang="en-US" b="0" i="0" dirty="0">
                <a:solidFill>
                  <a:srgbClr val="374151"/>
                </a:solidFill>
                <a:effectLst/>
                <a:latin typeface="Söhne"/>
              </a:rPr>
              <a:t> Safeguarding the privacy of students and educators by obtaining informed consent for data collection and ensuring that data is securely stored and used for educational purposes.</a:t>
            </a:r>
          </a:p>
          <a:p>
            <a:pPr algn="l">
              <a:buFont typeface="+mj-lt"/>
              <a:buAutoNum type="arabicPeriod"/>
            </a:pPr>
            <a:r>
              <a:rPr lang="en-US" b="1" i="0" dirty="0">
                <a:solidFill>
                  <a:srgbClr val="374151"/>
                </a:solidFill>
                <a:effectLst/>
                <a:latin typeface="Söhne"/>
              </a:rPr>
              <a:t>Safety and Security:</a:t>
            </a:r>
            <a:r>
              <a:rPr lang="en-US" b="0" i="0" dirty="0">
                <a:solidFill>
                  <a:srgbClr val="374151"/>
                </a:solidFill>
                <a:effectLst/>
                <a:latin typeface="Söhne"/>
              </a:rPr>
              <a:t> Ensuring that AI systems in education are designed to be safe, both in terms of protecting users from harm and preventing malicious use of AI technologies.</a:t>
            </a:r>
          </a:p>
          <a:p>
            <a:endParaRPr lang="en-DE" dirty="0"/>
          </a:p>
        </p:txBody>
      </p:sp>
    </p:spTree>
    <p:extLst>
      <p:ext uri="{BB962C8B-B14F-4D97-AF65-F5344CB8AC3E}">
        <p14:creationId xmlns:p14="http://schemas.microsoft.com/office/powerpoint/2010/main" val="297448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94922-6651-FDEC-F70E-B9598866433C}"/>
              </a:ext>
            </a:extLst>
          </p:cNvPr>
          <p:cNvSpPr>
            <a:spLocks noGrp="1"/>
          </p:cNvSpPr>
          <p:nvPr>
            <p:ph type="title"/>
          </p:nvPr>
        </p:nvSpPr>
        <p:spPr>
          <a:xfrm>
            <a:off x="581192" y="1152144"/>
            <a:ext cx="11029616" cy="1188720"/>
          </a:xfrm>
        </p:spPr>
        <p:txBody>
          <a:bodyPr>
            <a:normAutofit/>
          </a:bodyPr>
          <a:lstStyle/>
          <a:p>
            <a:r>
              <a:rPr lang="en-US" b="1" u="sng" kern="1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What do we mean by bias in learning system?</a:t>
            </a:r>
            <a:br>
              <a:rPr lang="en-DE" b="1" u="sng" kern="1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br>
            <a:endParaRPr lang="en-DE" sz="4000" b="1" u="sng" dirty="0">
              <a:solidFill>
                <a:schemeClr val="accent1">
                  <a:lumMod val="75000"/>
                </a:schemeClr>
              </a:solidFill>
            </a:endParaRPr>
          </a:p>
        </p:txBody>
      </p:sp>
      <p:sp>
        <p:nvSpPr>
          <p:cNvPr id="3" name="Content Placeholder 2">
            <a:extLst>
              <a:ext uri="{FF2B5EF4-FFF2-40B4-BE49-F238E27FC236}">
                <a16:creationId xmlns:a16="http://schemas.microsoft.com/office/drawing/2014/main" id="{2B0DDA4D-416A-4ADF-1019-FE3D1AAD31C5}"/>
              </a:ext>
            </a:extLst>
          </p:cNvPr>
          <p:cNvSpPr>
            <a:spLocks noGrp="1"/>
          </p:cNvSpPr>
          <p:nvPr>
            <p:ph idx="1"/>
          </p:nvPr>
        </p:nvSpPr>
        <p:spPr/>
        <p:txBody>
          <a:bodyPr>
            <a:normAutofit/>
          </a:bodyPr>
          <a:lstStyle/>
          <a:p>
            <a:r>
              <a:rPr lang="en-US" sz="2400" b="0" i="0" dirty="0">
                <a:solidFill>
                  <a:srgbClr val="374151"/>
                </a:solidFill>
                <a:effectLst/>
                <a:latin typeface="Söhne"/>
              </a:rPr>
              <a:t>Bias in learning systems, especially in the context of artificial intelligence (AI) and education, refers to the presence of unfair or systematically distorted outcomes or decisions that disproportionately favor or disfavor certain individuals or groups based on various factors such as race, gender, socioeconomic status, or other demographic characteristics.</a:t>
            </a:r>
            <a:endParaRPr lang="en-DE" sz="2400" dirty="0"/>
          </a:p>
        </p:txBody>
      </p:sp>
    </p:spTree>
    <p:extLst>
      <p:ext uri="{BB962C8B-B14F-4D97-AF65-F5344CB8AC3E}">
        <p14:creationId xmlns:p14="http://schemas.microsoft.com/office/powerpoint/2010/main" val="2252656999"/>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0</TotalTime>
  <Words>1940</Words>
  <Application>Microsoft Office PowerPoint</Application>
  <PresentationFormat>Widescreen</PresentationFormat>
  <Paragraphs>82</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Algerian</vt:lpstr>
      <vt:lpstr>Arial</vt:lpstr>
      <vt:lpstr>Calibri</vt:lpstr>
      <vt:lpstr>Gill Sans MT</vt:lpstr>
      <vt:lpstr>Söhne</vt:lpstr>
      <vt:lpstr>Wingdings 2</vt:lpstr>
      <vt:lpstr>DividendVTI</vt:lpstr>
      <vt:lpstr>Ethics of AI in Education: Bias in Learning  Systems </vt:lpstr>
      <vt:lpstr>PowerPoint Presentation</vt:lpstr>
      <vt:lpstr>ETHICS IN AI</vt:lpstr>
      <vt:lpstr>What is the role of AI in education </vt:lpstr>
      <vt:lpstr>KEY ASPECTS OF AIED</vt:lpstr>
      <vt:lpstr>LETS VIEW AND EXAMPLE</vt:lpstr>
      <vt:lpstr>WHAT WE MEAN BY ETHICS IN AI IN EDUCATION  </vt:lpstr>
      <vt:lpstr>KEY aspects - ethics in AI in education</vt:lpstr>
      <vt:lpstr>What do we mean by bias in learning system? </vt:lpstr>
      <vt:lpstr>Bias in learning systems can manifest in multiple ways:</vt:lpstr>
      <vt:lpstr>What are the types of biasness we can observe in learning systems </vt:lpstr>
      <vt:lpstr>CASE STUDIES OF BIASNESS IN LEARNING </vt:lpstr>
      <vt:lpstr>What measures can we take to prevent such biasness? </vt:lpstr>
      <vt:lpstr>The problems with AI in education specially when accessibility is considered. </vt:lpstr>
      <vt:lpstr>How important it educate teachers about the use of AI? </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Ethics of AI in Education: Bias in Learning  Systems </dc:title>
  <dc:creator>Alam, Aiman</dc:creator>
  <cp:lastModifiedBy>Alam, Aiman</cp:lastModifiedBy>
  <cp:revision>3</cp:revision>
  <dcterms:created xsi:type="dcterms:W3CDTF">2023-10-17T15:50:32Z</dcterms:created>
  <dcterms:modified xsi:type="dcterms:W3CDTF">2023-11-23T13:27:03Z</dcterms:modified>
</cp:coreProperties>
</file>