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312" r:id="rId5"/>
    <p:sldId id="307" r:id="rId6"/>
    <p:sldId id="308" r:id="rId7"/>
    <p:sldId id="309" r:id="rId8"/>
    <p:sldId id="310" r:id="rId9"/>
    <p:sldId id="311" r:id="rId10"/>
    <p:sldId id="277" r:id="rId11"/>
    <p:sldId id="283" r:id="rId12"/>
    <p:sldId id="284" r:id="rId13"/>
    <p:sldId id="278" r:id="rId14"/>
    <p:sldId id="269" r:id="rId15"/>
    <p:sldId id="304" r:id="rId16"/>
    <p:sldId id="286" r:id="rId17"/>
    <p:sldId id="305" r:id="rId18"/>
    <p:sldId id="315" r:id="rId19"/>
    <p:sldId id="314" r:id="rId20"/>
    <p:sldId id="313" r:id="rId21"/>
    <p:sldId id="287" r:id="rId22"/>
    <p:sldId id="316" r:id="rId23"/>
    <p:sldId id="317" r:id="rId24"/>
    <p:sldId id="318" r:id="rId25"/>
    <p:sldId id="323" r:id="rId26"/>
    <p:sldId id="324" r:id="rId27"/>
    <p:sldId id="326" r:id="rId28"/>
    <p:sldId id="325" r:id="rId29"/>
    <p:sldId id="320" r:id="rId30"/>
    <p:sldId id="321" r:id="rId31"/>
    <p:sldId id="322"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56671" autoAdjust="0"/>
  </p:normalViewPr>
  <p:slideViewPr>
    <p:cSldViewPr snapToGrid="0">
      <p:cViewPr varScale="1">
        <p:scale>
          <a:sx n="45" d="100"/>
          <a:sy n="45" d="100"/>
        </p:scale>
        <p:origin x="1620"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37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Migrate the code into a package.</a:t>
            </a:r>
          </a:p>
          <a:p>
            <a:endParaRPr lang="en-US" dirty="0" smtClean="0"/>
          </a:p>
          <a:p>
            <a:r>
              <a:rPr lang="en-US" dirty="0" smtClean="0"/>
              <a:t>Basic steps:</a:t>
            </a:r>
          </a:p>
          <a:p>
            <a:endParaRPr lang="en-US" dirty="0" smtClean="0"/>
          </a:p>
          <a:p>
            <a:pPr marL="0" indent="0">
              <a:buNone/>
            </a:pPr>
            <a:r>
              <a:rPr lang="en-US" b="1" dirty="0" smtClean="0"/>
              <a:t>1. </a:t>
            </a:r>
            <a:r>
              <a:rPr lang="en-US" dirty="0" smtClean="0"/>
              <a:t>Add package to project. Name it </a:t>
            </a:r>
            <a:r>
              <a:rPr lang="en-US" dirty="0" err="1" smtClean="0"/>
              <a:t>TriviaMVAApp</a:t>
            </a:r>
            <a:r>
              <a:rPr lang="en-US" dirty="0" smtClean="0"/>
              <a:t>.</a:t>
            </a:r>
            <a:r>
              <a:rPr lang="en-US" baseline="0" dirty="0" smtClean="0"/>
              <a:t> Move routes.py and templates folder into app.</a:t>
            </a:r>
          </a:p>
          <a:p>
            <a:pPr marL="0" indent="0">
              <a:buNone/>
            </a:pPr>
            <a:r>
              <a:rPr lang="en-US" b="1" baseline="0" dirty="0" smtClean="0"/>
              <a:t>2. </a:t>
            </a:r>
            <a:r>
              <a:rPr lang="en-US" baseline="0" dirty="0" smtClean="0"/>
              <a:t>Add the following code to __init__.py. Highlight the fact this is essentially what we had in the top of app.py.</a:t>
            </a:r>
          </a:p>
          <a:p>
            <a:r>
              <a:rPr lang="en-US" sz="1200" kern="1200" dirty="0" smtClean="0">
                <a:solidFill>
                  <a:schemeClr val="tx1"/>
                </a:solidFill>
                <a:latin typeface="+mn-lt"/>
                <a:ea typeface="+mn-ea"/>
                <a:cs typeface="+mn-cs"/>
              </a:rPr>
              <a:t># Get flask</a:t>
            </a:r>
          </a:p>
          <a:p>
            <a:r>
              <a:rPr lang="en-US" sz="1200" kern="1200" dirty="0" smtClean="0">
                <a:solidFill>
                  <a:schemeClr val="tx1"/>
                </a:solidFill>
                <a:latin typeface="+mn-lt"/>
                <a:ea typeface="+mn-ea"/>
                <a:cs typeface="+mn-cs"/>
              </a:rPr>
              <a:t>from flask import Flask;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the app</a:t>
            </a:r>
          </a:p>
          <a:p>
            <a:r>
              <a:rPr lang="en-US" sz="1200" kern="1200" dirty="0" smtClean="0">
                <a:solidFill>
                  <a:schemeClr val="tx1"/>
                </a:solidFill>
                <a:latin typeface="+mn-lt"/>
                <a:ea typeface="+mn-ea"/>
                <a:cs typeface="+mn-cs"/>
              </a:rPr>
              <a:t>app = Flask(__name__);</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Load the controller</a:t>
            </a:r>
          </a:p>
          <a:p>
            <a:r>
              <a:rPr lang="en-US" sz="1200" kern="1200" dirty="0" smtClean="0">
                <a:solidFill>
                  <a:schemeClr val="tx1"/>
                </a:solidFill>
                <a:latin typeface="+mn-lt"/>
                <a:ea typeface="+mn-ea"/>
                <a:cs typeface="+mn-cs"/>
              </a:rPr>
              <a:t>import </a:t>
            </a:r>
            <a:r>
              <a:rPr lang="en-US" sz="1200" kern="1200" dirty="0" err="1" smtClean="0">
                <a:solidFill>
                  <a:schemeClr val="tx1"/>
                </a:solidFill>
                <a:latin typeface="+mn-lt"/>
                <a:ea typeface="+mn-ea"/>
                <a:cs typeface="+mn-cs"/>
              </a:rPr>
              <a:t>TriviaMVAApp.views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indent="0">
              <a:buFont typeface="+mj-lt"/>
              <a:buNone/>
            </a:pP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Rename routes.py</a:t>
            </a:r>
            <a:r>
              <a:rPr lang="en-US" sz="1200" kern="1200" baseline="0" dirty="0" smtClean="0">
                <a:solidFill>
                  <a:schemeClr val="tx1"/>
                </a:solidFill>
                <a:latin typeface="+mn-lt"/>
                <a:ea typeface="+mn-ea"/>
                <a:cs typeface="+mn-cs"/>
              </a:rPr>
              <a:t> to views.py as that's convention</a:t>
            </a:r>
            <a:r>
              <a:rPr lang="en-US" sz="1200" kern="1200" dirty="0" smtClean="0">
                <a:solidFill>
                  <a:schemeClr val="tx1"/>
                </a:solidFill>
                <a:latin typeface="+mn-lt"/>
                <a:ea typeface="+mn-ea"/>
                <a:cs typeface="+mn-cs"/>
              </a:rPr>
              <a:t>. Update the second line of code</a:t>
            </a:r>
          </a:p>
          <a:p>
            <a:pPr marL="0" indent="0">
              <a:buFont typeface="+mj-lt"/>
              <a:buNone/>
            </a:pPr>
            <a:r>
              <a:rPr lang="en-US" sz="1200" b="1" kern="1200" dirty="0" smtClean="0">
                <a:solidFill>
                  <a:schemeClr val="tx1"/>
                </a:solidFill>
                <a:latin typeface="+mn-lt"/>
                <a:ea typeface="+mn-ea"/>
                <a:cs typeface="+mn-cs"/>
              </a:rPr>
              <a:t>Before:</a:t>
            </a:r>
            <a:r>
              <a:rPr lang="en-US" sz="1200" kern="1200" dirty="0" smtClean="0">
                <a:solidFill>
                  <a:schemeClr val="tx1"/>
                </a:solidFill>
                <a:latin typeface="+mn-lt"/>
                <a:ea typeface="+mn-ea"/>
                <a:cs typeface="+mn-cs"/>
              </a:rPr>
              <a:t> from app import app</a:t>
            </a:r>
          </a:p>
          <a:p>
            <a:pPr marL="0" indent="0">
              <a:buFont typeface="+mj-lt"/>
              <a:buNone/>
            </a:pPr>
            <a:r>
              <a:rPr lang="en-US" sz="1200" b="1" kern="1200" dirty="0" smtClean="0">
                <a:solidFill>
                  <a:schemeClr val="tx1"/>
                </a:solidFill>
                <a:latin typeface="+mn-lt"/>
                <a:ea typeface="+mn-ea"/>
                <a:cs typeface="+mn-cs"/>
              </a:rPr>
              <a:t>Update</a:t>
            </a:r>
            <a:r>
              <a:rPr lang="en-US" sz="1200" b="1" kern="1200" baseline="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from </a:t>
            </a:r>
            <a:r>
              <a:rPr lang="en-US" sz="1200" kern="1200" baseline="0" dirty="0" err="1" smtClean="0">
                <a:solidFill>
                  <a:schemeClr val="tx1"/>
                </a:solidFill>
                <a:latin typeface="+mn-lt"/>
                <a:ea typeface="+mn-ea"/>
                <a:cs typeface="+mn-cs"/>
              </a:rPr>
              <a:t>TriviaMVAApp</a:t>
            </a:r>
            <a:r>
              <a:rPr lang="en-US" sz="1200" kern="1200" baseline="0" dirty="0" smtClean="0">
                <a:solidFill>
                  <a:schemeClr val="tx1"/>
                </a:solidFill>
                <a:latin typeface="+mn-lt"/>
                <a:ea typeface="+mn-ea"/>
                <a:cs typeface="+mn-cs"/>
              </a:rPr>
              <a:t> import app</a:t>
            </a:r>
            <a:endParaRPr lang="en-US" sz="1200" kern="1200" dirty="0" smtClean="0">
              <a:solidFill>
                <a:schemeClr val="tx1"/>
              </a:solidFill>
              <a:latin typeface="+mn-lt"/>
              <a:ea typeface="+mn-ea"/>
              <a:cs typeface="+mn-cs"/>
            </a:endParaRPr>
          </a:p>
          <a:p>
            <a:pPr marL="0" indent="0">
              <a:buFont typeface="+mj-lt"/>
              <a:buNone/>
            </a:pPr>
            <a:endParaRPr lang="en-US" sz="1200" kern="1200" dirty="0" smtClean="0">
              <a:solidFill>
                <a:schemeClr val="tx1"/>
              </a:solidFill>
              <a:latin typeface="+mn-lt"/>
              <a:ea typeface="+mn-ea"/>
              <a:cs typeface="+mn-cs"/>
            </a:endParaRPr>
          </a:p>
          <a:p>
            <a:pPr marL="0" indent="0">
              <a:buFont typeface="+mj-lt"/>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Open app.py. Update the top part (everything before #Launching our server)</a:t>
            </a:r>
          </a:p>
          <a:p>
            <a:r>
              <a:rPr lang="en-US" sz="1200" kern="1200" dirty="0" smtClean="0">
                <a:solidFill>
                  <a:schemeClr val="tx1"/>
                </a:solidFill>
                <a:latin typeface="+mn-lt"/>
                <a:ea typeface="+mn-ea"/>
                <a:cs typeface="+mn-cs"/>
              </a:rPr>
              <a:t>#Load up the app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a:t>
            </a:r>
            <a:r>
              <a:rPr lang="en-US" sz="1200" kern="1200" dirty="0" smtClean="0">
                <a:solidFill>
                  <a:schemeClr val="tx1"/>
                </a:solidFill>
                <a:latin typeface="+mn-lt"/>
                <a:ea typeface="+mn-ea"/>
                <a:cs typeface="+mn-cs"/>
              </a:rPr>
              <a:t> import app;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Rename that to runserver.py (convention)</a:t>
            </a:r>
          </a:p>
          <a:p>
            <a:r>
              <a:rPr lang="en-US" sz="1200" kern="12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Show the app still works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15047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12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712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250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3017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6495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current application we have. Highligh</a:t>
            </a:r>
            <a:r>
              <a:rPr lang="en-US" baseline="0" dirty="0" smtClean="0"/>
              <a:t>t things like the data access and question. Mention changes we'd like to make going forward.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1635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SQL, Python and Flask</a:t>
            </a:r>
            <a:endParaRPr lang="en-US" sz="4000" dirty="0"/>
          </a:p>
        </p:txBody>
      </p:sp>
    </p:spTree>
    <p:extLst>
      <p:ext uri="{BB962C8B-B14F-4D97-AF65-F5344CB8AC3E}">
        <p14:creationId xmlns:p14="http://schemas.microsoft.com/office/powerpoint/2010/main" val="382914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Design concepts</a:t>
            </a:r>
          </a:p>
          <a:p>
            <a:r>
              <a:rPr lang="en-GB" dirty="0" smtClean="0"/>
              <a:t>Packages</a:t>
            </a:r>
          </a:p>
        </p:txBody>
      </p:sp>
      <p:sp>
        <p:nvSpPr>
          <p:cNvPr id="2" name="Title 1"/>
          <p:cNvSpPr>
            <a:spLocks noGrp="1"/>
          </p:cNvSpPr>
          <p:nvPr>
            <p:ph type="title"/>
          </p:nvPr>
        </p:nvSpPr>
        <p:spPr/>
        <p:txBody>
          <a:bodyPr/>
          <a:lstStyle/>
          <a:p>
            <a:r>
              <a:rPr lang="en-US" dirty="0" smtClean="0"/>
              <a:t>Flask Design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Design concepts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402" y="1530905"/>
            <a:ext cx="10028808" cy="2677656"/>
          </a:xfrm>
          <a:prstGeom prst="rect">
            <a:avLst/>
          </a:prstGeom>
        </p:spPr>
        <p:txBody>
          <a:bodyPr wrap="square">
            <a:spAutoFit/>
          </a:bodyPr>
          <a:lstStyle/>
          <a:p>
            <a:pPr algn="ctr"/>
            <a:r>
              <a:rPr lang="en-US" sz="2800" dirty="0">
                <a:solidFill>
                  <a:srgbClr val="500050"/>
                </a:solidFill>
              </a:rPr>
              <a:t>I find it immensely helpful to work on the assumption that I am too stupid to get things right. This leads me to conservatively use what has already been shown to work, to cautiously test out new ideas before committing to them, and above all to prize simplicity</a:t>
            </a:r>
            <a:r>
              <a:rPr lang="en-US" sz="2800" dirty="0" smtClean="0">
                <a:solidFill>
                  <a:srgbClr val="500050"/>
                </a:solidFill>
              </a:rPr>
              <a:t>.</a:t>
            </a:r>
          </a:p>
          <a:p>
            <a:r>
              <a:rPr lang="en-US" sz="2800" dirty="0"/>
              <a:t/>
            </a:r>
            <a:br>
              <a:rPr lang="en-US" sz="2800" dirty="0"/>
            </a:br>
            <a:r>
              <a:rPr lang="en-US" sz="2800" dirty="0">
                <a:solidFill>
                  <a:srgbClr val="500050"/>
                </a:solidFill>
              </a:rPr>
              <a:t>    - Jonathan Edwards</a:t>
            </a:r>
            <a:endParaRPr lang="en-US" sz="2800" dirty="0"/>
          </a:p>
        </p:txBody>
      </p:sp>
      <p:sp>
        <p:nvSpPr>
          <p:cNvPr id="5" name="Rectangle 4"/>
          <p:cNvSpPr/>
          <p:nvPr/>
        </p:nvSpPr>
        <p:spPr>
          <a:xfrm>
            <a:off x="4112018" y="6165087"/>
            <a:ext cx="3923575" cy="369332"/>
          </a:xfrm>
          <a:prstGeom prst="rect">
            <a:avLst/>
          </a:prstGeom>
        </p:spPr>
        <p:txBody>
          <a:bodyPr wrap="none">
            <a:spAutoFit/>
          </a:bodyPr>
          <a:lstStyle/>
          <a:p>
            <a:r>
              <a:rPr lang="en-US" dirty="0"/>
              <a:t>http://alarmingdevelopment.org/?p=79</a:t>
            </a:r>
          </a:p>
        </p:txBody>
      </p:sp>
    </p:spTree>
    <p:extLst>
      <p:ext uri="{BB962C8B-B14F-4D97-AF65-F5344CB8AC3E}">
        <p14:creationId xmlns:p14="http://schemas.microsoft.com/office/powerpoint/2010/main" val="18409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doing design...</a:t>
            </a:r>
            <a:endParaRPr lang="en-US" dirty="0"/>
          </a:p>
        </p:txBody>
      </p:sp>
      <p:sp>
        <p:nvSpPr>
          <p:cNvPr id="5" name="Content Placeholder 4"/>
          <p:cNvSpPr>
            <a:spLocks noGrp="1"/>
          </p:cNvSpPr>
          <p:nvPr>
            <p:ph sz="quarter" idx="10"/>
          </p:nvPr>
        </p:nvSpPr>
        <p:spPr/>
        <p:txBody>
          <a:bodyPr/>
          <a:lstStyle/>
          <a:p>
            <a:r>
              <a:rPr lang="en-US" dirty="0" smtClean="0"/>
              <a:t>Keep it simple!</a:t>
            </a:r>
          </a:p>
          <a:p>
            <a:r>
              <a:rPr lang="en-US" dirty="0" smtClean="0"/>
              <a:t>Use what's already there</a:t>
            </a:r>
          </a:p>
          <a:p>
            <a:pPr lvl="1"/>
            <a:r>
              <a:rPr lang="en-US" dirty="0" smtClean="0"/>
              <a:t>Don't be afraid of using an existing framework</a:t>
            </a:r>
          </a:p>
          <a:p>
            <a:pPr lvl="1"/>
            <a:r>
              <a:rPr lang="en-US" dirty="0" smtClean="0"/>
              <a:t>Don't let pride get in the way of using someone else's code</a:t>
            </a:r>
          </a:p>
          <a:p>
            <a:r>
              <a:rPr lang="en-US" dirty="0" smtClean="0"/>
              <a:t>Make changes as needed</a:t>
            </a:r>
          </a:p>
          <a:p>
            <a:pPr lvl="1"/>
            <a:r>
              <a:rPr lang="en-US" dirty="0" smtClean="0"/>
              <a:t>Design with change in mind, because there will always be changes</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sz="quarter" idx="10"/>
          </p:nvPr>
        </p:nvSpPr>
        <p:spPr/>
        <p:txBody>
          <a:bodyPr/>
          <a:lstStyle/>
          <a:p>
            <a:r>
              <a:rPr lang="en-US" dirty="0" smtClean="0"/>
              <a:t>Write once, use everywhere</a:t>
            </a:r>
          </a:p>
          <a:p>
            <a:pPr lvl="1"/>
            <a:r>
              <a:rPr lang="en-US" dirty="0" smtClean="0"/>
              <a:t>Copy/paste is bad</a:t>
            </a:r>
          </a:p>
          <a:p>
            <a:pPr lvl="2"/>
            <a:r>
              <a:rPr lang="en-US" dirty="0" smtClean="0"/>
              <a:t>Even if it's just two lines of code</a:t>
            </a:r>
          </a:p>
          <a:p>
            <a:pPr lvl="2"/>
            <a:r>
              <a:rPr lang="en-US" dirty="0" smtClean="0"/>
              <a:t>Especially if it's a string that could change like a server name</a:t>
            </a:r>
          </a:p>
          <a:p>
            <a:r>
              <a:rPr lang="en-US" dirty="0" smtClean="0"/>
              <a:t>Use layers</a:t>
            </a:r>
          </a:p>
          <a:p>
            <a:pPr lvl="1"/>
            <a:r>
              <a:rPr lang="en-US" dirty="0" smtClean="0"/>
              <a:t>Each layer has a job</a:t>
            </a:r>
          </a:p>
          <a:p>
            <a:pPr lvl="2"/>
            <a:r>
              <a:rPr lang="en-US" dirty="0" smtClean="0"/>
              <a:t>Data access layer is responsible for getting data from a database</a:t>
            </a:r>
          </a:p>
          <a:p>
            <a:pPr lvl="2"/>
            <a:r>
              <a:rPr lang="en-US" dirty="0" smtClean="0"/>
              <a:t>Business logic layer is responsible for enforcing rules</a:t>
            </a:r>
          </a:p>
          <a:p>
            <a:r>
              <a:rPr lang="en-US" dirty="0" smtClean="0"/>
              <a:t>Use patterns</a:t>
            </a:r>
            <a:endParaRPr lang="en-US" dirty="0"/>
          </a:p>
        </p:txBody>
      </p:sp>
    </p:spTree>
    <p:extLst>
      <p:ext uri="{BB962C8B-B14F-4D97-AF65-F5344CB8AC3E}">
        <p14:creationId xmlns:p14="http://schemas.microsoft.com/office/powerpoint/2010/main" val="110465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72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69189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573438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an analogy?</a:t>
            </a:r>
            <a:endParaRPr lang="en-US" dirty="0"/>
          </a:p>
        </p:txBody>
      </p:sp>
      <p:sp>
        <p:nvSpPr>
          <p:cNvPr id="3" name="Content Placeholder 2"/>
          <p:cNvSpPr>
            <a:spLocks noGrp="1"/>
          </p:cNvSpPr>
          <p:nvPr>
            <p:ph sz="quarter" idx="10"/>
          </p:nvPr>
        </p:nvSpPr>
        <p:spPr/>
        <p:txBody>
          <a:bodyPr/>
          <a:lstStyle/>
          <a:p>
            <a:r>
              <a:rPr lang="en-US" dirty="0" smtClean="0"/>
              <a:t>Think about being at a restaurant</a:t>
            </a:r>
          </a:p>
          <a:p>
            <a:r>
              <a:rPr lang="en-US" dirty="0" smtClean="0"/>
              <a:t>Your server is the controller</a:t>
            </a:r>
          </a:p>
          <a:p>
            <a:pPr lvl="1"/>
            <a:r>
              <a:rPr lang="en-US" dirty="0" smtClean="0"/>
              <a:t>He's responsible for taking your order, going back to the kitchen to get your order, and delivering it</a:t>
            </a:r>
          </a:p>
          <a:p>
            <a:r>
              <a:rPr lang="en-US" dirty="0" smtClean="0"/>
              <a:t>The food is the model</a:t>
            </a:r>
          </a:p>
          <a:p>
            <a:pPr lvl="1"/>
            <a:r>
              <a:rPr lang="en-US" dirty="0" smtClean="0"/>
              <a:t>That's what you're trying to get</a:t>
            </a:r>
          </a:p>
          <a:p>
            <a:r>
              <a:rPr lang="en-US" dirty="0" smtClean="0"/>
              <a:t>The plate and other accoutrements are the view</a:t>
            </a:r>
          </a:p>
          <a:p>
            <a:pPr lvl="1"/>
            <a:r>
              <a:rPr lang="en-US" dirty="0" smtClean="0"/>
              <a:t>It's all about the presentation</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that analogy was a bit labored</a:t>
            </a:r>
            <a:endParaRPr lang="en-US" dirty="0"/>
          </a:p>
        </p:txBody>
      </p:sp>
      <p:sp>
        <p:nvSpPr>
          <p:cNvPr id="3" name="Content Placeholder 2"/>
          <p:cNvSpPr>
            <a:spLocks noGrp="1"/>
          </p:cNvSpPr>
          <p:nvPr>
            <p:ph sz="quarter" idx="10"/>
          </p:nvPr>
        </p:nvSpPr>
        <p:spPr/>
        <p:txBody>
          <a:bodyPr/>
          <a:lstStyle/>
          <a:p>
            <a:r>
              <a:rPr lang="en-US" dirty="0" smtClean="0"/>
              <a:t>Yeah, I agree.</a:t>
            </a:r>
          </a:p>
          <a:p>
            <a:r>
              <a:rPr lang="en-US" dirty="0" smtClean="0"/>
              <a:t>But hopefully it helps bring it together.</a:t>
            </a:r>
            <a:endParaRPr lang="en-US" dirty="0"/>
          </a:p>
        </p:txBody>
      </p:sp>
    </p:spTree>
    <p:extLst>
      <p:ext uri="{BB962C8B-B14F-4D97-AF65-F5344CB8AC3E}">
        <p14:creationId xmlns:p14="http://schemas.microsoft.com/office/powerpoint/2010/main" val="35826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4991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apply to Flask?</a:t>
            </a:r>
            <a:endParaRPr lang="en-US" dirty="0"/>
          </a:p>
        </p:txBody>
      </p:sp>
    </p:spTree>
    <p:extLst>
      <p:ext uri="{BB962C8B-B14F-4D97-AF65-F5344CB8AC3E}">
        <p14:creationId xmlns:p14="http://schemas.microsoft.com/office/powerpoint/2010/main" val="4133886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Packages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028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sz="quarter" idx="10"/>
          </p:nvPr>
        </p:nvSpPr>
        <p:spPr/>
        <p:txBody>
          <a:bodyPr/>
          <a:lstStyle/>
          <a:p>
            <a:r>
              <a:rPr lang="en-US" dirty="0" smtClean="0"/>
              <a:t>A packaged block of code</a:t>
            </a:r>
          </a:p>
          <a:p>
            <a:r>
              <a:rPr lang="en-US" dirty="0" smtClean="0"/>
              <a:t>Folders and modules</a:t>
            </a:r>
          </a:p>
          <a:p>
            <a:pPr lvl="1"/>
            <a:r>
              <a:rPr lang="en-US" dirty="0" smtClean="0"/>
              <a:t>Folders become containers</a:t>
            </a:r>
          </a:p>
          <a:p>
            <a:pPr lvl="1"/>
            <a:r>
              <a:rPr lang="en-US" dirty="0" smtClean="0"/>
              <a:t>The modules are inside of folders</a:t>
            </a:r>
            <a:endParaRPr lang="en-US" dirty="0"/>
          </a:p>
        </p:txBody>
      </p:sp>
    </p:spTree>
    <p:extLst>
      <p:ext uri="{BB962C8B-B14F-4D97-AF65-F5344CB8AC3E}">
        <p14:creationId xmlns:p14="http://schemas.microsoft.com/office/powerpoint/2010/main" val="257393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3" y="1388226"/>
            <a:ext cx="7761410" cy="5290388"/>
          </a:xfrm>
        </p:spPr>
        <p:txBody>
          <a:bodyPr/>
          <a:lstStyle/>
          <a:p>
            <a:r>
              <a:rPr lang="en-US" dirty="0"/>
              <a:t>We can't keep adding code to a single </a:t>
            </a:r>
            <a:r>
              <a:rPr lang="en-US" dirty="0" smtClean="0"/>
              <a:t>file</a:t>
            </a:r>
          </a:p>
          <a:p>
            <a:r>
              <a:rPr lang="en-US" dirty="0"/>
              <a:t>Putting all of your files in one folder doesn't </a:t>
            </a:r>
            <a:r>
              <a:rPr lang="en-US" dirty="0" smtClean="0"/>
              <a:t>scale</a:t>
            </a:r>
            <a:endParaRPr lang="en-US" dirty="0"/>
          </a:p>
        </p:txBody>
      </p:sp>
      <p:sp>
        <p:nvSpPr>
          <p:cNvPr id="4" name="Vertical Scroll 3"/>
          <p:cNvSpPr/>
          <p:nvPr/>
        </p:nvSpPr>
        <p:spPr>
          <a:xfrm>
            <a:off x="8256234" y="1388226"/>
            <a:ext cx="2299316" cy="476731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t>Lorem ipsum dolor sit </a:t>
            </a:r>
            <a:r>
              <a:rPr lang="en-US" sz="800" dirty="0" err="1"/>
              <a:t>amet</a:t>
            </a:r>
            <a:r>
              <a:rPr lang="en-US" sz="800" dirty="0"/>
              <a:t>, </a:t>
            </a:r>
            <a:r>
              <a:rPr lang="en-US" sz="800" dirty="0" err="1"/>
              <a:t>consectetur</a:t>
            </a:r>
            <a:r>
              <a:rPr lang="en-US" sz="800" dirty="0"/>
              <a:t> </a:t>
            </a:r>
            <a:r>
              <a:rPr lang="en-US" sz="800" dirty="0" err="1"/>
              <a:t>adipiscing</a:t>
            </a:r>
            <a:r>
              <a:rPr lang="en-US" sz="800" dirty="0"/>
              <a:t> </a:t>
            </a:r>
            <a:r>
              <a:rPr lang="en-US" sz="800" dirty="0" err="1"/>
              <a:t>elit</a:t>
            </a:r>
            <a:r>
              <a:rPr lang="en-US" sz="800" dirty="0"/>
              <a:t>. </a:t>
            </a:r>
            <a:r>
              <a:rPr lang="en-US" sz="800" dirty="0" err="1"/>
              <a:t>Nullam</a:t>
            </a:r>
            <a:r>
              <a:rPr lang="en-US" sz="800" dirty="0"/>
              <a:t> </a:t>
            </a:r>
            <a:r>
              <a:rPr lang="en-US" sz="800" dirty="0" err="1"/>
              <a:t>fermentum</a:t>
            </a:r>
            <a:r>
              <a:rPr lang="en-US" sz="800" dirty="0"/>
              <a:t> cursus quam et </a:t>
            </a:r>
            <a:r>
              <a:rPr lang="en-US" sz="800" dirty="0" err="1"/>
              <a:t>mollis</a:t>
            </a:r>
            <a:r>
              <a:rPr lang="en-US" sz="800" dirty="0"/>
              <a:t>. </a:t>
            </a:r>
            <a:r>
              <a:rPr lang="en-US" sz="800" dirty="0" err="1"/>
              <a:t>Proin</a:t>
            </a:r>
            <a:r>
              <a:rPr lang="en-US" sz="800" dirty="0"/>
              <a:t> a </a:t>
            </a:r>
            <a:r>
              <a:rPr lang="en-US" sz="800" dirty="0" err="1"/>
              <a:t>tellus</a:t>
            </a:r>
            <a:r>
              <a:rPr lang="en-US" sz="800" dirty="0"/>
              <a:t> </a:t>
            </a:r>
            <a:r>
              <a:rPr lang="en-US" sz="800" dirty="0" err="1"/>
              <a:t>condimentum</a:t>
            </a:r>
            <a:r>
              <a:rPr lang="en-US" sz="800" dirty="0"/>
              <a:t>, </a:t>
            </a:r>
            <a:r>
              <a:rPr lang="en-US" sz="800" dirty="0" err="1"/>
              <a:t>tincidunt</a:t>
            </a:r>
            <a:r>
              <a:rPr lang="en-US" sz="800" dirty="0"/>
              <a:t> </a:t>
            </a:r>
            <a:r>
              <a:rPr lang="en-US" sz="800" dirty="0" err="1"/>
              <a:t>massa</a:t>
            </a:r>
            <a:r>
              <a:rPr lang="en-US" sz="800" dirty="0"/>
              <a:t> id, dictum ante. </a:t>
            </a:r>
            <a:r>
              <a:rPr lang="en-US" sz="800" dirty="0" err="1"/>
              <a:t>Pellentesque</a:t>
            </a:r>
            <a:r>
              <a:rPr lang="en-US" sz="800" dirty="0"/>
              <a:t> </a:t>
            </a:r>
            <a:r>
              <a:rPr lang="en-US" sz="800" dirty="0" err="1"/>
              <a:t>imperdiet</a:t>
            </a:r>
            <a:r>
              <a:rPr lang="en-US" sz="800" dirty="0"/>
              <a:t> </a:t>
            </a:r>
            <a:r>
              <a:rPr lang="en-US" sz="800" dirty="0" err="1"/>
              <a:t>finibus</a:t>
            </a:r>
            <a:r>
              <a:rPr lang="en-US" sz="800" dirty="0"/>
              <a:t> </a:t>
            </a:r>
            <a:r>
              <a:rPr lang="en-US" sz="800" dirty="0" err="1"/>
              <a:t>tortor</a:t>
            </a:r>
            <a:r>
              <a:rPr lang="en-US" sz="800" dirty="0"/>
              <a:t>, et </a:t>
            </a:r>
            <a:r>
              <a:rPr lang="en-US" sz="800" dirty="0" err="1"/>
              <a:t>dignissim</a:t>
            </a:r>
            <a:r>
              <a:rPr lang="en-US" sz="800" dirty="0"/>
              <a:t> </a:t>
            </a:r>
            <a:r>
              <a:rPr lang="en-US" sz="800" dirty="0" err="1"/>
              <a:t>neque</a:t>
            </a:r>
            <a:r>
              <a:rPr lang="en-US" sz="800" dirty="0"/>
              <a:t> </a:t>
            </a:r>
            <a:r>
              <a:rPr lang="en-US" sz="800" dirty="0" err="1"/>
              <a:t>viverra</a:t>
            </a:r>
            <a:r>
              <a:rPr lang="en-US" sz="800" dirty="0"/>
              <a:t> </a:t>
            </a:r>
            <a:r>
              <a:rPr lang="en-US" sz="800" dirty="0" err="1"/>
              <a:t>quis</a:t>
            </a:r>
            <a:r>
              <a:rPr lang="en-US" sz="800" dirty="0"/>
              <a:t>. </a:t>
            </a:r>
            <a:r>
              <a:rPr lang="en-US" sz="800" dirty="0" err="1"/>
              <a:t>Suspendisse</a:t>
            </a:r>
            <a:r>
              <a:rPr lang="en-US" sz="800" dirty="0"/>
              <a:t> </a:t>
            </a:r>
            <a:r>
              <a:rPr lang="en-US" sz="800" dirty="0" err="1"/>
              <a:t>vel</a:t>
            </a:r>
            <a:r>
              <a:rPr lang="en-US" sz="800" dirty="0"/>
              <a:t> </a:t>
            </a:r>
            <a:r>
              <a:rPr lang="en-US" sz="800" dirty="0" err="1"/>
              <a:t>nibh</a:t>
            </a:r>
            <a:r>
              <a:rPr lang="en-US" sz="800" dirty="0"/>
              <a:t> </a:t>
            </a:r>
            <a:r>
              <a:rPr lang="en-US" sz="800" dirty="0" err="1"/>
              <a:t>felis</a:t>
            </a:r>
            <a:r>
              <a:rPr lang="en-US" sz="800" dirty="0"/>
              <a:t>. </a:t>
            </a:r>
            <a:r>
              <a:rPr lang="en-US" sz="800" dirty="0" err="1"/>
              <a:t>Morbi</a:t>
            </a:r>
            <a:r>
              <a:rPr lang="en-US" sz="800" dirty="0"/>
              <a:t> </a:t>
            </a:r>
            <a:r>
              <a:rPr lang="en-US" sz="800" dirty="0" err="1"/>
              <a:t>ullamcorper</a:t>
            </a:r>
            <a:r>
              <a:rPr lang="en-US" sz="800" dirty="0"/>
              <a:t> </a:t>
            </a:r>
            <a:r>
              <a:rPr lang="en-US" sz="800" dirty="0" err="1"/>
              <a:t>nec</a:t>
            </a:r>
            <a:r>
              <a:rPr lang="en-US" sz="800" dirty="0"/>
              <a:t> </a:t>
            </a:r>
            <a:r>
              <a:rPr lang="en-US" sz="800" dirty="0" err="1"/>
              <a:t>orci</a:t>
            </a:r>
            <a:r>
              <a:rPr lang="en-US" sz="800" dirty="0"/>
              <a:t> </a:t>
            </a:r>
            <a:r>
              <a:rPr lang="en-US" sz="800" dirty="0" err="1"/>
              <a:t>sed</a:t>
            </a:r>
            <a:r>
              <a:rPr lang="en-US" sz="800" dirty="0"/>
              <a:t> </a:t>
            </a:r>
            <a:r>
              <a:rPr lang="en-US" sz="800" dirty="0" err="1"/>
              <a:t>feugiat</a:t>
            </a:r>
            <a:r>
              <a:rPr lang="en-US" sz="800" dirty="0"/>
              <a:t>. </a:t>
            </a:r>
            <a:r>
              <a:rPr lang="en-US" sz="800" dirty="0" err="1"/>
              <a:t>Morbi</a:t>
            </a:r>
            <a:r>
              <a:rPr lang="en-US" sz="800" dirty="0"/>
              <a:t> </a:t>
            </a:r>
            <a:r>
              <a:rPr lang="en-US" sz="800" dirty="0" err="1"/>
              <a:t>convallis</a:t>
            </a:r>
            <a:r>
              <a:rPr lang="en-US" sz="800" dirty="0"/>
              <a:t> ipsum </a:t>
            </a:r>
            <a:r>
              <a:rPr lang="en-US" sz="800" dirty="0" err="1"/>
              <a:t>sed</a:t>
            </a:r>
            <a:r>
              <a:rPr lang="en-US" sz="800" dirty="0"/>
              <a:t> </a:t>
            </a:r>
            <a:r>
              <a:rPr lang="en-US" sz="800" dirty="0" err="1"/>
              <a:t>massa</a:t>
            </a:r>
            <a:r>
              <a:rPr lang="en-US" sz="800" dirty="0"/>
              <a:t> </a:t>
            </a:r>
            <a:r>
              <a:rPr lang="en-US" sz="800" dirty="0" err="1"/>
              <a:t>ornare</a:t>
            </a:r>
            <a:r>
              <a:rPr lang="en-US" sz="800" dirty="0"/>
              <a:t>, </a:t>
            </a:r>
            <a:r>
              <a:rPr lang="en-US" sz="800" dirty="0" err="1"/>
              <a:t>finibus</a:t>
            </a:r>
            <a:r>
              <a:rPr lang="en-US" sz="800" dirty="0"/>
              <a:t> </a:t>
            </a:r>
            <a:r>
              <a:rPr lang="en-US" sz="800" dirty="0" err="1"/>
              <a:t>blandit</a:t>
            </a:r>
            <a:r>
              <a:rPr lang="en-US" sz="800" dirty="0"/>
              <a:t> </a:t>
            </a:r>
            <a:r>
              <a:rPr lang="en-US" sz="800" dirty="0" err="1"/>
              <a:t>erat</a:t>
            </a:r>
            <a:r>
              <a:rPr lang="en-US" sz="800" dirty="0"/>
              <a:t> </a:t>
            </a:r>
            <a:r>
              <a:rPr lang="en-US" sz="800" dirty="0" err="1"/>
              <a:t>feugiat</a:t>
            </a:r>
            <a:r>
              <a:rPr lang="en-US" sz="800" dirty="0"/>
              <a:t>. Maecenas </a:t>
            </a:r>
            <a:r>
              <a:rPr lang="en-US" sz="800" dirty="0" err="1"/>
              <a:t>aliquet</a:t>
            </a:r>
            <a:r>
              <a:rPr lang="en-US" sz="800" dirty="0"/>
              <a:t> </a:t>
            </a:r>
            <a:r>
              <a:rPr lang="en-US" sz="800" dirty="0" err="1"/>
              <a:t>elementum</a:t>
            </a:r>
            <a:r>
              <a:rPr lang="en-US" sz="800" dirty="0"/>
              <a:t> </a:t>
            </a:r>
            <a:r>
              <a:rPr lang="en-US" sz="800" dirty="0" err="1"/>
              <a:t>mollis</a:t>
            </a:r>
            <a:r>
              <a:rPr lang="en-US" sz="800" dirty="0"/>
              <a:t>. </a:t>
            </a:r>
            <a:r>
              <a:rPr lang="en-US" sz="800" dirty="0" err="1"/>
              <a:t>Vivamus</a:t>
            </a:r>
            <a:r>
              <a:rPr lang="en-US" sz="800" dirty="0"/>
              <a:t> </a:t>
            </a:r>
            <a:r>
              <a:rPr lang="en-US" sz="800" dirty="0" err="1"/>
              <a:t>nec</a:t>
            </a:r>
            <a:r>
              <a:rPr lang="en-US" sz="800" dirty="0"/>
              <a:t> </a:t>
            </a:r>
            <a:r>
              <a:rPr lang="en-US" sz="800" dirty="0" err="1"/>
              <a:t>faucibus</a:t>
            </a:r>
            <a:r>
              <a:rPr lang="en-US" sz="800" dirty="0"/>
              <a:t> </a:t>
            </a:r>
            <a:r>
              <a:rPr lang="en-US" sz="800" dirty="0" err="1"/>
              <a:t>purus</a:t>
            </a:r>
            <a:r>
              <a:rPr lang="en-US" sz="800" dirty="0"/>
              <a:t>. </a:t>
            </a:r>
            <a:r>
              <a:rPr lang="en-US" sz="800" dirty="0" err="1"/>
              <a:t>Nullam</a:t>
            </a:r>
            <a:r>
              <a:rPr lang="en-US" sz="800" dirty="0"/>
              <a:t> </a:t>
            </a:r>
            <a:r>
              <a:rPr lang="en-US" sz="800" dirty="0" err="1"/>
              <a:t>sollicitudin</a:t>
            </a:r>
            <a:r>
              <a:rPr lang="en-US" sz="800" dirty="0"/>
              <a:t> mi </a:t>
            </a:r>
            <a:r>
              <a:rPr lang="en-US" sz="800" dirty="0" err="1"/>
              <a:t>metus</a:t>
            </a:r>
            <a:r>
              <a:rPr lang="en-US" sz="800" dirty="0"/>
              <a:t>, </a:t>
            </a:r>
            <a:r>
              <a:rPr lang="en-US" sz="800" dirty="0" err="1"/>
              <a:t>eget</a:t>
            </a:r>
            <a:r>
              <a:rPr lang="en-US" sz="800" dirty="0"/>
              <a:t> </a:t>
            </a:r>
            <a:r>
              <a:rPr lang="en-US" sz="800" dirty="0" err="1"/>
              <a:t>rutrum</a:t>
            </a:r>
            <a:r>
              <a:rPr lang="en-US" sz="800" dirty="0"/>
              <a:t> </a:t>
            </a:r>
            <a:r>
              <a:rPr lang="en-US" sz="800" dirty="0" err="1"/>
              <a:t>massa</a:t>
            </a:r>
            <a:r>
              <a:rPr lang="en-US" sz="800" dirty="0"/>
              <a:t> </a:t>
            </a:r>
            <a:r>
              <a:rPr lang="en-US" sz="800" dirty="0" err="1"/>
              <a:t>efficitur</a:t>
            </a:r>
            <a:r>
              <a:rPr lang="en-US" sz="800" dirty="0"/>
              <a:t> ac. </a:t>
            </a:r>
            <a:r>
              <a:rPr lang="en-US" sz="800" dirty="0" err="1"/>
              <a:t>Donec</a:t>
            </a:r>
            <a:r>
              <a:rPr lang="en-US" sz="800" dirty="0"/>
              <a:t> </a:t>
            </a:r>
            <a:r>
              <a:rPr lang="en-US" sz="800" dirty="0" err="1"/>
              <a:t>fringilla</a:t>
            </a:r>
            <a:r>
              <a:rPr lang="en-US" sz="800" dirty="0"/>
              <a:t>, </a:t>
            </a:r>
            <a:r>
              <a:rPr lang="en-US" sz="800" dirty="0" err="1"/>
              <a:t>neque</a:t>
            </a:r>
            <a:r>
              <a:rPr lang="en-US" sz="800" dirty="0"/>
              <a:t> </a:t>
            </a:r>
            <a:r>
              <a:rPr lang="en-US" sz="800" dirty="0" err="1"/>
              <a:t>eget</a:t>
            </a:r>
            <a:r>
              <a:rPr lang="en-US" sz="800" dirty="0"/>
              <a:t> </a:t>
            </a:r>
            <a:r>
              <a:rPr lang="en-US" sz="800" dirty="0" err="1"/>
              <a:t>finibus</a:t>
            </a:r>
            <a:r>
              <a:rPr lang="en-US" sz="800" dirty="0"/>
              <a:t> </a:t>
            </a:r>
            <a:r>
              <a:rPr lang="en-US" sz="800" dirty="0" err="1"/>
              <a:t>laoreet</a:t>
            </a:r>
            <a:r>
              <a:rPr lang="en-US" sz="800" dirty="0"/>
              <a:t>, </a:t>
            </a:r>
            <a:r>
              <a:rPr lang="en-US" sz="800" dirty="0" err="1"/>
              <a:t>massa</a:t>
            </a:r>
            <a:r>
              <a:rPr lang="en-US" sz="800" dirty="0"/>
              <a:t> dolor </a:t>
            </a:r>
            <a:r>
              <a:rPr lang="en-US" sz="800" dirty="0" err="1"/>
              <a:t>ultricies</a:t>
            </a:r>
            <a:r>
              <a:rPr lang="en-US" sz="800" dirty="0"/>
              <a:t> dui, </a:t>
            </a:r>
            <a:r>
              <a:rPr lang="en-US" sz="800" dirty="0" err="1"/>
              <a:t>vel</a:t>
            </a:r>
            <a:r>
              <a:rPr lang="en-US" sz="800" dirty="0"/>
              <a:t> </a:t>
            </a:r>
            <a:r>
              <a:rPr lang="en-US" sz="800" dirty="0" err="1"/>
              <a:t>malesuada</a:t>
            </a:r>
            <a:r>
              <a:rPr lang="en-US" sz="800" dirty="0"/>
              <a:t> </a:t>
            </a:r>
            <a:r>
              <a:rPr lang="en-US" sz="800" dirty="0" err="1"/>
              <a:t>nisl</a:t>
            </a:r>
            <a:r>
              <a:rPr lang="en-US" sz="800" dirty="0"/>
              <a:t> ipsum sit </a:t>
            </a:r>
            <a:r>
              <a:rPr lang="en-US" sz="800" dirty="0" err="1"/>
              <a:t>amet</a:t>
            </a:r>
            <a:r>
              <a:rPr lang="en-US" sz="800" dirty="0"/>
              <a:t> </a:t>
            </a:r>
            <a:r>
              <a:rPr lang="en-US" sz="800" dirty="0" err="1"/>
              <a:t>elit</a:t>
            </a:r>
            <a:r>
              <a:rPr lang="en-US" sz="800" dirty="0"/>
              <a:t>. </a:t>
            </a:r>
            <a:r>
              <a:rPr lang="en-US" sz="800" dirty="0" err="1"/>
              <a:t>Praesent</a:t>
            </a:r>
            <a:r>
              <a:rPr lang="en-US" sz="800" dirty="0"/>
              <a:t> </a:t>
            </a:r>
            <a:r>
              <a:rPr lang="en-US" sz="800" dirty="0" err="1"/>
              <a:t>fringilla</a:t>
            </a:r>
            <a:r>
              <a:rPr lang="en-US" sz="800" dirty="0"/>
              <a:t> sit </a:t>
            </a:r>
            <a:r>
              <a:rPr lang="en-US" sz="800" dirty="0" err="1"/>
              <a:t>amet</a:t>
            </a:r>
            <a:r>
              <a:rPr lang="en-US" sz="800" dirty="0"/>
              <a:t> </a:t>
            </a:r>
            <a:r>
              <a:rPr lang="en-US" sz="800" dirty="0" err="1"/>
              <a:t>felis</a:t>
            </a:r>
            <a:r>
              <a:rPr lang="en-US" sz="800" dirty="0"/>
              <a:t> </a:t>
            </a:r>
            <a:r>
              <a:rPr lang="en-US" sz="800" dirty="0" err="1"/>
              <a:t>eu</a:t>
            </a:r>
            <a:r>
              <a:rPr lang="en-US" sz="800" dirty="0"/>
              <a:t> </a:t>
            </a:r>
            <a:r>
              <a:rPr lang="en-US" sz="800" dirty="0" err="1"/>
              <a:t>tincidunt</a:t>
            </a:r>
            <a:r>
              <a:rPr lang="en-US" sz="800" dirty="0"/>
              <a:t>. </a:t>
            </a:r>
            <a:r>
              <a:rPr lang="en-US" sz="800" dirty="0" err="1"/>
              <a:t>Proin</a:t>
            </a:r>
            <a:r>
              <a:rPr lang="en-US" sz="800" dirty="0"/>
              <a:t> </a:t>
            </a:r>
            <a:r>
              <a:rPr lang="en-US" sz="800" dirty="0" err="1"/>
              <a:t>sem</a:t>
            </a:r>
            <a:r>
              <a:rPr lang="en-US" sz="800" dirty="0"/>
              <a:t> </a:t>
            </a:r>
            <a:r>
              <a:rPr lang="en-US" sz="800" dirty="0" err="1"/>
              <a:t>diam</a:t>
            </a:r>
            <a:r>
              <a:rPr lang="en-US" sz="800" dirty="0"/>
              <a:t>, </a:t>
            </a:r>
            <a:r>
              <a:rPr lang="en-US" sz="800" dirty="0" err="1"/>
              <a:t>aliquet</a:t>
            </a:r>
            <a:r>
              <a:rPr lang="en-US" sz="800" dirty="0"/>
              <a:t> ac magna in, </a:t>
            </a:r>
            <a:r>
              <a:rPr lang="en-US" sz="800" dirty="0" err="1"/>
              <a:t>iaculis</a:t>
            </a:r>
            <a:r>
              <a:rPr lang="en-US" sz="800" dirty="0"/>
              <a:t> </a:t>
            </a:r>
            <a:r>
              <a:rPr lang="en-US" sz="800" dirty="0" err="1"/>
              <a:t>eleifend</a:t>
            </a:r>
            <a:r>
              <a:rPr lang="en-US" sz="800" dirty="0"/>
              <a:t> </a:t>
            </a:r>
            <a:r>
              <a:rPr lang="en-US" sz="800" dirty="0" err="1"/>
              <a:t>augue</a:t>
            </a:r>
            <a:r>
              <a:rPr lang="en-US" sz="800" dirty="0"/>
              <a:t>. </a:t>
            </a:r>
            <a:r>
              <a:rPr lang="en-US" sz="800" dirty="0" err="1" smtClean="0"/>
              <a:t>Donec</a:t>
            </a:r>
            <a:r>
              <a:rPr lang="en-US" sz="800" dirty="0" smtClean="0"/>
              <a:t> </a:t>
            </a:r>
            <a:r>
              <a:rPr lang="en-US" sz="800" dirty="0" err="1"/>
              <a:t>congue</a:t>
            </a:r>
            <a:r>
              <a:rPr lang="en-US" sz="800" dirty="0"/>
              <a:t> </a:t>
            </a:r>
            <a:r>
              <a:rPr lang="en-US" sz="800" dirty="0" err="1"/>
              <a:t>congue</a:t>
            </a:r>
            <a:r>
              <a:rPr lang="en-US" sz="800" dirty="0"/>
              <a:t> </a:t>
            </a:r>
            <a:r>
              <a:rPr lang="en-US" sz="800" dirty="0" err="1"/>
              <a:t>vulputate</a:t>
            </a:r>
            <a:r>
              <a:rPr lang="en-US" sz="800" dirty="0"/>
              <a:t>. In </a:t>
            </a:r>
            <a:r>
              <a:rPr lang="en-US" sz="800" dirty="0" err="1"/>
              <a:t>euismod</a:t>
            </a:r>
            <a:r>
              <a:rPr lang="en-US" sz="800" dirty="0"/>
              <a:t> </a:t>
            </a:r>
            <a:r>
              <a:rPr lang="en-US" sz="800" dirty="0" err="1"/>
              <a:t>pellentesque</a:t>
            </a:r>
            <a:r>
              <a:rPr lang="en-US" sz="800" dirty="0"/>
              <a:t> </a:t>
            </a:r>
            <a:r>
              <a:rPr lang="en-US" sz="800" dirty="0" err="1"/>
              <a:t>facilisis</a:t>
            </a:r>
            <a:r>
              <a:rPr lang="en-US" sz="800" dirty="0"/>
              <a:t>. </a:t>
            </a:r>
            <a:r>
              <a:rPr lang="en-US" sz="800" dirty="0" err="1"/>
              <a:t>Nulla</a:t>
            </a:r>
            <a:r>
              <a:rPr lang="en-US" sz="800" dirty="0"/>
              <a:t> </a:t>
            </a:r>
            <a:r>
              <a:rPr lang="en-US" sz="800" dirty="0" err="1"/>
              <a:t>venenatis</a:t>
            </a:r>
            <a:r>
              <a:rPr lang="en-US" sz="800" dirty="0"/>
              <a:t> </a:t>
            </a:r>
            <a:r>
              <a:rPr lang="en-US" sz="800" dirty="0" err="1"/>
              <a:t>rutrum</a:t>
            </a:r>
            <a:r>
              <a:rPr lang="en-US" sz="800" dirty="0"/>
              <a:t> lacus, </a:t>
            </a:r>
            <a:r>
              <a:rPr lang="en-US" sz="800" dirty="0" err="1"/>
              <a:t>vel</a:t>
            </a:r>
            <a:r>
              <a:rPr lang="en-US" sz="800" dirty="0"/>
              <a:t> </a:t>
            </a:r>
            <a:r>
              <a:rPr lang="en-US" sz="800" dirty="0" err="1"/>
              <a:t>finibus</a:t>
            </a:r>
            <a:r>
              <a:rPr lang="en-US" sz="800" dirty="0"/>
              <a:t> </a:t>
            </a:r>
            <a:r>
              <a:rPr lang="en-US" sz="800" dirty="0" err="1"/>
              <a:t>velit</a:t>
            </a:r>
            <a:r>
              <a:rPr lang="en-US" sz="800" dirty="0"/>
              <a:t> </a:t>
            </a:r>
            <a:r>
              <a:rPr lang="en-US" sz="800" dirty="0" err="1"/>
              <a:t>lacinia</a:t>
            </a:r>
            <a:r>
              <a:rPr lang="en-US" sz="800" dirty="0"/>
              <a:t> sit </a:t>
            </a:r>
            <a:r>
              <a:rPr lang="en-US" sz="800" dirty="0" err="1"/>
              <a:t>amet</a:t>
            </a:r>
            <a:r>
              <a:rPr lang="en-US" sz="800" dirty="0"/>
              <a:t>. </a:t>
            </a:r>
            <a:r>
              <a:rPr lang="en-US" sz="800" dirty="0" err="1"/>
              <a:t>Quisque</a:t>
            </a:r>
            <a:r>
              <a:rPr lang="en-US" sz="800" dirty="0"/>
              <a:t> </a:t>
            </a:r>
            <a:r>
              <a:rPr lang="en-US" sz="800" dirty="0" err="1"/>
              <a:t>vel</a:t>
            </a:r>
            <a:r>
              <a:rPr lang="en-US" sz="800" dirty="0"/>
              <a:t> </a:t>
            </a:r>
            <a:r>
              <a:rPr lang="en-US" sz="800" dirty="0" err="1"/>
              <a:t>interdum</a:t>
            </a:r>
            <a:r>
              <a:rPr lang="en-US" sz="800" dirty="0"/>
              <a:t> </a:t>
            </a:r>
            <a:r>
              <a:rPr lang="en-US" sz="800" dirty="0" err="1"/>
              <a:t>enim</a:t>
            </a:r>
            <a:r>
              <a:rPr lang="en-US" sz="800" dirty="0"/>
              <a:t>. </a:t>
            </a:r>
            <a:r>
              <a:rPr lang="en-US" sz="800" dirty="0" err="1"/>
              <a:t>Ut</a:t>
            </a:r>
            <a:r>
              <a:rPr lang="en-US" sz="800" dirty="0"/>
              <a:t> </a:t>
            </a:r>
            <a:r>
              <a:rPr lang="en-US" sz="800" dirty="0" err="1"/>
              <a:t>mollis</a:t>
            </a:r>
            <a:r>
              <a:rPr lang="en-US" sz="800" dirty="0"/>
              <a:t> a ipsum </a:t>
            </a:r>
            <a:r>
              <a:rPr lang="en-US" sz="800" dirty="0" err="1"/>
              <a:t>vel</a:t>
            </a:r>
            <a:r>
              <a:rPr lang="en-US" sz="800" dirty="0"/>
              <a:t> </a:t>
            </a:r>
            <a:r>
              <a:rPr lang="en-US" sz="800" dirty="0" err="1"/>
              <a:t>blandit</a:t>
            </a:r>
            <a:r>
              <a:rPr lang="en-US" sz="800" dirty="0"/>
              <a:t>. </a:t>
            </a:r>
            <a:r>
              <a:rPr lang="en-US" sz="800" dirty="0" err="1"/>
              <a:t>Sed</a:t>
            </a:r>
            <a:r>
              <a:rPr lang="en-US" sz="800" dirty="0"/>
              <a:t> </a:t>
            </a:r>
            <a:r>
              <a:rPr lang="en-US" sz="800" dirty="0" err="1"/>
              <a:t>placerat</a:t>
            </a:r>
            <a:r>
              <a:rPr lang="en-US" sz="800" dirty="0"/>
              <a:t>, </a:t>
            </a:r>
            <a:r>
              <a:rPr lang="en-US" sz="800" dirty="0" err="1"/>
              <a:t>turpis</a:t>
            </a:r>
            <a:r>
              <a:rPr lang="en-US" sz="800" dirty="0"/>
              <a:t> </a:t>
            </a:r>
            <a:r>
              <a:rPr lang="en-US" sz="800" dirty="0" err="1"/>
              <a:t>ut</a:t>
            </a:r>
            <a:r>
              <a:rPr lang="en-US" sz="800" dirty="0"/>
              <a:t> </a:t>
            </a:r>
            <a:r>
              <a:rPr lang="en-US" sz="800" dirty="0" err="1"/>
              <a:t>molestie</a:t>
            </a:r>
            <a:r>
              <a:rPr lang="en-US" sz="800" dirty="0"/>
              <a:t> gravida, </a:t>
            </a:r>
            <a:r>
              <a:rPr lang="en-US" sz="800" dirty="0" err="1"/>
              <a:t>mauris</a:t>
            </a:r>
            <a:r>
              <a:rPr lang="en-US" sz="800" dirty="0"/>
              <a:t> </a:t>
            </a:r>
            <a:r>
              <a:rPr lang="en-US" sz="800" dirty="0" err="1"/>
              <a:t>nulla</a:t>
            </a:r>
            <a:r>
              <a:rPr lang="en-US" sz="800" dirty="0"/>
              <a:t> </a:t>
            </a:r>
            <a:r>
              <a:rPr lang="en-US" sz="800" dirty="0" err="1"/>
              <a:t>eleifend</a:t>
            </a:r>
            <a:r>
              <a:rPr lang="en-US" sz="800" dirty="0"/>
              <a:t> </a:t>
            </a:r>
            <a:r>
              <a:rPr lang="en-US" sz="800" dirty="0" err="1"/>
              <a:t>nisl</a:t>
            </a:r>
            <a:r>
              <a:rPr lang="en-US" sz="800" dirty="0"/>
              <a:t>, gravida </a:t>
            </a:r>
            <a:r>
              <a:rPr lang="en-US" sz="800" dirty="0" err="1"/>
              <a:t>malesuada</a:t>
            </a:r>
            <a:r>
              <a:rPr lang="en-US" sz="800" dirty="0"/>
              <a:t> </a:t>
            </a:r>
            <a:r>
              <a:rPr lang="en-US" sz="800" dirty="0" err="1"/>
              <a:t>purus</a:t>
            </a:r>
            <a:r>
              <a:rPr lang="en-US" sz="800" dirty="0"/>
              <a:t> </a:t>
            </a:r>
            <a:r>
              <a:rPr lang="en-US" sz="800" dirty="0" err="1"/>
              <a:t>velit</a:t>
            </a:r>
            <a:r>
              <a:rPr lang="en-US" sz="800" dirty="0"/>
              <a:t> a </a:t>
            </a:r>
            <a:r>
              <a:rPr lang="en-US" sz="800" dirty="0" err="1"/>
              <a:t>neque</a:t>
            </a:r>
            <a:r>
              <a:rPr lang="en-US" sz="800" dirty="0"/>
              <a:t>. </a:t>
            </a:r>
            <a:r>
              <a:rPr lang="en-US" sz="800" dirty="0" err="1"/>
              <a:t>Aliquam</a:t>
            </a:r>
            <a:r>
              <a:rPr lang="en-US" sz="800" dirty="0"/>
              <a:t> tempus </a:t>
            </a:r>
            <a:r>
              <a:rPr lang="en-US" sz="800" dirty="0" err="1"/>
              <a:t>risus</a:t>
            </a:r>
            <a:r>
              <a:rPr lang="en-US" sz="800" dirty="0"/>
              <a:t> </a:t>
            </a:r>
            <a:r>
              <a:rPr lang="en-US" sz="800" dirty="0" err="1"/>
              <a:t>nec</a:t>
            </a:r>
            <a:r>
              <a:rPr lang="en-US" sz="800" dirty="0"/>
              <a:t> dolor </a:t>
            </a:r>
            <a:r>
              <a:rPr lang="en-US" sz="800" dirty="0" err="1"/>
              <a:t>mattis</a:t>
            </a:r>
            <a:r>
              <a:rPr lang="en-US" sz="800" dirty="0"/>
              <a:t> </a:t>
            </a:r>
            <a:r>
              <a:rPr lang="en-US" sz="800" dirty="0" err="1"/>
              <a:t>finibus</a:t>
            </a:r>
            <a:r>
              <a:rPr lang="en-US" sz="800" dirty="0"/>
              <a:t> </a:t>
            </a:r>
            <a:r>
              <a:rPr lang="en-US" sz="800" dirty="0" err="1"/>
              <a:t>eget</a:t>
            </a:r>
            <a:r>
              <a:rPr lang="en-US" sz="800" dirty="0"/>
              <a:t> in </a:t>
            </a:r>
            <a:r>
              <a:rPr lang="en-US" sz="800" dirty="0" err="1"/>
              <a:t>tortor</a:t>
            </a:r>
            <a:r>
              <a:rPr lang="en-US" sz="800" dirty="0"/>
              <a:t>. </a:t>
            </a:r>
            <a:r>
              <a:rPr lang="en-US" sz="800" dirty="0" err="1"/>
              <a:t>Aenean</a:t>
            </a:r>
            <a:r>
              <a:rPr lang="en-US" sz="800" dirty="0"/>
              <a:t> </a:t>
            </a:r>
            <a:r>
              <a:rPr lang="en-US" sz="800" dirty="0" err="1"/>
              <a:t>tristique</a:t>
            </a:r>
            <a:r>
              <a:rPr lang="en-US" sz="800" dirty="0"/>
              <a:t> quam </a:t>
            </a:r>
            <a:r>
              <a:rPr lang="en-US" sz="800" dirty="0" err="1"/>
              <a:t>elit</a:t>
            </a:r>
            <a:r>
              <a:rPr lang="en-US" sz="800" dirty="0"/>
              <a:t>, sit </a:t>
            </a:r>
            <a:r>
              <a:rPr lang="en-US" sz="800" dirty="0" err="1"/>
              <a:t>amet</a:t>
            </a:r>
            <a:r>
              <a:rPr lang="en-US" sz="800" dirty="0"/>
              <a:t> </a:t>
            </a:r>
            <a:r>
              <a:rPr lang="en-US" sz="800" dirty="0" err="1"/>
              <a:t>mattis</a:t>
            </a:r>
            <a:r>
              <a:rPr lang="en-US" sz="800" dirty="0"/>
              <a:t> magna </a:t>
            </a:r>
            <a:r>
              <a:rPr lang="en-US" sz="800" dirty="0" err="1"/>
              <a:t>eleifend</a:t>
            </a:r>
            <a:r>
              <a:rPr lang="en-US" sz="800" dirty="0"/>
              <a:t> ac. Integer </a:t>
            </a:r>
            <a:r>
              <a:rPr lang="en-US" sz="800" dirty="0" err="1"/>
              <a:t>vel</a:t>
            </a:r>
            <a:r>
              <a:rPr lang="en-US" sz="800" dirty="0"/>
              <a:t> </a:t>
            </a:r>
            <a:r>
              <a:rPr lang="en-US" sz="800" dirty="0" err="1"/>
              <a:t>leo</a:t>
            </a:r>
            <a:r>
              <a:rPr lang="en-US" sz="800" dirty="0"/>
              <a:t> ligula. </a:t>
            </a:r>
          </a:p>
        </p:txBody>
      </p:sp>
    </p:spTree>
    <p:extLst>
      <p:ext uri="{BB962C8B-B14F-4D97-AF65-F5344CB8AC3E}">
        <p14:creationId xmlns:p14="http://schemas.microsoft.com/office/powerpoint/2010/main" val="376128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2" y="1388226"/>
            <a:ext cx="11524533" cy="5290388"/>
          </a:xfrm>
        </p:spPr>
        <p:txBody>
          <a:bodyPr/>
          <a:lstStyle/>
          <a:p>
            <a:r>
              <a:rPr lang="en-US" dirty="0" smtClean="0"/>
              <a:t>We can't </a:t>
            </a:r>
            <a:r>
              <a:rPr lang="en-US" dirty="0"/>
              <a:t>keep adding code to a single </a:t>
            </a:r>
            <a:r>
              <a:rPr lang="en-US" dirty="0" smtClean="0"/>
              <a:t>file</a:t>
            </a:r>
          </a:p>
          <a:p>
            <a:r>
              <a:rPr lang="en-US" dirty="0" smtClean="0"/>
              <a:t>We can't keep adding files to a single folder</a:t>
            </a:r>
            <a:endParaRPr lang="en-US" dirty="0"/>
          </a:p>
        </p:txBody>
      </p:sp>
    </p:spTree>
    <p:extLst>
      <p:ext uri="{BB962C8B-B14F-4D97-AF65-F5344CB8AC3E}">
        <p14:creationId xmlns:p14="http://schemas.microsoft.com/office/powerpoint/2010/main" val="260577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packages for different portions of your application</a:t>
            </a:r>
            <a:endParaRPr lang="en-US" dirty="0"/>
          </a:p>
        </p:txBody>
      </p:sp>
      <p:sp>
        <p:nvSpPr>
          <p:cNvPr id="4" name="Rectangle 3"/>
          <p:cNvSpPr/>
          <p:nvPr/>
        </p:nvSpPr>
        <p:spPr>
          <a:xfrm>
            <a:off x="2994064" y="1345290"/>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3364464" y="1491310"/>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dataaccess.py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3341421" y="4066983"/>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114808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package?</a:t>
            </a:r>
            <a:endParaRPr lang="en-US" dirty="0"/>
          </a:p>
        </p:txBody>
      </p:sp>
      <p:sp>
        <p:nvSpPr>
          <p:cNvPr id="3" name="Content Placeholder 2"/>
          <p:cNvSpPr>
            <a:spLocks noGrp="1"/>
          </p:cNvSpPr>
          <p:nvPr>
            <p:ph sz="quarter" idx="10"/>
          </p:nvPr>
        </p:nvSpPr>
        <p:spPr/>
        <p:txBody>
          <a:bodyPr/>
          <a:lstStyle/>
          <a:p>
            <a:r>
              <a:rPr lang="en-US" dirty="0" smtClean="0"/>
              <a:t>A package at the end of the day is a folder</a:t>
            </a:r>
          </a:p>
          <a:p>
            <a:r>
              <a:rPr lang="en-US" dirty="0" smtClean="0"/>
              <a:t>The folder can contain </a:t>
            </a:r>
            <a:r>
              <a:rPr lang="en-US" dirty="0" err="1" smtClean="0"/>
              <a:t>py</a:t>
            </a:r>
            <a:r>
              <a:rPr lang="en-US" dirty="0" smtClean="0"/>
              <a:t> files and other folders</a:t>
            </a:r>
          </a:p>
          <a:p>
            <a:r>
              <a:rPr lang="en-US" dirty="0" smtClean="0"/>
              <a:t>Each folder must contain a file called __init__.py</a:t>
            </a:r>
          </a:p>
          <a:p>
            <a:pPr lvl="1"/>
            <a:r>
              <a:rPr lang="en-US" dirty="0" smtClean="0"/>
              <a:t>That is two underscores on each side</a:t>
            </a:r>
          </a:p>
          <a:p>
            <a:pPr lvl="1"/>
            <a:r>
              <a:rPr lang="en-US" dirty="0" smtClean="0"/>
              <a:t>It's a keyword, just go with it</a:t>
            </a:r>
          </a:p>
          <a:p>
            <a:pPr lvl="1"/>
            <a:r>
              <a:rPr lang="en-US" dirty="0" smtClean="0"/>
              <a:t>It's the first file that will be called</a:t>
            </a:r>
          </a:p>
          <a:p>
            <a:pPr lvl="2"/>
            <a:r>
              <a:rPr lang="en-US" dirty="0" smtClean="0"/>
              <a:t>Use it to initialize the environment, import files, etc.</a:t>
            </a:r>
            <a:endParaRPr lang="en-US" dirty="0"/>
          </a:p>
        </p:txBody>
      </p:sp>
    </p:spTree>
    <p:extLst>
      <p:ext uri="{BB962C8B-B14F-4D97-AF65-F5344CB8AC3E}">
        <p14:creationId xmlns:p14="http://schemas.microsoft.com/office/powerpoint/2010/main" val="358447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reference items in a package?</a:t>
            </a:r>
            <a:endParaRPr lang="en-US" dirty="0"/>
          </a:p>
        </p:txBody>
      </p:sp>
      <p:sp>
        <p:nvSpPr>
          <p:cNvPr id="3" name="Content Placeholder 2"/>
          <p:cNvSpPr>
            <a:spLocks noGrp="1"/>
          </p:cNvSpPr>
          <p:nvPr>
            <p:ph sz="quarter" idx="10"/>
          </p:nvPr>
        </p:nvSpPr>
        <p:spPr>
          <a:xfrm>
            <a:off x="379413" y="1388226"/>
            <a:ext cx="5453216" cy="5290388"/>
          </a:xfrm>
        </p:spPr>
        <p:txBody>
          <a:bodyPr/>
          <a:lstStyle/>
          <a:p>
            <a:r>
              <a:rPr lang="en-US" sz="2800" dirty="0" smtClean="0"/>
              <a:t>Use dotted notation</a:t>
            </a:r>
          </a:p>
          <a:p>
            <a:endParaRPr lang="en-US" sz="2800" dirty="0"/>
          </a:p>
          <a:p>
            <a:r>
              <a:rPr lang="en-US" sz="2800" dirty="0" smtClean="0"/>
              <a:t>Method inside server.py?</a:t>
            </a:r>
          </a:p>
          <a:p>
            <a:pPr lvl="1"/>
            <a:r>
              <a:rPr lang="en-US" sz="2400" dirty="0" err="1" smtClean="0"/>
              <a:t>admin.data.server.method</a:t>
            </a:r>
            <a:r>
              <a:rPr lang="en-US" sz="2400" dirty="0" smtClean="0"/>
              <a:t>()</a:t>
            </a:r>
          </a:p>
          <a:p>
            <a:endParaRPr lang="en-US" sz="2800" dirty="0"/>
          </a:p>
          <a:p>
            <a:r>
              <a:rPr lang="en-US" sz="2800" dirty="0" smtClean="0"/>
              <a:t>Method inside question.py?</a:t>
            </a:r>
          </a:p>
          <a:p>
            <a:pPr lvl="1"/>
            <a:r>
              <a:rPr lang="en-US" sz="2400" dirty="0" err="1" smtClean="0"/>
              <a:t>quiz.models.question.method</a:t>
            </a:r>
            <a:r>
              <a:rPr lang="en-US" sz="2400" dirty="0" smtClean="0"/>
              <a:t>()</a:t>
            </a:r>
            <a:endParaRPr lang="en-US" sz="2400" dirty="0"/>
          </a:p>
        </p:txBody>
      </p:sp>
      <p:sp>
        <p:nvSpPr>
          <p:cNvPr id="5" name="Rectangle 4"/>
          <p:cNvSpPr/>
          <p:nvPr/>
        </p:nvSpPr>
        <p:spPr>
          <a:xfrm>
            <a:off x="5990762" y="1251079"/>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361162" y="1397099"/>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server.py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6338119" y="3972772"/>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2533715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packages to our application</a:t>
            </a:r>
            <a:endParaRPr lang="en-US" dirty="0"/>
          </a:p>
        </p:txBody>
      </p:sp>
    </p:spTree>
    <p:extLst>
      <p:ext uri="{BB962C8B-B14F-4D97-AF65-F5344CB8AC3E}">
        <p14:creationId xmlns:p14="http://schemas.microsoft.com/office/powerpoint/2010/main" val="165193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20891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210314514"/>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SQL,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Flask application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Python to databases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Object oriented</a:t>
                      </a:r>
                      <a:r>
                        <a:rPr lang="en-US" sz="2400" baseline="0" dirty="0" smtClean="0">
                          <a:latin typeface="Segoe UI Light" panose="020B0502040204020203" pitchFamily="34" charset="0"/>
                          <a:cs typeface="Segoe UI Light" panose="020B0502040204020203" pitchFamily="34" charset="0"/>
                        </a:rPr>
                        <a:t>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err="1" smtClean="0">
                          <a:latin typeface="Segoe UI Light" panose="020B0502040204020203" pitchFamily="34" charset="0"/>
                          <a:cs typeface="Segoe UI Light" panose="020B0502040204020203" pitchFamily="34" charset="0"/>
                        </a:rPr>
                        <a:t>Jinja</a:t>
                      </a:r>
                      <a:r>
                        <a:rPr lang="en-US" sz="2400" dirty="0" smtClean="0">
                          <a:latin typeface="Segoe UI Light" panose="020B0502040204020203" pitchFamily="34" charset="0"/>
                          <a:cs typeface="Segoe UI Light" panose="020B0502040204020203" pitchFamily="34" charset="0"/>
                        </a:rPr>
                        <a:t> layouts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Introduction to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Introduction to Bootstrap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60925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pPr lvl="1"/>
            <a:r>
              <a:rPr lang="en-US" dirty="0" smtClean="0"/>
              <a:t>Some Python experience</a:t>
            </a:r>
          </a:p>
          <a:p>
            <a:r>
              <a:rPr lang="en-US" dirty="0" smtClean="0"/>
              <a:t>Suggested Prerequisites/Supporting Material</a:t>
            </a:r>
          </a:p>
          <a:p>
            <a:pPr lvl="1"/>
            <a:r>
              <a:rPr lang="en-US" dirty="0" smtClean="0"/>
              <a:t>Introduction to Programming with Python MVA</a:t>
            </a:r>
          </a:p>
        </p:txBody>
      </p:sp>
    </p:spTree>
    <p:extLst>
      <p:ext uri="{BB962C8B-B14F-4D97-AF65-F5344CB8AC3E}">
        <p14:creationId xmlns:p14="http://schemas.microsoft.com/office/powerpoint/2010/main" val="231237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smtClean="0"/>
              <a:t>2.6</a:t>
            </a:r>
            <a:r>
              <a:rPr lang="en-US" smtClean="0"/>
              <a:t> million </a:t>
            </a:r>
            <a:r>
              <a:rPr lang="en-US" dirty="0" smtClean="0"/>
              <a:t>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SQLPythonFlask</a:t>
            </a:r>
            <a:r>
              <a:rPr lang="en-US" dirty="0" smtClean="0"/>
              <a:t> (expires 6Apr15)</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62996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Flask Design</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181273" cy="523220"/>
          </a:xfrm>
          <a:prstGeom prst="rect">
            <a:avLst/>
          </a:prstGeom>
          <a:noFill/>
        </p:spPr>
        <p:txBody>
          <a:bodyPr wrap="none" rtlCol="0">
            <a:spAutoFit/>
          </a:bodyPr>
          <a:lstStyle/>
          <a:p>
            <a:r>
              <a:rPr lang="en-US" sz="2800" dirty="0" smtClean="0">
                <a:solidFill>
                  <a:schemeClr val="bg1"/>
                </a:solidFill>
              </a:rPr>
              <a:t>Flask is a unique platform...</a:t>
            </a:r>
            <a:endParaRPr lang="en-US" sz="2800" dirty="0">
              <a:solidFill>
                <a:schemeClr val="bg1"/>
              </a:solidFill>
            </a:endParaRPr>
          </a:p>
        </p:txBody>
      </p:sp>
      <p:sp>
        <p:nvSpPr>
          <p:cNvPr id="5" name="TextBox 4"/>
          <p:cNvSpPr txBox="1"/>
          <p:nvPr/>
        </p:nvSpPr>
        <p:spPr>
          <a:xfrm>
            <a:off x="2620349" y="3080503"/>
            <a:ext cx="6831037" cy="523220"/>
          </a:xfrm>
          <a:prstGeom prst="rect">
            <a:avLst/>
          </a:prstGeom>
          <a:noFill/>
        </p:spPr>
        <p:txBody>
          <a:bodyPr wrap="none" rtlCol="0">
            <a:spAutoFit/>
          </a:bodyPr>
          <a:lstStyle/>
          <a:p>
            <a:r>
              <a:rPr lang="en-US" sz="2800" dirty="0" smtClean="0">
                <a:solidFill>
                  <a:schemeClr val="bg1"/>
                </a:solidFill>
              </a:rPr>
              <a:t>It provides a way to create web applications...</a:t>
            </a:r>
            <a:endParaRPr lang="en-US" sz="2800" dirty="0">
              <a:solidFill>
                <a:schemeClr val="bg1"/>
              </a:solidFill>
            </a:endParaRPr>
          </a:p>
        </p:txBody>
      </p:sp>
      <p:sp>
        <p:nvSpPr>
          <p:cNvPr id="6" name="TextBox 5"/>
          <p:cNvSpPr txBox="1"/>
          <p:nvPr/>
        </p:nvSpPr>
        <p:spPr>
          <a:xfrm>
            <a:off x="6487902" y="4943691"/>
            <a:ext cx="5416226" cy="523220"/>
          </a:xfrm>
          <a:prstGeom prst="rect">
            <a:avLst/>
          </a:prstGeom>
          <a:noFill/>
        </p:spPr>
        <p:txBody>
          <a:bodyPr wrap="none" rtlCol="0">
            <a:spAutoFit/>
          </a:bodyPr>
          <a:lstStyle/>
          <a:p>
            <a:r>
              <a:rPr lang="en-US" sz="2800" dirty="0" smtClean="0">
                <a:solidFill>
                  <a:schemeClr val="bg1"/>
                </a:solidFill>
              </a:rPr>
              <a:t>Without forcing you into a structure</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734327" y="246408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When your application grows, things can get messy</a:t>
            </a:r>
            <a:endParaRPr lang="en-US" dirty="0"/>
          </a:p>
        </p:txBody>
      </p:sp>
      <p:sp>
        <p:nvSpPr>
          <p:cNvPr id="3" name="Content Placeholder 2"/>
          <p:cNvSpPr>
            <a:spLocks noGrp="1"/>
          </p:cNvSpPr>
          <p:nvPr>
            <p:ph sz="quarter" idx="10"/>
          </p:nvPr>
        </p:nvSpPr>
        <p:spPr/>
        <p:txBody>
          <a:bodyPr/>
          <a:lstStyle/>
          <a:p>
            <a:r>
              <a:rPr lang="en-US" dirty="0" smtClean="0"/>
              <a:t>Code duplication</a:t>
            </a:r>
          </a:p>
          <a:p>
            <a:r>
              <a:rPr lang="en-US" dirty="0" smtClean="0"/>
              <a:t>Spaghetti code</a:t>
            </a:r>
          </a:p>
          <a:p>
            <a:r>
              <a:rPr lang="en-US" dirty="0" smtClean="0"/>
              <a:t>Code duplication</a:t>
            </a:r>
          </a:p>
          <a:p>
            <a:r>
              <a:rPr lang="en-US" dirty="0" smtClean="0"/>
              <a:t>Debugging issues</a:t>
            </a:r>
          </a:p>
          <a:p>
            <a:r>
              <a:rPr lang="en-US" dirty="0" smtClean="0"/>
              <a:t>Code duplication</a:t>
            </a:r>
          </a:p>
          <a:p>
            <a:r>
              <a:rPr lang="en-US" dirty="0" smtClean="0"/>
              <a:t>Performance issues</a:t>
            </a:r>
          </a:p>
          <a:p>
            <a:r>
              <a:rPr lang="en-US" dirty="0" smtClean="0"/>
              <a:t>Code duplication</a:t>
            </a:r>
            <a:endParaRPr lang="en-US" dirty="0"/>
          </a:p>
        </p:txBody>
      </p:sp>
      <p:sp>
        <p:nvSpPr>
          <p:cNvPr id="4" name="Rounded Rectangle 3"/>
          <p:cNvSpPr/>
          <p:nvPr/>
        </p:nvSpPr>
        <p:spPr>
          <a:xfrm>
            <a:off x="5406501" y="1388226"/>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Explosion 1 10"/>
          <p:cNvSpPr/>
          <p:nvPr/>
        </p:nvSpPr>
        <p:spPr>
          <a:xfrm>
            <a:off x="7050643" y="1235263"/>
            <a:ext cx="3375308" cy="276983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ounded Rectangle 4"/>
          <p:cNvSpPr/>
          <p:nvPr/>
        </p:nvSpPr>
        <p:spPr>
          <a:xfrm>
            <a:off x="8737859" y="1954410"/>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Summing Junction 7"/>
          <p:cNvSpPr/>
          <p:nvPr/>
        </p:nvSpPr>
        <p:spPr>
          <a:xfrm>
            <a:off x="5687518" y="2530340"/>
            <a:ext cx="2574524" cy="2116799"/>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ounded Rectangle 5"/>
          <p:cNvSpPr/>
          <p:nvPr/>
        </p:nvSpPr>
        <p:spPr>
          <a:xfrm>
            <a:off x="5159406" y="415844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Lightning Bolt 8"/>
          <p:cNvSpPr/>
          <p:nvPr/>
        </p:nvSpPr>
        <p:spPr>
          <a:xfrm>
            <a:off x="8188653" y="2506222"/>
            <a:ext cx="3130857" cy="2770221"/>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6"/>
          <p:cNvSpPr/>
          <p:nvPr/>
        </p:nvSpPr>
        <p:spPr>
          <a:xfrm>
            <a:off x="8343927" y="4420875"/>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1" grpId="0" uiExpand="1" animBg="1"/>
      <p:bldP spid="5" grpId="0" uiExpand="1" animBg="1"/>
      <p:bldP spid="8" grpId="0" uiExpand="1" animBg="1"/>
      <p:bldP spid="6" grpId="0" uiExpand="1" animBg="1"/>
      <p:bldP spid="9" grpId="0" uiExpand="1"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3754</TotalTime>
  <Words>1304</Words>
  <Application>Microsoft Office PowerPoint</Application>
  <PresentationFormat>Widescreen</PresentationFormat>
  <Paragraphs>217</Paragraphs>
  <Slides>29</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vt:lpstr>
      <vt:lpstr>Segoe UI</vt:lpstr>
      <vt:lpstr>Segoe UI Light</vt:lpstr>
      <vt:lpstr>Segoe UI Symbol</vt:lpstr>
      <vt:lpstr>Times New Roman</vt:lpstr>
      <vt:lpstr>1_Office Theme</vt:lpstr>
      <vt:lpstr>SQL, Python and Flask</vt:lpstr>
      <vt:lpstr>Meet Susan Ibach| ‏@hockeygeekgirl</vt:lpstr>
      <vt:lpstr>Meet Christopher Harrison | ‏@geektrainer </vt:lpstr>
      <vt:lpstr>Course Topics</vt:lpstr>
      <vt:lpstr>Setting Expectations</vt:lpstr>
      <vt:lpstr>     Join the MVA Community!</vt:lpstr>
      <vt:lpstr>PowerPoint Presentation</vt:lpstr>
      <vt:lpstr>PowerPoint Presentation</vt:lpstr>
      <vt:lpstr>When your application grows, things can get messy</vt:lpstr>
      <vt:lpstr>Flask Design</vt:lpstr>
      <vt:lpstr>PowerPoint Presentation</vt:lpstr>
      <vt:lpstr>PowerPoint Presentation</vt:lpstr>
      <vt:lpstr>When doing design...</vt:lpstr>
      <vt:lpstr>Core concepts</vt:lpstr>
      <vt:lpstr>What's a pattern?</vt:lpstr>
      <vt:lpstr>Introducing Model, View, Controller (MVC)</vt:lpstr>
      <vt:lpstr>Models, Views, and Controllers</vt:lpstr>
      <vt:lpstr>How about an analogy?</vt:lpstr>
      <vt:lpstr>OK, that analogy was a bit labored</vt:lpstr>
      <vt:lpstr>How does this apply to Flask?</vt:lpstr>
      <vt:lpstr>PowerPoint Presentation</vt:lpstr>
      <vt:lpstr>What is a package?</vt:lpstr>
      <vt:lpstr>Why use packages?</vt:lpstr>
      <vt:lpstr>Why use packages?</vt:lpstr>
      <vt:lpstr>Different packages for different portions of your application</vt:lpstr>
      <vt:lpstr>How do you create a package?</vt:lpstr>
      <vt:lpstr>How do you reference items in a package?</vt:lpstr>
      <vt:lpstr>Adding packages to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86</cp:revision>
  <dcterms:created xsi:type="dcterms:W3CDTF">2013-02-15T23:12:42Z</dcterms:created>
  <dcterms:modified xsi:type="dcterms:W3CDTF">2015-03-04T01:18:21Z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