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vexx32/PSKoans" TargetMode="External"/><Relationship Id="rId3" Type="http://schemas.openxmlformats.org/officeDocument/2006/relationships/hyperlink" Target="https://github.com/sqlcollaborative/dbachecks" TargetMode="External"/><Relationship Id="rId4" Type="http://schemas.openxmlformats.org/officeDocument/2006/relationships/hyperlink" Target="https://github.com/PowerShell/Operation-Validation-Framework" TargetMode="External"/><Relationship Id="rId5" Type="http://schemas.openxmlformats.org/officeDocument/2006/relationships/hyperlink" Target="https://github.com/WahlNetwork/Vester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mattmcnabb.github.io/pester-lob" TargetMode="External"/><Relationship Id="rId3" Type="http://schemas.openxmlformats.org/officeDocument/2006/relationships/hyperlink" Target="https://pshirwin.wordpress.com/2015/11/06/pester-script-to-test-dns-configuration/" TargetMode="External"/><Relationship Id="rId4" Type="http://schemas.openxmlformats.org/officeDocument/2006/relationships/hyperlink" Target="https://sysnetdevops.com/2017/06/05/testing-infrastructure-with-pester/" TargetMode="External"/><Relationship Id="rId5" Type="http://schemas.openxmlformats.org/officeDocument/2006/relationships/hyperlink" Target="https://github.com/EvotecIT/PesterInfrastructureTests" TargetMode="External"/><Relationship Id="rId6" Type="http://schemas.openxmlformats.org/officeDocument/2006/relationships/hyperlink" Target="http://citrixlab.dk/archives/812" TargetMode="External"/><Relationship Id="rId7" Type="http://schemas.openxmlformats.org/officeDocument/2006/relationships/hyperlink" Target="https://github.com/MathieuBuisson/DeploymentReadinessChecker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kwragg" TargetMode="External"/><Relationship Id="rId3" Type="http://schemas.openxmlformats.org/officeDocument/2006/relationships/hyperlink" Target="http://jakubjares.com/" TargetMode="External"/><Relationship Id="rId4" Type="http://schemas.openxmlformats.org/officeDocument/2006/relationships/hyperlink" Target="https://www.reddit.com/r/PowerShell/search?q=Pester&amp;restrict_sr=1&amp;sort=top" TargetMode="External"/><Relationship Id="rId5" Type="http://schemas.openxmlformats.org/officeDocument/2006/relationships/hyperlink" Target="https://github.com/pester/Pester/wiki" TargetMode="External"/><Relationship Id="rId6" Type="http://schemas.openxmlformats.org/officeDocument/2006/relationships/hyperlink" Target="https://github.com/sqlcollaborative/dbachecks" TargetMode="External"/><Relationship Id="rId7" Type="http://schemas.openxmlformats.org/officeDocument/2006/relationships/hyperlink" Target="https://leanpub.com/pesterbook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hyperlink" Target="http://twitter.com/jwmoss" TargetMode="External"/><Relationship Id="rId4" Type="http://schemas.openxmlformats.org/officeDocument/2006/relationships/hyperlink" Target="http://github.com/jwmos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microsoft.com/en-us/powershell/dsc/further-reading/whitepaper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y You Should -Be Using Pester!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Why You Should -Be Using Pester!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ther Uses of Pe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Other Uses of Pester</a:t>
            </a:r>
          </a:p>
        </p:txBody>
      </p:sp>
      <p:sp>
        <p:nvSpPr>
          <p:cNvPr id="144" name="PSKoans - https://github.com/vexx32/PSKoans COMING SOON TO A USERGROUP NEAR YOU! 🤓…"/>
          <p:cNvSpPr txBox="1"/>
          <p:nvPr>
            <p:ph type="body" idx="1"/>
          </p:nvPr>
        </p:nvSpPr>
        <p:spPr>
          <a:xfrm>
            <a:off x="1009363" y="2698256"/>
            <a:ext cx="10986074" cy="6084288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PSKoans</a:t>
            </a:r>
            <a:r>
              <a:t> - </a:t>
            </a:r>
            <a:r>
              <a:rPr u="sng">
                <a:hlinkClick r:id="rId2" invalidUrl="" action="" tgtFrame="" tooltip="" history="1" highlightClick="0" endSnd="0"/>
              </a:rPr>
              <a:t>https://github.com/vexx32/PSKoans</a:t>
            </a:r>
            <a:r>
              <a:t> COMING SOON TO A USERGROUP NEAR YOU! 🤓</a:t>
            </a:r>
          </a:p>
          <a:p>
            <a:pPr/>
            <a:r>
              <a:rPr b="1"/>
              <a:t>DBAchecks</a:t>
            </a:r>
            <a:r>
              <a:t> (SQL Server Validation) - </a:t>
            </a:r>
            <a:r>
              <a:rPr u="sng">
                <a:hlinkClick r:id="rId3" invalidUrl="" action="" tgtFrame="" tooltip="" history="1" highlightClick="0" endSnd="0"/>
              </a:rPr>
              <a:t>https://github.com/sqlcollaborative/dbachecks</a:t>
            </a:r>
          </a:p>
          <a:p>
            <a:pPr/>
            <a:r>
              <a:rPr b="1"/>
              <a:t>Operation-Validation-Framework </a:t>
            </a:r>
            <a:r>
              <a:t>(Infrastructure Validation) - </a:t>
            </a:r>
            <a:r>
              <a:rPr u="sng">
                <a:hlinkClick r:id="rId4" invalidUrl="" action="" tgtFrame="" tooltip="" history="1" highlightClick="0" endSnd="0"/>
              </a:rPr>
              <a:t>https://github.com/PowerShell/Operation-Validation-Framework</a:t>
            </a:r>
          </a:p>
          <a:p>
            <a:pPr/>
            <a:r>
              <a:rPr b="1"/>
              <a:t>Vester</a:t>
            </a:r>
            <a:r>
              <a:t> (Validate vSphere Configuration) - </a:t>
            </a:r>
            <a:r>
              <a:rPr u="sng">
                <a:hlinkClick r:id="rId5" invalidUrl="" action="" tgtFrame="" tooltip="" history="1" highlightClick="0" endSnd="0"/>
              </a:rPr>
              <a:t>https://github.com/WahlNetwork/Vester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ore Uses of Pe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More Uses of Pester</a:t>
            </a:r>
          </a:p>
        </p:txBody>
      </p:sp>
      <p:sp>
        <p:nvSpPr>
          <p:cNvPr id="147" name="Validating Active Directory Attributes - https://mattmcnabb.github.io/pester-lob…"/>
          <p:cNvSpPr txBox="1"/>
          <p:nvPr>
            <p:ph type="body" idx="1"/>
          </p:nvPr>
        </p:nvSpPr>
        <p:spPr>
          <a:xfrm>
            <a:off x="1009363" y="2698256"/>
            <a:ext cx="10986074" cy="6084288"/>
          </a:xfrm>
          <a:prstGeom prst="rect">
            <a:avLst/>
          </a:prstGeom>
        </p:spPr>
        <p:txBody>
          <a:bodyPr/>
          <a:lstStyle/>
          <a:p>
            <a:pPr marL="301752" indent="-301752" defTabSz="514095">
              <a:spcBef>
                <a:spcPts val="2800"/>
              </a:spcBef>
              <a:defRPr sz="2464"/>
            </a:pPr>
            <a:r>
              <a:rPr b="1"/>
              <a:t>Validating Active Directory Attributes</a:t>
            </a:r>
            <a:r>
              <a:t> - </a:t>
            </a:r>
            <a:r>
              <a:rPr u="sng">
                <a:hlinkClick r:id="rId2" invalidUrl="" action="" tgtFrame="" tooltip="" history="1" highlightClick="0" endSnd="0"/>
              </a:rPr>
              <a:t>https://mattmcnabb.github.io/pester-lob</a:t>
            </a:r>
            <a:r>
              <a:t> </a:t>
            </a:r>
          </a:p>
          <a:p>
            <a:pPr marL="301752" indent="-301752" defTabSz="514095">
              <a:spcBef>
                <a:spcPts val="2800"/>
              </a:spcBef>
              <a:defRPr sz="2464"/>
            </a:pPr>
            <a:r>
              <a:rPr b="1"/>
              <a:t>Validating DNS Records</a:t>
            </a:r>
            <a:r>
              <a:t> - </a:t>
            </a:r>
            <a:r>
              <a:rPr u="sng">
                <a:hlinkClick r:id="rId3" invalidUrl="" action="" tgtFrame="" tooltip="" history="1" highlightClick="0" endSnd="0"/>
              </a:rPr>
              <a:t>https://pshirwin.wordpress.com/2015/11/06/pester-script-to-test-dns-configuration/</a:t>
            </a:r>
            <a:r>
              <a:t> </a:t>
            </a:r>
          </a:p>
          <a:p>
            <a:pPr marL="301752" indent="-301752" defTabSz="514095">
              <a:spcBef>
                <a:spcPts val="2800"/>
              </a:spcBef>
              <a:defRPr sz="2464"/>
            </a:pPr>
            <a:r>
              <a:rPr b="1"/>
              <a:t>Skype/Lync Infrastructure Validation</a:t>
            </a:r>
            <a:r>
              <a:t> - </a:t>
            </a:r>
            <a:r>
              <a:rPr u="sng">
                <a:hlinkClick r:id="rId4" invalidUrl="" action="" tgtFrame="" tooltip="" history="1" highlightClick="0" endSnd="0"/>
              </a:rPr>
              <a:t>https://sysnetdevops.com/2017/06/05/testing-infrastructure-with-pester/</a:t>
            </a:r>
            <a:r>
              <a:t> </a:t>
            </a:r>
          </a:p>
          <a:p>
            <a:pPr marL="301752" indent="-301752" defTabSz="514095">
              <a:spcBef>
                <a:spcPts val="2800"/>
              </a:spcBef>
              <a:defRPr sz="2464"/>
            </a:pPr>
            <a:r>
              <a:rPr b="1"/>
              <a:t>Domain Controller Validation</a:t>
            </a:r>
            <a:r>
              <a:t> - </a:t>
            </a:r>
            <a:r>
              <a:rPr u="sng">
                <a:hlinkClick r:id="rId5" invalidUrl="" action="" tgtFrame="" tooltip="" history="1" highlightClick="0" endSnd="0"/>
              </a:rPr>
              <a:t>https://github.com/EvotecIT/PesterInfrastructureTests</a:t>
            </a:r>
          </a:p>
          <a:p>
            <a:pPr marL="301752" indent="-301752" defTabSz="514095">
              <a:spcBef>
                <a:spcPts val="2800"/>
              </a:spcBef>
              <a:defRPr sz="2464"/>
            </a:pPr>
            <a:r>
              <a:rPr b="1"/>
              <a:t>Citrix/XenApp Validation</a:t>
            </a:r>
            <a:r>
              <a:t> - </a:t>
            </a:r>
            <a:r>
              <a:rPr u="sng">
                <a:hlinkClick r:id="rId6" invalidUrl="" action="" tgtFrame="" tooltip="" history="1" highlightClick="0" endSnd="0"/>
              </a:rPr>
              <a:t>http://citrixlab.dk/archives/812</a:t>
            </a:r>
          </a:p>
          <a:p>
            <a:pPr marL="301752" indent="-301752" defTabSz="514095">
              <a:spcBef>
                <a:spcPts val="2800"/>
              </a:spcBef>
              <a:defRPr sz="2464"/>
            </a:pPr>
            <a:r>
              <a:rPr b="1"/>
              <a:t>Software deployment readiness check</a:t>
            </a:r>
            <a:r>
              <a:t> - </a:t>
            </a:r>
            <a:r>
              <a:rPr u="sng">
                <a:hlinkClick r:id="rId7" invalidUrl="" action="" tgtFrame="" tooltip="" history="1" highlightClick="0" endSnd="0"/>
              </a:rPr>
              <a:t>https://github.com/MathieuBuisson/DeploymentReadinessChecker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redit where Credit’s D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Credit where Credit’s Due</a:t>
            </a:r>
          </a:p>
        </p:txBody>
      </p:sp>
      <p:sp>
        <p:nvSpPr>
          <p:cNvPr id="150" name="Mark Wragg (https://github.com/markwragg | @markwrag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Mark Wragg (</a:t>
            </a:r>
            <a:r>
              <a:rPr u="sng">
                <a:hlinkClick r:id="rId2" invalidUrl="" action="" tgtFrame="" tooltip="" history="1" highlightClick="0" endSnd="0"/>
              </a:rPr>
              <a:t>https://github.com/markwragg</a:t>
            </a:r>
            <a:r>
              <a:t> | @markwragg)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Jakob Jares, one of the main developers of Pester (</a:t>
            </a:r>
            <a:r>
              <a:rPr u="sng">
                <a:hlinkClick r:id="rId3" invalidUrl="" action="" tgtFrame="" tooltip="" history="1" highlightClick="0" endSnd="0"/>
              </a:rPr>
              <a:t>http://jakubjares.com/</a:t>
            </a:r>
            <a:r>
              <a:t> | @nohwnd) 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Reddit </a:t>
            </a:r>
            <a:r>
              <a:rPr u="sng">
                <a:hlinkClick r:id="rId4" invalidUrl="" action="" tgtFrame="" tooltip="" history="1" highlightClick="0" endSnd="0"/>
              </a:rPr>
              <a:t>https://www.reddit.com/r/PowerShell/search?q=Pester&amp;restrict_sr=1&amp;sort=top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Pester Wiki - </a:t>
            </a:r>
            <a:r>
              <a:rPr u="sng">
                <a:hlinkClick r:id="rId5" invalidUrl="" action="" tgtFrame="" tooltip="" history="1" highlightClick="0" endSnd="0"/>
              </a:rPr>
              <a:t>https://github.com/pester/Pester/wiki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DBAChecks PS Module - </a:t>
            </a:r>
            <a:r>
              <a:rPr u="sng">
                <a:hlinkClick r:id="rId6" invalidUrl="" action="" tgtFrame="" tooltip="" history="1" highlightClick="0" endSnd="0"/>
              </a:rPr>
              <a:t>https://github.com/sqlcollaborative/dbachecks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The first 10 pages of Google Results for “Powershell Pester”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The Pester Book by Adam Bertram (</a:t>
            </a:r>
            <a:r>
              <a:rPr u="sng">
                <a:hlinkClick r:id="rId7" invalidUrl="" action="" tgtFrame="" tooltip="" history="1" highlightClick="0" endSnd="0"/>
              </a:rPr>
              <a:t>https://leanpub.com/pesterbook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–Said No One Ever (Hopefully after this talk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–Said No One Ever (Hopefully after this talk) </a:t>
            </a:r>
          </a:p>
        </p:txBody>
      </p:sp>
      <p:sp>
        <p:nvSpPr>
          <p:cNvPr id="153" name="“I really wish there was a way to test or validate my Powershell code.”"/>
          <p:cNvSpPr txBox="1"/>
          <p:nvPr>
            <p:ph type="body" idx="14"/>
          </p:nvPr>
        </p:nvSpPr>
        <p:spPr>
          <a:xfrm>
            <a:off x="1270000" y="4006762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“I really wish there was a way to test or validate my Powershell code.”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Questions?"/>
          <p:cNvSpPr txBox="1"/>
          <p:nvPr>
            <p:ph type="body" idx="14"/>
          </p:nvPr>
        </p:nvSpPr>
        <p:spPr>
          <a:xfrm>
            <a:off x="1270000" y="3690561"/>
            <a:ext cx="10464800" cy="1762878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G_1818.JPG" descr="IMG_1818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575" t="0" r="75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2" name="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  <p:sp>
        <p:nvSpPr>
          <p:cNvPr id="123" name="Senior Systems Engineer for an Insurance Company 🤑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2325" indent="-322325" defTabSz="549148">
              <a:spcBef>
                <a:spcPts val="3000"/>
              </a:spcBef>
              <a:defRPr sz="2632"/>
            </a:pPr>
            <a:r>
              <a:t>Senior Systems Engineer for an Insurance Company 🤑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rPr u="sng">
                <a:hlinkClick r:id="rId3" invalidUrl="" action="" tgtFrame="" tooltip="" history="1" highlightClick="0" endSnd="0"/>
              </a:rPr>
              <a:t>twitter.com/jwmoss</a:t>
            </a:r>
            <a:r>
              <a:t> 👀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rPr u="sng">
                <a:hlinkClick r:id="rId4" invalidUrl="" action="" tgtFrame="" tooltip="" history="1" highlightClick="0" endSnd="0"/>
              </a:rPr>
              <a:t>github.com/jwmoss</a:t>
            </a:r>
            <a:r>
              <a:t> 💻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Using Powershell for 2 years 💙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Live outside Raleigh, North Carolina 🚜</a:t>
            </a:r>
          </a:p>
          <a:p>
            <a:pPr marL="322325" indent="-322325" defTabSz="549148">
              <a:spcBef>
                <a:spcPts val="3000"/>
              </a:spcBef>
              <a:defRPr sz="2632"/>
            </a:pPr>
            <a:r>
              <a:t>Published in a book about a tweet I posted in 2011 about Steve Jobs 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notsureifmeme.jpg" descr="notsureifmem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8" r="0" b="28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2yudpf.jpg" descr="2yudp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77198" y="202116"/>
            <a:ext cx="14024053" cy="934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is Pest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What is Pester?</a:t>
            </a:r>
          </a:p>
        </p:txBody>
      </p:sp>
      <p:sp>
        <p:nvSpPr>
          <p:cNvPr id="130" name="A testing framework written in Powershell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50317" indent="-250317" defTabSz="426466">
              <a:spcBef>
                <a:spcPts val="2300"/>
              </a:spcBef>
              <a:defRPr sz="2044"/>
            </a:pPr>
            <a:r>
              <a:t>A testing framework written in Powershell</a:t>
            </a:r>
          </a:p>
          <a:p>
            <a:pPr lvl="1" marL="500634" indent="-250317" defTabSz="426466">
              <a:spcBef>
                <a:spcPts val="2300"/>
              </a:spcBef>
              <a:defRPr sz="2044"/>
            </a:pPr>
            <a:r>
              <a:t>Unit tests: test a piece (unit) of your code, don’t touch external system.</a:t>
            </a:r>
          </a:p>
          <a:p>
            <a:pPr lvl="1" marL="500634" indent="-250317" defTabSz="426466">
              <a:spcBef>
                <a:spcPts val="2300"/>
              </a:spcBef>
              <a:defRPr sz="2044"/>
            </a:pPr>
            <a:r>
              <a:t>Integration tests: reach out to external system and tests your code.</a:t>
            </a:r>
          </a:p>
          <a:p>
            <a:pPr marL="250317" indent="-250317" defTabSz="426466">
              <a:spcBef>
                <a:spcPts val="2300"/>
              </a:spcBef>
              <a:defRPr sz="2044"/>
            </a:pPr>
            <a:r>
              <a:t>A way to check the thing you’re doing in Powershell is actually the thing you meant to do in Powershell.</a:t>
            </a:r>
          </a:p>
          <a:p>
            <a:pPr marL="250317" indent="-250317" defTabSz="426466">
              <a:spcBef>
                <a:spcPts val="2300"/>
              </a:spcBef>
              <a:defRPr sz="2044"/>
            </a:pPr>
            <a:r>
              <a:t>Forces you to re-think how you write Powershell.</a:t>
            </a:r>
          </a:p>
          <a:p>
            <a:pPr marL="250317" indent="-250317" defTabSz="426466">
              <a:spcBef>
                <a:spcPts val="2300"/>
              </a:spcBef>
              <a:defRPr sz="2044"/>
            </a:pPr>
            <a:r>
              <a:t>Runs on Linux, macOS, or Windows.</a:t>
            </a:r>
          </a:p>
          <a:p>
            <a:pPr marL="250317" indent="-250317" defTabSz="426466">
              <a:spcBef>
                <a:spcPts val="2300"/>
              </a:spcBef>
              <a:defRPr sz="2044"/>
            </a:pPr>
            <a:r>
              <a:t>Comes pre-installed with Windows 10 and Windows Server 2016.</a:t>
            </a:r>
          </a:p>
          <a:p>
            <a:pPr marL="250317" indent="-250317" defTabSz="426466">
              <a:spcBef>
                <a:spcPts val="2300"/>
              </a:spcBef>
              <a:defRPr sz="2044"/>
            </a:pPr>
            <a:r>
              <a:t>Microsoft wants you to use this tool, read the PDF - </a:t>
            </a:r>
            <a:r>
              <a:rPr u="sng">
                <a:hlinkClick r:id="rId2" invalidUrl="" action="" tgtFrame="" tooltip="" history="1" highlightClick="0" endSnd="0"/>
              </a:rPr>
              <a:t>https://docs.microsoft.com/en-us/powershell/dsc/further-reading/whitepapers</a:t>
            </a:r>
          </a:p>
          <a:p>
            <a:pPr marL="250317" indent="-250317" defTabSz="426466">
              <a:spcBef>
                <a:spcPts val="2300"/>
              </a:spcBef>
              <a:defRPr sz="2044"/>
            </a:pPr>
            <a:r>
              <a:rPr b="1">
                <a:solidFill>
                  <a:srgbClr val="FF2600"/>
                </a:solidFill>
              </a:rPr>
              <a:t>WARNING</a:t>
            </a:r>
            <a:r>
              <a:t>: This presentation may turn you more into a developer than you thought was 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emo!"/>
          <p:cNvSpPr txBox="1"/>
          <p:nvPr/>
        </p:nvSpPr>
        <p:spPr>
          <a:xfrm>
            <a:off x="5100707" y="7446821"/>
            <a:ext cx="3392552" cy="135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300"/>
            </a:lvl1pPr>
          </a:lstStyle>
          <a:p>
            <a:pPr/>
            <a:r>
              <a:t>Demo!</a:t>
            </a:r>
          </a:p>
        </p:txBody>
      </p:sp>
      <p:pic>
        <p:nvPicPr>
          <p:cNvPr id="133" name="2wsly0.jpg" descr="2wsly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427" y="882720"/>
            <a:ext cx="11303946" cy="6328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ester Use-Cas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Pester Use-Case 1</a:t>
            </a:r>
          </a:p>
        </p:txBody>
      </p:sp>
      <p:sp>
        <p:nvSpPr>
          <p:cNvPr id="136" name="On-boarding New Users:…"/>
          <p:cNvSpPr txBox="1"/>
          <p:nvPr>
            <p:ph type="body" idx="1"/>
          </p:nvPr>
        </p:nvSpPr>
        <p:spPr>
          <a:xfrm>
            <a:off x="1009363" y="2698256"/>
            <a:ext cx="10986074" cy="6084288"/>
          </a:xfrm>
          <a:prstGeom prst="rect">
            <a:avLst/>
          </a:prstGeom>
        </p:spPr>
        <p:txBody>
          <a:bodyPr/>
          <a:lstStyle/>
          <a:p>
            <a:pPr marL="250121" indent="-250121" defTabSz="403097">
              <a:spcBef>
                <a:spcPts val="0"/>
              </a:spcBef>
              <a:defRPr sz="2553"/>
            </a:pPr>
            <a:r>
              <a:t>On-boarding New Users: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AD Account exists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UPN matches email address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UPN matches sip address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Company, Department, EmployeeID, Title, City, Office, State, and Home Drive is not empty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Verify common AD Group memberships are set</a:t>
            </a:r>
          </a:p>
          <a:p>
            <a:pPr lvl="2" marL="709802" indent="-236600" defTabSz="403097">
              <a:spcBef>
                <a:spcPts val="2200"/>
              </a:spcBef>
              <a:defRPr sz="2415"/>
            </a:pPr>
            <a:r>
              <a:t>Azure AD Group-Based licensing + firewall access 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Location-based AD Groups are set</a:t>
            </a:r>
          </a:p>
          <a:p>
            <a:pPr lvl="1" marL="473201" indent="-236600" defTabSz="403097">
              <a:spcBef>
                <a:spcPts val="2200"/>
              </a:spcBef>
              <a:defRPr sz="2415"/>
            </a:pPr>
            <a:r>
              <a:t>O365 licensing is 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001.png" descr="image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107950"/>
            <a:ext cx="12623800" cy="953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ster Use-Cas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Pester Use-Case 2</a:t>
            </a:r>
          </a:p>
        </p:txBody>
      </p:sp>
      <p:sp>
        <p:nvSpPr>
          <p:cNvPr id="141" name="Creating new Servers:…"/>
          <p:cNvSpPr txBox="1"/>
          <p:nvPr>
            <p:ph type="body" idx="1"/>
          </p:nvPr>
        </p:nvSpPr>
        <p:spPr>
          <a:xfrm>
            <a:off x="1009363" y="2698256"/>
            <a:ext cx="10986074" cy="6084288"/>
          </a:xfrm>
          <a:prstGeom prst="rect">
            <a:avLst/>
          </a:prstGeom>
        </p:spPr>
        <p:txBody>
          <a:bodyPr/>
          <a:lstStyle/>
          <a:p>
            <a:pPr marL="304495" indent="-304495" defTabSz="490727">
              <a:spcBef>
                <a:spcPts val="0"/>
              </a:spcBef>
              <a:defRPr sz="3108"/>
            </a:pPr>
            <a:r>
              <a:t>Creating new Servers: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AD Description is set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Exists in DNS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In the correct OU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Correct network based on pre-defined rules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Validate vCenter portgroup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Validate it’s running/turned on</a:t>
            </a:r>
          </a:p>
          <a:p>
            <a:pPr lvl="1" marL="576071" indent="-288035" defTabSz="490727">
              <a:spcBef>
                <a:spcPts val="2600"/>
              </a:spcBef>
              <a:defRPr sz="2940"/>
            </a:pPr>
            <a:r>
              <a:t>Validate base software installed (AV, Solarwinds, etc).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