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
  </p:notesMasterIdLst>
  <p:sldIdLst>
    <p:sldId id="261" r:id="rId2"/>
    <p:sldId id="256" r:id="rId3"/>
    <p:sldId id="257" r:id="rId4"/>
    <p:sldId id="259" r:id="rId5"/>
    <p:sldId id="265" r:id="rId6"/>
  </p:sldIdLst>
  <p:sldSz cx="14630400" cy="8229600"/>
  <p:notesSz cx="8229600" cy="14630400"/>
  <p:embeddedFontLst>
    <p:embeddedFont>
      <p:font typeface="Bitter Medium" panose="020B0604020202020204" charset="0"/>
      <p:regular r:id="rId8"/>
    </p:embeddedFont>
    <p:embeddedFont>
      <p:font typeface="Open Sans" panose="020B0606030504020204" pitchFamily="34" charset="0"/>
      <p:regular r:id="rId9"/>
      <p:bold r:id="rId10"/>
      <p:italic r:id="rId11"/>
      <p:boldItalic r:id="rId12"/>
    </p:embeddedFont>
  </p:embeddedFontLst>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494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25354"/>
            <a:ext cx="7556421" cy="1417558"/>
          </a:xfrm>
          <a:prstGeom prst="rect">
            <a:avLst/>
          </a:prstGeom>
          <a:noFill/>
          <a:ln/>
        </p:spPr>
        <p:txBody>
          <a:bodyPr wrap="square" lIns="0" tIns="0" rIns="0" bIns="0" rtlCol="0" anchor="t"/>
          <a:lstStyle/>
          <a:p>
            <a:pPr marL="0" indent="0" algn="ctr">
              <a:lnSpc>
                <a:spcPts val="5550"/>
              </a:lnSpc>
              <a:buNone/>
            </a:pPr>
            <a:endParaRPr lang="en-US" sz="4450" dirty="0"/>
          </a:p>
        </p:txBody>
      </p:sp>
      <p:sp>
        <p:nvSpPr>
          <p:cNvPr id="6" name="Text 3"/>
          <p:cNvSpPr/>
          <p:nvPr/>
        </p:nvSpPr>
        <p:spPr>
          <a:xfrm>
            <a:off x="7017306" y="3428643"/>
            <a:ext cx="2927747" cy="1451610"/>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9" name="Text 6"/>
          <p:cNvSpPr/>
          <p:nvPr/>
        </p:nvSpPr>
        <p:spPr>
          <a:xfrm>
            <a:off x="10908983" y="3428643"/>
            <a:ext cx="2927747"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a:t>
            </a:r>
            <a:endParaRPr lang="en-US" sz="1750" dirty="0"/>
          </a:p>
        </p:txBody>
      </p:sp>
      <p:sp>
        <p:nvSpPr>
          <p:cNvPr id="11" name="Text 8"/>
          <p:cNvSpPr/>
          <p:nvPr/>
        </p:nvSpPr>
        <p:spPr>
          <a:xfrm>
            <a:off x="7017306" y="5362218"/>
            <a:ext cx="2835235"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12" name="Text 9"/>
          <p:cNvSpPr/>
          <p:nvPr/>
        </p:nvSpPr>
        <p:spPr>
          <a:xfrm>
            <a:off x="7017306" y="5852636"/>
            <a:ext cx="2927747" cy="1088708"/>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14" name="Text 11"/>
          <p:cNvSpPr/>
          <p:nvPr/>
        </p:nvSpPr>
        <p:spPr>
          <a:xfrm>
            <a:off x="6460027" y="2090057"/>
            <a:ext cx="7556420" cy="5214189"/>
          </a:xfrm>
          <a:prstGeom prst="rect">
            <a:avLst/>
          </a:prstGeom>
          <a:noFill/>
          <a:ln/>
        </p:spPr>
        <p:txBody>
          <a:bodyPr wrap="none" lIns="0" tIns="0" rIns="0" bIns="0" rtlCol="0" anchor="t"/>
          <a:lstStyle/>
          <a:p>
            <a:pPr marL="0" indent="0" algn="ctr">
              <a:lnSpc>
                <a:spcPts val="5550"/>
              </a:lnSpc>
              <a:buNone/>
            </a:pPr>
            <a:r>
              <a:rPr lang="en-US" sz="4400" kern="0" spc="-134" dirty="0">
                <a:solidFill>
                  <a:srgbClr val="2C3F42"/>
                </a:solidFill>
                <a:latin typeface="Bitter Medium" pitchFamily="34" charset="0"/>
                <a:ea typeface="Bitter Medium" pitchFamily="34" charset="-122"/>
                <a:cs typeface="Bitter Medium" pitchFamily="34" charset="-120"/>
              </a:rPr>
              <a:t>Smart Academic Performance </a:t>
            </a:r>
          </a:p>
          <a:p>
            <a:pPr marL="0" indent="0" algn="ctr">
              <a:lnSpc>
                <a:spcPts val="5550"/>
              </a:lnSpc>
              <a:buNone/>
            </a:pPr>
            <a:r>
              <a:rPr lang="en-US" sz="4400" kern="0" spc="-134" dirty="0">
                <a:solidFill>
                  <a:srgbClr val="2C3F42"/>
                </a:solidFill>
                <a:latin typeface="Bitter Medium" pitchFamily="34" charset="0"/>
                <a:ea typeface="Bitter Medium" pitchFamily="34" charset="-122"/>
                <a:cs typeface="Bitter Medium" pitchFamily="34" charset="-120"/>
              </a:rPr>
              <a:t>Monitoring System</a:t>
            </a:r>
          </a:p>
          <a:p>
            <a:pPr algn="ctr">
              <a:lnSpc>
                <a:spcPts val="5550"/>
              </a:lnSpc>
            </a:pPr>
            <a:r>
              <a:rPr lang="en-US" i="1" kern="0" spc="-36" dirty="0">
                <a:solidFill>
                  <a:srgbClr val="2B2E3C"/>
                </a:solidFill>
                <a:latin typeface="Open Sans" pitchFamily="34" charset="0"/>
                <a:ea typeface="Open Sans" pitchFamily="34" charset="-122"/>
                <a:cs typeface="Open Sans" pitchFamily="34" charset="-120"/>
              </a:rPr>
              <a:t>Enhancing Student Performance Through Data-Driven Insights</a:t>
            </a:r>
            <a:endParaRPr lang="en-US" dirty="0"/>
          </a:p>
          <a:p>
            <a:pPr marL="0" indent="0" algn="ctr">
              <a:lnSpc>
                <a:spcPts val="5550"/>
              </a:lnSpc>
              <a:buNone/>
            </a:pPr>
            <a:endParaRPr lang="en-US" sz="4400" kern="0" spc="-134" dirty="0">
              <a:solidFill>
                <a:srgbClr val="2C3F42"/>
              </a:solidFill>
              <a:latin typeface="Bitter Medium" pitchFamily="34" charset="0"/>
              <a:ea typeface="Bitter Medium" pitchFamily="34" charset="-122"/>
              <a:cs typeface="Bitter Medium" pitchFamily="34" charset="-120"/>
            </a:endParaRPr>
          </a:p>
          <a:p>
            <a:pPr marL="0" indent="0" algn="ctr">
              <a:lnSpc>
                <a:spcPts val="5550"/>
              </a:lnSpc>
              <a:buNone/>
            </a:pPr>
            <a:endParaRPr lang="en-US" sz="4000" kern="0" spc="-134" dirty="0">
              <a:solidFill>
                <a:srgbClr val="2C3F42"/>
              </a:solidFill>
              <a:latin typeface="Bitter Medium" pitchFamily="34" charset="0"/>
            </a:endParaRPr>
          </a:p>
          <a:p>
            <a:pPr marL="0" indent="0" algn="ctr">
              <a:lnSpc>
                <a:spcPts val="5550"/>
              </a:lnSpc>
              <a:buNone/>
            </a:pPr>
            <a:r>
              <a:rPr lang="en-US" sz="2800" kern="0" spc="-134" dirty="0">
                <a:solidFill>
                  <a:srgbClr val="2C3F42"/>
                </a:solidFill>
                <a:latin typeface="Bitter Medium" pitchFamily="34" charset="0"/>
              </a:rPr>
              <a:t>BY ABSOLOM ORIANGA</a:t>
            </a:r>
            <a:endParaRPr lang="en-US" sz="2800" dirty="0"/>
          </a:p>
        </p:txBody>
      </p:sp>
      <p:sp>
        <p:nvSpPr>
          <p:cNvPr id="15" name="Text 12"/>
          <p:cNvSpPr/>
          <p:nvPr/>
        </p:nvSpPr>
        <p:spPr>
          <a:xfrm>
            <a:off x="10908983" y="5852636"/>
            <a:ext cx="2927747" cy="1451610"/>
          </a:xfrm>
          <a:prstGeom prst="rect">
            <a:avLst/>
          </a:prstGeom>
          <a:noFill/>
          <a:ln/>
        </p:spPr>
        <p:txBody>
          <a:bodyPr wrap="square" lIns="0" tIns="0" rIns="0" bIns="0" rtlCol="0" anchor="t"/>
          <a:lstStyle/>
          <a:p>
            <a:pPr marL="0" indent="0" algn="l">
              <a:lnSpc>
                <a:spcPts val="28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984766"/>
            <a:ext cx="7556421" cy="1417558"/>
          </a:xfrm>
          <a:prstGeom prst="rect">
            <a:avLst/>
          </a:prstGeom>
          <a:noFill/>
          <a:ln/>
        </p:spPr>
        <p:txBody>
          <a:bodyPr wrap="square" lIns="0" tIns="0" rIns="0" bIns="0" rtlCol="0" anchor="t"/>
          <a:lstStyle/>
          <a:p>
            <a:pPr marL="0" indent="0" algn="ctr">
              <a:lnSpc>
                <a:spcPts val="5550"/>
              </a:lnSpc>
              <a:buNone/>
            </a:pPr>
            <a:r>
              <a:rPr lang="en-US" sz="4000" kern="0" spc="-134" dirty="0">
                <a:solidFill>
                  <a:srgbClr val="2C3F42"/>
                </a:solidFill>
                <a:latin typeface="Bitter Medium" pitchFamily="34" charset="0"/>
                <a:ea typeface="Bitter Medium" pitchFamily="34" charset="-122"/>
                <a:cs typeface="Bitter Medium" pitchFamily="34" charset="-120"/>
              </a:rPr>
              <a:t>PROBLEM STATEMENT</a:t>
            </a:r>
            <a:endParaRPr lang="en-US" sz="4000" dirty="0"/>
          </a:p>
        </p:txBody>
      </p:sp>
      <p:sp>
        <p:nvSpPr>
          <p:cNvPr id="4" name="Text 1"/>
          <p:cNvSpPr/>
          <p:nvPr/>
        </p:nvSpPr>
        <p:spPr>
          <a:xfrm>
            <a:off x="793790" y="2090058"/>
            <a:ext cx="7556421" cy="567417"/>
          </a:xfrm>
          <a:prstGeom prst="rect">
            <a:avLst/>
          </a:prstGeom>
          <a:noFill/>
          <a:ln/>
        </p:spPr>
        <p:txBody>
          <a:bodyPr wrap="none" lIns="0" tIns="0" rIns="0" bIns="0" rtlCol="0" anchor="t"/>
          <a:lstStyle/>
          <a:p>
            <a:pPr marL="0" indent="0" algn="l">
              <a:lnSpc>
                <a:spcPts val="2850"/>
              </a:lnSpc>
              <a:buNone/>
            </a:pPr>
            <a:r>
              <a:rPr lang="en-US" sz="1750" b="1" i="1" kern="0" spc="-36" dirty="0">
                <a:solidFill>
                  <a:srgbClr val="2B2E3C"/>
                </a:solidFill>
                <a:latin typeface="Open Sans" pitchFamily="34" charset="0"/>
                <a:ea typeface="Open Sans" pitchFamily="34" charset="-122"/>
                <a:cs typeface="Open Sans" pitchFamily="34" charset="-120"/>
              </a:rPr>
              <a:t>Enhancing Student Performance Through Data-Driven Insights</a:t>
            </a:r>
            <a:endParaRPr lang="en-US" sz="1750" dirty="0"/>
          </a:p>
        </p:txBody>
      </p:sp>
      <p:sp>
        <p:nvSpPr>
          <p:cNvPr id="5" name="Text 2"/>
          <p:cNvSpPr/>
          <p:nvPr/>
        </p:nvSpPr>
        <p:spPr>
          <a:xfrm>
            <a:off x="793790" y="2821577"/>
            <a:ext cx="7556421" cy="380508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Uganda’s Vision 2040 promotes digital innovation in education, yet many institutions still use outdated manual methods to track student performance, resulting in delays, errors, and poor communication. Current systems lack real-time monitoring and data analytics, leading to issues like falsified records and grading inaccuracies. The Smart Academic Monitoring System (SAMS) addresses these challenges by providing an integrated, automated platform for real-time performance tracking, attendance monitoring, and timely reporting—enhancing accuracy, accountability, and supporting SDG 4: Quality Education.</a:t>
            </a:r>
            <a:endParaRPr lang="en-US" sz="1750" dirty="0"/>
          </a:p>
        </p:txBody>
      </p:sp>
      <p:sp>
        <p:nvSpPr>
          <p:cNvPr id="6" name="Text 3"/>
          <p:cNvSpPr/>
          <p:nvPr/>
        </p:nvSpPr>
        <p:spPr>
          <a:xfrm>
            <a:off x="793790" y="6881813"/>
            <a:ext cx="7556421"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315200" y="0"/>
            <a:ext cx="7315200" cy="8229600"/>
          </a:xfrm>
          <a:prstGeom prst="rect">
            <a:avLst/>
          </a:prstGeom>
        </p:spPr>
      </p:pic>
      <p:sp>
        <p:nvSpPr>
          <p:cNvPr id="3" name="Text 0"/>
          <p:cNvSpPr/>
          <p:nvPr/>
        </p:nvSpPr>
        <p:spPr>
          <a:xfrm>
            <a:off x="793790" y="1462326"/>
            <a:ext cx="3685937" cy="460772"/>
          </a:xfrm>
          <a:prstGeom prst="rect">
            <a:avLst/>
          </a:prstGeom>
          <a:noFill/>
          <a:ln/>
        </p:spPr>
        <p:txBody>
          <a:bodyPr wrap="none" lIns="0" tIns="0" rIns="0" bIns="0" rtlCol="0" anchor="t"/>
          <a:lstStyle/>
          <a:p>
            <a:pPr marL="0" indent="0" algn="l">
              <a:lnSpc>
                <a:spcPts val="3600"/>
              </a:lnSpc>
              <a:buNone/>
            </a:pPr>
            <a:r>
              <a:rPr lang="en-US" sz="2900" kern="0" spc="-87" dirty="0">
                <a:solidFill>
                  <a:srgbClr val="2C3F42"/>
                </a:solidFill>
                <a:latin typeface="Bitter Medium" pitchFamily="34" charset="0"/>
                <a:ea typeface="Bitter Medium" pitchFamily="34" charset="-122"/>
                <a:cs typeface="Bitter Medium" pitchFamily="34" charset="-120"/>
              </a:rPr>
              <a:t>System Benefits</a:t>
            </a:r>
            <a:endParaRPr lang="en-US" sz="2900" dirty="0"/>
          </a:p>
        </p:txBody>
      </p:sp>
      <p:pic>
        <p:nvPicPr>
          <p:cNvPr id="4" name="Image 1" descr="preencoded.png"/>
          <p:cNvPicPr>
            <a:picLocks noChangeAspect="1"/>
          </p:cNvPicPr>
          <p:nvPr/>
        </p:nvPicPr>
        <p:blipFill>
          <a:blip r:embed="rId4"/>
          <a:stretch>
            <a:fillRect/>
          </a:stretch>
        </p:blipFill>
        <p:spPr>
          <a:xfrm>
            <a:off x="793790" y="2144197"/>
            <a:ext cx="737116" cy="884515"/>
          </a:xfrm>
          <a:prstGeom prst="rect">
            <a:avLst/>
          </a:prstGeom>
        </p:spPr>
      </p:pic>
      <p:sp>
        <p:nvSpPr>
          <p:cNvPr id="5" name="Text 1"/>
          <p:cNvSpPr/>
          <p:nvPr/>
        </p:nvSpPr>
        <p:spPr>
          <a:xfrm>
            <a:off x="1752005" y="2291596"/>
            <a:ext cx="2837617" cy="230386"/>
          </a:xfrm>
          <a:prstGeom prst="rect">
            <a:avLst/>
          </a:prstGeom>
          <a:noFill/>
          <a:ln/>
        </p:spPr>
        <p:txBody>
          <a:bodyPr wrap="none" lIns="0" tIns="0" rIns="0" bIns="0" rtlCol="0" anchor="t"/>
          <a:lstStyle/>
          <a:p>
            <a:pPr marL="0" indent="0" algn="l">
              <a:lnSpc>
                <a:spcPts val="1800"/>
              </a:lnSpc>
              <a:buNone/>
            </a:pPr>
            <a:r>
              <a:rPr lang="en-US" sz="1450" kern="0" spc="-44" dirty="0">
                <a:solidFill>
                  <a:srgbClr val="2B2E3C"/>
                </a:solidFill>
                <a:latin typeface="Bitter Medium" pitchFamily="34" charset="0"/>
                <a:ea typeface="Bitter Medium" pitchFamily="34" charset="-122"/>
                <a:cs typeface="Bitter Medium" pitchFamily="34" charset="-120"/>
              </a:rPr>
              <a:t>Improved Performance Monitoring</a:t>
            </a:r>
            <a:endParaRPr lang="en-US" sz="1450" dirty="0"/>
          </a:p>
        </p:txBody>
      </p:sp>
      <p:sp>
        <p:nvSpPr>
          <p:cNvPr id="6" name="Text 2"/>
          <p:cNvSpPr/>
          <p:nvPr/>
        </p:nvSpPr>
        <p:spPr>
          <a:xfrm>
            <a:off x="1752005" y="2610326"/>
            <a:ext cx="4769406" cy="235744"/>
          </a:xfrm>
          <a:prstGeom prst="rect">
            <a:avLst/>
          </a:prstGeom>
          <a:noFill/>
          <a:ln/>
        </p:spPr>
        <p:txBody>
          <a:bodyPr wrap="none" lIns="0" tIns="0" rIns="0" bIns="0" rtlCol="0" anchor="t"/>
          <a:lstStyle/>
          <a:p>
            <a:pPr marL="0" indent="0" algn="l">
              <a:lnSpc>
                <a:spcPts val="1850"/>
              </a:lnSpc>
              <a:buNone/>
            </a:pPr>
            <a:r>
              <a:rPr lang="en-US" sz="1150" kern="0" spc="-23" dirty="0">
                <a:solidFill>
                  <a:srgbClr val="2B2E3C"/>
                </a:solidFill>
                <a:latin typeface="Open Sans" pitchFamily="34" charset="0"/>
                <a:ea typeface="Open Sans" pitchFamily="34" charset="-122"/>
                <a:cs typeface="Open Sans" pitchFamily="34" charset="-120"/>
              </a:rPr>
              <a:t>Automated tracking ensures timely feedback for students.</a:t>
            </a:r>
            <a:endParaRPr lang="en-US" sz="1150" dirty="0"/>
          </a:p>
        </p:txBody>
      </p:sp>
      <p:pic>
        <p:nvPicPr>
          <p:cNvPr id="7" name="Image 2" descr="preencoded.png"/>
          <p:cNvPicPr>
            <a:picLocks noChangeAspect="1"/>
          </p:cNvPicPr>
          <p:nvPr/>
        </p:nvPicPr>
        <p:blipFill>
          <a:blip r:embed="rId5"/>
          <a:stretch>
            <a:fillRect/>
          </a:stretch>
        </p:blipFill>
        <p:spPr>
          <a:xfrm>
            <a:off x="793790" y="3028712"/>
            <a:ext cx="737116" cy="884515"/>
          </a:xfrm>
          <a:prstGeom prst="rect">
            <a:avLst/>
          </a:prstGeom>
        </p:spPr>
      </p:pic>
      <p:sp>
        <p:nvSpPr>
          <p:cNvPr id="8" name="Text 3"/>
          <p:cNvSpPr/>
          <p:nvPr/>
        </p:nvSpPr>
        <p:spPr>
          <a:xfrm>
            <a:off x="1752005" y="3176111"/>
            <a:ext cx="1842968" cy="230386"/>
          </a:xfrm>
          <a:prstGeom prst="rect">
            <a:avLst/>
          </a:prstGeom>
          <a:noFill/>
          <a:ln/>
        </p:spPr>
        <p:txBody>
          <a:bodyPr wrap="none" lIns="0" tIns="0" rIns="0" bIns="0" rtlCol="0" anchor="t"/>
          <a:lstStyle/>
          <a:p>
            <a:pPr marL="0" indent="0" algn="l">
              <a:lnSpc>
                <a:spcPts val="1800"/>
              </a:lnSpc>
              <a:buNone/>
            </a:pPr>
            <a:r>
              <a:rPr lang="en-US" sz="1450" kern="0" spc="-44" dirty="0">
                <a:solidFill>
                  <a:srgbClr val="2B2E3C"/>
                </a:solidFill>
                <a:latin typeface="Bitter Medium" pitchFamily="34" charset="0"/>
                <a:ea typeface="Bitter Medium" pitchFamily="34" charset="-122"/>
                <a:cs typeface="Bitter Medium" pitchFamily="34" charset="-120"/>
              </a:rPr>
              <a:t>Enhanced Attendance</a:t>
            </a:r>
            <a:endParaRPr lang="en-US" sz="1450" dirty="0"/>
          </a:p>
        </p:txBody>
      </p:sp>
      <p:sp>
        <p:nvSpPr>
          <p:cNvPr id="9" name="Text 4"/>
          <p:cNvSpPr/>
          <p:nvPr/>
        </p:nvSpPr>
        <p:spPr>
          <a:xfrm>
            <a:off x="1752005" y="3494842"/>
            <a:ext cx="4769406" cy="235744"/>
          </a:xfrm>
          <a:prstGeom prst="rect">
            <a:avLst/>
          </a:prstGeom>
          <a:noFill/>
          <a:ln/>
        </p:spPr>
        <p:txBody>
          <a:bodyPr wrap="none" lIns="0" tIns="0" rIns="0" bIns="0" rtlCol="0" anchor="t"/>
          <a:lstStyle/>
          <a:p>
            <a:pPr marL="0" indent="0" algn="l">
              <a:lnSpc>
                <a:spcPts val="1850"/>
              </a:lnSpc>
              <a:buNone/>
            </a:pPr>
            <a:r>
              <a:rPr lang="en-US" sz="1150" kern="0" spc="-23" dirty="0">
                <a:solidFill>
                  <a:srgbClr val="2B2E3C"/>
                </a:solidFill>
                <a:latin typeface="Open Sans" pitchFamily="34" charset="0"/>
                <a:ea typeface="Open Sans" pitchFamily="34" charset="-122"/>
                <a:cs typeface="Open Sans" pitchFamily="34" charset="-120"/>
              </a:rPr>
              <a:t>Biometric/RFID systems eliminate fraudulent attendance.</a:t>
            </a:r>
            <a:endParaRPr lang="en-US" sz="1150" dirty="0"/>
          </a:p>
        </p:txBody>
      </p:sp>
      <p:pic>
        <p:nvPicPr>
          <p:cNvPr id="10" name="Image 3" descr="preencoded.png"/>
          <p:cNvPicPr>
            <a:picLocks noChangeAspect="1"/>
          </p:cNvPicPr>
          <p:nvPr/>
        </p:nvPicPr>
        <p:blipFill>
          <a:blip r:embed="rId6"/>
          <a:stretch>
            <a:fillRect/>
          </a:stretch>
        </p:blipFill>
        <p:spPr>
          <a:xfrm>
            <a:off x="793790" y="3913227"/>
            <a:ext cx="737116" cy="884515"/>
          </a:xfrm>
          <a:prstGeom prst="rect">
            <a:avLst/>
          </a:prstGeom>
        </p:spPr>
      </p:pic>
      <p:sp>
        <p:nvSpPr>
          <p:cNvPr id="11" name="Text 5"/>
          <p:cNvSpPr/>
          <p:nvPr/>
        </p:nvSpPr>
        <p:spPr>
          <a:xfrm>
            <a:off x="1752005" y="4060627"/>
            <a:ext cx="1842968" cy="230386"/>
          </a:xfrm>
          <a:prstGeom prst="rect">
            <a:avLst/>
          </a:prstGeom>
          <a:noFill/>
          <a:ln/>
        </p:spPr>
        <p:txBody>
          <a:bodyPr wrap="none" lIns="0" tIns="0" rIns="0" bIns="0" rtlCol="0" anchor="t"/>
          <a:lstStyle/>
          <a:p>
            <a:pPr marL="0" indent="0" algn="l">
              <a:lnSpc>
                <a:spcPts val="1800"/>
              </a:lnSpc>
              <a:buNone/>
            </a:pPr>
            <a:r>
              <a:rPr lang="en-US" sz="1450" kern="0" spc="-44" dirty="0">
                <a:solidFill>
                  <a:srgbClr val="2B2E3C"/>
                </a:solidFill>
                <a:latin typeface="Bitter Medium" pitchFamily="34" charset="0"/>
                <a:ea typeface="Bitter Medium" pitchFamily="34" charset="-122"/>
                <a:cs typeface="Bitter Medium" pitchFamily="34" charset="-120"/>
              </a:rPr>
              <a:t>Real-time Alerts</a:t>
            </a:r>
            <a:endParaRPr lang="en-US" sz="1450" dirty="0"/>
          </a:p>
        </p:txBody>
      </p:sp>
      <p:sp>
        <p:nvSpPr>
          <p:cNvPr id="12" name="Text 6"/>
          <p:cNvSpPr/>
          <p:nvPr/>
        </p:nvSpPr>
        <p:spPr>
          <a:xfrm>
            <a:off x="1752005" y="4379357"/>
            <a:ext cx="4769406" cy="235744"/>
          </a:xfrm>
          <a:prstGeom prst="rect">
            <a:avLst/>
          </a:prstGeom>
          <a:noFill/>
          <a:ln/>
        </p:spPr>
        <p:txBody>
          <a:bodyPr wrap="none" lIns="0" tIns="0" rIns="0" bIns="0" rtlCol="0" anchor="t"/>
          <a:lstStyle/>
          <a:p>
            <a:pPr marL="0" indent="0" algn="l">
              <a:lnSpc>
                <a:spcPts val="1850"/>
              </a:lnSpc>
              <a:buNone/>
            </a:pPr>
            <a:r>
              <a:rPr lang="en-US" sz="1150" kern="0" spc="-23" dirty="0">
                <a:solidFill>
                  <a:srgbClr val="2B2E3C"/>
                </a:solidFill>
                <a:latin typeface="Open Sans" pitchFamily="34" charset="0"/>
                <a:ea typeface="Open Sans" pitchFamily="34" charset="-122"/>
                <a:cs typeface="Open Sans" pitchFamily="34" charset="-120"/>
              </a:rPr>
              <a:t>Automated alerts for absenteeism and poor performance.</a:t>
            </a:r>
            <a:endParaRPr lang="en-US" sz="1150" dirty="0"/>
          </a:p>
        </p:txBody>
      </p:sp>
      <p:pic>
        <p:nvPicPr>
          <p:cNvPr id="13" name="Image 4" descr="preencoded.png"/>
          <p:cNvPicPr>
            <a:picLocks noChangeAspect="1"/>
          </p:cNvPicPr>
          <p:nvPr/>
        </p:nvPicPr>
        <p:blipFill>
          <a:blip r:embed="rId7"/>
          <a:stretch>
            <a:fillRect/>
          </a:stretch>
        </p:blipFill>
        <p:spPr>
          <a:xfrm>
            <a:off x="793790" y="4797743"/>
            <a:ext cx="737116" cy="884515"/>
          </a:xfrm>
          <a:prstGeom prst="rect">
            <a:avLst/>
          </a:prstGeom>
        </p:spPr>
      </p:pic>
      <p:sp>
        <p:nvSpPr>
          <p:cNvPr id="14" name="Text 7"/>
          <p:cNvSpPr/>
          <p:nvPr/>
        </p:nvSpPr>
        <p:spPr>
          <a:xfrm>
            <a:off x="1752005" y="4945142"/>
            <a:ext cx="1842968" cy="230386"/>
          </a:xfrm>
          <a:prstGeom prst="rect">
            <a:avLst/>
          </a:prstGeom>
          <a:noFill/>
          <a:ln/>
        </p:spPr>
        <p:txBody>
          <a:bodyPr wrap="none" lIns="0" tIns="0" rIns="0" bIns="0" rtlCol="0" anchor="t"/>
          <a:lstStyle/>
          <a:p>
            <a:pPr marL="0" indent="0" algn="l">
              <a:lnSpc>
                <a:spcPts val="1800"/>
              </a:lnSpc>
              <a:buNone/>
            </a:pPr>
            <a:r>
              <a:rPr lang="en-US" sz="1450" kern="0" spc="-44" dirty="0">
                <a:solidFill>
                  <a:srgbClr val="2B2E3C"/>
                </a:solidFill>
                <a:latin typeface="Bitter Medium" pitchFamily="34" charset="0"/>
                <a:ea typeface="Bitter Medium" pitchFamily="34" charset="-122"/>
                <a:cs typeface="Bitter Medium" pitchFamily="34" charset="-120"/>
              </a:rPr>
              <a:t>Data-Driven Decisions</a:t>
            </a:r>
            <a:endParaRPr lang="en-US" sz="1450" dirty="0"/>
          </a:p>
        </p:txBody>
      </p:sp>
      <p:sp>
        <p:nvSpPr>
          <p:cNvPr id="15" name="Text 8"/>
          <p:cNvSpPr/>
          <p:nvPr/>
        </p:nvSpPr>
        <p:spPr>
          <a:xfrm>
            <a:off x="1752005" y="5263872"/>
            <a:ext cx="4769406" cy="235744"/>
          </a:xfrm>
          <a:prstGeom prst="rect">
            <a:avLst/>
          </a:prstGeom>
          <a:noFill/>
          <a:ln/>
        </p:spPr>
        <p:txBody>
          <a:bodyPr wrap="none" lIns="0" tIns="0" rIns="0" bIns="0" rtlCol="0" anchor="t"/>
          <a:lstStyle/>
          <a:p>
            <a:pPr marL="0" indent="0" algn="l">
              <a:lnSpc>
                <a:spcPts val="1850"/>
              </a:lnSpc>
              <a:buNone/>
            </a:pPr>
            <a:r>
              <a:rPr lang="en-US" sz="1150" kern="0" spc="-23" dirty="0">
                <a:solidFill>
                  <a:srgbClr val="2B2E3C"/>
                </a:solidFill>
                <a:latin typeface="Open Sans" pitchFamily="34" charset="0"/>
                <a:ea typeface="Open Sans" pitchFamily="34" charset="-122"/>
                <a:cs typeface="Open Sans" pitchFamily="34" charset="-120"/>
              </a:rPr>
              <a:t>Informed academic interventions.</a:t>
            </a:r>
            <a:endParaRPr lang="en-US" sz="1150" dirty="0"/>
          </a:p>
        </p:txBody>
      </p:sp>
      <p:pic>
        <p:nvPicPr>
          <p:cNvPr id="16" name="Image 5" descr="preencoded.png"/>
          <p:cNvPicPr>
            <a:picLocks noChangeAspect="1"/>
          </p:cNvPicPr>
          <p:nvPr/>
        </p:nvPicPr>
        <p:blipFill>
          <a:blip r:embed="rId8"/>
          <a:stretch>
            <a:fillRect/>
          </a:stretch>
        </p:blipFill>
        <p:spPr>
          <a:xfrm>
            <a:off x="793790" y="5682258"/>
            <a:ext cx="737116" cy="1085017"/>
          </a:xfrm>
          <a:prstGeom prst="rect">
            <a:avLst/>
          </a:prstGeom>
        </p:spPr>
      </p:pic>
      <p:sp>
        <p:nvSpPr>
          <p:cNvPr id="17" name="Text 9"/>
          <p:cNvSpPr/>
          <p:nvPr/>
        </p:nvSpPr>
        <p:spPr>
          <a:xfrm>
            <a:off x="1752005" y="5829657"/>
            <a:ext cx="2448044" cy="230386"/>
          </a:xfrm>
          <a:prstGeom prst="rect">
            <a:avLst/>
          </a:prstGeom>
          <a:noFill/>
          <a:ln/>
        </p:spPr>
        <p:txBody>
          <a:bodyPr wrap="none" lIns="0" tIns="0" rIns="0" bIns="0" rtlCol="0" anchor="t"/>
          <a:lstStyle/>
          <a:p>
            <a:pPr marL="0" indent="0" algn="l">
              <a:lnSpc>
                <a:spcPts val="1800"/>
              </a:lnSpc>
              <a:buNone/>
            </a:pPr>
            <a:r>
              <a:rPr lang="en-US" sz="1450" kern="0" spc="-44" dirty="0">
                <a:solidFill>
                  <a:srgbClr val="2B2E3C"/>
                </a:solidFill>
                <a:latin typeface="Bitter Medium" pitchFamily="34" charset="0"/>
                <a:ea typeface="Bitter Medium" pitchFamily="34" charset="-122"/>
                <a:cs typeface="Bitter Medium" pitchFamily="34" charset="-120"/>
              </a:rPr>
              <a:t>Increased Parent Engagement</a:t>
            </a:r>
            <a:endParaRPr lang="en-US" sz="1450" dirty="0"/>
          </a:p>
        </p:txBody>
      </p:sp>
      <p:sp>
        <p:nvSpPr>
          <p:cNvPr id="18" name="Text 10"/>
          <p:cNvSpPr/>
          <p:nvPr/>
        </p:nvSpPr>
        <p:spPr>
          <a:xfrm>
            <a:off x="1752005" y="6148388"/>
            <a:ext cx="4769406" cy="471488"/>
          </a:xfrm>
          <a:prstGeom prst="rect">
            <a:avLst/>
          </a:prstGeom>
          <a:noFill/>
          <a:ln/>
        </p:spPr>
        <p:txBody>
          <a:bodyPr wrap="square" lIns="0" tIns="0" rIns="0" bIns="0" rtlCol="0" anchor="t"/>
          <a:lstStyle/>
          <a:p>
            <a:pPr marL="0" indent="0" algn="l">
              <a:lnSpc>
                <a:spcPts val="1850"/>
              </a:lnSpc>
              <a:buNone/>
            </a:pPr>
            <a:r>
              <a:rPr lang="en-US" sz="1150" kern="0" spc="-23" dirty="0">
                <a:solidFill>
                  <a:srgbClr val="2B2E3C"/>
                </a:solidFill>
                <a:latin typeface="Open Sans" pitchFamily="34" charset="0"/>
                <a:ea typeface="Open Sans" pitchFamily="34" charset="-122"/>
                <a:cs typeface="Open Sans" pitchFamily="34" charset="-120"/>
              </a:rPr>
              <a:t>1.Parents can access their children’s academic reports and receive notifications on performance trends.</a:t>
            </a:r>
            <a:endParaRPr lang="en-US" sz="11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315200" y="0"/>
            <a:ext cx="7315200" cy="8229600"/>
          </a:xfrm>
          <a:prstGeom prst="rect">
            <a:avLst/>
          </a:prstGeom>
        </p:spPr>
      </p:pic>
      <p:pic>
        <p:nvPicPr>
          <p:cNvPr id="3" name="Image 1" descr="preencoded.png"/>
          <p:cNvPicPr>
            <a:picLocks noChangeAspect="1"/>
          </p:cNvPicPr>
          <p:nvPr/>
        </p:nvPicPr>
        <p:blipFill>
          <a:blip r:embed="rId4"/>
          <a:stretch>
            <a:fillRect/>
          </a:stretch>
        </p:blipFill>
        <p:spPr>
          <a:xfrm>
            <a:off x="391887" y="849086"/>
            <a:ext cx="13954906" cy="7001690"/>
          </a:xfrm>
          <a:prstGeom prst="rect">
            <a:avLst/>
          </a:prstGeom>
        </p:spPr>
      </p:pic>
      <p:sp>
        <p:nvSpPr>
          <p:cNvPr id="4" name="Text 0"/>
          <p:cNvSpPr/>
          <p:nvPr/>
        </p:nvSpPr>
        <p:spPr>
          <a:xfrm>
            <a:off x="793790" y="130629"/>
            <a:ext cx="5727621" cy="1397725"/>
          </a:xfrm>
          <a:prstGeom prst="rect">
            <a:avLst/>
          </a:prstGeom>
          <a:noFill/>
          <a:ln/>
        </p:spPr>
        <p:txBody>
          <a:bodyPr wrap="square" lIns="0" tIns="0" rIns="0" bIns="0" rtlCol="0" anchor="t"/>
          <a:lstStyle/>
          <a:p>
            <a:pPr marL="0" indent="0" algn="l">
              <a:lnSpc>
                <a:spcPts val="5550"/>
              </a:lnSpc>
              <a:buNone/>
            </a:pPr>
            <a:r>
              <a:rPr lang="en-US" sz="3200" kern="0" spc="-134" dirty="0">
                <a:solidFill>
                  <a:srgbClr val="2C3F42"/>
                </a:solidFill>
                <a:latin typeface="Bitter Medium" pitchFamily="34" charset="0"/>
                <a:ea typeface="Bitter Medium" pitchFamily="34" charset="-122"/>
                <a:cs typeface="Bitter Medium" pitchFamily="34" charset="-120"/>
              </a:rPr>
              <a:t>Entity Relationship Diagram</a:t>
            </a:r>
            <a:endParaRPr lang="en-US" sz="3200" dirty="0"/>
          </a:p>
        </p:txBody>
      </p:sp>
      <p:sp>
        <p:nvSpPr>
          <p:cNvPr id="5" name="Text 1"/>
          <p:cNvSpPr/>
          <p:nvPr/>
        </p:nvSpPr>
        <p:spPr>
          <a:xfrm>
            <a:off x="793790" y="4630698"/>
            <a:ext cx="5727621"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882378"/>
            <a:ext cx="5670590"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CONCLUSION</a:t>
            </a:r>
            <a:endParaRPr lang="en-US" sz="4450" dirty="0"/>
          </a:p>
        </p:txBody>
      </p:sp>
      <p:sp>
        <p:nvSpPr>
          <p:cNvPr id="4" name="Shape 1"/>
          <p:cNvSpPr/>
          <p:nvPr/>
        </p:nvSpPr>
        <p:spPr>
          <a:xfrm>
            <a:off x="6280190" y="2931319"/>
            <a:ext cx="170021" cy="3188970"/>
          </a:xfrm>
          <a:prstGeom prst="roundRect">
            <a:avLst>
              <a:gd name="adj" fmla="val 56033"/>
            </a:avLst>
          </a:prstGeom>
          <a:solidFill>
            <a:srgbClr val="FCE2CF"/>
          </a:solidFill>
          <a:ln w="7620">
            <a:solidFill>
              <a:srgbClr val="E2C8B5"/>
            </a:solidFill>
            <a:prstDash val="solid"/>
          </a:ln>
        </p:spPr>
      </p:sp>
      <p:sp>
        <p:nvSpPr>
          <p:cNvPr id="5" name="Text 2"/>
          <p:cNvSpPr/>
          <p:nvPr/>
        </p:nvSpPr>
        <p:spPr>
          <a:xfrm>
            <a:off x="6790373" y="2931319"/>
            <a:ext cx="7046238" cy="3188970"/>
          </a:xfrm>
          <a:prstGeom prst="rect">
            <a:avLst/>
          </a:prstGeom>
          <a:noFill/>
          <a:ln/>
        </p:spPr>
        <p:txBody>
          <a:bodyPr wrap="squar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•The Smart Academic Performance Monitoring System offers an efficient, user-friendly solution for tracking student progress and managing academic data. By supporting multiple user roles and automating key functions like grading, reporting, and alerts, it enhances communication, accuracy, and accountability. The system empowers stakeholders with real-time insights, promoting transparency and continuous improvement in line with modern educational needs.</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253</Words>
  <Application>Microsoft Office PowerPoint</Application>
  <PresentationFormat>Custom</PresentationFormat>
  <Paragraphs>30</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Open Sans</vt:lpstr>
      <vt:lpstr>Arial</vt:lpstr>
      <vt:lpstr>Bitter Medium</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Absolom Orianga</cp:lastModifiedBy>
  <cp:revision>5</cp:revision>
  <dcterms:created xsi:type="dcterms:W3CDTF">2025-04-12T20:28:46Z</dcterms:created>
  <dcterms:modified xsi:type="dcterms:W3CDTF">2025-04-15T14:46:02Z</dcterms:modified>
</cp:coreProperties>
</file>