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6" r:id="rId4"/>
    <p:sldId id="258" r:id="rId5"/>
    <p:sldId id="259" r:id="rId6"/>
    <p:sldId id="260" r:id="rId7"/>
    <p:sldId id="261" r:id="rId8"/>
    <p:sldId id="263" r:id="rId9"/>
    <p:sldId id="262" r:id="rId10"/>
    <p:sldId id="265" r:id="rId11"/>
    <p:sldId id="266" r:id="rId12"/>
    <p:sldId id="268" r:id="rId13"/>
    <p:sldId id="267" r:id="rId14"/>
    <p:sldId id="269" r:id="rId15"/>
    <p:sldId id="270" r:id="rId16"/>
    <p:sldId id="271" r:id="rId17"/>
    <p:sldId id="272" r:id="rId18"/>
    <p:sldId id="273" r:id="rId19"/>
    <p:sldId id="287" r:id="rId20"/>
    <p:sldId id="275" r:id="rId21"/>
    <p:sldId id="276" r:id="rId22"/>
    <p:sldId id="277" r:id="rId23"/>
    <p:sldId id="278" r:id="rId24"/>
    <p:sldId id="279" r:id="rId25"/>
    <p:sldId id="280" r:id="rId26"/>
    <p:sldId id="281" r:id="rId27"/>
    <p:sldId id="282" r:id="rId28"/>
    <p:sldId id="288" r:id="rId29"/>
    <p:sldId id="283" r:id="rId30"/>
    <p:sldId id="284" r:id="rId31"/>
    <p:sldId id="285" r:id="rId32"/>
    <p:sldId id="286" r:id="rId3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2" d="100"/>
          <a:sy n="112" d="100"/>
        </p:scale>
        <p:origin x="158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2C304105-C830-4E2A-A794-B0B199CE558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A76C1A2-98B4-4B86-A371-D32A506F0A6C}"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C304105-C830-4E2A-A794-B0B199CE558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A76C1A2-98B4-4B86-A371-D32A506F0A6C}"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C304105-C830-4E2A-A794-B0B199CE558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A76C1A2-98B4-4B86-A371-D32A506F0A6C}"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C304105-C830-4E2A-A794-B0B199CE558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A76C1A2-98B4-4B86-A371-D32A506F0A6C}"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2C304105-C830-4E2A-A794-B0B199CE558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A76C1A2-98B4-4B86-A371-D32A506F0A6C}"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2C304105-C830-4E2A-A794-B0B199CE5581}"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A76C1A2-98B4-4B86-A371-D32A506F0A6C}"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2C304105-C830-4E2A-A794-B0B199CE5581}"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A76C1A2-98B4-4B86-A371-D32A506F0A6C}"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2C304105-C830-4E2A-A794-B0B199CE5581}"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A76C1A2-98B4-4B86-A371-D32A506F0A6C}"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304105-C830-4E2A-A794-B0B199CE5581}"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A76C1A2-98B4-4B86-A371-D32A506F0A6C}"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2C304105-C830-4E2A-A794-B0B199CE5581}"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A76C1A2-98B4-4B86-A371-D32A506F0A6C}"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2C304105-C830-4E2A-A794-B0B199CE5581}"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A76C1A2-98B4-4B86-A371-D32A506F0A6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304105-C830-4E2A-A794-B0B199CE5581}" type="datetimeFigureOut">
              <a:rPr lang="zh-CN" altLang="en-US" smtClean="0"/>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76C1A2-98B4-4B86-A371-D32A506F0A6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7.xml"/><Relationship Id="rId2" Type="http://schemas.openxmlformats.org/officeDocument/2006/relationships/image" Target="../media/image12.wmf"/><Relationship Id="rId1" Type="http://schemas.openxmlformats.org/officeDocument/2006/relationships/oleObject" Target="../embeddings/oleObject3.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7.xml"/><Relationship Id="rId2" Type="http://schemas.openxmlformats.org/officeDocument/2006/relationships/image" Target="../media/image15.png"/><Relationship Id="rId1" Type="http://schemas.openxmlformats.org/officeDocument/2006/relationships/oleObject" Target="../embeddings/oleObject4.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jpeg"/><Relationship Id="rId1"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ctrTitle"/>
          </p:nvPr>
        </p:nvSpPr>
        <p:spPr>
          <a:xfrm>
            <a:off x="1817363" y="1943367"/>
            <a:ext cx="6048375" cy="971551"/>
          </a:xfrm>
        </p:spPr>
        <p:txBody>
          <a:bodyPr>
            <a:normAutofit fontScale="90000"/>
          </a:bodyPr>
          <a:lstStyle/>
          <a:p>
            <a:pPr algn="ctr" eaLnBrk="1" hangingPunct="1"/>
            <a:r>
              <a:rPr lang="zh-CN" altLang="en-US" sz="4900" b="1" dirty="0">
                <a:latin typeface="Times New Roman" panose="02020603050405020304" pitchFamily="18" charset="0"/>
                <a:ea typeface="宋体" panose="02010600030101010101" pitchFamily="2" charset="-122"/>
              </a:rPr>
              <a:t>医学图像处理与分析</a:t>
            </a:r>
            <a:br>
              <a:rPr lang="zh-CN" altLang="en-US" sz="4900" b="1" dirty="0">
                <a:latin typeface="Times New Roman" panose="02020603050405020304" pitchFamily="18" charset="0"/>
                <a:ea typeface="宋体" panose="02010600030101010101" pitchFamily="2" charset="-122"/>
              </a:rPr>
            </a:br>
            <a:r>
              <a:rPr lang="en-US" altLang="zh-CN" sz="3000" b="1" dirty="0">
                <a:latin typeface="Times New Roman" panose="02020603050405020304" pitchFamily="18" charset="0"/>
                <a:ea typeface="宋体" panose="02010600030101010101" pitchFamily="2" charset="-122"/>
              </a:rPr>
              <a:t>Medical Image Processing and Analysis</a:t>
            </a:r>
            <a:endParaRPr lang="en-US" altLang="zh-CN" sz="3000" b="1" dirty="0">
              <a:latin typeface="Times New Roman" panose="02020603050405020304" pitchFamily="18" charset="0"/>
              <a:ea typeface="宋体" panose="02010600030101010101" pitchFamily="2" charset="-122"/>
            </a:endParaRPr>
          </a:p>
        </p:txBody>
      </p:sp>
      <p:sp>
        <p:nvSpPr>
          <p:cNvPr id="5" name="Rectangle 3"/>
          <p:cNvSpPr>
            <a:spLocks noGrp="1" noChangeArrowheads="1"/>
          </p:cNvSpPr>
          <p:nvPr>
            <p:ph type="subTitle" idx="1"/>
          </p:nvPr>
        </p:nvSpPr>
        <p:spPr>
          <a:xfrm>
            <a:off x="2519828" y="3617388"/>
            <a:ext cx="4800600" cy="863203"/>
          </a:xfrm>
        </p:spPr>
        <p:txBody>
          <a:bodyPr>
            <a:normAutofit/>
          </a:bodyPr>
          <a:lstStyle/>
          <a:p>
            <a:r>
              <a:rPr lang="zh-CN" altLang="en-US" sz="20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路龙宾</a:t>
            </a:r>
            <a:endParaRPr lang="en-US" altLang="zh-CN" sz="20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lulongbin@xupt.edu.cn</a:t>
            </a:r>
            <a:endParaRPr lang="zh-CN" altLang="en-US" sz="20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idx="4294967295"/>
          </p:nvPr>
        </p:nvSpPr>
        <p:spPr>
          <a:xfrm>
            <a:off x="2786063" y="857250"/>
            <a:ext cx="4357687" cy="714375"/>
          </a:xfrm>
        </p:spPr>
        <p:txBody>
          <a:bodyPr/>
          <a:lstStyle/>
          <a:p>
            <a:pPr eaLnBrk="1" hangingPunct="1"/>
            <a:r>
              <a:rPr lang="en-US" altLang="zh-CN" sz="3200" smtClean="0">
                <a:solidFill>
                  <a:schemeClr val="tx1"/>
                </a:solidFill>
                <a:latin typeface="Arial" panose="020B0604020202020204" pitchFamily="34" charset="0"/>
                <a:ea typeface="宋体" panose="02010600030101010101" pitchFamily="2" charset="-122"/>
                <a:cs typeface="Arial" panose="020B0604020202020204" pitchFamily="34" charset="0"/>
              </a:rPr>
              <a:t>Chest Radiograph</a:t>
            </a:r>
            <a:endParaRPr lang="en-US" altLang="zh-CN" sz="3200" smtClean="0">
              <a:solidFill>
                <a:schemeClr val="tx1"/>
              </a:solidFill>
              <a:latin typeface="Arial" panose="020B0604020202020204" pitchFamily="34" charset="0"/>
              <a:ea typeface="宋体" panose="02010600030101010101" pitchFamily="2" charset="-122"/>
              <a:cs typeface="Arial" panose="020B0604020202020204" pitchFamily="34" charset="0"/>
            </a:endParaRPr>
          </a:p>
        </p:txBody>
      </p:sp>
      <p:graphicFrame>
        <p:nvGraphicFramePr>
          <p:cNvPr id="1026" name="Object 3"/>
          <p:cNvGraphicFramePr>
            <a:graphicFrameLocks noChangeAspect="1"/>
          </p:cNvGraphicFramePr>
          <p:nvPr/>
        </p:nvGraphicFramePr>
        <p:xfrm>
          <a:off x="2857500" y="1928813"/>
          <a:ext cx="3214688" cy="2700337"/>
        </p:xfrm>
        <a:graphic>
          <a:graphicData uri="http://schemas.openxmlformats.org/presentationml/2006/ole">
            <mc:AlternateContent xmlns:mc="http://schemas.openxmlformats.org/markup-compatibility/2006">
              <mc:Choice xmlns:v="urn:schemas-microsoft-com:vml" Requires="v">
                <p:oleObj spid="_x0000_s2051" name="Image" r:id="rId1" imgW="4533900" imgH="3810000" progId="Photoshop.Image.6">
                  <p:embed/>
                </p:oleObj>
              </mc:Choice>
              <mc:Fallback>
                <p:oleObj name="Image" r:id="rId1" imgW="4533900" imgH="3810000" progId="Photoshop.Image.6">
                  <p:embed/>
                  <p:pic>
                    <p:nvPicPr>
                      <p:cNvPr id="0" name="图片 20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0" y="1928813"/>
                        <a:ext cx="3214688" cy="2700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8" name="TextBox 3"/>
          <p:cNvSpPr txBox="1">
            <a:spLocks noChangeArrowheads="1"/>
          </p:cNvSpPr>
          <p:nvPr/>
        </p:nvSpPr>
        <p:spPr bwMode="auto">
          <a:xfrm>
            <a:off x="1643063" y="5000625"/>
            <a:ext cx="62865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zh-CN" altLang="en-US">
                <a:latin typeface="华文楷体" panose="02010600040101010101" pitchFamily="2" charset="-122"/>
                <a:ea typeface="华文楷体" panose="02010600040101010101" pitchFamily="2" charset="-122"/>
              </a:rPr>
              <a:t>此后，</a:t>
            </a:r>
            <a:r>
              <a:rPr lang="en-US" altLang="zh-CN">
                <a:latin typeface="华文楷体" panose="02010600040101010101" pitchFamily="2" charset="-122"/>
                <a:ea typeface="华文楷体" panose="02010600040101010101" pitchFamily="2" charset="-122"/>
              </a:rPr>
              <a:t>X</a:t>
            </a:r>
            <a:r>
              <a:rPr lang="zh-CN" altLang="en-US">
                <a:latin typeface="华文楷体" panose="02010600040101010101" pitchFamily="2" charset="-122"/>
                <a:ea typeface="华文楷体" panose="02010600040101010101" pitchFamily="2" charset="-122"/>
              </a:rPr>
              <a:t>光片应用日益广泛，今天，已经成为几乎所有医院不可或缺的常规医学检验手段。</a:t>
            </a:r>
            <a:endParaRPr lang="zh-CN" altLang="en-US">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483334" y="522475"/>
            <a:ext cx="6389687" cy="8572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dirty="0" smtClean="0">
                <a:latin typeface="华文楷体" panose="02010600040101010101" pitchFamily="2" charset="-122"/>
                <a:ea typeface="华文楷体" panose="02010600040101010101" pitchFamily="2" charset="-122"/>
              </a:rPr>
              <a:t>X</a:t>
            </a:r>
            <a:r>
              <a:rPr lang="zh-CN" altLang="en-US" sz="2800" dirty="0" smtClean="0">
                <a:latin typeface="华文楷体" panose="02010600040101010101" pitchFamily="2" charset="-122"/>
                <a:ea typeface="华文楷体" panose="02010600040101010101" pitchFamily="2" charset="-122"/>
              </a:rPr>
              <a:t>光成像适用范围</a:t>
            </a:r>
            <a:endParaRPr lang="en-US" altLang="zh-CN" sz="2800" dirty="0" smtClean="0">
              <a:latin typeface="华文楷体" panose="02010600040101010101" pitchFamily="2" charset="-122"/>
              <a:ea typeface="华文楷体" panose="02010600040101010101" pitchFamily="2" charset="-122"/>
            </a:endParaRPr>
          </a:p>
        </p:txBody>
      </p:sp>
      <p:sp>
        <p:nvSpPr>
          <p:cNvPr id="6" name="Rectangle 3"/>
          <p:cNvSpPr txBox="1">
            <a:spLocks noChangeArrowheads="1"/>
          </p:cNvSpPr>
          <p:nvPr/>
        </p:nvSpPr>
        <p:spPr>
          <a:xfrm>
            <a:off x="577441" y="1500771"/>
            <a:ext cx="7776864" cy="47863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gn="just">
              <a:lnSpc>
                <a:spcPct val="160000"/>
              </a:lnSpc>
              <a:spcAft>
                <a:spcPts val="600"/>
              </a:spcAft>
              <a:buNone/>
            </a:pPr>
            <a:r>
              <a:rPr lang="en-US" altLang="zh-CN" sz="2000" dirty="0">
                <a:latin typeface="华文楷体" panose="02010600040101010101" pitchFamily="2" charset="-122"/>
                <a:ea typeface="华文楷体" panose="02010600040101010101" pitchFamily="2" charset="-122"/>
                <a:cs typeface="Arial" panose="020B0604020202020204" pitchFamily="34" charset="0"/>
              </a:rPr>
              <a:t>X </a:t>
            </a:r>
            <a:r>
              <a:rPr lang="zh-CN" altLang="en-US" sz="2000" dirty="0">
                <a:latin typeface="华文楷体" panose="02010600040101010101" pitchFamily="2" charset="-122"/>
                <a:ea typeface="华文楷体" panose="02010600040101010101" pitchFamily="2" charset="-122"/>
                <a:cs typeface="Arial" panose="020B0604020202020204" pitchFamily="34" charset="0"/>
              </a:rPr>
              <a:t>射线摄影需要用特制的感光胶片，由于</a:t>
            </a:r>
            <a:r>
              <a:rPr lang="en-US" altLang="zh-CN" sz="2000" dirty="0">
                <a:latin typeface="华文楷体" panose="02010600040101010101" pitchFamily="2" charset="-122"/>
                <a:ea typeface="华文楷体" panose="02010600040101010101" pitchFamily="2" charset="-122"/>
                <a:cs typeface="Arial" panose="020B0604020202020204" pitchFamily="34" charset="0"/>
              </a:rPr>
              <a:t>X</a:t>
            </a:r>
            <a:r>
              <a:rPr lang="zh-CN" altLang="en-US" sz="2000" dirty="0">
                <a:latin typeface="华文楷体" panose="02010600040101010101" pitchFamily="2" charset="-122"/>
                <a:ea typeface="华文楷体" panose="02010600040101010101" pitchFamily="2" charset="-122"/>
                <a:cs typeface="Arial" panose="020B0604020202020204" pitchFamily="34" charset="0"/>
              </a:rPr>
              <a:t>射线穿过人体时，人体内密度高的部位吸收</a:t>
            </a:r>
            <a:r>
              <a:rPr lang="en-US" altLang="zh-CN" sz="2000" dirty="0">
                <a:latin typeface="华文楷体" panose="02010600040101010101" pitchFamily="2" charset="-122"/>
                <a:ea typeface="华文楷体" panose="02010600040101010101" pitchFamily="2" charset="-122"/>
                <a:cs typeface="Arial" panose="020B0604020202020204" pitchFamily="34" charset="0"/>
              </a:rPr>
              <a:t>X</a:t>
            </a:r>
            <a:r>
              <a:rPr lang="zh-CN" altLang="en-US" sz="2000" dirty="0">
                <a:latin typeface="华文楷体" panose="02010600040101010101" pitchFamily="2" charset="-122"/>
                <a:ea typeface="华文楷体" panose="02010600040101010101" pitchFamily="2" charset="-122"/>
                <a:cs typeface="Arial" panose="020B0604020202020204" pitchFamily="34" charset="0"/>
              </a:rPr>
              <a:t>射线多，在胶片上乳剂感光少，冲洗后呈白色。反之，密度低部位呈灰或黑色，从而形成人体影像。胶片可以长期保存 。多用于证实肺内有无空洞形成、骨骼是否有破坏、腔内是否有腐骨、气管是否有狭窄等等</a:t>
            </a:r>
            <a:r>
              <a:rPr lang="zh-CN" altLang="en-US" sz="2000" dirty="0" smtClean="0">
                <a:latin typeface="华文楷体" panose="02010600040101010101" pitchFamily="2" charset="-122"/>
                <a:ea typeface="华文楷体" panose="02010600040101010101" pitchFamily="2" charset="-122"/>
                <a:cs typeface="Arial" panose="020B0604020202020204" pitchFamily="34" charset="0"/>
              </a:rPr>
              <a:t>。</a:t>
            </a:r>
            <a:endParaRPr lang="en-US" altLang="zh-CN" sz="1800" b="1" dirty="0" smtClean="0">
              <a:latin typeface="宋体" panose="02010600030101010101" pitchFamily="2" charset="-122"/>
              <a:ea typeface="宋体" panose="02010600030101010101" pitchFamily="2" charset="-122"/>
            </a:endParaRPr>
          </a:p>
          <a:p>
            <a:pPr>
              <a:spcAft>
                <a:spcPts val="600"/>
              </a:spcAft>
              <a:buFont typeface="Wingdings" panose="05000000000000000000" pitchFamily="2" charset="2"/>
              <a:buChar char="Ø"/>
            </a:pPr>
            <a:r>
              <a:rPr lang="en-US" altLang="zh-CN" sz="2000" dirty="0" smtClean="0">
                <a:solidFill>
                  <a:schemeClr val="accent1">
                    <a:lumMod val="75000"/>
                  </a:schemeClr>
                </a:solidFill>
                <a:latin typeface="华文楷体" panose="02010600040101010101" pitchFamily="2" charset="-122"/>
                <a:ea typeface="华文楷体" panose="02010600040101010101" pitchFamily="2" charset="-122"/>
              </a:rPr>
              <a:t>X</a:t>
            </a:r>
            <a:r>
              <a:rPr lang="zh-CN" altLang="en-US" sz="2000" dirty="0" smtClean="0">
                <a:solidFill>
                  <a:schemeClr val="accent1">
                    <a:lumMod val="75000"/>
                  </a:schemeClr>
                </a:solidFill>
                <a:latin typeface="华文楷体" panose="02010600040101010101" pitchFamily="2" charset="-122"/>
                <a:ea typeface="华文楷体" panose="02010600040101010101" pitchFamily="2" charset="-122"/>
              </a:rPr>
              <a:t>射线对人体具有一定的损伤，常用用于疾病性检查</a:t>
            </a:r>
            <a:endParaRPr lang="zh-CN" altLang="en-US" sz="2000" dirty="0" smtClean="0">
              <a:solidFill>
                <a:schemeClr val="accent1">
                  <a:lumMod val="75000"/>
                </a:schemeClr>
              </a:solidFill>
              <a:latin typeface="华文楷体" panose="02010600040101010101" pitchFamily="2" charset="-122"/>
              <a:ea typeface="华文楷体" panose="02010600040101010101" pitchFamily="2" charset="-122"/>
            </a:endParaRPr>
          </a:p>
          <a:p>
            <a:pPr>
              <a:spcAft>
                <a:spcPts val="600"/>
              </a:spcAft>
              <a:buFont typeface="Wingdings" panose="05000000000000000000" pitchFamily="2" charset="2"/>
              <a:buChar char="Ø"/>
            </a:pPr>
            <a:r>
              <a:rPr lang="en-US" altLang="zh-CN" sz="2000" dirty="0" smtClean="0">
                <a:solidFill>
                  <a:schemeClr val="accent1">
                    <a:lumMod val="75000"/>
                  </a:schemeClr>
                </a:solidFill>
                <a:latin typeface="华文楷体" panose="02010600040101010101" pitchFamily="2" charset="-122"/>
                <a:ea typeface="华文楷体" panose="02010600040101010101" pitchFamily="2" charset="-122"/>
              </a:rPr>
              <a:t>X</a:t>
            </a:r>
            <a:r>
              <a:rPr lang="zh-CN" altLang="en-US" sz="2000" dirty="0" smtClean="0">
                <a:solidFill>
                  <a:schemeClr val="accent1">
                    <a:lumMod val="75000"/>
                  </a:schemeClr>
                </a:solidFill>
                <a:latin typeface="华文楷体" panose="02010600040101010101" pitchFamily="2" charset="-122"/>
                <a:ea typeface="华文楷体" panose="02010600040101010101" pitchFamily="2" charset="-122"/>
              </a:rPr>
              <a:t>光检查价格在</a:t>
            </a:r>
            <a:r>
              <a:rPr lang="en-US" altLang="zh-CN" sz="2000" dirty="0" smtClean="0">
                <a:solidFill>
                  <a:schemeClr val="accent1">
                    <a:lumMod val="75000"/>
                  </a:schemeClr>
                </a:solidFill>
                <a:latin typeface="华文楷体" panose="02010600040101010101" pitchFamily="2" charset="-122"/>
                <a:ea typeface="华文楷体" panose="02010600040101010101" pitchFamily="2" charset="-122"/>
              </a:rPr>
              <a:t>70</a:t>
            </a:r>
            <a:r>
              <a:rPr lang="zh-CN" altLang="en-US" sz="2000" dirty="0" smtClean="0">
                <a:solidFill>
                  <a:schemeClr val="accent1">
                    <a:lumMod val="75000"/>
                  </a:schemeClr>
                </a:solidFill>
                <a:latin typeface="华文楷体" panose="02010600040101010101" pitchFamily="2" charset="-122"/>
                <a:ea typeface="华文楷体" panose="02010600040101010101" pitchFamily="2" charset="-122"/>
              </a:rPr>
              <a:t>到</a:t>
            </a:r>
            <a:r>
              <a:rPr lang="en-US" altLang="zh-CN" sz="2000" dirty="0" smtClean="0">
                <a:solidFill>
                  <a:schemeClr val="accent1">
                    <a:lumMod val="75000"/>
                  </a:schemeClr>
                </a:solidFill>
                <a:latin typeface="华文楷体" panose="02010600040101010101" pitchFamily="2" charset="-122"/>
                <a:ea typeface="华文楷体" panose="02010600040101010101" pitchFamily="2" charset="-122"/>
              </a:rPr>
              <a:t>150</a:t>
            </a:r>
            <a:r>
              <a:rPr lang="zh-CN" altLang="en-US" sz="2000" dirty="0" smtClean="0">
                <a:solidFill>
                  <a:schemeClr val="accent1">
                    <a:lumMod val="75000"/>
                  </a:schemeClr>
                </a:solidFill>
                <a:latin typeface="华文楷体" panose="02010600040101010101" pitchFamily="2" charset="-122"/>
                <a:ea typeface="华文楷体" panose="02010600040101010101" pitchFamily="2" charset="-122"/>
              </a:rPr>
              <a:t>不等</a:t>
            </a:r>
            <a:endParaRPr lang="en-US" altLang="zh-CN" sz="2000" dirty="0" smtClean="0">
              <a:solidFill>
                <a:schemeClr val="accent1">
                  <a:lumMod val="75000"/>
                </a:schemeClr>
              </a:solidFill>
              <a:latin typeface="华文楷体" panose="02010600040101010101" pitchFamily="2" charset="-122"/>
              <a:ea typeface="华文楷体" panose="02010600040101010101" pitchFamily="2" charset="-122"/>
            </a:endParaRPr>
          </a:p>
          <a:p>
            <a:pPr>
              <a:spcAft>
                <a:spcPts val="600"/>
              </a:spcAft>
              <a:buFont typeface="Wingdings" panose="05000000000000000000" pitchFamily="2" charset="2"/>
              <a:buChar char="Ø"/>
            </a:pPr>
            <a:r>
              <a:rPr lang="zh-CN" altLang="en-US" sz="2000" dirty="0" smtClean="0">
                <a:solidFill>
                  <a:schemeClr val="accent1">
                    <a:lumMod val="75000"/>
                  </a:schemeClr>
                </a:solidFill>
                <a:latin typeface="华文楷体" panose="02010600040101010101" pitchFamily="2" charset="-122"/>
                <a:ea typeface="华文楷体" panose="02010600040101010101" pitchFamily="2" charset="-122"/>
              </a:rPr>
              <a:t>检查时为了防止射线辐射，对于非检查部位采用专用设备遮挡</a:t>
            </a:r>
            <a:endParaRPr lang="en-US" altLang="zh-CN" sz="2000" dirty="0" smtClean="0">
              <a:solidFill>
                <a:schemeClr val="accent1">
                  <a:lumMod val="75000"/>
                </a:schemeClr>
              </a:solidFill>
              <a:latin typeface="华文楷体" panose="02010600040101010101" pitchFamily="2" charset="-122"/>
              <a:ea typeface="华文楷体" panose="02010600040101010101" pitchFamily="2" charset="-122"/>
            </a:endParaRPr>
          </a:p>
          <a:p>
            <a:pPr>
              <a:spcAft>
                <a:spcPts val="600"/>
              </a:spcAft>
              <a:buFont typeface="Wingdings" panose="05000000000000000000" pitchFamily="2" charset="2"/>
              <a:buChar char="Ø"/>
            </a:pPr>
            <a:r>
              <a:rPr lang="en-US" altLang="zh-CN" sz="2000" dirty="0" smtClean="0">
                <a:solidFill>
                  <a:schemeClr val="accent1">
                    <a:lumMod val="75000"/>
                  </a:schemeClr>
                </a:solidFill>
                <a:latin typeface="华文楷体" panose="02010600040101010101" pitchFamily="2" charset="-122"/>
                <a:ea typeface="华文楷体" panose="02010600040101010101" pitchFamily="2" charset="-122"/>
              </a:rPr>
              <a:t>X</a:t>
            </a:r>
            <a:r>
              <a:rPr lang="zh-CN" altLang="en-US" sz="2000" dirty="0" smtClean="0">
                <a:solidFill>
                  <a:schemeClr val="accent1">
                    <a:lumMod val="75000"/>
                  </a:schemeClr>
                </a:solidFill>
                <a:latin typeface="华文楷体" panose="02010600040101010101" pitchFamily="2" charset="-122"/>
                <a:ea typeface="华文楷体" panose="02010600040101010101" pitchFamily="2" charset="-122"/>
              </a:rPr>
              <a:t>射线不能反映病灶、组织的三维空间位置</a:t>
            </a:r>
            <a:endParaRPr lang="en-US" altLang="zh-CN" sz="2000" dirty="0" smtClean="0">
              <a:solidFill>
                <a:schemeClr val="accent1">
                  <a:lumMod val="75000"/>
                </a:schemeClr>
              </a:solidFill>
              <a:latin typeface="华文楷体" panose="02010600040101010101" pitchFamily="2" charset="-122"/>
              <a:ea typeface="华文楷体" panose="0201060004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2928938" y="428625"/>
            <a:ext cx="4284662" cy="852488"/>
          </a:xfrm>
        </p:spPr>
        <p:txBody>
          <a:bodyPr/>
          <a:lstStyle/>
          <a:p>
            <a:pPr eaLnBrk="1" hangingPunct="1"/>
            <a:r>
              <a:rPr lang="zh-CN" altLang="en-US" b="1" dirty="0" smtClean="0">
                <a:solidFill>
                  <a:schemeClr val="tx1"/>
                </a:solidFill>
                <a:latin typeface="Times New Roman" panose="02020603050405020304" pitchFamily="18" charset="0"/>
                <a:ea typeface="宋体" panose="02010600030101010101" pitchFamily="2" charset="-122"/>
              </a:rPr>
              <a:t> </a:t>
            </a:r>
            <a:r>
              <a:rPr lang="en-US" altLang="zh-CN" sz="3200" dirty="0" smtClean="0">
                <a:solidFill>
                  <a:schemeClr val="tx1"/>
                </a:solidFill>
                <a:latin typeface="华文楷体" panose="02010600040101010101" pitchFamily="2" charset="-122"/>
                <a:ea typeface="华文楷体" panose="02010600040101010101" pitchFamily="2" charset="-122"/>
              </a:rPr>
              <a:t>X</a:t>
            </a:r>
            <a:r>
              <a:rPr lang="zh-CN" altLang="en-US" sz="3200" dirty="0" smtClean="0">
                <a:solidFill>
                  <a:schemeClr val="tx1"/>
                </a:solidFill>
                <a:latin typeface="华文楷体" panose="02010600040101010101" pitchFamily="2" charset="-122"/>
                <a:ea typeface="华文楷体" panose="02010600040101010101" pitchFamily="2" charset="-122"/>
              </a:rPr>
              <a:t>射线成像原理</a:t>
            </a:r>
            <a:endParaRPr lang="zh-CN" altLang="en-US" sz="3200" dirty="0" smtClean="0">
              <a:solidFill>
                <a:schemeClr val="tx1"/>
              </a:solidFill>
              <a:latin typeface="华文楷体" panose="02010600040101010101" pitchFamily="2" charset="-122"/>
              <a:ea typeface="华文楷体" panose="02010600040101010101" pitchFamily="2" charset="-122"/>
            </a:endParaRPr>
          </a:p>
        </p:txBody>
      </p:sp>
      <p:pic>
        <p:nvPicPr>
          <p:cNvPr id="14339" name="Picture 4" descr="x"/>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57313" y="1571625"/>
            <a:ext cx="6357937" cy="264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0" name="TextBox 3"/>
          <p:cNvSpPr txBox="1">
            <a:spLocks noChangeArrowheads="1"/>
          </p:cNvSpPr>
          <p:nvPr/>
        </p:nvSpPr>
        <p:spPr bwMode="auto">
          <a:xfrm>
            <a:off x="642938" y="4572000"/>
            <a:ext cx="80010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zh-CN" altLang="en-US" sz="2000">
                <a:latin typeface="华文楷体" panose="02010600040101010101" pitchFamily="2" charset="-122"/>
                <a:ea typeface="华文楷体" panose="02010600040101010101" pitchFamily="2" charset="-122"/>
              </a:rPr>
              <a:t>         </a:t>
            </a:r>
            <a:r>
              <a:rPr lang="en-US" altLang="zh-CN" sz="2000">
                <a:latin typeface="华文楷体" panose="02010600040101010101" pitchFamily="2" charset="-122"/>
                <a:ea typeface="华文楷体" panose="02010600040101010101" pitchFamily="2" charset="-122"/>
              </a:rPr>
              <a:t>X</a:t>
            </a:r>
            <a:r>
              <a:rPr lang="zh-CN" altLang="en-US" sz="2000">
                <a:latin typeface="华文楷体" panose="02010600040101010101" pitchFamily="2" charset="-122"/>
                <a:ea typeface="华文楷体" panose="02010600040101010101" pitchFamily="2" charset="-122"/>
              </a:rPr>
              <a:t>射线成像是基于待成像物体各组成部分的密度不同，因而对</a:t>
            </a:r>
            <a:r>
              <a:rPr lang="en-US" altLang="zh-CN" sz="2000">
                <a:latin typeface="华文楷体" panose="02010600040101010101" pitchFamily="2" charset="-122"/>
                <a:ea typeface="华文楷体" panose="02010600040101010101" pitchFamily="2" charset="-122"/>
              </a:rPr>
              <a:t>X</a:t>
            </a:r>
            <a:r>
              <a:rPr lang="zh-CN" altLang="en-US" sz="2000">
                <a:latin typeface="华文楷体" panose="02010600040101010101" pitchFamily="2" charset="-122"/>
                <a:ea typeface="华文楷体" panose="02010600040101010101" pitchFamily="2" charset="-122"/>
              </a:rPr>
              <a:t>射线的吸收不同，从而透射</a:t>
            </a:r>
            <a:r>
              <a:rPr lang="en-US" altLang="zh-CN" sz="2000">
                <a:latin typeface="华文楷体" panose="02010600040101010101" pitchFamily="2" charset="-122"/>
                <a:ea typeface="华文楷体" panose="02010600040101010101" pitchFamily="2" charset="-122"/>
              </a:rPr>
              <a:t>X</a:t>
            </a:r>
            <a:r>
              <a:rPr lang="zh-CN" altLang="en-US" sz="2000">
                <a:latin typeface="华文楷体" panose="02010600040101010101" pitchFamily="2" charset="-122"/>
                <a:ea typeface="华文楷体" panose="02010600040101010101" pitchFamily="2" charset="-122"/>
              </a:rPr>
              <a:t>射线强度差异，在乳胶片上成像的（左图）。</a:t>
            </a:r>
            <a:r>
              <a:rPr lang="en-US" altLang="zh-CN" sz="2000">
                <a:latin typeface="华文楷体" panose="02010600040101010101" pitchFamily="2" charset="-122"/>
                <a:ea typeface="华文楷体" panose="02010600040101010101" pitchFamily="2" charset="-122"/>
              </a:rPr>
              <a:t>X</a:t>
            </a:r>
            <a:r>
              <a:rPr lang="zh-CN" altLang="en-US" sz="2000">
                <a:latin typeface="华文楷体" panose="02010600040101010101" pitchFamily="2" charset="-122"/>
                <a:ea typeface="华文楷体" panose="02010600040101010101" pitchFamily="2" charset="-122"/>
              </a:rPr>
              <a:t>光图片是</a:t>
            </a:r>
            <a:r>
              <a:rPr lang="en-US" altLang="zh-CN" sz="2000">
                <a:latin typeface="华文楷体" panose="02010600040101010101" pitchFamily="2" charset="-122"/>
                <a:ea typeface="华文楷体" panose="02010600040101010101" pitchFamily="2" charset="-122"/>
              </a:rPr>
              <a:t>X</a:t>
            </a:r>
            <a:r>
              <a:rPr lang="zh-CN" altLang="en-US" sz="2000">
                <a:latin typeface="华文楷体" panose="02010600040101010101" pitchFamily="2" charset="-122"/>
                <a:ea typeface="华文楷体" panose="02010600040101010101" pitchFamily="2" charset="-122"/>
              </a:rPr>
              <a:t>射线通路上物体对射线吸收的积分效果。一个大小和密度相同的肿瘤或病灶，无论在体内前、中或后部，它在</a:t>
            </a:r>
            <a:r>
              <a:rPr lang="en-US" altLang="zh-CN" sz="2000">
                <a:latin typeface="华文楷体" panose="02010600040101010101" pitchFamily="2" charset="-122"/>
                <a:ea typeface="华文楷体" panose="02010600040101010101" pitchFamily="2" charset="-122"/>
              </a:rPr>
              <a:t>X</a:t>
            </a:r>
            <a:r>
              <a:rPr lang="zh-CN" altLang="en-US" sz="2000">
                <a:latin typeface="华文楷体" panose="02010600040101010101" pitchFamily="2" charset="-122"/>
                <a:ea typeface="华文楷体" panose="02010600040101010101" pitchFamily="2" charset="-122"/>
              </a:rPr>
              <a:t>光片上表现的图像是一样的（右图）。也就是说，</a:t>
            </a:r>
            <a:r>
              <a:rPr lang="en-US" altLang="zh-CN" sz="2000">
                <a:latin typeface="华文楷体" panose="02010600040101010101" pitchFamily="2" charset="-122"/>
                <a:ea typeface="华文楷体" panose="02010600040101010101" pitchFamily="2" charset="-122"/>
              </a:rPr>
              <a:t>X</a:t>
            </a:r>
            <a:r>
              <a:rPr lang="zh-CN" altLang="en-US" sz="2000">
                <a:latin typeface="华文楷体" panose="02010600040101010101" pitchFamily="2" charset="-122"/>
                <a:ea typeface="华文楷体" panose="02010600040101010101" pitchFamily="2" charset="-122"/>
              </a:rPr>
              <a:t>光图片不能反映组织或病灶的三维空间位置。</a:t>
            </a:r>
            <a:endParaRPr lang="zh-CN" altLang="en-US" sz="2000">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43063" y="214313"/>
            <a:ext cx="5332412" cy="400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TextBox 2"/>
          <p:cNvSpPr txBox="1">
            <a:spLocks noChangeArrowheads="1"/>
          </p:cNvSpPr>
          <p:nvPr/>
        </p:nvSpPr>
        <p:spPr bwMode="auto">
          <a:xfrm>
            <a:off x="428625" y="4572000"/>
            <a:ext cx="8215313"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zh-CN" altLang="en-US" sz="2000">
                <a:latin typeface="华文楷体" panose="02010600040101010101" pitchFamily="2" charset="-122"/>
                <a:ea typeface="华文楷体" panose="02010600040101010101" pitchFamily="2" charset="-122"/>
              </a:rPr>
              <a:t>如果我们设想将人体水平方向上的剖面划分为许多正方形或长方形的小单元（称做象素），然后在人体周围沿园弧方向不断改变</a:t>
            </a:r>
            <a:r>
              <a:rPr lang="en-US" altLang="zh-CN" sz="2000">
                <a:latin typeface="华文楷体" panose="02010600040101010101" pitchFamily="2" charset="-122"/>
                <a:ea typeface="华文楷体" panose="02010600040101010101" pitchFamily="2" charset="-122"/>
              </a:rPr>
              <a:t>X</a:t>
            </a:r>
            <a:r>
              <a:rPr lang="zh-CN" altLang="en-US" sz="2000">
                <a:latin typeface="华文楷体" panose="02010600040101010101" pitchFamily="2" charset="-122"/>
                <a:ea typeface="华文楷体" panose="02010600040101010101" pitchFamily="2" charset="-122"/>
              </a:rPr>
              <a:t>光源及接收探测器的位置。这样，每次</a:t>
            </a:r>
            <a:r>
              <a:rPr lang="en-US" altLang="zh-CN" sz="2000">
                <a:latin typeface="华文楷体" panose="02010600040101010101" pitchFamily="2" charset="-122"/>
                <a:ea typeface="华文楷体" panose="02010600040101010101" pitchFamily="2" charset="-122"/>
              </a:rPr>
              <a:t>X</a:t>
            </a:r>
            <a:r>
              <a:rPr lang="zh-CN" altLang="en-US" sz="2000">
                <a:latin typeface="华文楷体" panose="02010600040101010101" pitchFamily="2" charset="-122"/>
                <a:ea typeface="华文楷体" panose="02010600040101010101" pitchFamily="2" charset="-122"/>
              </a:rPr>
              <a:t>射线通路上都有不同的象素组合，探测器会记录响应的强度值。采用一定的数学方法，我们可以很容易从这些记录的探测器强度值倒推出各个象素的密度。这就是反投影图像重建技术。</a:t>
            </a:r>
            <a:endParaRPr lang="zh-CN" altLang="en-US" sz="2000">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nvGraphicFramePr>
        <p:xfrm>
          <a:off x="357188" y="1643063"/>
          <a:ext cx="4357687" cy="4089400"/>
        </p:xfrm>
        <a:graphic>
          <a:graphicData uri="http://schemas.openxmlformats.org/drawingml/2006/table">
            <a:tbl>
              <a:tblPr/>
              <a:tblGrid>
                <a:gridCol w="2178050"/>
                <a:gridCol w="2179637"/>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rgbClr val="FFFFFF"/>
                          </a:solidFill>
                          <a:effectLst/>
                          <a:latin typeface="Tahoma" panose="020B0604030504040204" pitchFamily="34" charset="0"/>
                          <a:ea typeface="宋体" panose="02010600030101010101" pitchFamily="2" charset="-122"/>
                        </a:rPr>
                        <a:t>               组织类别</a:t>
                      </a:r>
                      <a:endParaRPr kumimoji="0" lang="zh-CN" altLang="en-US" sz="1800" b="1" i="0" u="none" strike="noStrike" cap="none" normalizeH="0" baseline="0" smtClean="0">
                        <a:ln>
                          <a:noFill/>
                        </a:ln>
                        <a:solidFill>
                          <a:srgbClr val="FFFFFF"/>
                        </a:solidFill>
                        <a:effectLst/>
                        <a:latin typeface="Tahoma" panose="020B060403050404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FFFFFF"/>
                          </a:solidFill>
                          <a:effectLst/>
                          <a:latin typeface="Tahoma" panose="020B0604030504040204" pitchFamily="34" charset="0"/>
                          <a:ea typeface="宋体" panose="02010600030101010101" pitchFamily="2" charset="-122"/>
                        </a:rPr>
                        <a:t>          CT</a:t>
                      </a:r>
                      <a:r>
                        <a:rPr kumimoji="0" lang="zh-CN" altLang="en-US" sz="1800" b="1" i="0" u="none" strike="noStrike" cap="none" normalizeH="0" baseline="0" smtClean="0">
                          <a:ln>
                            <a:noFill/>
                          </a:ln>
                          <a:solidFill>
                            <a:srgbClr val="FFFFFF"/>
                          </a:solidFill>
                          <a:effectLst/>
                          <a:latin typeface="Tahoma" panose="020B0604030504040204" pitchFamily="34" charset="0"/>
                          <a:ea typeface="宋体" panose="02010600030101010101" pitchFamily="2" charset="-122"/>
                        </a:rPr>
                        <a:t>值 </a:t>
                      </a:r>
                      <a:r>
                        <a:rPr kumimoji="0" lang="en-US" altLang="zh-CN" sz="1800" b="1" i="0" u="none" strike="noStrike" cap="none" normalizeH="0" baseline="0" smtClean="0">
                          <a:ln>
                            <a:noFill/>
                          </a:ln>
                          <a:solidFill>
                            <a:srgbClr val="FFFFFF"/>
                          </a:solidFill>
                          <a:effectLst/>
                          <a:latin typeface="Tahoma" panose="020B0604030504040204" pitchFamily="34" charset="0"/>
                          <a:ea typeface="宋体" panose="02010600030101010101" pitchFamily="2" charset="-122"/>
                        </a:rPr>
                        <a:t>(Hu) </a:t>
                      </a:r>
                      <a:endParaRPr kumimoji="0" lang="zh-CN" altLang="en-US" sz="1800" b="1" i="0" u="none" strike="noStrike" cap="none" normalizeH="0" baseline="0" smtClean="0">
                        <a:ln>
                          <a:noFill/>
                        </a:ln>
                        <a:solidFill>
                          <a:srgbClr val="FFFFFF"/>
                        </a:solidFill>
                        <a:effectLst/>
                        <a:latin typeface="Tahoma" panose="020B060403050404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rgbClr val="000000"/>
                          </a:solidFill>
                          <a:effectLst/>
                          <a:latin typeface="Tahoma" panose="020B0604030504040204" pitchFamily="34" charset="0"/>
                          <a:ea typeface="宋体" panose="02010600030101010101" pitchFamily="2" charset="-122"/>
                        </a:rPr>
                        <a:t>水</a:t>
                      </a:r>
                      <a:endParaRPr kumimoji="0" lang="zh-CN" altLang="en-US" sz="1800" b="0" i="0" u="none" strike="noStrike" cap="none" normalizeH="0" baseline="0" smtClean="0">
                        <a:ln>
                          <a:noFill/>
                        </a:ln>
                        <a:solidFill>
                          <a:srgbClr val="000000"/>
                        </a:solidFill>
                        <a:effectLst/>
                        <a:latin typeface="Tahoma" panose="020B060403050404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rgbClr val="000000"/>
                          </a:solidFill>
                          <a:effectLst/>
                          <a:latin typeface="Tahoma" panose="020B0604030504040204" pitchFamily="34" charset="0"/>
                          <a:ea typeface="宋体" panose="02010600030101010101" pitchFamily="2" charset="-122"/>
                        </a:rPr>
                        <a:t>                </a:t>
                      </a:r>
                      <a:r>
                        <a:rPr kumimoji="0" lang="en-US" altLang="zh-CN" sz="1800" b="0" i="0" u="none" strike="noStrike" cap="none" normalizeH="0" baseline="0" smtClean="0">
                          <a:ln>
                            <a:noFill/>
                          </a:ln>
                          <a:solidFill>
                            <a:srgbClr val="000000"/>
                          </a:solidFill>
                          <a:effectLst/>
                          <a:latin typeface="Tahoma" panose="020B0604030504040204" pitchFamily="34" charset="0"/>
                          <a:ea typeface="宋体" panose="02010600030101010101" pitchFamily="2" charset="-122"/>
                        </a:rPr>
                        <a:t>0</a:t>
                      </a:r>
                      <a:endParaRPr kumimoji="0" lang="zh-CN" altLang="en-US" sz="1800" b="0" i="0" u="none" strike="noStrike" cap="none" normalizeH="0" baseline="0" smtClean="0">
                        <a:ln>
                          <a:noFill/>
                        </a:ln>
                        <a:solidFill>
                          <a:srgbClr val="000000"/>
                        </a:solidFill>
                        <a:effectLst/>
                        <a:latin typeface="Tahoma" panose="020B060403050404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rgbClr val="000000"/>
                          </a:solidFill>
                          <a:effectLst/>
                          <a:latin typeface="Tahoma" panose="020B0604030504040204" pitchFamily="34" charset="0"/>
                          <a:ea typeface="宋体" panose="02010600030101010101" pitchFamily="2" charset="-122"/>
                        </a:rPr>
                        <a:t>脑脊液</a:t>
                      </a:r>
                      <a:endParaRPr kumimoji="0" lang="zh-CN" altLang="en-US" sz="1800" b="0" i="0" u="none" strike="noStrike" cap="none" normalizeH="0" baseline="0" smtClean="0">
                        <a:ln>
                          <a:noFill/>
                        </a:ln>
                        <a:solidFill>
                          <a:srgbClr val="000000"/>
                        </a:solidFill>
                        <a:effectLst/>
                        <a:latin typeface="Tahoma" panose="020B060403050404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00"/>
                          </a:solidFill>
                          <a:effectLst/>
                          <a:latin typeface="Tahoma" panose="020B0604030504040204" pitchFamily="34" charset="0"/>
                          <a:ea typeface="宋体" panose="02010600030101010101" pitchFamily="2" charset="-122"/>
                        </a:rPr>
                        <a:t>3</a:t>
                      </a:r>
                      <a:r>
                        <a:rPr kumimoji="0" lang="en-US" altLang="zh-CN" sz="1800" b="0" i="0" u="none" strike="noStrike" cap="none" normalizeH="0" baseline="0" smtClean="0">
                          <a:ln>
                            <a:noFill/>
                          </a:ln>
                          <a:solidFill>
                            <a:srgbClr val="000000"/>
                          </a:solidFill>
                          <a:effectLst/>
                          <a:latin typeface="Tahoma" panose="020B0604030504040204" pitchFamily="34" charset="0"/>
                          <a:ea typeface="宋体" panose="02010600030101010101" pitchFamily="2" charset="-122"/>
                          <a:sym typeface="Symbol" panose="05050102010706020507" pitchFamily="18" charset="2"/>
                        </a:rPr>
                        <a:t>8</a:t>
                      </a:r>
                      <a:endParaRPr kumimoji="0" lang="zh-CN" altLang="en-US" sz="1800" b="0" i="0" u="none" strike="noStrike" cap="none" normalizeH="0" baseline="0" smtClean="0">
                        <a:ln>
                          <a:noFill/>
                        </a:ln>
                        <a:solidFill>
                          <a:srgbClr val="000000"/>
                        </a:solidFill>
                        <a:effectLst/>
                        <a:latin typeface="Tahoma" panose="020B060403050404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rgbClr val="000000"/>
                          </a:solidFill>
                          <a:effectLst/>
                          <a:latin typeface="Tahoma" panose="020B0604030504040204" pitchFamily="34" charset="0"/>
                          <a:ea typeface="宋体" panose="02010600030101010101" pitchFamily="2" charset="-122"/>
                        </a:rPr>
                        <a:t>血液</a:t>
                      </a:r>
                      <a:endParaRPr kumimoji="0" lang="zh-CN" altLang="en-US" sz="1800" b="0" i="0" u="none" strike="noStrike" cap="none" normalizeH="0" baseline="0" smtClean="0">
                        <a:ln>
                          <a:noFill/>
                        </a:ln>
                        <a:solidFill>
                          <a:srgbClr val="000000"/>
                        </a:solidFill>
                        <a:effectLst/>
                        <a:latin typeface="Tahoma" panose="020B060403050404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00"/>
                          </a:solidFill>
                          <a:effectLst/>
                          <a:latin typeface="Tahoma" panose="020B0604030504040204" pitchFamily="34" charset="0"/>
                          <a:ea typeface="宋体" panose="02010600030101010101" pitchFamily="2" charset="-122"/>
                        </a:rPr>
                        <a:t>13</a:t>
                      </a:r>
                      <a:r>
                        <a:rPr kumimoji="0" lang="en-US" altLang="zh-CN" sz="1800" b="0" i="0" u="none" strike="noStrike" cap="none" normalizeH="0" baseline="0" smtClean="0">
                          <a:ln>
                            <a:noFill/>
                          </a:ln>
                          <a:solidFill>
                            <a:srgbClr val="000000"/>
                          </a:solidFill>
                          <a:effectLst/>
                          <a:latin typeface="Tahoma" panose="020B0604030504040204" pitchFamily="34" charset="0"/>
                          <a:ea typeface="宋体" panose="02010600030101010101" pitchFamily="2" charset="-122"/>
                          <a:sym typeface="Symbol" panose="05050102010706020507" pitchFamily="18" charset="2"/>
                        </a:rPr>
                        <a:t>32</a:t>
                      </a:r>
                      <a:endParaRPr kumimoji="0" lang="zh-CN" altLang="en-US" sz="1800" b="0" i="0" u="none" strike="noStrike" cap="none" normalizeH="0" baseline="0" smtClean="0">
                        <a:ln>
                          <a:noFill/>
                        </a:ln>
                        <a:solidFill>
                          <a:srgbClr val="000000"/>
                        </a:solidFill>
                        <a:effectLst/>
                        <a:latin typeface="Tahoma" panose="020B060403050404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r>
              <a:tr h="37465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rgbClr val="000000"/>
                          </a:solidFill>
                          <a:effectLst/>
                          <a:latin typeface="Tahoma" panose="020B0604030504040204" pitchFamily="34" charset="0"/>
                          <a:ea typeface="宋体" panose="02010600030101010101" pitchFamily="2" charset="-122"/>
                        </a:rPr>
                        <a:t>出血 </a:t>
                      </a:r>
                      <a:endParaRPr kumimoji="0" lang="zh-CN" altLang="en-US" sz="1800" b="0" i="0" u="none" strike="noStrike" cap="none" normalizeH="0" baseline="0" smtClean="0">
                        <a:ln>
                          <a:noFill/>
                        </a:ln>
                        <a:solidFill>
                          <a:srgbClr val="000000"/>
                        </a:solidFill>
                        <a:effectLst/>
                        <a:latin typeface="Tahoma" panose="020B060403050404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00"/>
                          </a:solidFill>
                          <a:effectLst/>
                          <a:latin typeface="Tahoma" panose="020B0604030504040204" pitchFamily="34" charset="0"/>
                          <a:ea typeface="宋体" panose="02010600030101010101" pitchFamily="2" charset="-122"/>
                          <a:sym typeface="Symbol" panose="05050102010706020507" pitchFamily="18" charset="2"/>
                        </a:rPr>
                        <a:t>6484</a:t>
                      </a:r>
                      <a:endParaRPr kumimoji="0" lang="zh-CN" altLang="en-US" sz="1800" b="0" i="0" u="none" strike="noStrike" cap="none" normalizeH="0" baseline="0" smtClean="0">
                        <a:ln>
                          <a:noFill/>
                        </a:ln>
                        <a:solidFill>
                          <a:srgbClr val="000000"/>
                        </a:solidFill>
                        <a:effectLst/>
                        <a:latin typeface="Tahoma" panose="020B060403050404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rgbClr val="000000"/>
                          </a:solidFill>
                          <a:effectLst/>
                          <a:latin typeface="Tahoma" panose="020B0604030504040204" pitchFamily="34" charset="0"/>
                          <a:ea typeface="宋体" panose="02010600030101010101" pitchFamily="2" charset="-122"/>
                        </a:rPr>
                        <a:t>脾脏</a:t>
                      </a:r>
                      <a:endParaRPr kumimoji="0" lang="zh-CN" altLang="en-US" sz="1800" b="0" i="0" u="none" strike="noStrike" cap="none" normalizeH="0" baseline="0" smtClean="0">
                        <a:ln>
                          <a:noFill/>
                        </a:ln>
                        <a:solidFill>
                          <a:srgbClr val="000000"/>
                        </a:solidFill>
                        <a:effectLst/>
                        <a:latin typeface="Tahoma" panose="020B060403050404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00"/>
                          </a:solidFill>
                          <a:effectLst/>
                          <a:latin typeface="Tahoma" panose="020B0604030504040204" pitchFamily="34" charset="0"/>
                          <a:ea typeface="宋体" panose="02010600030101010101" pitchFamily="2" charset="-122"/>
                          <a:sym typeface="Symbol" panose="05050102010706020507" pitchFamily="18" charset="2"/>
                        </a:rPr>
                        <a:t>5065</a:t>
                      </a:r>
                      <a:endParaRPr kumimoji="0" lang="zh-CN" altLang="en-US" sz="1800" b="0" i="0" u="none" strike="noStrike" cap="none" normalizeH="0" baseline="0" smtClean="0">
                        <a:ln>
                          <a:noFill/>
                        </a:ln>
                        <a:solidFill>
                          <a:srgbClr val="000000"/>
                        </a:solidFill>
                        <a:effectLst/>
                        <a:latin typeface="Tahoma" panose="020B060403050404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rgbClr val="000000"/>
                          </a:solidFill>
                          <a:effectLst/>
                          <a:latin typeface="Tahoma" panose="020B0604030504040204" pitchFamily="34" charset="0"/>
                          <a:ea typeface="宋体" panose="02010600030101010101" pitchFamily="2" charset="-122"/>
                        </a:rPr>
                        <a:t>肝脏</a:t>
                      </a:r>
                      <a:endParaRPr kumimoji="0" lang="zh-CN" altLang="en-US" sz="1800" b="0" i="0" u="none" strike="noStrike" cap="none" normalizeH="0" baseline="0" smtClean="0">
                        <a:ln>
                          <a:noFill/>
                        </a:ln>
                        <a:solidFill>
                          <a:srgbClr val="000000"/>
                        </a:solidFill>
                        <a:effectLst/>
                        <a:latin typeface="Tahoma" panose="020B060403050404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00"/>
                          </a:solidFill>
                          <a:effectLst/>
                          <a:latin typeface="Tahoma" panose="020B0604030504040204" pitchFamily="34" charset="0"/>
                          <a:ea typeface="宋体" panose="02010600030101010101" pitchFamily="2" charset="-122"/>
                          <a:sym typeface="Symbol" panose="05050102010706020507" pitchFamily="18" charset="2"/>
                        </a:rPr>
                        <a:t>5070</a:t>
                      </a:r>
                      <a:endParaRPr kumimoji="0" lang="zh-CN" altLang="en-US" sz="1800" b="0" i="0" u="none" strike="noStrike" cap="none" normalizeH="0" baseline="0" smtClean="0">
                        <a:ln>
                          <a:noFill/>
                        </a:ln>
                        <a:solidFill>
                          <a:srgbClr val="000000"/>
                        </a:solidFill>
                        <a:effectLst/>
                        <a:latin typeface="Tahoma" panose="020B060403050404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rgbClr val="000000"/>
                          </a:solidFill>
                          <a:effectLst/>
                          <a:latin typeface="Tahoma" panose="020B0604030504040204" pitchFamily="34" charset="0"/>
                          <a:ea typeface="宋体" panose="02010600030101010101" pitchFamily="2" charset="-122"/>
                        </a:rPr>
                        <a:t>钙化</a:t>
                      </a:r>
                      <a:endParaRPr kumimoji="0" lang="zh-CN" altLang="en-US" sz="1800" b="0" i="0" u="none" strike="noStrike" cap="none" normalizeH="0" baseline="0" smtClean="0">
                        <a:ln>
                          <a:noFill/>
                        </a:ln>
                        <a:solidFill>
                          <a:srgbClr val="000000"/>
                        </a:solidFill>
                        <a:effectLst/>
                        <a:latin typeface="Tahoma" panose="020B060403050404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00"/>
                          </a:solidFill>
                          <a:effectLst/>
                          <a:latin typeface="Tahoma" panose="020B0604030504040204" pitchFamily="34" charset="0"/>
                          <a:ea typeface="宋体" panose="02010600030101010101" pitchFamily="2" charset="-122"/>
                          <a:sym typeface="Symbol" panose="05050102010706020507" pitchFamily="18" charset="2"/>
                        </a:rPr>
                        <a:t>80300</a:t>
                      </a:r>
                      <a:endParaRPr kumimoji="0" lang="zh-CN" altLang="en-US" sz="1800" b="0" i="0" u="none" strike="noStrike" cap="none" normalizeH="0" baseline="0" smtClean="0">
                        <a:ln>
                          <a:noFill/>
                        </a:ln>
                        <a:solidFill>
                          <a:srgbClr val="000000"/>
                        </a:solidFill>
                        <a:effectLst/>
                        <a:latin typeface="Tahoma" panose="020B060403050404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rgbClr val="000000"/>
                          </a:solidFill>
                          <a:effectLst/>
                          <a:latin typeface="Tahoma" panose="020B0604030504040204" pitchFamily="34" charset="0"/>
                          <a:ea typeface="宋体" panose="02010600030101010101" pitchFamily="2" charset="-122"/>
                        </a:rPr>
                        <a:t>肺组织</a:t>
                      </a:r>
                      <a:endParaRPr kumimoji="0" lang="zh-CN" altLang="en-US" sz="1800" b="0" i="0" u="none" strike="noStrike" cap="none" normalizeH="0" baseline="0" smtClean="0">
                        <a:ln>
                          <a:noFill/>
                        </a:ln>
                        <a:solidFill>
                          <a:srgbClr val="000000"/>
                        </a:solidFill>
                        <a:effectLst/>
                        <a:latin typeface="Tahoma" panose="020B060403050404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00"/>
                          </a:solidFill>
                          <a:effectLst/>
                          <a:latin typeface="Tahoma" panose="020B0604030504040204" pitchFamily="34" charset="0"/>
                          <a:ea typeface="宋体" panose="02010600030101010101" pitchFamily="2" charset="-122"/>
                        </a:rPr>
                        <a:t>-600</a:t>
                      </a:r>
                      <a:r>
                        <a:rPr kumimoji="0" lang="en-US" altLang="zh-CN" sz="1800" b="0" i="0" u="none" strike="noStrike" cap="none" normalizeH="0" baseline="0" smtClean="0">
                          <a:ln>
                            <a:noFill/>
                          </a:ln>
                          <a:solidFill>
                            <a:srgbClr val="000000"/>
                          </a:solidFill>
                          <a:effectLst/>
                          <a:latin typeface="Tahoma" panose="020B0604030504040204" pitchFamily="34" charset="0"/>
                          <a:ea typeface="宋体" panose="02010600030101010101" pitchFamily="2" charset="-122"/>
                          <a:sym typeface="Symbol" panose="05050102010706020507" pitchFamily="18" charset="2"/>
                        </a:rPr>
                        <a:t>-800</a:t>
                      </a:r>
                      <a:endParaRPr kumimoji="0" lang="zh-CN" altLang="en-US" sz="1800" b="0" i="0" u="none" strike="noStrike" cap="none" normalizeH="0" baseline="0" smtClean="0">
                        <a:ln>
                          <a:noFill/>
                        </a:ln>
                        <a:solidFill>
                          <a:srgbClr val="000000"/>
                        </a:solidFill>
                        <a:effectLst/>
                        <a:latin typeface="Tahoma" panose="020B060403050404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rgbClr val="000000"/>
                          </a:solidFill>
                          <a:effectLst/>
                          <a:latin typeface="Tahoma" panose="020B0604030504040204" pitchFamily="34" charset="0"/>
                          <a:ea typeface="宋体" panose="02010600030101010101" pitchFamily="2" charset="-122"/>
                        </a:rPr>
                        <a:t>骨皮质 </a:t>
                      </a:r>
                      <a:endParaRPr kumimoji="0" lang="zh-CN" altLang="en-US" sz="1800" b="0" i="0" u="none" strike="noStrike" cap="none" normalizeH="0" baseline="0" smtClean="0">
                        <a:ln>
                          <a:noFill/>
                        </a:ln>
                        <a:solidFill>
                          <a:srgbClr val="000000"/>
                        </a:solidFill>
                        <a:effectLst/>
                        <a:latin typeface="Tahoma" panose="020B060403050404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00"/>
                          </a:solidFill>
                          <a:effectLst/>
                          <a:latin typeface="Tahoma" panose="020B0604030504040204" pitchFamily="34" charset="0"/>
                          <a:ea typeface="宋体" panose="02010600030101010101" pitchFamily="2" charset="-122"/>
                        </a:rPr>
                        <a:t>&gt; 400</a:t>
                      </a:r>
                      <a:endParaRPr kumimoji="0" lang="zh-CN" altLang="en-US" sz="1800" b="0" i="0" u="none" strike="noStrike" cap="none" normalizeH="0" baseline="0" smtClean="0">
                        <a:ln>
                          <a:noFill/>
                        </a:ln>
                        <a:solidFill>
                          <a:srgbClr val="000000"/>
                        </a:solidFill>
                        <a:effectLst/>
                        <a:latin typeface="Tahoma" panose="020B060403050404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rgbClr val="000000"/>
                          </a:solidFill>
                          <a:effectLst/>
                          <a:latin typeface="Tahoma" panose="020B0604030504040204" pitchFamily="34" charset="0"/>
                          <a:ea typeface="宋体" panose="02010600030101010101" pitchFamily="2" charset="-122"/>
                        </a:rPr>
                        <a:t>脂肪</a:t>
                      </a:r>
                      <a:endParaRPr kumimoji="0" lang="zh-CN" altLang="en-US" sz="1800" b="0" i="0" u="none" strike="noStrike" cap="none" normalizeH="0" baseline="0" smtClean="0">
                        <a:ln>
                          <a:noFill/>
                        </a:ln>
                        <a:solidFill>
                          <a:srgbClr val="000000"/>
                        </a:solidFill>
                        <a:effectLst/>
                        <a:latin typeface="Tahoma" panose="020B060403050404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00"/>
                          </a:solidFill>
                          <a:effectLst/>
                          <a:latin typeface="Tahoma" panose="020B0604030504040204" pitchFamily="34" charset="0"/>
                          <a:ea typeface="宋体" panose="02010600030101010101" pitchFamily="2" charset="-122"/>
                          <a:sym typeface="Symbol" panose="05050102010706020507" pitchFamily="18" charset="2"/>
                        </a:rPr>
                        <a:t>-2080</a:t>
                      </a:r>
                      <a:endParaRPr kumimoji="0" lang="zh-CN" altLang="en-US" sz="1800" b="0" i="0" u="none" strike="noStrike" cap="none" normalizeH="0" baseline="0" smtClean="0">
                        <a:ln>
                          <a:noFill/>
                        </a:ln>
                        <a:solidFill>
                          <a:srgbClr val="000000"/>
                        </a:solidFill>
                        <a:effectLst/>
                        <a:latin typeface="Tahoma" panose="020B060403050404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bl>
          </a:graphicData>
        </a:graphic>
      </p:graphicFrame>
      <p:sp>
        <p:nvSpPr>
          <p:cNvPr id="2089" name="TextBox 3"/>
          <p:cNvSpPr txBox="1">
            <a:spLocks noChangeArrowheads="1"/>
          </p:cNvSpPr>
          <p:nvPr/>
        </p:nvSpPr>
        <p:spPr bwMode="auto">
          <a:xfrm>
            <a:off x="2714625" y="500063"/>
            <a:ext cx="39290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zh-CN" altLang="en-US" sz="3200">
                <a:latin typeface="华文楷体" panose="02010600040101010101" pitchFamily="2" charset="-122"/>
                <a:ea typeface="华文楷体" panose="02010600040101010101" pitchFamily="2" charset="-122"/>
              </a:rPr>
              <a:t>正常组织的</a:t>
            </a:r>
            <a:r>
              <a:rPr lang="en-US" altLang="zh-CN" sz="3200">
                <a:latin typeface="华文楷体" panose="02010600040101010101" pitchFamily="2" charset="-122"/>
                <a:ea typeface="华文楷体" panose="02010600040101010101" pitchFamily="2" charset="-122"/>
              </a:rPr>
              <a:t>CT</a:t>
            </a:r>
            <a:r>
              <a:rPr lang="zh-CN" altLang="en-US" sz="3200">
                <a:latin typeface="华文楷体" panose="02010600040101010101" pitchFamily="2" charset="-122"/>
                <a:ea typeface="华文楷体" panose="02010600040101010101" pitchFamily="2" charset="-122"/>
              </a:rPr>
              <a:t>值</a:t>
            </a:r>
            <a:endParaRPr lang="zh-CN" altLang="en-US" sz="3200">
              <a:latin typeface="华文楷体" panose="02010600040101010101" pitchFamily="2" charset="-122"/>
              <a:ea typeface="华文楷体" panose="02010600040101010101" pitchFamily="2" charset="-122"/>
            </a:endParaRPr>
          </a:p>
        </p:txBody>
      </p:sp>
      <p:graphicFrame>
        <p:nvGraphicFramePr>
          <p:cNvPr id="2050" name="Object 3"/>
          <p:cNvGraphicFramePr>
            <a:graphicFrameLocks noChangeAspect="1"/>
          </p:cNvGraphicFramePr>
          <p:nvPr/>
        </p:nvGraphicFramePr>
        <p:xfrm>
          <a:off x="5286375" y="2000250"/>
          <a:ext cx="2878138" cy="1811338"/>
        </p:xfrm>
        <a:graphic>
          <a:graphicData uri="http://schemas.openxmlformats.org/presentationml/2006/ole">
            <mc:AlternateContent xmlns:mc="http://schemas.openxmlformats.org/markup-compatibility/2006">
              <mc:Choice xmlns:v="urn:schemas-microsoft-com:vml" Requires="v">
                <p:oleObj spid="_x0000_s3075" name="公式" r:id="rId1" imgW="1473200" imgH="927100" progId="Equation.3">
                  <p:embed/>
                </p:oleObj>
              </mc:Choice>
              <mc:Fallback>
                <p:oleObj name="公式" r:id="rId1" imgW="1473200" imgH="927100" progId="Equation.3">
                  <p:embed/>
                  <p:pic>
                    <p:nvPicPr>
                      <p:cNvPr id="0" name="图片 307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6375" y="2000250"/>
                        <a:ext cx="2878138" cy="1811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90" name="TextBox 5"/>
          <p:cNvSpPr txBox="1">
            <a:spLocks noChangeArrowheads="1"/>
          </p:cNvSpPr>
          <p:nvPr/>
        </p:nvSpPr>
        <p:spPr bwMode="auto">
          <a:xfrm>
            <a:off x="5143500" y="4000500"/>
            <a:ext cx="40005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zh-CN" altLang="en-US">
                <a:latin typeface="华文楷体" panose="02010600040101010101" pitchFamily="2" charset="-122"/>
                <a:ea typeface="华文楷体" panose="02010600040101010101" pitchFamily="2" charset="-122"/>
                <a:cs typeface="Arial" panose="020B0604020202020204" pitchFamily="34" charset="0"/>
                <a:sym typeface="Symbol" panose="05050102010706020507" pitchFamily="18" charset="2"/>
              </a:rPr>
              <a:t>单位：</a:t>
            </a:r>
            <a:r>
              <a:rPr lang="en-US" altLang="zh-CN" i="1">
                <a:latin typeface="Arial" panose="020B0604020202020204" pitchFamily="34" charset="0"/>
                <a:ea typeface="华文楷体" panose="02010600040101010101" pitchFamily="2" charset="-122"/>
                <a:cs typeface="Arial" panose="020B0604020202020204" pitchFamily="34" charset="0"/>
                <a:sym typeface="Symbol" panose="05050102010706020507" pitchFamily="18" charset="2"/>
              </a:rPr>
              <a:t>Hu</a:t>
            </a:r>
            <a:r>
              <a:rPr lang="zh-CN" altLang="en-US" i="1">
                <a:latin typeface="Arial" panose="020B0604020202020204" pitchFamily="34" charset="0"/>
                <a:ea typeface="华文楷体" panose="02010600040101010101" pitchFamily="2" charset="-122"/>
                <a:cs typeface="Arial" panose="020B0604020202020204" pitchFamily="34" charset="0"/>
                <a:sym typeface="Symbol" panose="05050102010706020507" pitchFamily="18" charset="2"/>
              </a:rPr>
              <a:t>，</a:t>
            </a:r>
            <a:r>
              <a:rPr lang="en-US" altLang="zh-CN">
                <a:latin typeface="华文楷体" panose="02010600040101010101" pitchFamily="2" charset="-122"/>
                <a:ea typeface="华文楷体" panose="02010600040101010101" pitchFamily="2" charset="-122"/>
                <a:cs typeface="Arial" panose="020B0604020202020204" pitchFamily="34" charset="0"/>
                <a:sym typeface="Symbol" panose="05050102010706020507" pitchFamily="18" charset="2"/>
              </a:rPr>
              <a:t>Hounsfield Unit</a:t>
            </a:r>
            <a:endParaRPr lang="zh-CN" altLang="en-US">
              <a:latin typeface="华文楷体" panose="02010600040101010101" pitchFamily="2" charset="-122"/>
              <a:ea typeface="华文楷体" panose="0201060004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a:xfrm>
            <a:off x="2928938" y="1143000"/>
            <a:ext cx="4286250" cy="692150"/>
          </a:xfrm>
        </p:spPr>
        <p:txBody>
          <a:bodyPr/>
          <a:lstStyle/>
          <a:p>
            <a:pPr eaLnBrk="1" hangingPunct="1"/>
            <a:r>
              <a:rPr lang="zh-CN" altLang="en-US" sz="3200" smtClean="0">
                <a:solidFill>
                  <a:schemeClr val="tx1"/>
                </a:solidFill>
                <a:latin typeface="华文楷体" panose="02010600040101010101" pitchFamily="2" charset="-122"/>
                <a:ea typeface="华文楷体" panose="02010600040101010101" pitchFamily="2" charset="-122"/>
              </a:rPr>
              <a:t>不同的</a:t>
            </a:r>
            <a:r>
              <a:rPr lang="en-US" altLang="zh-CN" sz="3200" smtClean="0">
                <a:solidFill>
                  <a:schemeClr val="tx1"/>
                </a:solidFill>
                <a:latin typeface="华文楷体" panose="02010600040101010101" pitchFamily="2" charset="-122"/>
                <a:ea typeface="华文楷体" panose="02010600040101010101" pitchFamily="2" charset="-122"/>
              </a:rPr>
              <a:t>CT</a:t>
            </a:r>
            <a:r>
              <a:rPr lang="zh-CN" altLang="en-US" sz="3200" smtClean="0">
                <a:solidFill>
                  <a:schemeClr val="tx1"/>
                </a:solidFill>
                <a:latin typeface="华文楷体" panose="02010600040101010101" pitchFamily="2" charset="-122"/>
                <a:ea typeface="华文楷体" panose="02010600040101010101" pitchFamily="2" charset="-122"/>
              </a:rPr>
              <a:t>扫描方式</a:t>
            </a:r>
            <a:endParaRPr lang="en-US" altLang="zh-CN" sz="3200" smtClean="0">
              <a:solidFill>
                <a:schemeClr val="tx1"/>
              </a:solidFill>
              <a:latin typeface="华文楷体" panose="02010600040101010101" pitchFamily="2" charset="-122"/>
              <a:ea typeface="华文楷体" panose="02010600040101010101" pitchFamily="2" charset="-122"/>
            </a:endParaRPr>
          </a:p>
        </p:txBody>
      </p:sp>
      <p:grpSp>
        <p:nvGrpSpPr>
          <p:cNvPr id="16387" name="Group 3"/>
          <p:cNvGrpSpPr/>
          <p:nvPr/>
        </p:nvGrpSpPr>
        <p:grpSpPr bwMode="auto">
          <a:xfrm>
            <a:off x="1357313" y="2500313"/>
            <a:ext cx="2571750" cy="2643187"/>
            <a:chOff x="1460" y="4127"/>
            <a:chExt cx="10325" cy="10113"/>
          </a:xfrm>
        </p:grpSpPr>
        <p:sp>
          <p:nvSpPr>
            <p:cNvPr id="16411" name="Line 4"/>
            <p:cNvSpPr>
              <a:spLocks noChangeShapeType="1"/>
            </p:cNvSpPr>
            <p:nvPr/>
          </p:nvSpPr>
          <p:spPr bwMode="auto">
            <a:xfrm>
              <a:off x="5535" y="5335"/>
              <a:ext cx="5940" cy="6955"/>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12" name="Line 5"/>
            <p:cNvSpPr>
              <a:spLocks noChangeShapeType="1"/>
            </p:cNvSpPr>
            <p:nvPr/>
          </p:nvSpPr>
          <p:spPr bwMode="auto">
            <a:xfrm>
              <a:off x="5185" y="5665"/>
              <a:ext cx="5900" cy="6895"/>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13" name="Line 6"/>
            <p:cNvSpPr>
              <a:spLocks noChangeShapeType="1"/>
            </p:cNvSpPr>
            <p:nvPr/>
          </p:nvSpPr>
          <p:spPr bwMode="auto">
            <a:xfrm>
              <a:off x="4775" y="5915"/>
              <a:ext cx="5920" cy="6915"/>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14" name="Line 7"/>
            <p:cNvSpPr>
              <a:spLocks noChangeShapeType="1"/>
            </p:cNvSpPr>
            <p:nvPr/>
          </p:nvSpPr>
          <p:spPr bwMode="auto">
            <a:xfrm>
              <a:off x="4345" y="6165"/>
              <a:ext cx="5960" cy="6935"/>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15" name="Line 8"/>
            <p:cNvSpPr>
              <a:spLocks noChangeShapeType="1"/>
            </p:cNvSpPr>
            <p:nvPr/>
          </p:nvSpPr>
          <p:spPr bwMode="auto">
            <a:xfrm>
              <a:off x="3955" y="6415"/>
              <a:ext cx="5960" cy="6955"/>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16" name="Line 9"/>
            <p:cNvSpPr>
              <a:spLocks noChangeShapeType="1"/>
            </p:cNvSpPr>
            <p:nvPr/>
          </p:nvSpPr>
          <p:spPr bwMode="auto">
            <a:xfrm>
              <a:off x="3585" y="6705"/>
              <a:ext cx="5940" cy="6935"/>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17" name="Line 10"/>
            <p:cNvSpPr>
              <a:spLocks noChangeShapeType="1"/>
            </p:cNvSpPr>
            <p:nvPr/>
          </p:nvSpPr>
          <p:spPr bwMode="auto">
            <a:xfrm>
              <a:off x="3075" y="6935"/>
              <a:ext cx="6060" cy="6975"/>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18" name="Line 11"/>
            <p:cNvSpPr>
              <a:spLocks noChangeShapeType="1"/>
            </p:cNvSpPr>
            <p:nvPr/>
          </p:nvSpPr>
          <p:spPr bwMode="auto">
            <a:xfrm>
              <a:off x="2665" y="7145"/>
              <a:ext cx="6140" cy="7095"/>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19" name="Line 12"/>
            <p:cNvSpPr>
              <a:spLocks noChangeShapeType="1"/>
            </p:cNvSpPr>
            <p:nvPr/>
          </p:nvSpPr>
          <p:spPr bwMode="auto">
            <a:xfrm>
              <a:off x="4760" y="6150"/>
              <a:ext cx="0" cy="7725"/>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20" name="Line 13"/>
            <p:cNvSpPr>
              <a:spLocks noChangeShapeType="1"/>
            </p:cNvSpPr>
            <p:nvPr/>
          </p:nvSpPr>
          <p:spPr bwMode="auto">
            <a:xfrm>
              <a:off x="5285" y="6150"/>
              <a:ext cx="0" cy="7725"/>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21" name="Line 14"/>
            <p:cNvSpPr>
              <a:spLocks noChangeShapeType="1"/>
            </p:cNvSpPr>
            <p:nvPr/>
          </p:nvSpPr>
          <p:spPr bwMode="auto">
            <a:xfrm>
              <a:off x="5810" y="6150"/>
              <a:ext cx="0" cy="7725"/>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22" name="Line 15"/>
            <p:cNvSpPr>
              <a:spLocks noChangeShapeType="1"/>
            </p:cNvSpPr>
            <p:nvPr/>
          </p:nvSpPr>
          <p:spPr bwMode="auto">
            <a:xfrm>
              <a:off x="6335" y="6150"/>
              <a:ext cx="0" cy="7725"/>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23" name="Line 16"/>
            <p:cNvSpPr>
              <a:spLocks noChangeShapeType="1"/>
            </p:cNvSpPr>
            <p:nvPr/>
          </p:nvSpPr>
          <p:spPr bwMode="auto">
            <a:xfrm>
              <a:off x="6860" y="6150"/>
              <a:ext cx="0" cy="7725"/>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24" name="Line 17"/>
            <p:cNvSpPr>
              <a:spLocks noChangeShapeType="1"/>
            </p:cNvSpPr>
            <p:nvPr/>
          </p:nvSpPr>
          <p:spPr bwMode="auto">
            <a:xfrm>
              <a:off x="7385" y="6150"/>
              <a:ext cx="0" cy="7725"/>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25" name="Line 18"/>
            <p:cNvSpPr>
              <a:spLocks noChangeShapeType="1"/>
            </p:cNvSpPr>
            <p:nvPr/>
          </p:nvSpPr>
          <p:spPr bwMode="auto">
            <a:xfrm>
              <a:off x="7910" y="6150"/>
              <a:ext cx="0" cy="7725"/>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26" name="Line 19"/>
            <p:cNvSpPr>
              <a:spLocks noChangeShapeType="1"/>
            </p:cNvSpPr>
            <p:nvPr/>
          </p:nvSpPr>
          <p:spPr bwMode="auto">
            <a:xfrm>
              <a:off x="8435" y="6150"/>
              <a:ext cx="0" cy="7725"/>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27" name="Line 20"/>
            <p:cNvSpPr>
              <a:spLocks noChangeShapeType="1"/>
            </p:cNvSpPr>
            <p:nvPr/>
          </p:nvSpPr>
          <p:spPr bwMode="auto">
            <a:xfrm flipH="1">
              <a:off x="1460" y="6015"/>
              <a:ext cx="6495" cy="564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28" name="Line 21"/>
            <p:cNvSpPr>
              <a:spLocks noChangeShapeType="1"/>
            </p:cNvSpPr>
            <p:nvPr/>
          </p:nvSpPr>
          <p:spPr bwMode="auto">
            <a:xfrm flipH="1">
              <a:off x="1880" y="6360"/>
              <a:ext cx="6495" cy="564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29" name="Line 22"/>
            <p:cNvSpPr>
              <a:spLocks noChangeShapeType="1"/>
            </p:cNvSpPr>
            <p:nvPr/>
          </p:nvSpPr>
          <p:spPr bwMode="auto">
            <a:xfrm flipH="1">
              <a:off x="2300" y="6705"/>
              <a:ext cx="6495" cy="564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30" name="Line 23"/>
            <p:cNvSpPr>
              <a:spLocks noChangeShapeType="1"/>
            </p:cNvSpPr>
            <p:nvPr/>
          </p:nvSpPr>
          <p:spPr bwMode="auto">
            <a:xfrm flipH="1">
              <a:off x="2720" y="7050"/>
              <a:ext cx="6495" cy="564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31" name="Line 24"/>
            <p:cNvSpPr>
              <a:spLocks noChangeShapeType="1"/>
            </p:cNvSpPr>
            <p:nvPr/>
          </p:nvSpPr>
          <p:spPr bwMode="auto">
            <a:xfrm flipH="1">
              <a:off x="3140" y="7395"/>
              <a:ext cx="6495" cy="564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32" name="Line 25"/>
            <p:cNvSpPr>
              <a:spLocks noChangeShapeType="1"/>
            </p:cNvSpPr>
            <p:nvPr/>
          </p:nvSpPr>
          <p:spPr bwMode="auto">
            <a:xfrm flipH="1">
              <a:off x="3560" y="7740"/>
              <a:ext cx="6495" cy="564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33" name="Line 26"/>
            <p:cNvSpPr>
              <a:spLocks noChangeShapeType="1"/>
            </p:cNvSpPr>
            <p:nvPr/>
          </p:nvSpPr>
          <p:spPr bwMode="auto">
            <a:xfrm flipH="1">
              <a:off x="3980" y="8085"/>
              <a:ext cx="6495" cy="564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34" name="Line 27"/>
            <p:cNvSpPr>
              <a:spLocks noChangeShapeType="1"/>
            </p:cNvSpPr>
            <p:nvPr/>
          </p:nvSpPr>
          <p:spPr bwMode="auto">
            <a:xfrm flipH="1">
              <a:off x="4400" y="8430"/>
              <a:ext cx="6495" cy="564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35" name="AutoShape 28"/>
            <p:cNvSpPr>
              <a:spLocks noChangeArrowheads="1"/>
            </p:cNvSpPr>
            <p:nvPr/>
          </p:nvSpPr>
          <p:spPr bwMode="auto">
            <a:xfrm>
              <a:off x="5465" y="8385"/>
              <a:ext cx="2730" cy="2160"/>
            </a:xfrm>
            <a:prstGeom prst="sun">
              <a:avLst>
                <a:gd name="adj" fmla="val 25000"/>
              </a:avLst>
            </a:prstGeom>
            <a:solidFill>
              <a:srgbClr val="FFFFFF"/>
            </a:solidFill>
            <a:ln w="9525">
              <a:miter lim="800000"/>
            </a:ln>
            <a:scene3d>
              <a:camera prst="legacyObliqueBottomLeft"/>
              <a:lightRig rig="legacyFlat3" dir="t"/>
            </a:scene3d>
            <a:sp3d extrusionH="430200" prstMaterial="legacyMatte">
              <a:bevelT w="13500" h="13500" prst="angle"/>
              <a:bevelB w="13500" h="13500" prst="angle"/>
              <a:extrusionClr>
                <a:srgbClr val="FFFFFF"/>
              </a:extrusionClr>
              <a:contourClr>
                <a:srgbClr val="FFFFFF"/>
              </a:contourClr>
            </a:sp3d>
          </p:spPr>
          <p:txBody>
            <a:bodyPr>
              <a:flatTx/>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zh-CN" altLang="en-US">
                <a:ea typeface="宋体" panose="02010600030101010101" pitchFamily="2" charset="-122"/>
              </a:endParaRPr>
            </a:p>
          </p:txBody>
        </p:sp>
        <p:sp>
          <p:nvSpPr>
            <p:cNvPr id="16436" name="WordArt 29"/>
            <p:cNvSpPr>
              <a:spLocks noChangeArrowheads="1" noChangeShapeType="1" noTextEdit="1"/>
            </p:cNvSpPr>
            <p:nvPr/>
          </p:nvSpPr>
          <p:spPr bwMode="auto">
            <a:xfrm rot="-1936248">
              <a:off x="2795" y="5987"/>
              <a:ext cx="2610" cy="345"/>
            </a:xfrm>
            <a:prstGeom prst="rect">
              <a:avLst/>
            </a:prstGeom>
          </p:spPr>
          <p:txBody>
            <a:bodyPr wrap="none" fromWordArt="1">
              <a:prstTxWarp prst="textPlain">
                <a:avLst>
                  <a:gd name="adj" fmla="val 50000"/>
                </a:avLst>
              </a:prstTxWarp>
            </a:bodyPr>
            <a:lstStyle/>
            <a:p>
              <a:pPr algn="ctr"/>
              <a:r>
                <a:rPr lang="en-US" altLang="zh-CN" sz="1200" kern="10">
                  <a:ln w="9525">
                    <a:solidFill>
                      <a:srgbClr val="000000"/>
                    </a:solidFill>
                    <a:round/>
                  </a:ln>
                  <a:solidFill>
                    <a:srgbClr val="FFFFFF"/>
                  </a:solidFill>
                  <a:latin typeface="Arial Black" panose="020B0A04020102020204" pitchFamily="34" charset="0"/>
                </a:rPr>
                <a:t>Translation: Source</a:t>
              </a:r>
              <a:endParaRPr lang="zh-CN" altLang="en-US" sz="1200" kern="10">
                <a:ln w="9525">
                  <a:solidFill>
                    <a:srgbClr val="000000"/>
                  </a:solidFill>
                  <a:round/>
                </a:ln>
                <a:solidFill>
                  <a:srgbClr val="FFFFFF"/>
                </a:solidFill>
                <a:latin typeface="Arial Black" panose="020B0A04020102020204" pitchFamily="34" charset="0"/>
              </a:endParaRPr>
            </a:p>
          </p:txBody>
        </p:sp>
        <p:sp>
          <p:nvSpPr>
            <p:cNvPr id="16437" name="WordArt 30"/>
            <p:cNvSpPr>
              <a:spLocks noChangeArrowheads="1" noChangeShapeType="1" noTextEdit="1"/>
            </p:cNvSpPr>
            <p:nvPr/>
          </p:nvSpPr>
          <p:spPr bwMode="auto">
            <a:xfrm rot="-1936248">
              <a:off x="9175" y="13287"/>
              <a:ext cx="2610" cy="345"/>
            </a:xfrm>
            <a:prstGeom prst="rect">
              <a:avLst/>
            </a:prstGeom>
          </p:spPr>
          <p:txBody>
            <a:bodyPr wrap="none" fromWordArt="1">
              <a:prstTxWarp prst="textPlain">
                <a:avLst>
                  <a:gd name="adj" fmla="val 50000"/>
                </a:avLst>
              </a:prstTxWarp>
            </a:bodyPr>
            <a:lstStyle/>
            <a:p>
              <a:pPr algn="ctr"/>
              <a:r>
                <a:rPr lang="en-US" altLang="zh-CN" sz="1200" b="1" kern="10">
                  <a:ln w="9525">
                    <a:solidFill>
                      <a:srgbClr val="000000"/>
                    </a:solidFill>
                    <a:round/>
                  </a:ln>
                  <a:solidFill>
                    <a:srgbClr val="FFFFFF"/>
                  </a:solidFill>
                  <a:latin typeface="Arial Black" panose="020B0A04020102020204" pitchFamily="34" charset="0"/>
                </a:rPr>
                <a:t>Translation: Detector</a:t>
              </a:r>
              <a:endParaRPr lang="zh-CN" altLang="en-US" sz="1200" b="1" kern="10">
                <a:ln w="9525">
                  <a:solidFill>
                    <a:srgbClr val="000000"/>
                  </a:solidFill>
                  <a:round/>
                </a:ln>
                <a:solidFill>
                  <a:srgbClr val="FFFFFF"/>
                </a:solidFill>
                <a:latin typeface="Arial Black" panose="020B0A04020102020204" pitchFamily="34" charset="0"/>
              </a:endParaRPr>
            </a:p>
          </p:txBody>
        </p:sp>
        <p:sp>
          <p:nvSpPr>
            <p:cNvPr id="16438" name="WordArt 31"/>
            <p:cNvSpPr>
              <a:spLocks noChangeArrowheads="1" noChangeShapeType="1" noTextEdit="1"/>
            </p:cNvSpPr>
            <p:nvPr/>
          </p:nvSpPr>
          <p:spPr bwMode="auto">
            <a:xfrm>
              <a:off x="3237" y="4127"/>
              <a:ext cx="6445" cy="1725"/>
            </a:xfrm>
            <a:prstGeom prst="rect">
              <a:avLst/>
            </a:prstGeom>
          </p:spPr>
          <p:txBody>
            <a:bodyPr spcFirstLastPara="1" wrap="none" fromWordArt="1">
              <a:prstTxWarp prst="textArchUp">
                <a:avLst>
                  <a:gd name="adj" fmla="val 10800004"/>
                </a:avLst>
              </a:prstTxWarp>
            </a:bodyPr>
            <a:lstStyle/>
            <a:p>
              <a:pPr algn="ctr"/>
              <a:r>
                <a:rPr lang="en-US" altLang="zh-CN" sz="1200" kern="10">
                  <a:ln w="9525">
                    <a:solidFill>
                      <a:srgbClr val="000000"/>
                    </a:solidFill>
                    <a:round/>
                  </a:ln>
                  <a:solidFill>
                    <a:srgbClr val="000000"/>
                  </a:solidFill>
                  <a:latin typeface="Arial Black" panose="020B0A04020102020204" pitchFamily="34" charset="0"/>
                </a:rPr>
                <a:t>Rotate: Angular Scan</a:t>
              </a:r>
              <a:endParaRPr lang="zh-CN" altLang="en-US" sz="1200" kern="10">
                <a:ln w="9525">
                  <a:solidFill>
                    <a:srgbClr val="000000"/>
                  </a:solidFill>
                  <a:round/>
                </a:ln>
                <a:solidFill>
                  <a:srgbClr val="000000"/>
                </a:solidFill>
                <a:latin typeface="Arial Black" panose="020B0A04020102020204" pitchFamily="34" charset="0"/>
              </a:endParaRPr>
            </a:p>
          </p:txBody>
        </p:sp>
        <p:sp>
          <p:nvSpPr>
            <p:cNvPr id="16439" name="Freeform 32"/>
            <p:cNvSpPr/>
            <p:nvPr/>
          </p:nvSpPr>
          <p:spPr bwMode="auto">
            <a:xfrm>
              <a:off x="1820" y="5000"/>
              <a:ext cx="1020" cy="1160"/>
            </a:xfrm>
            <a:custGeom>
              <a:avLst/>
              <a:gdLst>
                <a:gd name="T0" fmla="*/ 163 w 1880"/>
                <a:gd name="T1" fmla="*/ 0 h 1460"/>
                <a:gd name="T2" fmla="*/ 66 w 1880"/>
                <a:gd name="T3" fmla="*/ 239 h 1460"/>
                <a:gd name="T4" fmla="*/ 0 w 1880"/>
                <a:gd name="T5" fmla="*/ 582 h 1460"/>
                <a:gd name="T6" fmla="*/ 0 60000 65536"/>
                <a:gd name="T7" fmla="*/ 0 60000 65536"/>
                <a:gd name="T8" fmla="*/ 0 60000 65536"/>
                <a:gd name="T9" fmla="*/ 0 w 1880"/>
                <a:gd name="T10" fmla="*/ 0 h 1460"/>
                <a:gd name="T11" fmla="*/ 1880 w 1880"/>
                <a:gd name="T12" fmla="*/ 1460 h 1460"/>
              </a:gdLst>
              <a:ahLst/>
              <a:cxnLst>
                <a:cxn ang="T6">
                  <a:pos x="T0" y="T1"/>
                </a:cxn>
                <a:cxn ang="T7">
                  <a:pos x="T2" y="T3"/>
                </a:cxn>
                <a:cxn ang="T8">
                  <a:pos x="T4" y="T5"/>
                </a:cxn>
              </a:cxnLst>
              <a:rect l="T9" t="T10" r="T11" b="T12"/>
              <a:pathLst>
                <a:path w="1880" h="1460">
                  <a:moveTo>
                    <a:pt x="1880" y="0"/>
                  </a:moveTo>
                  <a:cubicBezTo>
                    <a:pt x="1476" y="178"/>
                    <a:pt x="1073" y="357"/>
                    <a:pt x="760" y="600"/>
                  </a:cubicBezTo>
                  <a:cubicBezTo>
                    <a:pt x="447" y="843"/>
                    <a:pt x="127" y="1320"/>
                    <a:pt x="0" y="1460"/>
                  </a:cubicBezTo>
                </a:path>
              </a:pathLst>
            </a:custGeom>
            <a:noFill/>
            <a:ln w="57150">
              <a:pattFill prst="pct70">
                <a:fgClr>
                  <a:srgbClr val="808080"/>
                </a:fgClr>
                <a:bgClr>
                  <a:srgbClr val="FFFFFF"/>
                </a:bgClr>
              </a:pattFill>
              <a:rou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zh-CN" altLang="en-US">
                <a:ea typeface="宋体" panose="02010600030101010101" pitchFamily="2" charset="-122"/>
              </a:endParaRPr>
            </a:p>
          </p:txBody>
        </p:sp>
        <p:sp>
          <p:nvSpPr>
            <p:cNvPr id="16440" name="Freeform 33"/>
            <p:cNvSpPr/>
            <p:nvPr/>
          </p:nvSpPr>
          <p:spPr bwMode="auto">
            <a:xfrm flipH="1">
              <a:off x="9920" y="5020"/>
              <a:ext cx="1020" cy="1160"/>
            </a:xfrm>
            <a:custGeom>
              <a:avLst/>
              <a:gdLst>
                <a:gd name="T0" fmla="*/ 163 w 1880"/>
                <a:gd name="T1" fmla="*/ 0 h 1460"/>
                <a:gd name="T2" fmla="*/ 66 w 1880"/>
                <a:gd name="T3" fmla="*/ 239 h 1460"/>
                <a:gd name="T4" fmla="*/ 0 w 1880"/>
                <a:gd name="T5" fmla="*/ 582 h 1460"/>
                <a:gd name="T6" fmla="*/ 0 60000 65536"/>
                <a:gd name="T7" fmla="*/ 0 60000 65536"/>
                <a:gd name="T8" fmla="*/ 0 60000 65536"/>
                <a:gd name="T9" fmla="*/ 0 w 1880"/>
                <a:gd name="T10" fmla="*/ 0 h 1460"/>
                <a:gd name="T11" fmla="*/ 1880 w 1880"/>
                <a:gd name="T12" fmla="*/ 1460 h 1460"/>
              </a:gdLst>
              <a:ahLst/>
              <a:cxnLst>
                <a:cxn ang="T6">
                  <a:pos x="T0" y="T1"/>
                </a:cxn>
                <a:cxn ang="T7">
                  <a:pos x="T2" y="T3"/>
                </a:cxn>
                <a:cxn ang="T8">
                  <a:pos x="T4" y="T5"/>
                </a:cxn>
              </a:cxnLst>
              <a:rect l="T9" t="T10" r="T11" b="T12"/>
              <a:pathLst>
                <a:path w="1880" h="1460">
                  <a:moveTo>
                    <a:pt x="1880" y="0"/>
                  </a:moveTo>
                  <a:cubicBezTo>
                    <a:pt x="1476" y="178"/>
                    <a:pt x="1073" y="357"/>
                    <a:pt x="760" y="600"/>
                  </a:cubicBezTo>
                  <a:cubicBezTo>
                    <a:pt x="447" y="843"/>
                    <a:pt x="127" y="1320"/>
                    <a:pt x="0" y="1460"/>
                  </a:cubicBezTo>
                </a:path>
              </a:pathLst>
            </a:custGeom>
            <a:noFill/>
            <a:ln w="57150">
              <a:pattFill prst="pct70">
                <a:fgClr>
                  <a:srgbClr val="808080"/>
                </a:fgClr>
                <a:bgClr>
                  <a:srgbClr val="FFFFFF"/>
                </a:bgClr>
              </a:pattFill>
              <a:rou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zh-CN" altLang="en-US">
                <a:ea typeface="宋体" panose="02010600030101010101" pitchFamily="2" charset="-122"/>
              </a:endParaRPr>
            </a:p>
          </p:txBody>
        </p:sp>
      </p:grpSp>
      <p:grpSp>
        <p:nvGrpSpPr>
          <p:cNvPr id="16388" name="Group 3"/>
          <p:cNvGrpSpPr/>
          <p:nvPr/>
        </p:nvGrpSpPr>
        <p:grpSpPr bwMode="auto">
          <a:xfrm>
            <a:off x="5143500" y="2286000"/>
            <a:ext cx="2882504" cy="2743200"/>
            <a:chOff x="3945" y="8745"/>
            <a:chExt cx="5380" cy="4995"/>
          </a:xfrm>
        </p:grpSpPr>
        <p:grpSp>
          <p:nvGrpSpPr>
            <p:cNvPr id="16389" name="Group 4"/>
            <p:cNvGrpSpPr/>
            <p:nvPr/>
          </p:nvGrpSpPr>
          <p:grpSpPr bwMode="auto">
            <a:xfrm>
              <a:off x="3945" y="8904"/>
              <a:ext cx="4815" cy="4836"/>
              <a:chOff x="3945" y="8904"/>
              <a:chExt cx="4815" cy="4836"/>
            </a:xfrm>
          </p:grpSpPr>
          <p:sp>
            <p:nvSpPr>
              <p:cNvPr id="16399" name="Oval 5"/>
              <p:cNvSpPr>
                <a:spLocks noChangeArrowheads="1"/>
              </p:cNvSpPr>
              <p:nvPr/>
            </p:nvSpPr>
            <p:spPr bwMode="auto">
              <a:xfrm>
                <a:off x="3945" y="9060"/>
                <a:ext cx="4785" cy="4665"/>
              </a:xfrm>
              <a:prstGeom prst="ellipse">
                <a:avLst/>
              </a:prstGeom>
              <a:solidFill>
                <a:srgbClr val="C0C0C0"/>
              </a:solidFill>
              <a:ln w="19050">
                <a:solidFill>
                  <a:srgbClr val="000000"/>
                </a:solidFill>
                <a:round/>
              </a:ln>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zh-CN" altLang="en-US">
                  <a:ea typeface="宋体" panose="02010600030101010101" pitchFamily="2" charset="-122"/>
                </a:endParaRPr>
              </a:p>
            </p:txBody>
          </p:sp>
          <p:sp>
            <p:nvSpPr>
              <p:cNvPr id="16400" name="Line 6"/>
              <p:cNvSpPr>
                <a:spLocks noChangeShapeType="1"/>
              </p:cNvSpPr>
              <p:nvPr/>
            </p:nvSpPr>
            <p:spPr bwMode="auto">
              <a:xfrm rot="8305685">
                <a:off x="6373" y="8904"/>
                <a:ext cx="107" cy="4707"/>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401" name="Line 7"/>
              <p:cNvSpPr>
                <a:spLocks noChangeShapeType="1"/>
              </p:cNvSpPr>
              <p:nvPr/>
            </p:nvSpPr>
            <p:spPr bwMode="auto">
              <a:xfrm rot="-9400573">
                <a:off x="6345" y="9075"/>
                <a:ext cx="105" cy="4665"/>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402" name="Line 8"/>
              <p:cNvSpPr>
                <a:spLocks noChangeShapeType="1"/>
              </p:cNvSpPr>
              <p:nvPr/>
            </p:nvSpPr>
            <p:spPr bwMode="auto">
              <a:xfrm rot="6925050">
                <a:off x="6292" y="8932"/>
                <a:ext cx="163" cy="4754"/>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403" name="Line 9"/>
              <p:cNvSpPr>
                <a:spLocks noChangeShapeType="1"/>
              </p:cNvSpPr>
              <p:nvPr/>
            </p:nvSpPr>
            <p:spPr bwMode="auto">
              <a:xfrm rot="4169128">
                <a:off x="6302" y="9067"/>
                <a:ext cx="99" cy="4726"/>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404" name="Line 10"/>
              <p:cNvSpPr>
                <a:spLocks noChangeShapeType="1"/>
              </p:cNvSpPr>
              <p:nvPr/>
            </p:nvSpPr>
            <p:spPr bwMode="auto">
              <a:xfrm rot="2819190">
                <a:off x="6269" y="9069"/>
                <a:ext cx="119" cy="4738"/>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405" name="Line 11"/>
              <p:cNvSpPr>
                <a:spLocks noChangeShapeType="1"/>
              </p:cNvSpPr>
              <p:nvPr/>
            </p:nvSpPr>
            <p:spPr bwMode="auto">
              <a:xfrm rot="9718423">
                <a:off x="6390" y="8977"/>
                <a:ext cx="148" cy="4678"/>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406" name="Line 12"/>
              <p:cNvSpPr>
                <a:spLocks noChangeShapeType="1"/>
              </p:cNvSpPr>
              <p:nvPr/>
            </p:nvSpPr>
            <p:spPr bwMode="auto">
              <a:xfrm rot="66324">
                <a:off x="6360" y="9030"/>
                <a:ext cx="105" cy="4665"/>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407" name="Line 13"/>
              <p:cNvSpPr>
                <a:spLocks noChangeShapeType="1"/>
              </p:cNvSpPr>
              <p:nvPr/>
            </p:nvSpPr>
            <p:spPr bwMode="auto">
              <a:xfrm flipV="1">
                <a:off x="3960" y="11430"/>
                <a:ext cx="4800" cy="15"/>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408" name="Oval 14"/>
              <p:cNvSpPr>
                <a:spLocks noChangeArrowheads="1"/>
              </p:cNvSpPr>
              <p:nvPr/>
            </p:nvSpPr>
            <p:spPr bwMode="auto">
              <a:xfrm>
                <a:off x="4320" y="9360"/>
                <a:ext cx="4035" cy="3975"/>
              </a:xfrm>
              <a:prstGeom prst="ellipse">
                <a:avLst/>
              </a:prstGeom>
              <a:solidFill>
                <a:srgbClr val="FFFFFF"/>
              </a:solidFill>
              <a:ln w="19050">
                <a:solidFill>
                  <a:srgbClr val="000000"/>
                </a:solidFill>
                <a:round/>
              </a:ln>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zh-CN" altLang="en-US">
                  <a:ea typeface="宋体" panose="02010600030101010101" pitchFamily="2" charset="-122"/>
                </a:endParaRPr>
              </a:p>
            </p:txBody>
          </p:sp>
          <p:sp>
            <p:nvSpPr>
              <p:cNvPr id="16409" name="Oval 15"/>
              <p:cNvSpPr>
                <a:spLocks noChangeArrowheads="1"/>
              </p:cNvSpPr>
              <p:nvPr/>
            </p:nvSpPr>
            <p:spPr bwMode="auto">
              <a:xfrm>
                <a:off x="5145" y="10260"/>
                <a:ext cx="2355" cy="2205"/>
              </a:xfrm>
              <a:prstGeom prst="ellipse">
                <a:avLst/>
              </a:prstGeom>
              <a:solidFill>
                <a:srgbClr val="FFFFFF"/>
              </a:solidFill>
              <a:ln w="9525">
                <a:solidFill>
                  <a:srgbClr val="000000"/>
                </a:solidFill>
                <a:round/>
              </a:ln>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zh-CN" altLang="en-US">
                  <a:ea typeface="宋体" panose="02010600030101010101" pitchFamily="2" charset="-122"/>
                </a:endParaRPr>
              </a:p>
            </p:txBody>
          </p:sp>
          <p:sp>
            <p:nvSpPr>
              <p:cNvPr id="16410" name="AutoShape 16"/>
              <p:cNvSpPr>
                <a:spLocks noChangeArrowheads="1"/>
              </p:cNvSpPr>
              <p:nvPr/>
            </p:nvSpPr>
            <p:spPr bwMode="auto">
              <a:xfrm>
                <a:off x="5520" y="10755"/>
                <a:ext cx="1875" cy="1125"/>
              </a:xfrm>
              <a:prstGeom prst="sun">
                <a:avLst>
                  <a:gd name="adj" fmla="val 25000"/>
                </a:avLst>
              </a:prstGeom>
              <a:solidFill>
                <a:srgbClr val="FFFFFF"/>
              </a:solidFill>
              <a:ln w="9525">
                <a:miter lim="800000"/>
              </a:ln>
              <a:scene3d>
                <a:camera prst="legacyPerspectiveFront">
                  <a:rot lat="20099991" lon="20099991" rev="0"/>
                </a:camera>
                <a:lightRig rig="legacyFlat2" dir="t"/>
              </a:scene3d>
              <a:sp3d extrusionH="430200" prstMaterial="legacyMatte">
                <a:bevelT w="13500" h="13500" prst="angle"/>
                <a:bevelB w="13500" h="13500" prst="angle"/>
                <a:extrusionClr>
                  <a:srgbClr val="FFFFFF"/>
                </a:extrusionClr>
                <a:contourClr>
                  <a:srgbClr val="FFFFFF"/>
                </a:contourClr>
              </a:sp3d>
            </p:spPr>
            <p:txBody>
              <a:bodyPr>
                <a:flatTx/>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zh-CN" altLang="en-US">
                  <a:ea typeface="宋体" panose="02010600030101010101" pitchFamily="2" charset="-122"/>
                </a:endParaRPr>
              </a:p>
            </p:txBody>
          </p:sp>
        </p:grpSp>
        <p:sp>
          <p:nvSpPr>
            <p:cNvPr id="16390" name="Rectangle 17"/>
            <p:cNvSpPr>
              <a:spLocks noChangeArrowheads="1"/>
            </p:cNvSpPr>
            <p:nvPr/>
          </p:nvSpPr>
          <p:spPr bwMode="auto">
            <a:xfrm>
              <a:off x="4695" y="10215"/>
              <a:ext cx="270" cy="240"/>
            </a:xfrm>
            <a:prstGeom prst="rect">
              <a:avLst/>
            </a:prstGeom>
            <a:solidFill>
              <a:srgbClr val="808080"/>
            </a:solidFill>
            <a:ln w="9525">
              <a:solidFill>
                <a:srgbClr val="000000"/>
              </a:solidFill>
              <a:miter lim="800000"/>
            </a:ln>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zh-CN" altLang="en-US">
                <a:ea typeface="宋体" panose="02010600030101010101" pitchFamily="2" charset="-122"/>
              </a:endParaRPr>
            </a:p>
          </p:txBody>
        </p:sp>
        <p:sp>
          <p:nvSpPr>
            <p:cNvPr id="16391" name="Oval 18"/>
            <p:cNvSpPr>
              <a:spLocks noChangeArrowheads="1"/>
            </p:cNvSpPr>
            <p:nvPr/>
          </p:nvSpPr>
          <p:spPr bwMode="auto">
            <a:xfrm>
              <a:off x="4530" y="9585"/>
              <a:ext cx="3570" cy="3510"/>
            </a:xfrm>
            <a:prstGeom prst="ellipse">
              <a:avLst/>
            </a:prstGeom>
            <a:noFill/>
            <a:ln w="9525">
              <a:solidFill>
                <a:srgbClr val="000000"/>
              </a:solidFill>
              <a:prstDash val="dash"/>
              <a:rou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zh-CN" altLang="en-US">
                <a:ea typeface="宋体" panose="02010600030101010101" pitchFamily="2" charset="-122"/>
              </a:endParaRPr>
            </a:p>
          </p:txBody>
        </p:sp>
        <p:sp>
          <p:nvSpPr>
            <p:cNvPr id="16392" name="Line 19"/>
            <p:cNvSpPr>
              <a:spLocks noChangeShapeType="1"/>
            </p:cNvSpPr>
            <p:nvPr/>
          </p:nvSpPr>
          <p:spPr bwMode="auto">
            <a:xfrm>
              <a:off x="4845" y="10320"/>
              <a:ext cx="1170" cy="3030"/>
            </a:xfrm>
            <a:prstGeom prst="line">
              <a:avLst/>
            </a:prstGeom>
            <a:noFill/>
            <a:ln w="38100" cmpd="dbl">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393" name="Line 20"/>
            <p:cNvSpPr>
              <a:spLocks noChangeShapeType="1"/>
            </p:cNvSpPr>
            <p:nvPr/>
          </p:nvSpPr>
          <p:spPr bwMode="auto">
            <a:xfrm>
              <a:off x="4845" y="10320"/>
              <a:ext cx="3495" cy="600"/>
            </a:xfrm>
            <a:prstGeom prst="line">
              <a:avLst/>
            </a:prstGeom>
            <a:noFill/>
            <a:ln w="38100" cmpd="dbl">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394" name="Text Box 21"/>
            <p:cNvSpPr txBox="1">
              <a:spLocks noChangeArrowheads="1"/>
            </p:cNvSpPr>
            <p:nvPr/>
          </p:nvSpPr>
          <p:spPr bwMode="auto">
            <a:xfrm>
              <a:off x="7425" y="8745"/>
              <a:ext cx="1900" cy="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zh-CN" sz="1400" b="1">
                  <a:latin typeface="Times New Roman" panose="02020603050405020304" pitchFamily="18" charset="0"/>
                  <a:ea typeface="宋体" panose="02010600030101010101" pitchFamily="2" charset="-122"/>
                </a:rPr>
                <a:t>Ring of Detectors</a:t>
              </a:r>
              <a:endParaRPr lang="en-US" altLang="zh-CN" sz="1400" b="1">
                <a:latin typeface="Times New Roman" panose="02020603050405020304" pitchFamily="18" charset="0"/>
                <a:ea typeface="宋体" panose="02010600030101010101" pitchFamily="2" charset="-122"/>
              </a:endParaRPr>
            </a:p>
          </p:txBody>
        </p:sp>
        <p:sp>
          <p:nvSpPr>
            <p:cNvPr id="16395" name="Text Box 22"/>
            <p:cNvSpPr txBox="1">
              <a:spLocks noChangeArrowheads="1"/>
            </p:cNvSpPr>
            <p:nvPr/>
          </p:nvSpPr>
          <p:spPr bwMode="auto">
            <a:xfrm>
              <a:off x="4950" y="9945"/>
              <a:ext cx="1560" cy="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sz="1000">
                  <a:latin typeface="Times New Roman" panose="02020603050405020304" pitchFamily="18" charset="0"/>
                  <a:ea typeface="宋体" panose="02010600030101010101" pitchFamily="2" charset="-122"/>
                </a:rPr>
                <a:t>Source</a:t>
              </a:r>
              <a:endParaRPr lang="en-US" altLang="zh-CN" sz="1000">
                <a:latin typeface="Times New Roman" panose="02020603050405020304" pitchFamily="18" charset="0"/>
                <a:ea typeface="宋体" panose="02010600030101010101" pitchFamily="2" charset="-122"/>
              </a:endParaRPr>
            </a:p>
          </p:txBody>
        </p:sp>
        <p:sp>
          <p:nvSpPr>
            <p:cNvPr id="16396" name="Text Box 23"/>
            <p:cNvSpPr txBox="1">
              <a:spLocks noChangeArrowheads="1"/>
            </p:cNvSpPr>
            <p:nvPr/>
          </p:nvSpPr>
          <p:spPr bwMode="auto">
            <a:xfrm>
              <a:off x="5520" y="9315"/>
              <a:ext cx="1845" cy="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zh-CN" sz="1000">
                  <a:latin typeface="Times New Roman" panose="02020603050405020304" pitchFamily="18" charset="0"/>
                  <a:ea typeface="宋体" panose="02010600030101010101" pitchFamily="2" charset="-122"/>
                </a:rPr>
                <a:t>Source</a:t>
              </a:r>
              <a:endParaRPr lang="en-US" altLang="zh-CN" sz="1000">
                <a:latin typeface="Times New Roman" panose="02020603050405020304" pitchFamily="18" charset="0"/>
                <a:ea typeface="宋体" panose="02010600030101010101" pitchFamily="2" charset="-122"/>
              </a:endParaRPr>
            </a:p>
            <a:p>
              <a:pPr algn="ctr"/>
              <a:r>
                <a:rPr lang="en-US" altLang="zh-CN" sz="1000">
                  <a:latin typeface="Times New Roman" panose="02020603050405020304" pitchFamily="18" charset="0"/>
                  <a:ea typeface="宋体" panose="02010600030101010101" pitchFamily="2" charset="-122"/>
                </a:rPr>
                <a:t>Rotation Path</a:t>
              </a:r>
              <a:endParaRPr lang="en-US" altLang="zh-CN" sz="1000">
                <a:latin typeface="Times New Roman" panose="02020603050405020304" pitchFamily="18" charset="0"/>
                <a:ea typeface="宋体" panose="02010600030101010101" pitchFamily="2" charset="-122"/>
              </a:endParaRPr>
            </a:p>
          </p:txBody>
        </p:sp>
        <p:sp>
          <p:nvSpPr>
            <p:cNvPr id="16397" name="Text Box 24"/>
            <p:cNvSpPr txBox="1">
              <a:spLocks noChangeArrowheads="1"/>
            </p:cNvSpPr>
            <p:nvPr/>
          </p:nvSpPr>
          <p:spPr bwMode="auto">
            <a:xfrm>
              <a:off x="7065" y="10350"/>
              <a:ext cx="1560" cy="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sz="1000">
                  <a:latin typeface="Times New Roman" panose="02020603050405020304" pitchFamily="18" charset="0"/>
                  <a:ea typeface="宋体" panose="02010600030101010101" pitchFamily="2" charset="-122"/>
                </a:rPr>
                <a:t>X-rays</a:t>
              </a:r>
              <a:endParaRPr lang="en-US" altLang="zh-CN" sz="1000">
                <a:latin typeface="Times New Roman" panose="02020603050405020304" pitchFamily="18" charset="0"/>
                <a:ea typeface="宋体" panose="02010600030101010101" pitchFamily="2" charset="-122"/>
              </a:endParaRPr>
            </a:p>
          </p:txBody>
        </p:sp>
        <p:sp>
          <p:nvSpPr>
            <p:cNvPr id="16398" name="Text Box 25"/>
            <p:cNvSpPr txBox="1">
              <a:spLocks noChangeArrowheads="1"/>
            </p:cNvSpPr>
            <p:nvPr/>
          </p:nvSpPr>
          <p:spPr bwMode="auto">
            <a:xfrm>
              <a:off x="5910" y="11955"/>
              <a:ext cx="1560" cy="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sz="1000">
                  <a:latin typeface="Times New Roman" panose="02020603050405020304" pitchFamily="18" charset="0"/>
                  <a:ea typeface="宋体" panose="02010600030101010101" pitchFamily="2" charset="-122"/>
                </a:rPr>
                <a:t>Object</a:t>
              </a:r>
              <a:endParaRPr lang="en-US" altLang="zh-CN" sz="1000">
                <a:latin typeface="Times New Roman" panose="02020603050405020304" pitchFamily="18" charset="0"/>
                <a:ea typeface="宋体" panose="02010600030101010101" pitchFamily="2" charset="-122"/>
              </a:endParaRPr>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2571750" y="357188"/>
            <a:ext cx="4595813" cy="857250"/>
          </a:xfrm>
        </p:spPr>
        <p:txBody>
          <a:bodyPr/>
          <a:lstStyle/>
          <a:p>
            <a:pPr eaLnBrk="1" hangingPunct="1"/>
            <a:r>
              <a:rPr lang="en-US" altLang="zh-CN" smtClean="0">
                <a:solidFill>
                  <a:schemeClr val="tx1"/>
                </a:solidFill>
                <a:ea typeface="宋体" panose="02010600030101010101" pitchFamily="2" charset="-122"/>
              </a:rPr>
              <a:t>3-D </a:t>
            </a:r>
            <a:r>
              <a:rPr lang="zh-CN" altLang="en-US" smtClean="0">
                <a:solidFill>
                  <a:schemeClr val="tx1"/>
                </a:solidFill>
                <a:latin typeface="华文楷体" panose="02010600040101010101" pitchFamily="2" charset="-122"/>
                <a:ea typeface="华文楷体" panose="02010600040101010101" pitchFamily="2" charset="-122"/>
              </a:rPr>
              <a:t>数据结构</a:t>
            </a:r>
            <a:endParaRPr lang="en-US" altLang="zh-CN" smtClean="0">
              <a:solidFill>
                <a:schemeClr val="tx1"/>
              </a:solidFill>
              <a:latin typeface="华文楷体" panose="02010600040101010101" pitchFamily="2" charset="-122"/>
              <a:ea typeface="华文楷体" panose="02010600040101010101" pitchFamily="2" charset="-122"/>
            </a:endParaRPr>
          </a:p>
        </p:txBody>
      </p:sp>
      <p:grpSp>
        <p:nvGrpSpPr>
          <p:cNvPr id="17411" name="Group 3"/>
          <p:cNvGrpSpPr/>
          <p:nvPr/>
        </p:nvGrpSpPr>
        <p:grpSpPr bwMode="auto">
          <a:xfrm>
            <a:off x="1768475" y="1600200"/>
            <a:ext cx="4699000" cy="2162175"/>
            <a:chOff x="1990" y="7516"/>
            <a:chExt cx="7400" cy="3405"/>
          </a:xfrm>
        </p:grpSpPr>
        <p:sp>
          <p:nvSpPr>
            <p:cNvPr id="17461" name="AutoShape 4"/>
            <p:cNvSpPr>
              <a:spLocks noChangeArrowheads="1"/>
            </p:cNvSpPr>
            <p:nvPr/>
          </p:nvSpPr>
          <p:spPr bwMode="auto">
            <a:xfrm>
              <a:off x="6030" y="7996"/>
              <a:ext cx="3360" cy="2895"/>
            </a:xfrm>
            <a:prstGeom prst="cube">
              <a:avLst>
                <a:gd name="adj" fmla="val 25000"/>
              </a:avLst>
            </a:prstGeom>
            <a:solidFill>
              <a:srgbClr val="FFFFFF"/>
            </a:solidFill>
            <a:ln w="9525">
              <a:solidFill>
                <a:srgbClr val="000000"/>
              </a:solidFill>
              <a:miter lim="800000"/>
            </a:ln>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zh-CN" altLang="en-US">
                <a:ea typeface="宋体" panose="02010600030101010101" pitchFamily="2" charset="-122"/>
              </a:endParaRPr>
            </a:p>
          </p:txBody>
        </p:sp>
        <p:sp>
          <p:nvSpPr>
            <p:cNvPr id="17462" name="Text Box 5"/>
            <p:cNvSpPr txBox="1">
              <a:spLocks noChangeArrowheads="1"/>
            </p:cNvSpPr>
            <p:nvPr/>
          </p:nvSpPr>
          <p:spPr bwMode="auto">
            <a:xfrm>
              <a:off x="2880" y="7516"/>
              <a:ext cx="480" cy="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sz="1200">
                  <a:latin typeface="Times New Roman" panose="02020603050405020304" pitchFamily="18" charset="0"/>
                  <a:ea typeface="宋体" panose="02010600030101010101" pitchFamily="2" charset="-122"/>
                </a:rPr>
                <a:t>y</a:t>
              </a:r>
              <a:endParaRPr lang="en-US" altLang="zh-CN" sz="1200">
                <a:latin typeface="Times New Roman" panose="02020603050405020304" pitchFamily="18" charset="0"/>
                <a:ea typeface="宋体" panose="02010600030101010101" pitchFamily="2" charset="-122"/>
              </a:endParaRPr>
            </a:p>
          </p:txBody>
        </p:sp>
        <p:sp>
          <p:nvSpPr>
            <p:cNvPr id="17463" name="Line 6"/>
            <p:cNvSpPr>
              <a:spLocks noChangeShapeType="1"/>
            </p:cNvSpPr>
            <p:nvPr/>
          </p:nvSpPr>
          <p:spPr bwMode="auto">
            <a:xfrm>
              <a:off x="2190" y="8416"/>
              <a:ext cx="111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64" name="Line 7"/>
            <p:cNvSpPr>
              <a:spLocks noChangeShapeType="1"/>
            </p:cNvSpPr>
            <p:nvPr/>
          </p:nvSpPr>
          <p:spPr bwMode="auto">
            <a:xfrm flipV="1">
              <a:off x="2190" y="7741"/>
              <a:ext cx="660" cy="66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65" name="Line 8"/>
            <p:cNvSpPr>
              <a:spLocks noChangeShapeType="1"/>
            </p:cNvSpPr>
            <p:nvPr/>
          </p:nvSpPr>
          <p:spPr bwMode="auto">
            <a:xfrm>
              <a:off x="2205" y="8416"/>
              <a:ext cx="0" cy="1035"/>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66" name="Text Box 9"/>
            <p:cNvSpPr txBox="1">
              <a:spLocks noChangeArrowheads="1"/>
            </p:cNvSpPr>
            <p:nvPr/>
          </p:nvSpPr>
          <p:spPr bwMode="auto">
            <a:xfrm>
              <a:off x="3285" y="8131"/>
              <a:ext cx="480" cy="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sz="1200">
                  <a:latin typeface="Times New Roman" panose="02020603050405020304" pitchFamily="18" charset="0"/>
                  <a:ea typeface="宋体" panose="02010600030101010101" pitchFamily="2" charset="-122"/>
                </a:rPr>
                <a:t>x</a:t>
              </a:r>
              <a:endParaRPr lang="en-US" altLang="zh-CN" sz="1200">
                <a:latin typeface="Times New Roman" panose="02020603050405020304" pitchFamily="18" charset="0"/>
                <a:ea typeface="宋体" panose="02010600030101010101" pitchFamily="2" charset="-122"/>
              </a:endParaRPr>
            </a:p>
          </p:txBody>
        </p:sp>
        <p:sp>
          <p:nvSpPr>
            <p:cNvPr id="17467" name="Text Box 10"/>
            <p:cNvSpPr txBox="1">
              <a:spLocks noChangeArrowheads="1"/>
            </p:cNvSpPr>
            <p:nvPr/>
          </p:nvSpPr>
          <p:spPr bwMode="auto">
            <a:xfrm>
              <a:off x="1990" y="9396"/>
              <a:ext cx="480" cy="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sz="1200">
                  <a:latin typeface="Times New Roman" panose="02020603050405020304" pitchFamily="18" charset="0"/>
                  <a:ea typeface="宋体" panose="02010600030101010101" pitchFamily="2" charset="-122"/>
                </a:rPr>
                <a:t>z</a:t>
              </a:r>
              <a:endParaRPr lang="en-US" altLang="zh-CN" sz="1200">
                <a:latin typeface="Times New Roman" panose="02020603050405020304" pitchFamily="18" charset="0"/>
                <a:ea typeface="宋体" panose="02010600030101010101" pitchFamily="2" charset="-122"/>
              </a:endParaRPr>
            </a:p>
          </p:txBody>
        </p:sp>
        <p:sp>
          <p:nvSpPr>
            <p:cNvPr id="17468" name="Rectangle 11"/>
            <p:cNvSpPr>
              <a:spLocks noChangeArrowheads="1"/>
            </p:cNvSpPr>
            <p:nvPr/>
          </p:nvSpPr>
          <p:spPr bwMode="auto">
            <a:xfrm>
              <a:off x="6030" y="9061"/>
              <a:ext cx="2640" cy="315"/>
            </a:xfrm>
            <a:prstGeom prst="rect">
              <a:avLst/>
            </a:prstGeom>
            <a:solidFill>
              <a:srgbClr val="FFFFFF"/>
            </a:solidFill>
            <a:ln w="9525">
              <a:solidFill>
                <a:srgbClr val="000000"/>
              </a:solidFill>
              <a:miter lim="800000"/>
            </a:ln>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zh-CN" altLang="en-US">
                <a:ea typeface="宋体" panose="02010600030101010101" pitchFamily="2" charset="-122"/>
              </a:endParaRPr>
            </a:p>
          </p:txBody>
        </p:sp>
        <p:sp>
          <p:nvSpPr>
            <p:cNvPr id="17469" name="Rectangle 12"/>
            <p:cNvSpPr>
              <a:spLocks noChangeArrowheads="1"/>
            </p:cNvSpPr>
            <p:nvPr/>
          </p:nvSpPr>
          <p:spPr bwMode="auto">
            <a:xfrm>
              <a:off x="6030" y="9676"/>
              <a:ext cx="2640" cy="315"/>
            </a:xfrm>
            <a:prstGeom prst="rect">
              <a:avLst/>
            </a:prstGeom>
            <a:solidFill>
              <a:srgbClr val="FFFFFF"/>
            </a:solidFill>
            <a:ln w="9525">
              <a:solidFill>
                <a:srgbClr val="000000"/>
              </a:solidFill>
              <a:miter lim="800000"/>
            </a:ln>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zh-CN" altLang="en-US">
                <a:ea typeface="宋体" panose="02010600030101010101" pitchFamily="2" charset="-122"/>
              </a:endParaRPr>
            </a:p>
          </p:txBody>
        </p:sp>
        <p:sp>
          <p:nvSpPr>
            <p:cNvPr id="17470" name="Rectangle 13"/>
            <p:cNvSpPr>
              <a:spLocks noChangeArrowheads="1"/>
            </p:cNvSpPr>
            <p:nvPr/>
          </p:nvSpPr>
          <p:spPr bwMode="auto">
            <a:xfrm>
              <a:off x="6030" y="10261"/>
              <a:ext cx="2640" cy="315"/>
            </a:xfrm>
            <a:prstGeom prst="rect">
              <a:avLst/>
            </a:prstGeom>
            <a:solidFill>
              <a:srgbClr val="FFFFFF"/>
            </a:solidFill>
            <a:ln w="9525">
              <a:solidFill>
                <a:srgbClr val="000000"/>
              </a:solidFill>
              <a:miter lim="800000"/>
            </a:ln>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zh-CN" altLang="en-US">
                <a:ea typeface="宋体" panose="02010600030101010101" pitchFamily="2" charset="-122"/>
              </a:endParaRPr>
            </a:p>
          </p:txBody>
        </p:sp>
        <p:sp>
          <p:nvSpPr>
            <p:cNvPr id="17471" name="Text Box 14"/>
            <p:cNvSpPr txBox="1">
              <a:spLocks noChangeArrowheads="1"/>
            </p:cNvSpPr>
            <p:nvPr/>
          </p:nvSpPr>
          <p:spPr bwMode="auto">
            <a:xfrm>
              <a:off x="4425" y="9571"/>
              <a:ext cx="1440" cy="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sz="1000">
                  <a:latin typeface="Times New Roman" panose="02020603050405020304" pitchFamily="18" charset="0"/>
                  <a:ea typeface="宋体" panose="02010600030101010101" pitchFamily="2" charset="-122"/>
                </a:rPr>
                <a:t>X-Y Slices</a:t>
              </a:r>
              <a:endParaRPr lang="en-US" altLang="zh-CN" sz="1000">
                <a:latin typeface="Times New Roman" panose="02020603050405020304" pitchFamily="18" charset="0"/>
                <a:ea typeface="宋体" panose="02010600030101010101" pitchFamily="2" charset="-122"/>
              </a:endParaRPr>
            </a:p>
          </p:txBody>
        </p:sp>
        <p:sp>
          <p:nvSpPr>
            <p:cNvPr id="17472" name="Line 15"/>
            <p:cNvSpPr>
              <a:spLocks noChangeShapeType="1"/>
            </p:cNvSpPr>
            <p:nvPr/>
          </p:nvSpPr>
          <p:spPr bwMode="auto">
            <a:xfrm flipV="1">
              <a:off x="5160" y="8761"/>
              <a:ext cx="0" cy="705"/>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73" name="Line 16"/>
            <p:cNvSpPr>
              <a:spLocks noChangeShapeType="1"/>
            </p:cNvSpPr>
            <p:nvPr/>
          </p:nvSpPr>
          <p:spPr bwMode="auto">
            <a:xfrm>
              <a:off x="5175" y="9991"/>
              <a:ext cx="0" cy="93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7412" name="Group 17"/>
          <p:cNvGrpSpPr/>
          <p:nvPr/>
        </p:nvGrpSpPr>
        <p:grpSpPr bwMode="auto">
          <a:xfrm>
            <a:off x="1692275" y="3429000"/>
            <a:ext cx="5619750" cy="2686050"/>
            <a:chOff x="1520" y="1845"/>
            <a:chExt cx="8850" cy="4230"/>
          </a:xfrm>
        </p:grpSpPr>
        <p:grpSp>
          <p:nvGrpSpPr>
            <p:cNvPr id="17413" name="Group 18"/>
            <p:cNvGrpSpPr/>
            <p:nvPr/>
          </p:nvGrpSpPr>
          <p:grpSpPr bwMode="auto">
            <a:xfrm>
              <a:off x="4070" y="3915"/>
              <a:ext cx="4605" cy="2160"/>
              <a:chOff x="4365" y="4545"/>
              <a:chExt cx="4605" cy="2160"/>
            </a:xfrm>
          </p:grpSpPr>
          <p:sp>
            <p:nvSpPr>
              <p:cNvPr id="17436" name="Line 19"/>
              <p:cNvSpPr>
                <a:spLocks noChangeShapeType="1"/>
              </p:cNvSpPr>
              <p:nvPr/>
            </p:nvSpPr>
            <p:spPr bwMode="auto">
              <a:xfrm>
                <a:off x="5310" y="4905"/>
                <a:ext cx="3495"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437" name="Line 20"/>
              <p:cNvSpPr>
                <a:spLocks noChangeShapeType="1"/>
              </p:cNvSpPr>
              <p:nvPr/>
            </p:nvSpPr>
            <p:spPr bwMode="auto">
              <a:xfrm>
                <a:off x="5100" y="5235"/>
                <a:ext cx="3495"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438" name="Line 21"/>
              <p:cNvSpPr>
                <a:spLocks noChangeShapeType="1"/>
              </p:cNvSpPr>
              <p:nvPr/>
            </p:nvSpPr>
            <p:spPr bwMode="auto">
              <a:xfrm>
                <a:off x="4815" y="5595"/>
                <a:ext cx="3495"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439" name="Line 22"/>
              <p:cNvSpPr>
                <a:spLocks noChangeShapeType="1"/>
              </p:cNvSpPr>
              <p:nvPr/>
            </p:nvSpPr>
            <p:spPr bwMode="auto">
              <a:xfrm>
                <a:off x="4590" y="5970"/>
                <a:ext cx="3495"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440" name="Line 23"/>
              <p:cNvSpPr>
                <a:spLocks noChangeShapeType="1"/>
              </p:cNvSpPr>
              <p:nvPr/>
            </p:nvSpPr>
            <p:spPr bwMode="auto">
              <a:xfrm flipV="1">
                <a:off x="4845" y="4575"/>
                <a:ext cx="1125" cy="172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441" name="Line 24"/>
              <p:cNvSpPr>
                <a:spLocks noChangeShapeType="1"/>
              </p:cNvSpPr>
              <p:nvPr/>
            </p:nvSpPr>
            <p:spPr bwMode="auto">
              <a:xfrm flipV="1">
                <a:off x="5280" y="4575"/>
                <a:ext cx="1110" cy="177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442" name="Line 25"/>
              <p:cNvSpPr>
                <a:spLocks noChangeShapeType="1"/>
              </p:cNvSpPr>
              <p:nvPr/>
            </p:nvSpPr>
            <p:spPr bwMode="auto">
              <a:xfrm flipV="1">
                <a:off x="5745" y="4545"/>
                <a:ext cx="1110" cy="177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443" name="Line 26"/>
              <p:cNvSpPr>
                <a:spLocks noChangeShapeType="1"/>
              </p:cNvSpPr>
              <p:nvPr/>
            </p:nvSpPr>
            <p:spPr bwMode="auto">
              <a:xfrm flipV="1">
                <a:off x="6165" y="4545"/>
                <a:ext cx="1110" cy="177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444" name="Line 27"/>
              <p:cNvSpPr>
                <a:spLocks noChangeShapeType="1"/>
              </p:cNvSpPr>
              <p:nvPr/>
            </p:nvSpPr>
            <p:spPr bwMode="auto">
              <a:xfrm flipV="1">
                <a:off x="6585" y="4575"/>
                <a:ext cx="1110" cy="177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445" name="Line 28"/>
              <p:cNvSpPr>
                <a:spLocks noChangeShapeType="1"/>
              </p:cNvSpPr>
              <p:nvPr/>
            </p:nvSpPr>
            <p:spPr bwMode="auto">
              <a:xfrm flipV="1">
                <a:off x="6990" y="4560"/>
                <a:ext cx="1110" cy="177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446" name="Line 29"/>
              <p:cNvSpPr>
                <a:spLocks noChangeShapeType="1"/>
              </p:cNvSpPr>
              <p:nvPr/>
            </p:nvSpPr>
            <p:spPr bwMode="auto">
              <a:xfrm flipV="1">
                <a:off x="7455" y="4560"/>
                <a:ext cx="1095" cy="177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447" name="AutoShape 30"/>
              <p:cNvSpPr>
                <a:spLocks noChangeArrowheads="1"/>
              </p:cNvSpPr>
              <p:nvPr/>
            </p:nvSpPr>
            <p:spPr bwMode="auto">
              <a:xfrm>
                <a:off x="4365" y="4560"/>
                <a:ext cx="4605" cy="1740"/>
              </a:xfrm>
              <a:prstGeom prst="parallelogram">
                <a:avLst>
                  <a:gd name="adj" fmla="val 66164"/>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zh-CN" altLang="en-US">
                  <a:ea typeface="宋体" panose="02010600030101010101" pitchFamily="2" charset="-122"/>
                </a:endParaRPr>
              </a:p>
            </p:txBody>
          </p:sp>
          <p:sp>
            <p:nvSpPr>
              <p:cNvPr id="17448" name="Rectangle 31"/>
              <p:cNvSpPr>
                <a:spLocks noChangeArrowheads="1"/>
              </p:cNvSpPr>
              <p:nvPr/>
            </p:nvSpPr>
            <p:spPr bwMode="auto">
              <a:xfrm>
                <a:off x="4380" y="6300"/>
                <a:ext cx="3405" cy="375"/>
              </a:xfrm>
              <a:prstGeom prst="rect">
                <a:avLst/>
              </a:prstGeom>
              <a:solidFill>
                <a:srgbClr val="C0C0C0"/>
              </a:solidFill>
              <a:ln w="9525">
                <a:solidFill>
                  <a:srgbClr val="000000"/>
                </a:solidFill>
                <a:miter lim="800000"/>
              </a:ln>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zh-CN" altLang="en-US">
                  <a:ea typeface="宋体" panose="02010600030101010101" pitchFamily="2" charset="-122"/>
                </a:endParaRPr>
              </a:p>
            </p:txBody>
          </p:sp>
          <p:sp>
            <p:nvSpPr>
              <p:cNvPr id="17449" name="Freeform 32"/>
              <p:cNvSpPr/>
              <p:nvPr/>
            </p:nvSpPr>
            <p:spPr bwMode="auto">
              <a:xfrm>
                <a:off x="7800" y="4575"/>
                <a:ext cx="1170" cy="2085"/>
              </a:xfrm>
              <a:custGeom>
                <a:avLst/>
                <a:gdLst>
                  <a:gd name="T0" fmla="*/ 1170 w 1170"/>
                  <a:gd name="T1" fmla="*/ 0 h 2085"/>
                  <a:gd name="T2" fmla="*/ 1170 w 1170"/>
                  <a:gd name="T3" fmla="*/ 345 h 2085"/>
                  <a:gd name="T4" fmla="*/ 0 w 1170"/>
                  <a:gd name="T5" fmla="*/ 2085 h 2085"/>
                  <a:gd name="T6" fmla="*/ 0 w 1170"/>
                  <a:gd name="T7" fmla="*/ 1695 h 2085"/>
                  <a:gd name="T8" fmla="*/ 1170 w 1170"/>
                  <a:gd name="T9" fmla="*/ 0 h 2085"/>
                  <a:gd name="T10" fmla="*/ 0 60000 65536"/>
                  <a:gd name="T11" fmla="*/ 0 60000 65536"/>
                  <a:gd name="T12" fmla="*/ 0 60000 65536"/>
                  <a:gd name="T13" fmla="*/ 0 60000 65536"/>
                  <a:gd name="T14" fmla="*/ 0 60000 65536"/>
                  <a:gd name="T15" fmla="*/ 0 w 1170"/>
                  <a:gd name="T16" fmla="*/ 0 h 2085"/>
                  <a:gd name="T17" fmla="*/ 1170 w 1170"/>
                  <a:gd name="T18" fmla="*/ 2085 h 2085"/>
                </a:gdLst>
                <a:ahLst/>
                <a:cxnLst>
                  <a:cxn ang="T10">
                    <a:pos x="T0" y="T1"/>
                  </a:cxn>
                  <a:cxn ang="T11">
                    <a:pos x="T2" y="T3"/>
                  </a:cxn>
                  <a:cxn ang="T12">
                    <a:pos x="T4" y="T5"/>
                  </a:cxn>
                  <a:cxn ang="T13">
                    <a:pos x="T6" y="T7"/>
                  </a:cxn>
                  <a:cxn ang="T14">
                    <a:pos x="T8" y="T9"/>
                  </a:cxn>
                </a:cxnLst>
                <a:rect l="T15" t="T16" r="T17" b="T18"/>
                <a:pathLst>
                  <a:path w="1170" h="2085">
                    <a:moveTo>
                      <a:pt x="1170" y="0"/>
                    </a:moveTo>
                    <a:lnTo>
                      <a:pt x="1170" y="345"/>
                    </a:lnTo>
                    <a:lnTo>
                      <a:pt x="0" y="2085"/>
                    </a:lnTo>
                    <a:lnTo>
                      <a:pt x="0" y="1695"/>
                    </a:lnTo>
                    <a:lnTo>
                      <a:pt x="1170" y="0"/>
                    </a:lnTo>
                    <a:close/>
                  </a:path>
                </a:pathLst>
              </a:custGeom>
              <a:solidFill>
                <a:srgbClr val="C0C0C0"/>
              </a:solidFill>
              <a:ln w="9525">
                <a:solidFill>
                  <a:srgbClr val="000000"/>
                </a:solidFill>
                <a:round/>
              </a:ln>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zh-CN" altLang="en-US">
                  <a:ea typeface="宋体" panose="02010600030101010101" pitchFamily="2" charset="-122"/>
                </a:endParaRPr>
              </a:p>
            </p:txBody>
          </p:sp>
          <p:sp>
            <p:nvSpPr>
              <p:cNvPr id="17450" name="Line 33"/>
              <p:cNvSpPr>
                <a:spLocks noChangeShapeType="1"/>
              </p:cNvSpPr>
              <p:nvPr/>
            </p:nvSpPr>
            <p:spPr bwMode="auto">
              <a:xfrm>
                <a:off x="4860" y="6300"/>
                <a:ext cx="0" cy="39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451" name="Line 34"/>
              <p:cNvSpPr>
                <a:spLocks noChangeShapeType="1"/>
              </p:cNvSpPr>
              <p:nvPr/>
            </p:nvSpPr>
            <p:spPr bwMode="auto">
              <a:xfrm>
                <a:off x="5310" y="6300"/>
                <a:ext cx="0" cy="39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452" name="Line 35"/>
              <p:cNvSpPr>
                <a:spLocks noChangeShapeType="1"/>
              </p:cNvSpPr>
              <p:nvPr/>
            </p:nvSpPr>
            <p:spPr bwMode="auto">
              <a:xfrm>
                <a:off x="5775" y="6315"/>
                <a:ext cx="0" cy="39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453" name="Line 36"/>
              <p:cNvSpPr>
                <a:spLocks noChangeShapeType="1"/>
              </p:cNvSpPr>
              <p:nvPr/>
            </p:nvSpPr>
            <p:spPr bwMode="auto">
              <a:xfrm>
                <a:off x="6210" y="6285"/>
                <a:ext cx="0" cy="39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454" name="Line 37"/>
              <p:cNvSpPr>
                <a:spLocks noChangeShapeType="1"/>
              </p:cNvSpPr>
              <p:nvPr/>
            </p:nvSpPr>
            <p:spPr bwMode="auto">
              <a:xfrm>
                <a:off x="6645" y="6285"/>
                <a:ext cx="0" cy="39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455" name="Line 38"/>
              <p:cNvSpPr>
                <a:spLocks noChangeShapeType="1"/>
              </p:cNvSpPr>
              <p:nvPr/>
            </p:nvSpPr>
            <p:spPr bwMode="auto">
              <a:xfrm>
                <a:off x="7035" y="6300"/>
                <a:ext cx="0" cy="39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456" name="Line 39"/>
              <p:cNvSpPr>
                <a:spLocks noChangeShapeType="1"/>
              </p:cNvSpPr>
              <p:nvPr/>
            </p:nvSpPr>
            <p:spPr bwMode="auto">
              <a:xfrm>
                <a:off x="7470" y="6315"/>
                <a:ext cx="0" cy="39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457" name="Line 40"/>
              <p:cNvSpPr>
                <a:spLocks noChangeShapeType="1"/>
              </p:cNvSpPr>
              <p:nvPr/>
            </p:nvSpPr>
            <p:spPr bwMode="auto">
              <a:xfrm>
                <a:off x="8730" y="4920"/>
                <a:ext cx="30" cy="3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458" name="Line 41"/>
              <p:cNvSpPr>
                <a:spLocks noChangeShapeType="1"/>
              </p:cNvSpPr>
              <p:nvPr/>
            </p:nvSpPr>
            <p:spPr bwMode="auto">
              <a:xfrm>
                <a:off x="8520" y="5235"/>
                <a:ext cx="30" cy="3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459" name="Line 42"/>
              <p:cNvSpPr>
                <a:spLocks noChangeShapeType="1"/>
              </p:cNvSpPr>
              <p:nvPr/>
            </p:nvSpPr>
            <p:spPr bwMode="auto">
              <a:xfrm>
                <a:off x="8310" y="5550"/>
                <a:ext cx="30" cy="3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460" name="Line 43"/>
              <p:cNvSpPr>
                <a:spLocks noChangeShapeType="1"/>
              </p:cNvSpPr>
              <p:nvPr/>
            </p:nvSpPr>
            <p:spPr bwMode="auto">
              <a:xfrm>
                <a:off x="8025" y="5955"/>
                <a:ext cx="30" cy="3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17414" name="Line 44"/>
            <p:cNvSpPr>
              <a:spLocks noChangeShapeType="1"/>
            </p:cNvSpPr>
            <p:nvPr/>
          </p:nvSpPr>
          <p:spPr bwMode="auto">
            <a:xfrm>
              <a:off x="1760" y="2895"/>
              <a:ext cx="111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15" name="Line 45"/>
            <p:cNvSpPr>
              <a:spLocks noChangeShapeType="1"/>
            </p:cNvSpPr>
            <p:nvPr/>
          </p:nvSpPr>
          <p:spPr bwMode="auto">
            <a:xfrm flipV="1">
              <a:off x="1760" y="2220"/>
              <a:ext cx="660" cy="66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16" name="Line 46"/>
            <p:cNvSpPr>
              <a:spLocks noChangeShapeType="1"/>
            </p:cNvSpPr>
            <p:nvPr/>
          </p:nvSpPr>
          <p:spPr bwMode="auto">
            <a:xfrm>
              <a:off x="1775" y="2895"/>
              <a:ext cx="0" cy="1035"/>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17" name="Text Box 47"/>
            <p:cNvSpPr txBox="1">
              <a:spLocks noChangeArrowheads="1"/>
            </p:cNvSpPr>
            <p:nvPr/>
          </p:nvSpPr>
          <p:spPr bwMode="auto">
            <a:xfrm>
              <a:off x="2855" y="2610"/>
              <a:ext cx="480" cy="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sz="1200">
                  <a:latin typeface="Times New Roman" panose="02020603050405020304" pitchFamily="18" charset="0"/>
                  <a:ea typeface="宋体" panose="02010600030101010101" pitchFamily="2" charset="-122"/>
                </a:rPr>
                <a:t>x</a:t>
              </a:r>
              <a:endParaRPr lang="en-US" altLang="zh-CN" sz="1200">
                <a:latin typeface="Times New Roman" panose="02020603050405020304" pitchFamily="18" charset="0"/>
                <a:ea typeface="宋体" panose="02010600030101010101" pitchFamily="2" charset="-122"/>
              </a:endParaRPr>
            </a:p>
          </p:txBody>
        </p:sp>
        <p:sp>
          <p:nvSpPr>
            <p:cNvPr id="17418" name="Text Box 48"/>
            <p:cNvSpPr txBox="1">
              <a:spLocks noChangeArrowheads="1"/>
            </p:cNvSpPr>
            <p:nvPr/>
          </p:nvSpPr>
          <p:spPr bwMode="auto">
            <a:xfrm>
              <a:off x="1520" y="4095"/>
              <a:ext cx="480" cy="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sz="1200">
                  <a:latin typeface="Times New Roman" panose="02020603050405020304" pitchFamily="18" charset="0"/>
                  <a:ea typeface="宋体" panose="02010600030101010101" pitchFamily="2" charset="-122"/>
                </a:rPr>
                <a:t>z</a:t>
              </a:r>
              <a:endParaRPr lang="en-US" altLang="zh-CN" sz="1200">
                <a:latin typeface="Times New Roman" panose="02020603050405020304" pitchFamily="18" charset="0"/>
                <a:ea typeface="宋体" panose="02010600030101010101" pitchFamily="2" charset="-122"/>
              </a:endParaRPr>
            </a:p>
          </p:txBody>
        </p:sp>
        <p:sp>
          <p:nvSpPr>
            <p:cNvPr id="17419" name="Text Box 49"/>
            <p:cNvSpPr txBox="1">
              <a:spLocks noChangeArrowheads="1"/>
            </p:cNvSpPr>
            <p:nvPr/>
          </p:nvSpPr>
          <p:spPr bwMode="auto">
            <a:xfrm>
              <a:off x="2480" y="1845"/>
              <a:ext cx="480" cy="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sz="1200">
                  <a:latin typeface="Times New Roman" panose="02020603050405020304" pitchFamily="18" charset="0"/>
                  <a:ea typeface="宋体" panose="02010600030101010101" pitchFamily="2" charset="-122"/>
                </a:rPr>
                <a:t>y</a:t>
              </a:r>
              <a:endParaRPr lang="en-US" altLang="zh-CN" sz="1200">
                <a:latin typeface="Times New Roman" panose="02020603050405020304" pitchFamily="18" charset="0"/>
                <a:ea typeface="宋体" panose="02010600030101010101" pitchFamily="2" charset="-122"/>
              </a:endParaRPr>
            </a:p>
          </p:txBody>
        </p:sp>
        <p:sp>
          <p:nvSpPr>
            <p:cNvPr id="17420" name="Text Box 50"/>
            <p:cNvSpPr txBox="1">
              <a:spLocks noChangeArrowheads="1"/>
            </p:cNvSpPr>
            <p:nvPr/>
          </p:nvSpPr>
          <p:spPr bwMode="auto">
            <a:xfrm>
              <a:off x="2240" y="4920"/>
              <a:ext cx="1440" cy="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sz="1000">
                  <a:latin typeface="Times New Roman" panose="02020603050405020304" pitchFamily="18" charset="0"/>
                  <a:ea typeface="宋体" panose="02010600030101010101" pitchFamily="2" charset="-122"/>
                </a:rPr>
                <a:t>I</a:t>
              </a:r>
              <a:r>
                <a:rPr lang="en-US" altLang="zh-CN" sz="1000" baseline="-25000">
                  <a:latin typeface="Times New Roman" panose="02020603050405020304" pitchFamily="18" charset="0"/>
                  <a:ea typeface="宋体" panose="02010600030101010101" pitchFamily="2" charset="-122"/>
                </a:rPr>
                <a:t>in</a:t>
              </a:r>
              <a:r>
                <a:rPr lang="en-US" altLang="zh-CN" sz="1000">
                  <a:latin typeface="Times New Roman" panose="02020603050405020304" pitchFamily="18" charset="0"/>
                  <a:ea typeface="宋体" panose="02010600030101010101" pitchFamily="2" charset="-122"/>
                </a:rPr>
                <a:t>(x; y,z)</a:t>
              </a:r>
              <a:endParaRPr lang="en-US" altLang="zh-CN" sz="1000">
                <a:latin typeface="Times New Roman" panose="02020603050405020304" pitchFamily="18" charset="0"/>
                <a:ea typeface="宋体" panose="02010600030101010101" pitchFamily="2" charset="-122"/>
              </a:endParaRPr>
            </a:p>
          </p:txBody>
        </p:sp>
        <p:sp>
          <p:nvSpPr>
            <p:cNvPr id="17421" name="Text Box 51"/>
            <p:cNvSpPr txBox="1">
              <a:spLocks noChangeArrowheads="1"/>
            </p:cNvSpPr>
            <p:nvPr/>
          </p:nvSpPr>
          <p:spPr bwMode="auto">
            <a:xfrm>
              <a:off x="8930" y="5025"/>
              <a:ext cx="1440" cy="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sz="1000">
                  <a:latin typeface="Times New Roman" panose="02020603050405020304" pitchFamily="18" charset="0"/>
                  <a:ea typeface="宋体" panose="02010600030101010101" pitchFamily="2" charset="-122"/>
                </a:rPr>
                <a:t>I</a:t>
              </a:r>
              <a:r>
                <a:rPr lang="en-US" altLang="zh-CN" sz="1000" baseline="-25000">
                  <a:latin typeface="Times New Roman" panose="02020603050405020304" pitchFamily="18" charset="0"/>
                  <a:ea typeface="宋体" panose="02010600030101010101" pitchFamily="2" charset="-122"/>
                </a:rPr>
                <a:t>out</a:t>
              </a:r>
              <a:r>
                <a:rPr lang="en-US" altLang="zh-CN" sz="1000">
                  <a:latin typeface="Times New Roman" panose="02020603050405020304" pitchFamily="18" charset="0"/>
                  <a:ea typeface="宋体" panose="02010600030101010101" pitchFamily="2" charset="-122"/>
                </a:rPr>
                <a:t>(x; y,z)</a:t>
              </a:r>
              <a:endParaRPr lang="en-US" altLang="zh-CN" sz="1000">
                <a:latin typeface="Times New Roman" panose="02020603050405020304" pitchFamily="18" charset="0"/>
                <a:ea typeface="宋体" panose="02010600030101010101" pitchFamily="2" charset="-122"/>
              </a:endParaRPr>
            </a:p>
          </p:txBody>
        </p:sp>
        <p:sp>
          <p:nvSpPr>
            <p:cNvPr id="80948" name="AutoShape 52"/>
            <p:cNvSpPr>
              <a:spLocks noChangeArrowheads="1"/>
            </p:cNvSpPr>
            <p:nvPr/>
          </p:nvSpPr>
          <p:spPr bwMode="auto">
            <a:xfrm>
              <a:off x="3380" y="4980"/>
              <a:ext cx="990" cy="390"/>
            </a:xfrm>
            <a:prstGeom prst="rightArrow">
              <a:avLst>
                <a:gd name="adj1" fmla="val 50000"/>
                <a:gd name="adj2" fmla="val 63462"/>
              </a:avLst>
            </a:prstGeom>
            <a:solidFill>
              <a:srgbClr val="FFFFFF"/>
            </a:solidFill>
            <a:ln w="9525">
              <a:solidFill>
                <a:srgbClr val="000000"/>
              </a:solidFill>
              <a:miter lim="800000"/>
            </a:ln>
            <a:effectLst>
              <a:outerShdw dist="107763" dir="8100000" algn="ctr" rotWithShape="0">
                <a:srgbClr val="808080"/>
              </a:outerShdw>
            </a:effectLst>
          </p:spPr>
          <p:txBody>
            <a:bodyPr/>
            <a:lstStyle/>
            <a:p>
              <a:pPr>
                <a:defRPr/>
              </a:pPr>
              <a:endParaRPr lang="zh-CN" altLang="en-US">
                <a:ea typeface="宋体" panose="02010600030101010101" pitchFamily="2" charset="-122"/>
              </a:endParaRPr>
            </a:p>
          </p:txBody>
        </p:sp>
        <p:sp>
          <p:nvSpPr>
            <p:cNvPr id="80949" name="AutoShape 53"/>
            <p:cNvSpPr>
              <a:spLocks noChangeArrowheads="1"/>
            </p:cNvSpPr>
            <p:nvPr/>
          </p:nvSpPr>
          <p:spPr bwMode="auto">
            <a:xfrm>
              <a:off x="7925" y="5130"/>
              <a:ext cx="990" cy="390"/>
            </a:xfrm>
            <a:prstGeom prst="rightArrow">
              <a:avLst>
                <a:gd name="adj1" fmla="val 50000"/>
                <a:gd name="adj2" fmla="val 63462"/>
              </a:avLst>
            </a:prstGeom>
            <a:solidFill>
              <a:srgbClr val="FFFFFF"/>
            </a:solidFill>
            <a:ln w="9525">
              <a:solidFill>
                <a:srgbClr val="000000"/>
              </a:solidFill>
              <a:miter lim="800000"/>
            </a:ln>
            <a:effectLst>
              <a:outerShdw dist="107763" dir="8100000" algn="ctr" rotWithShape="0">
                <a:srgbClr val="808080"/>
              </a:outerShdw>
            </a:effectLst>
          </p:spPr>
          <p:txBody>
            <a:bodyPr/>
            <a:lstStyle/>
            <a:p>
              <a:pPr>
                <a:defRPr/>
              </a:pPr>
              <a:endParaRPr lang="zh-CN" altLang="en-US">
                <a:ea typeface="宋体" panose="02010600030101010101" pitchFamily="2" charset="-122"/>
              </a:endParaRPr>
            </a:p>
          </p:txBody>
        </p:sp>
        <p:sp>
          <p:nvSpPr>
            <p:cNvPr id="17424" name="Text Box 54"/>
            <p:cNvSpPr txBox="1">
              <a:spLocks noChangeArrowheads="1"/>
            </p:cNvSpPr>
            <p:nvPr/>
          </p:nvSpPr>
          <p:spPr bwMode="auto">
            <a:xfrm>
              <a:off x="6410" y="3135"/>
              <a:ext cx="1440" cy="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sz="1000">
                  <a:latin typeface="Symbol" panose="05050102010706020507" pitchFamily="18" charset="2"/>
                  <a:ea typeface="宋体" panose="02010600030101010101" pitchFamily="2" charset="-122"/>
                </a:rPr>
                <a:t>m</a:t>
              </a:r>
              <a:r>
                <a:rPr lang="en-US" altLang="zh-CN" sz="1000">
                  <a:latin typeface="Times New Roman" panose="02020603050405020304" pitchFamily="18" charset="0"/>
                  <a:ea typeface="宋体" panose="02010600030101010101" pitchFamily="2" charset="-122"/>
                </a:rPr>
                <a:t>(x,y; z)</a:t>
              </a:r>
              <a:endParaRPr lang="en-US" altLang="zh-CN" sz="1000">
                <a:latin typeface="Times New Roman" panose="02020603050405020304" pitchFamily="18" charset="0"/>
                <a:ea typeface="宋体" panose="02010600030101010101" pitchFamily="2" charset="-122"/>
              </a:endParaRPr>
            </a:p>
          </p:txBody>
        </p:sp>
        <p:sp>
          <p:nvSpPr>
            <p:cNvPr id="17425" name="Text Box 55"/>
            <p:cNvSpPr txBox="1">
              <a:spLocks noChangeArrowheads="1"/>
            </p:cNvSpPr>
            <p:nvPr/>
          </p:nvSpPr>
          <p:spPr bwMode="auto">
            <a:xfrm>
              <a:off x="4115" y="5265"/>
              <a:ext cx="675" cy="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sz="1000">
                  <a:latin typeface="Symbol" panose="05050102010706020507" pitchFamily="18" charset="2"/>
                  <a:ea typeface="宋体" panose="02010600030101010101" pitchFamily="2" charset="-122"/>
                </a:rPr>
                <a:t>m</a:t>
              </a:r>
              <a:r>
                <a:rPr lang="en-US" altLang="zh-CN" sz="1000" baseline="-25000">
                  <a:latin typeface="Times New Roman" panose="02020603050405020304" pitchFamily="18" charset="0"/>
                  <a:ea typeface="宋体" panose="02010600030101010101" pitchFamily="2" charset="-122"/>
                </a:rPr>
                <a:t>11</a:t>
              </a:r>
              <a:endParaRPr lang="en-US" altLang="zh-CN" sz="1000" baseline="-25000">
                <a:latin typeface="Times New Roman" panose="02020603050405020304" pitchFamily="18" charset="0"/>
                <a:ea typeface="宋体" panose="02010600030101010101" pitchFamily="2" charset="-122"/>
              </a:endParaRPr>
            </a:p>
          </p:txBody>
        </p:sp>
        <p:sp>
          <p:nvSpPr>
            <p:cNvPr id="17426" name="Text Box 56"/>
            <p:cNvSpPr txBox="1">
              <a:spLocks noChangeArrowheads="1"/>
            </p:cNvSpPr>
            <p:nvPr/>
          </p:nvSpPr>
          <p:spPr bwMode="auto">
            <a:xfrm>
              <a:off x="4850" y="4905"/>
              <a:ext cx="675" cy="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sz="1000">
                  <a:latin typeface="Symbol" panose="05050102010706020507" pitchFamily="18" charset="2"/>
                  <a:ea typeface="宋体" panose="02010600030101010101" pitchFamily="2" charset="-122"/>
                </a:rPr>
                <a:t>m</a:t>
              </a:r>
              <a:r>
                <a:rPr lang="en-US" altLang="zh-CN" sz="1000" baseline="-25000">
                  <a:latin typeface="Times New Roman" panose="02020603050405020304" pitchFamily="18" charset="0"/>
                  <a:ea typeface="宋体" panose="02010600030101010101" pitchFamily="2" charset="-122"/>
                </a:rPr>
                <a:t>22</a:t>
              </a:r>
              <a:endParaRPr lang="en-US" altLang="zh-CN" sz="1000" baseline="-25000">
                <a:latin typeface="Times New Roman" panose="02020603050405020304" pitchFamily="18" charset="0"/>
                <a:ea typeface="宋体" panose="02010600030101010101" pitchFamily="2" charset="-122"/>
              </a:endParaRPr>
            </a:p>
          </p:txBody>
        </p:sp>
        <p:sp>
          <p:nvSpPr>
            <p:cNvPr id="17427" name="Text Box 57"/>
            <p:cNvSpPr txBox="1">
              <a:spLocks noChangeArrowheads="1"/>
            </p:cNvSpPr>
            <p:nvPr/>
          </p:nvSpPr>
          <p:spPr bwMode="auto">
            <a:xfrm>
              <a:off x="7400" y="4935"/>
              <a:ext cx="675" cy="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sz="1000">
                  <a:latin typeface="Symbol" panose="05050102010706020507" pitchFamily="18" charset="2"/>
                  <a:ea typeface="宋体" panose="02010600030101010101" pitchFamily="2" charset="-122"/>
                </a:rPr>
                <a:t>m</a:t>
              </a:r>
              <a:r>
                <a:rPr lang="en-US" altLang="zh-CN" sz="1000" baseline="-25000">
                  <a:latin typeface="Times New Roman" panose="02020603050405020304" pitchFamily="18" charset="0"/>
                  <a:ea typeface="宋体" panose="02010600030101010101" pitchFamily="2" charset="-122"/>
                </a:rPr>
                <a:t>92</a:t>
              </a:r>
              <a:endParaRPr lang="en-US" altLang="zh-CN" sz="1000" baseline="-25000">
                <a:latin typeface="Times New Roman" panose="02020603050405020304" pitchFamily="18" charset="0"/>
                <a:ea typeface="宋体" panose="02010600030101010101" pitchFamily="2" charset="-122"/>
              </a:endParaRPr>
            </a:p>
          </p:txBody>
        </p:sp>
        <p:sp>
          <p:nvSpPr>
            <p:cNvPr id="17428" name="Text Box 58"/>
            <p:cNvSpPr txBox="1">
              <a:spLocks noChangeArrowheads="1"/>
            </p:cNvSpPr>
            <p:nvPr/>
          </p:nvSpPr>
          <p:spPr bwMode="auto">
            <a:xfrm>
              <a:off x="5060" y="3855"/>
              <a:ext cx="675" cy="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sz="1000">
                  <a:latin typeface="Symbol" panose="05050102010706020507" pitchFamily="18" charset="2"/>
                  <a:ea typeface="宋体" panose="02010600030101010101" pitchFamily="2" charset="-122"/>
                </a:rPr>
                <a:t>m</a:t>
              </a:r>
              <a:r>
                <a:rPr lang="en-US" altLang="zh-CN" sz="1000" baseline="-25000">
                  <a:latin typeface="Times New Roman" panose="02020603050405020304" pitchFamily="18" charset="0"/>
                  <a:ea typeface="宋体" panose="02010600030101010101" pitchFamily="2" charset="-122"/>
                </a:rPr>
                <a:t>15</a:t>
              </a:r>
              <a:endParaRPr lang="en-US" altLang="zh-CN" sz="1000" baseline="-25000">
                <a:latin typeface="Times New Roman" panose="02020603050405020304" pitchFamily="18" charset="0"/>
                <a:ea typeface="宋体" panose="02010600030101010101" pitchFamily="2" charset="-122"/>
              </a:endParaRPr>
            </a:p>
          </p:txBody>
        </p:sp>
        <p:sp>
          <p:nvSpPr>
            <p:cNvPr id="17429" name="Text Box 59"/>
            <p:cNvSpPr txBox="1">
              <a:spLocks noChangeArrowheads="1"/>
            </p:cNvSpPr>
            <p:nvPr/>
          </p:nvSpPr>
          <p:spPr bwMode="auto">
            <a:xfrm>
              <a:off x="4370" y="4905"/>
              <a:ext cx="675" cy="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sz="1000">
                  <a:latin typeface="Symbol" panose="05050102010706020507" pitchFamily="18" charset="2"/>
                  <a:ea typeface="宋体" panose="02010600030101010101" pitchFamily="2" charset="-122"/>
                </a:rPr>
                <a:t>m</a:t>
              </a:r>
              <a:r>
                <a:rPr lang="en-US" altLang="zh-CN" sz="1000" baseline="-25000">
                  <a:latin typeface="Times New Roman" panose="02020603050405020304" pitchFamily="18" charset="0"/>
                  <a:ea typeface="宋体" panose="02010600030101010101" pitchFamily="2" charset="-122"/>
                </a:rPr>
                <a:t>12</a:t>
              </a:r>
              <a:endParaRPr lang="en-US" altLang="zh-CN" sz="1000" baseline="-25000">
                <a:latin typeface="Times New Roman" panose="02020603050405020304" pitchFamily="18" charset="0"/>
                <a:ea typeface="宋体" panose="02010600030101010101" pitchFamily="2" charset="-122"/>
              </a:endParaRPr>
            </a:p>
          </p:txBody>
        </p:sp>
        <p:sp>
          <p:nvSpPr>
            <p:cNvPr id="17430" name="Text Box 60"/>
            <p:cNvSpPr txBox="1">
              <a:spLocks noChangeArrowheads="1"/>
            </p:cNvSpPr>
            <p:nvPr/>
          </p:nvSpPr>
          <p:spPr bwMode="auto">
            <a:xfrm>
              <a:off x="5270" y="4920"/>
              <a:ext cx="675" cy="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sz="1000">
                  <a:latin typeface="Symbol" panose="05050102010706020507" pitchFamily="18" charset="2"/>
                  <a:ea typeface="宋体" panose="02010600030101010101" pitchFamily="2" charset="-122"/>
                </a:rPr>
                <a:t>m</a:t>
              </a:r>
              <a:r>
                <a:rPr lang="en-US" altLang="zh-CN" sz="1000" baseline="-25000">
                  <a:latin typeface="Times New Roman" panose="02020603050405020304" pitchFamily="18" charset="0"/>
                  <a:ea typeface="宋体" panose="02010600030101010101" pitchFamily="2" charset="-122"/>
                </a:rPr>
                <a:t>42</a:t>
              </a:r>
              <a:endParaRPr lang="en-US" altLang="zh-CN" sz="1000" baseline="-25000">
                <a:latin typeface="Times New Roman" panose="02020603050405020304" pitchFamily="18" charset="0"/>
                <a:ea typeface="宋体" panose="02010600030101010101" pitchFamily="2" charset="-122"/>
              </a:endParaRPr>
            </a:p>
          </p:txBody>
        </p:sp>
        <p:sp>
          <p:nvSpPr>
            <p:cNvPr id="17431" name="Text Box 61"/>
            <p:cNvSpPr txBox="1">
              <a:spLocks noChangeArrowheads="1"/>
            </p:cNvSpPr>
            <p:nvPr/>
          </p:nvSpPr>
          <p:spPr bwMode="auto">
            <a:xfrm>
              <a:off x="5720" y="4920"/>
              <a:ext cx="675" cy="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sz="1000">
                  <a:latin typeface="Symbol" panose="05050102010706020507" pitchFamily="18" charset="2"/>
                  <a:ea typeface="宋体" panose="02010600030101010101" pitchFamily="2" charset="-122"/>
                </a:rPr>
                <a:t>m</a:t>
              </a:r>
              <a:r>
                <a:rPr lang="en-US" altLang="zh-CN" sz="1000" baseline="-25000">
                  <a:latin typeface="Times New Roman" panose="02020603050405020304" pitchFamily="18" charset="0"/>
                  <a:ea typeface="宋体" panose="02010600030101010101" pitchFamily="2" charset="-122"/>
                </a:rPr>
                <a:t>52</a:t>
              </a:r>
              <a:endParaRPr lang="en-US" altLang="zh-CN" sz="1000" baseline="-25000">
                <a:latin typeface="Times New Roman" panose="02020603050405020304" pitchFamily="18" charset="0"/>
                <a:ea typeface="宋体" panose="02010600030101010101" pitchFamily="2" charset="-122"/>
              </a:endParaRPr>
            </a:p>
          </p:txBody>
        </p:sp>
        <p:sp>
          <p:nvSpPr>
            <p:cNvPr id="17432" name="Text Box 62"/>
            <p:cNvSpPr txBox="1">
              <a:spLocks noChangeArrowheads="1"/>
            </p:cNvSpPr>
            <p:nvPr/>
          </p:nvSpPr>
          <p:spPr bwMode="auto">
            <a:xfrm>
              <a:off x="6140" y="4920"/>
              <a:ext cx="675" cy="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sz="1000">
                  <a:latin typeface="Symbol" panose="05050102010706020507" pitchFamily="18" charset="2"/>
                  <a:ea typeface="宋体" panose="02010600030101010101" pitchFamily="2" charset="-122"/>
                </a:rPr>
                <a:t>m</a:t>
              </a:r>
              <a:r>
                <a:rPr lang="en-US" altLang="zh-CN" sz="1000" baseline="-25000">
                  <a:latin typeface="Times New Roman" panose="02020603050405020304" pitchFamily="18" charset="0"/>
                  <a:ea typeface="宋体" panose="02010600030101010101" pitchFamily="2" charset="-122"/>
                </a:rPr>
                <a:t>62</a:t>
              </a:r>
              <a:endParaRPr lang="en-US" altLang="zh-CN" sz="1000" baseline="-25000">
                <a:latin typeface="Times New Roman" panose="02020603050405020304" pitchFamily="18" charset="0"/>
                <a:ea typeface="宋体" panose="02010600030101010101" pitchFamily="2" charset="-122"/>
              </a:endParaRPr>
            </a:p>
          </p:txBody>
        </p:sp>
        <p:sp>
          <p:nvSpPr>
            <p:cNvPr id="17433" name="Text Box 63"/>
            <p:cNvSpPr txBox="1">
              <a:spLocks noChangeArrowheads="1"/>
            </p:cNvSpPr>
            <p:nvPr/>
          </p:nvSpPr>
          <p:spPr bwMode="auto">
            <a:xfrm>
              <a:off x="6605" y="4920"/>
              <a:ext cx="675" cy="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sz="1000">
                  <a:latin typeface="Symbol" panose="05050102010706020507" pitchFamily="18" charset="2"/>
                  <a:ea typeface="宋体" panose="02010600030101010101" pitchFamily="2" charset="-122"/>
                </a:rPr>
                <a:t>m</a:t>
              </a:r>
              <a:r>
                <a:rPr lang="en-US" altLang="zh-CN" sz="1000" baseline="-25000">
                  <a:latin typeface="Times New Roman" panose="02020603050405020304" pitchFamily="18" charset="0"/>
                  <a:ea typeface="宋体" panose="02010600030101010101" pitchFamily="2" charset="-122"/>
                </a:rPr>
                <a:t>72</a:t>
              </a:r>
              <a:endParaRPr lang="en-US" altLang="zh-CN" sz="1000" baseline="-25000">
                <a:latin typeface="Times New Roman" panose="02020603050405020304" pitchFamily="18" charset="0"/>
                <a:ea typeface="宋体" panose="02010600030101010101" pitchFamily="2" charset="-122"/>
              </a:endParaRPr>
            </a:p>
          </p:txBody>
        </p:sp>
        <p:sp>
          <p:nvSpPr>
            <p:cNvPr id="17434" name="Text Box 64"/>
            <p:cNvSpPr txBox="1">
              <a:spLocks noChangeArrowheads="1"/>
            </p:cNvSpPr>
            <p:nvPr/>
          </p:nvSpPr>
          <p:spPr bwMode="auto">
            <a:xfrm>
              <a:off x="6995" y="4920"/>
              <a:ext cx="675" cy="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sz="1000">
                  <a:latin typeface="Symbol" panose="05050102010706020507" pitchFamily="18" charset="2"/>
                  <a:ea typeface="宋体" panose="02010600030101010101" pitchFamily="2" charset="-122"/>
                </a:rPr>
                <a:t>m</a:t>
              </a:r>
              <a:r>
                <a:rPr lang="en-US" altLang="zh-CN" sz="1000" baseline="-25000">
                  <a:latin typeface="Times New Roman" panose="02020603050405020304" pitchFamily="18" charset="0"/>
                  <a:ea typeface="宋体" panose="02010600030101010101" pitchFamily="2" charset="-122"/>
                </a:rPr>
                <a:t>82</a:t>
              </a:r>
              <a:endParaRPr lang="en-US" altLang="zh-CN" sz="1000" baseline="-25000">
                <a:latin typeface="Times New Roman" panose="02020603050405020304" pitchFamily="18" charset="0"/>
                <a:ea typeface="宋体" panose="02010600030101010101" pitchFamily="2" charset="-122"/>
              </a:endParaRPr>
            </a:p>
          </p:txBody>
        </p:sp>
        <p:sp>
          <p:nvSpPr>
            <p:cNvPr id="17435" name="Line 65"/>
            <p:cNvSpPr>
              <a:spLocks noChangeShapeType="1"/>
            </p:cNvSpPr>
            <p:nvPr/>
          </p:nvSpPr>
          <p:spPr bwMode="auto">
            <a:xfrm>
              <a:off x="6890" y="3660"/>
              <a:ext cx="195" cy="1125"/>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1071563" y="571500"/>
            <a:ext cx="6507162" cy="1071563"/>
          </a:xfrm>
        </p:spPr>
        <p:txBody>
          <a:bodyPr/>
          <a:lstStyle/>
          <a:p>
            <a:pPr eaLnBrk="1" hangingPunct="1"/>
            <a:r>
              <a:rPr lang="zh-CN" altLang="en-US" sz="3200" smtClean="0">
                <a:solidFill>
                  <a:schemeClr val="tx1"/>
                </a:solidFill>
                <a:latin typeface="华文楷体" panose="02010600040101010101" pitchFamily="2" charset="-122"/>
                <a:ea typeface="华文楷体" panose="02010600040101010101" pitchFamily="2" charset="-122"/>
              </a:rPr>
              <a:t>磁共振成像</a:t>
            </a:r>
            <a:br>
              <a:rPr lang="en-US" altLang="zh-CN" sz="3200" smtClean="0">
                <a:solidFill>
                  <a:schemeClr val="tx1"/>
                </a:solidFill>
                <a:latin typeface="华文楷体" panose="02010600040101010101" pitchFamily="2" charset="-122"/>
                <a:ea typeface="华文楷体" panose="02010600040101010101" pitchFamily="2" charset="-122"/>
              </a:rPr>
            </a:br>
            <a:r>
              <a:rPr lang="en-US" altLang="zh-CN" sz="3200" smtClean="0">
                <a:solidFill>
                  <a:schemeClr val="tx1"/>
                </a:solidFill>
                <a:latin typeface="Arial" panose="020B0604020202020204" pitchFamily="34" charset="0"/>
                <a:ea typeface="华文楷体" panose="02010600040101010101" pitchFamily="2" charset="-122"/>
                <a:cs typeface="Arial" panose="020B0604020202020204" pitchFamily="34" charset="0"/>
              </a:rPr>
              <a:t>Magnetic Resonance Imaging</a:t>
            </a:r>
            <a:endParaRPr lang="en-US" altLang="zh-CN" sz="3200" smtClean="0">
              <a:solidFill>
                <a:schemeClr val="tx1"/>
              </a:solidFill>
              <a:latin typeface="Arial" panose="020B0604020202020204" pitchFamily="34" charset="0"/>
              <a:ea typeface="华文楷体" panose="02010600040101010101" pitchFamily="2" charset="-122"/>
              <a:cs typeface="Arial" panose="020B0604020202020204" pitchFamily="34" charset="0"/>
            </a:endParaRPr>
          </a:p>
        </p:txBody>
      </p:sp>
      <p:sp>
        <p:nvSpPr>
          <p:cNvPr id="18435" name="Rectangle 3"/>
          <p:cNvSpPr>
            <a:spLocks noChangeArrowheads="1"/>
          </p:cNvSpPr>
          <p:nvPr/>
        </p:nvSpPr>
        <p:spPr bwMode="auto">
          <a:xfrm>
            <a:off x="714375" y="2071688"/>
            <a:ext cx="7572375" cy="406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spcBef>
                <a:spcPct val="20000"/>
              </a:spcBef>
              <a:buClr>
                <a:schemeClr val="folHlink"/>
              </a:buClr>
              <a:buSzPct val="60000"/>
              <a:buFont typeface="Wingdings" panose="05000000000000000000" pitchFamily="2" charset="2"/>
              <a:buChar char="n"/>
            </a:pPr>
            <a:r>
              <a:rPr lang="zh-CN" altLang="en-US">
                <a:latin typeface="华文楷体" panose="02010600040101010101" pitchFamily="2" charset="-122"/>
                <a:ea typeface="华文楷体" panose="02010600040101010101" pitchFamily="2" charset="-122"/>
              </a:rPr>
              <a:t>美国科学家</a:t>
            </a:r>
            <a:r>
              <a:rPr lang="en-US" altLang="zh-CN">
                <a:latin typeface="华文楷体" panose="02010600040101010101" pitchFamily="2" charset="-122"/>
                <a:ea typeface="华文楷体" panose="02010600040101010101" pitchFamily="2" charset="-122"/>
              </a:rPr>
              <a:t>Paul Lauterbur 1973</a:t>
            </a:r>
            <a:r>
              <a:rPr lang="zh-CN" altLang="en-US">
                <a:latin typeface="华文楷体" panose="02010600040101010101" pitchFamily="2" charset="-122"/>
                <a:ea typeface="华文楷体" panose="02010600040101010101" pitchFamily="2" charset="-122"/>
              </a:rPr>
              <a:t>年首次将磁共振原理应用于医学成像，</a:t>
            </a:r>
            <a:r>
              <a:rPr lang="en-US" altLang="zh-CN">
                <a:latin typeface="华文楷体" panose="02010600040101010101" pitchFamily="2" charset="-122"/>
                <a:ea typeface="华文楷体" panose="02010600040101010101" pitchFamily="2" charset="-122"/>
              </a:rPr>
              <a:t>2003</a:t>
            </a:r>
            <a:r>
              <a:rPr lang="zh-CN" altLang="en-US">
                <a:latin typeface="华文楷体" panose="02010600040101010101" pitchFamily="2" charset="-122"/>
                <a:ea typeface="华文楷体" panose="02010600040101010101" pitchFamily="2" charset="-122"/>
              </a:rPr>
              <a:t>年获得诺贝尔医学和生理学奖。</a:t>
            </a:r>
            <a:endParaRPr lang="en-US" altLang="zh-CN">
              <a:latin typeface="华文楷体" panose="02010600040101010101" pitchFamily="2" charset="-122"/>
              <a:ea typeface="华文楷体" panose="02010600040101010101" pitchFamily="2" charset="-122"/>
            </a:endParaRPr>
          </a:p>
          <a:p>
            <a:pPr eaLnBrk="1" hangingPunct="1">
              <a:spcBef>
                <a:spcPct val="20000"/>
              </a:spcBef>
              <a:buClr>
                <a:schemeClr val="folHlink"/>
              </a:buClr>
              <a:buSzPct val="60000"/>
            </a:pPr>
            <a:endParaRPr lang="en-US" altLang="zh-CN">
              <a:latin typeface="华文楷体" panose="02010600040101010101" pitchFamily="2" charset="-122"/>
              <a:ea typeface="华文楷体" panose="02010600040101010101" pitchFamily="2" charset="-122"/>
            </a:endParaRPr>
          </a:p>
          <a:p>
            <a:pPr eaLnBrk="1" hangingPunct="1">
              <a:spcBef>
                <a:spcPct val="20000"/>
              </a:spcBef>
              <a:buClr>
                <a:schemeClr val="folHlink"/>
              </a:buClr>
              <a:buSzPct val="60000"/>
              <a:buFont typeface="Wingdings" panose="05000000000000000000" pitchFamily="2" charset="2"/>
              <a:buChar char="n"/>
            </a:pPr>
            <a:r>
              <a:rPr lang="zh-CN" altLang="en-US">
                <a:latin typeface="华文楷体" panose="02010600040101010101" pitchFamily="2" charset="-122"/>
                <a:ea typeface="华文楷体" panose="02010600040101010101" pitchFamily="2" charset="-122"/>
              </a:rPr>
              <a:t>所有物质的原子核都由质子和中子组成，如果质子和中子的总数是奇数的话，原子核就有自旋并产生磁矩。</a:t>
            </a:r>
            <a:endParaRPr lang="en-US" altLang="zh-CN">
              <a:latin typeface="华文楷体" panose="02010600040101010101" pitchFamily="2" charset="-122"/>
              <a:ea typeface="华文楷体" panose="02010600040101010101" pitchFamily="2" charset="-122"/>
            </a:endParaRPr>
          </a:p>
          <a:p>
            <a:pPr eaLnBrk="1" hangingPunct="1">
              <a:spcBef>
                <a:spcPct val="20000"/>
              </a:spcBef>
              <a:buClr>
                <a:schemeClr val="folHlink"/>
              </a:buClr>
              <a:buSzPct val="60000"/>
            </a:pPr>
            <a:endParaRPr lang="en-US" altLang="zh-CN">
              <a:latin typeface="华文楷体" panose="02010600040101010101" pitchFamily="2" charset="-122"/>
              <a:ea typeface="华文楷体" panose="02010600040101010101" pitchFamily="2" charset="-122"/>
            </a:endParaRPr>
          </a:p>
          <a:p>
            <a:pPr eaLnBrk="1" hangingPunct="1">
              <a:spcBef>
                <a:spcPct val="20000"/>
              </a:spcBef>
              <a:buClr>
                <a:schemeClr val="folHlink"/>
              </a:buClr>
              <a:buSzPct val="60000"/>
              <a:buFont typeface="Wingdings" panose="05000000000000000000" pitchFamily="2" charset="2"/>
              <a:buChar char="n"/>
            </a:pPr>
            <a:r>
              <a:rPr lang="zh-CN" altLang="en-US">
                <a:latin typeface="华文楷体" panose="02010600040101010101" pitchFamily="2" charset="-122"/>
                <a:ea typeface="华文楷体" panose="02010600040101010101" pitchFamily="2" charset="-122"/>
              </a:rPr>
              <a:t>大多数物质都是由数个具有磁矩的原子核，例如</a:t>
            </a:r>
            <a:r>
              <a:rPr lang="en-US" altLang="zh-CN">
                <a:latin typeface="华文楷体" panose="02010600040101010101" pitchFamily="2" charset="-122"/>
                <a:ea typeface="华文楷体" panose="02010600040101010101" pitchFamily="2" charset="-122"/>
              </a:rPr>
              <a:t> </a:t>
            </a:r>
            <a:r>
              <a:rPr lang="en-US" altLang="zh-CN" baseline="30000">
                <a:latin typeface="华文楷体" panose="02010600040101010101" pitchFamily="2" charset="-122"/>
                <a:ea typeface="华文楷体" panose="02010600040101010101" pitchFamily="2" charset="-122"/>
              </a:rPr>
              <a:t>1</a:t>
            </a:r>
            <a:r>
              <a:rPr lang="en-US" altLang="zh-CN">
                <a:latin typeface="华文楷体" panose="02010600040101010101" pitchFamily="2" charset="-122"/>
                <a:ea typeface="华文楷体" panose="02010600040101010101" pitchFamily="2" charset="-122"/>
              </a:rPr>
              <a:t>H, </a:t>
            </a:r>
            <a:r>
              <a:rPr lang="en-US" altLang="zh-CN" baseline="30000">
                <a:latin typeface="华文楷体" panose="02010600040101010101" pitchFamily="2" charset="-122"/>
                <a:ea typeface="华文楷体" panose="02010600040101010101" pitchFamily="2" charset="-122"/>
              </a:rPr>
              <a:t>2</a:t>
            </a:r>
            <a:r>
              <a:rPr lang="en-US" altLang="zh-CN">
                <a:latin typeface="华文楷体" panose="02010600040101010101" pitchFamily="2" charset="-122"/>
                <a:ea typeface="华文楷体" panose="02010600040101010101" pitchFamily="2" charset="-122"/>
              </a:rPr>
              <a:t>H, </a:t>
            </a:r>
            <a:r>
              <a:rPr lang="en-US" altLang="zh-CN" baseline="30000">
                <a:latin typeface="华文楷体" panose="02010600040101010101" pitchFamily="2" charset="-122"/>
                <a:ea typeface="华文楷体" panose="02010600040101010101" pitchFamily="2" charset="-122"/>
              </a:rPr>
              <a:t>13</a:t>
            </a:r>
            <a:r>
              <a:rPr lang="en-US" altLang="zh-CN">
                <a:latin typeface="华文楷体" panose="02010600040101010101" pitchFamily="2" charset="-122"/>
                <a:ea typeface="华文楷体" panose="02010600040101010101" pitchFamily="2" charset="-122"/>
              </a:rPr>
              <a:t>C, </a:t>
            </a:r>
            <a:r>
              <a:rPr lang="en-US" altLang="zh-CN" baseline="30000">
                <a:latin typeface="华文楷体" panose="02010600040101010101" pitchFamily="2" charset="-122"/>
                <a:ea typeface="华文楷体" panose="02010600040101010101" pitchFamily="2" charset="-122"/>
              </a:rPr>
              <a:t>31</a:t>
            </a:r>
            <a:r>
              <a:rPr lang="en-US" altLang="zh-CN">
                <a:latin typeface="华文楷体" panose="02010600040101010101" pitchFamily="2" charset="-122"/>
                <a:ea typeface="华文楷体" panose="02010600040101010101" pitchFamily="2" charset="-122"/>
              </a:rPr>
              <a:t>Na, </a:t>
            </a:r>
            <a:r>
              <a:rPr lang="en-US" altLang="zh-CN" baseline="30000">
                <a:latin typeface="华文楷体" panose="02010600040101010101" pitchFamily="2" charset="-122"/>
                <a:ea typeface="华文楷体" panose="02010600040101010101" pitchFamily="2" charset="-122"/>
              </a:rPr>
              <a:t>31</a:t>
            </a:r>
            <a:r>
              <a:rPr lang="en-US" altLang="zh-CN">
                <a:latin typeface="华文楷体" panose="02010600040101010101" pitchFamily="2" charset="-122"/>
                <a:ea typeface="华文楷体" panose="02010600040101010101" pitchFamily="2" charset="-122"/>
              </a:rPr>
              <a:t>P, </a:t>
            </a:r>
            <a:r>
              <a:rPr lang="zh-CN" altLang="en-US">
                <a:latin typeface="华文楷体" panose="02010600040101010101" pitchFamily="2" charset="-122"/>
                <a:ea typeface="华文楷体" panose="02010600040101010101" pitchFamily="2" charset="-122"/>
              </a:rPr>
              <a:t>等构成。</a:t>
            </a:r>
            <a:endParaRPr lang="en-US" altLang="zh-CN">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1857375" y="1357313"/>
            <a:ext cx="53292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marL="838200" indent="-838200"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r>
              <a:rPr lang="en-US" altLang="zh-CN" sz="3200">
                <a:solidFill>
                  <a:schemeClr val="tx2"/>
                </a:solidFill>
                <a:latin typeface="华文楷体" panose="02010600040101010101" pitchFamily="2" charset="-122"/>
                <a:ea typeface="华文楷体" panose="02010600040101010101" pitchFamily="2" charset="-122"/>
              </a:rPr>
              <a:t>MR</a:t>
            </a:r>
            <a:r>
              <a:rPr lang="zh-CN" altLang="en-US" sz="3200">
                <a:solidFill>
                  <a:schemeClr val="tx2"/>
                </a:solidFill>
                <a:latin typeface="华文楷体" panose="02010600040101010101" pitchFamily="2" charset="-122"/>
                <a:ea typeface="华文楷体" panose="02010600040101010101" pitchFamily="2" charset="-122"/>
              </a:rPr>
              <a:t>成像原理简介</a:t>
            </a:r>
            <a:endParaRPr lang="zh-CN" altLang="en-US" sz="3200">
              <a:solidFill>
                <a:schemeClr val="tx2"/>
              </a:solidFill>
              <a:latin typeface="华文楷体" panose="02010600040101010101" pitchFamily="2" charset="-122"/>
              <a:ea typeface="华文楷体" panose="02010600040101010101" pitchFamily="2" charset="-122"/>
            </a:endParaRPr>
          </a:p>
        </p:txBody>
      </p:sp>
      <p:pic>
        <p:nvPicPr>
          <p:cNvPr id="19459" name="Picture 3" descr="Image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85875" y="2214563"/>
            <a:ext cx="6669088"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483334" y="522475"/>
            <a:ext cx="6389687" cy="8572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dirty="0" smtClean="0">
                <a:latin typeface="华文楷体" panose="02010600040101010101" pitchFamily="2" charset="-122"/>
                <a:ea typeface="华文楷体" panose="02010600040101010101" pitchFamily="2" charset="-122"/>
              </a:rPr>
              <a:t>核磁共振</a:t>
            </a:r>
            <a:r>
              <a:rPr lang="zh-CN" altLang="en-US" sz="2800" dirty="0" smtClean="0">
                <a:latin typeface="华文楷体" panose="02010600040101010101" pitchFamily="2" charset="-122"/>
                <a:ea typeface="华文楷体" panose="02010600040101010101" pitchFamily="2" charset="-122"/>
              </a:rPr>
              <a:t>成像适用范围</a:t>
            </a:r>
            <a:endParaRPr lang="en-US" altLang="zh-CN" sz="2800" dirty="0" smtClean="0">
              <a:latin typeface="华文楷体" panose="02010600040101010101" pitchFamily="2" charset="-122"/>
              <a:ea typeface="华文楷体" panose="02010600040101010101" pitchFamily="2" charset="-122"/>
            </a:endParaRPr>
          </a:p>
        </p:txBody>
      </p:sp>
      <p:sp>
        <p:nvSpPr>
          <p:cNvPr id="6" name="Rectangle 3"/>
          <p:cNvSpPr txBox="1">
            <a:spLocks noChangeArrowheads="1"/>
          </p:cNvSpPr>
          <p:nvPr/>
        </p:nvSpPr>
        <p:spPr>
          <a:xfrm>
            <a:off x="577441" y="1500771"/>
            <a:ext cx="7776864" cy="478631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gn="just">
              <a:lnSpc>
                <a:spcPct val="160000"/>
              </a:lnSpc>
              <a:spcAft>
                <a:spcPts val="600"/>
              </a:spcAft>
              <a:buNone/>
            </a:pPr>
            <a:r>
              <a:rPr lang="zh-CN" altLang="en-US" sz="2000" dirty="0" smtClean="0">
                <a:latin typeface="华文楷体" panose="02010600040101010101" pitchFamily="2" charset="-122"/>
                <a:ea typeface="华文楷体" panose="02010600040101010101" pitchFamily="2" charset="-122"/>
                <a:cs typeface="Arial" panose="020B0604020202020204" pitchFamily="34" charset="0"/>
              </a:rPr>
              <a:t>核磁工作成像不仅能分别人体脂肪、肌肉、肌腱、血管、神经、骨骼等组织，还能分辨脑脊髓的灰质和白质、肾皮质和肾髓质，在临床上已应用于脑、脊髓、心脏、肺、肝、肾、胰、盆腔、骨、骨髓、血管、肿瘤等器官和组织的诊断。</a:t>
            </a:r>
            <a:endParaRPr lang="en-US" altLang="zh-CN" sz="1800" b="1" dirty="0" smtClean="0">
              <a:latin typeface="宋体" panose="02010600030101010101" pitchFamily="2" charset="-122"/>
              <a:ea typeface="宋体" panose="02010600030101010101" pitchFamily="2" charset="-122"/>
            </a:endParaRPr>
          </a:p>
          <a:p>
            <a:pPr>
              <a:spcAft>
                <a:spcPts val="600"/>
              </a:spcAft>
              <a:buFont typeface="Wingdings" panose="05000000000000000000" pitchFamily="2" charset="2"/>
              <a:buChar char="Ø"/>
            </a:pPr>
            <a:r>
              <a:rPr lang="zh-CN" altLang="en-US" sz="2000" dirty="0" smtClean="0">
                <a:solidFill>
                  <a:schemeClr val="accent1">
                    <a:lumMod val="75000"/>
                  </a:schemeClr>
                </a:solidFill>
                <a:latin typeface="华文楷体" panose="02010600040101010101" pitchFamily="2" charset="-122"/>
                <a:ea typeface="华文楷体" panose="02010600040101010101" pitchFamily="2" charset="-122"/>
              </a:rPr>
              <a:t>对人体无损伤，可用于人体预防检查</a:t>
            </a:r>
            <a:endParaRPr lang="en-US" altLang="zh-CN" sz="2000" dirty="0" smtClean="0">
              <a:solidFill>
                <a:schemeClr val="accent1">
                  <a:lumMod val="75000"/>
                </a:schemeClr>
              </a:solidFill>
              <a:latin typeface="华文楷体" panose="02010600040101010101" pitchFamily="2" charset="-122"/>
              <a:ea typeface="华文楷体" panose="02010600040101010101" pitchFamily="2" charset="-122"/>
            </a:endParaRPr>
          </a:p>
          <a:p>
            <a:pPr>
              <a:lnSpc>
                <a:spcPct val="150000"/>
              </a:lnSpc>
              <a:spcAft>
                <a:spcPts val="600"/>
              </a:spcAft>
              <a:buFont typeface="Wingdings" panose="05000000000000000000" pitchFamily="2" charset="2"/>
              <a:buChar char="Ø"/>
            </a:pPr>
            <a:r>
              <a:rPr lang="zh-CN" altLang="en-US" sz="2000" dirty="0" smtClean="0">
                <a:solidFill>
                  <a:schemeClr val="accent1">
                    <a:lumMod val="75000"/>
                  </a:schemeClr>
                </a:solidFill>
                <a:latin typeface="华文楷体" panose="02010600040101010101" pitchFamily="2" charset="-122"/>
                <a:ea typeface="华文楷体" panose="02010600040101010101" pitchFamily="2" charset="-122"/>
              </a:rPr>
              <a:t>外加磁场较大，金属物品容易造成危险。检查时应确保无佩戴金属物品、心脏起搏器、人工心脏瓣膜等</a:t>
            </a:r>
            <a:endParaRPr lang="en-US" altLang="zh-CN" sz="2000" dirty="0" smtClean="0">
              <a:solidFill>
                <a:schemeClr val="accent1">
                  <a:lumMod val="75000"/>
                </a:schemeClr>
              </a:solidFill>
              <a:latin typeface="华文楷体" panose="02010600040101010101" pitchFamily="2" charset="-122"/>
              <a:ea typeface="华文楷体" panose="02010600040101010101" pitchFamily="2" charset="-122"/>
            </a:endParaRPr>
          </a:p>
          <a:p>
            <a:pPr>
              <a:spcAft>
                <a:spcPts val="600"/>
              </a:spcAft>
              <a:buFont typeface="Wingdings" panose="05000000000000000000" pitchFamily="2" charset="2"/>
              <a:buChar char="Ø"/>
            </a:pPr>
            <a:r>
              <a:rPr lang="zh-CN" altLang="en-US" sz="2000" dirty="0">
                <a:solidFill>
                  <a:schemeClr val="accent1">
                    <a:lumMod val="75000"/>
                  </a:schemeClr>
                </a:solidFill>
                <a:latin typeface="华文楷体" panose="02010600040101010101" pitchFamily="2" charset="-122"/>
                <a:ea typeface="华文楷体" panose="02010600040101010101" pitchFamily="2" charset="-122"/>
              </a:rPr>
              <a:t>核</a:t>
            </a:r>
            <a:r>
              <a:rPr lang="zh-CN" altLang="en-US" sz="2000" dirty="0" smtClean="0">
                <a:solidFill>
                  <a:schemeClr val="accent1">
                    <a:lumMod val="75000"/>
                  </a:schemeClr>
                </a:solidFill>
                <a:latin typeface="华文楷体" panose="02010600040101010101" pitchFamily="2" charset="-122"/>
                <a:ea typeface="华文楷体" panose="02010600040101010101" pitchFamily="2" charset="-122"/>
              </a:rPr>
              <a:t>磁检查相比于其他方式检查成本较高，</a:t>
            </a:r>
            <a:r>
              <a:rPr lang="en-US" altLang="zh-CN" sz="2000" dirty="0" smtClean="0">
                <a:solidFill>
                  <a:schemeClr val="accent1">
                    <a:lumMod val="75000"/>
                  </a:schemeClr>
                </a:solidFill>
                <a:latin typeface="华文楷体" panose="02010600040101010101" pitchFamily="2" charset="-122"/>
                <a:ea typeface="华文楷体" panose="02010600040101010101" pitchFamily="2" charset="-122"/>
              </a:rPr>
              <a:t>500</a:t>
            </a:r>
            <a:r>
              <a:rPr lang="zh-CN" altLang="en-US" sz="2000" dirty="0" smtClean="0">
                <a:solidFill>
                  <a:schemeClr val="accent1">
                    <a:lumMod val="75000"/>
                  </a:schemeClr>
                </a:solidFill>
                <a:latin typeface="华文楷体" panose="02010600040101010101" pitchFamily="2" charset="-122"/>
                <a:ea typeface="华文楷体" panose="02010600040101010101" pitchFamily="2" charset="-122"/>
              </a:rPr>
              <a:t>元以上，甚至上千元</a:t>
            </a:r>
            <a:endParaRPr lang="en-US" altLang="zh-CN" sz="2000" dirty="0" smtClean="0">
              <a:solidFill>
                <a:schemeClr val="accent1">
                  <a:lumMod val="75000"/>
                </a:schemeClr>
              </a:solidFill>
              <a:latin typeface="华文楷体" panose="02010600040101010101" pitchFamily="2" charset="-122"/>
              <a:ea typeface="华文楷体" panose="02010600040101010101" pitchFamily="2" charset="-122"/>
            </a:endParaRPr>
          </a:p>
          <a:p>
            <a:pPr>
              <a:lnSpc>
                <a:spcPct val="160000"/>
              </a:lnSpc>
              <a:spcAft>
                <a:spcPts val="600"/>
              </a:spcAft>
              <a:buFont typeface="Wingdings" panose="05000000000000000000" pitchFamily="2" charset="2"/>
              <a:buChar char="Ø"/>
            </a:pPr>
            <a:r>
              <a:rPr lang="zh-CN" altLang="en-US" sz="2000" dirty="0" smtClean="0">
                <a:solidFill>
                  <a:schemeClr val="accent1">
                    <a:lumMod val="75000"/>
                  </a:schemeClr>
                </a:solidFill>
                <a:latin typeface="华文楷体" panose="02010600040101010101" pitchFamily="2" charset="-122"/>
                <a:ea typeface="华文楷体" panose="02010600040101010101" pitchFamily="2" charset="-122"/>
              </a:rPr>
              <a:t>核磁共振对于骨的细微结构显示远不如</a:t>
            </a:r>
            <a:r>
              <a:rPr lang="en-US" altLang="zh-CN" sz="2000" dirty="0" smtClean="0">
                <a:solidFill>
                  <a:schemeClr val="accent1">
                    <a:lumMod val="75000"/>
                  </a:schemeClr>
                </a:solidFill>
                <a:latin typeface="华文楷体" panose="02010600040101010101" pitchFamily="2" charset="-122"/>
                <a:ea typeface="华文楷体" panose="02010600040101010101" pitchFamily="2" charset="-122"/>
              </a:rPr>
              <a:t>X</a:t>
            </a:r>
            <a:r>
              <a:rPr lang="zh-CN" altLang="en-US" sz="2000" dirty="0" smtClean="0">
                <a:solidFill>
                  <a:schemeClr val="accent1">
                    <a:lumMod val="75000"/>
                  </a:schemeClr>
                </a:solidFill>
                <a:latin typeface="华文楷体" panose="02010600040101010101" pitchFamily="2" charset="-122"/>
                <a:ea typeface="华文楷体" panose="02010600040101010101" pitchFamily="2" charset="-122"/>
              </a:rPr>
              <a:t>片清晰，对于颈椎、骨刺等诊断应选择</a:t>
            </a:r>
            <a:r>
              <a:rPr lang="en-US" altLang="zh-CN" sz="2000" dirty="0" smtClean="0">
                <a:solidFill>
                  <a:schemeClr val="accent1">
                    <a:lumMod val="75000"/>
                  </a:schemeClr>
                </a:solidFill>
                <a:latin typeface="华文楷体" panose="02010600040101010101" pitchFamily="2" charset="-122"/>
                <a:ea typeface="华文楷体" panose="02010600040101010101" pitchFamily="2" charset="-122"/>
              </a:rPr>
              <a:t>X</a:t>
            </a:r>
            <a:r>
              <a:rPr lang="zh-CN" altLang="en-US" sz="2000" dirty="0" smtClean="0">
                <a:solidFill>
                  <a:schemeClr val="accent1">
                    <a:lumMod val="75000"/>
                  </a:schemeClr>
                </a:solidFill>
                <a:latin typeface="华文楷体" panose="02010600040101010101" pitchFamily="2" charset="-122"/>
                <a:ea typeface="华文楷体" panose="02010600040101010101" pitchFamily="2" charset="-122"/>
              </a:rPr>
              <a:t>光</a:t>
            </a:r>
            <a:endParaRPr lang="en-US" altLang="zh-CN" sz="2000" dirty="0" smtClean="0">
              <a:solidFill>
                <a:schemeClr val="accent1">
                  <a:lumMod val="75000"/>
                </a:schemeClr>
              </a:solidFill>
              <a:latin typeface="华文楷体" panose="02010600040101010101" pitchFamily="2" charset="-122"/>
              <a:ea typeface="华文楷体" panose="0201060004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a:xfrm>
            <a:off x="1404683" y="1817332"/>
            <a:ext cx="6000750" cy="1143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4000" b="1" dirty="0" smtClean="0">
                <a:latin typeface="华文楷体" panose="02010600040101010101" pitchFamily="2" charset="-122"/>
                <a:ea typeface="华文楷体" panose="02010600040101010101" pitchFamily="2" charset="-122"/>
              </a:rPr>
              <a:t>第一章 绪论</a:t>
            </a:r>
            <a:endParaRPr lang="en-US" altLang="zh-CN" sz="4000" b="1" dirty="0" smtClean="0">
              <a:latin typeface="华文楷体" panose="02010600040101010101" pitchFamily="2" charset="-122"/>
              <a:ea typeface="华文楷体" panose="02010600040101010101" pitchFamily="2" charset="-122"/>
            </a:endParaRPr>
          </a:p>
          <a:p>
            <a:endParaRPr lang="zh-CN" altLang="en-US" b="1" dirty="0" smtClean="0">
              <a:latin typeface="华文楷体" panose="02010600040101010101" pitchFamily="2" charset="-122"/>
              <a:ea typeface="华文楷体" panose="02010600040101010101" pitchFamily="2" charset="-122"/>
            </a:endParaRPr>
          </a:p>
        </p:txBody>
      </p:sp>
      <p:sp>
        <p:nvSpPr>
          <p:cNvPr id="9" name="Rectangle 2"/>
          <p:cNvSpPr txBox="1">
            <a:spLocks noChangeArrowheads="1"/>
          </p:cNvSpPr>
          <p:nvPr/>
        </p:nvSpPr>
        <p:spPr>
          <a:xfrm>
            <a:off x="2812677" y="3511929"/>
            <a:ext cx="4065795" cy="1143000"/>
          </a:xfrm>
          <a:prstGeom prst="rect">
            <a:avLst/>
          </a:prstGeom>
        </p:spPr>
        <p:txBody>
          <a:bodyPr vert="horz" lIns="91440" tIns="45720" rIns="91440" bIns="45720" rtlCol="0" anchor="b">
            <a:normAutofit fontScale="4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71500" indent="-571500" algn="l">
              <a:buFont typeface="Wingdings" panose="05000000000000000000" pitchFamily="2" charset="2"/>
              <a:buChar char="n"/>
            </a:pPr>
            <a:r>
              <a:rPr lang="zh-CN" altLang="en-US" sz="5800" b="1" dirty="0" smtClean="0">
                <a:latin typeface="华文楷体" panose="02010600040101010101" pitchFamily="2" charset="-122"/>
                <a:ea typeface="华文楷体" panose="02010600040101010101" pitchFamily="2" charset="-122"/>
              </a:rPr>
              <a:t>医学图像研究内容简介</a:t>
            </a:r>
            <a:endParaRPr lang="en-US" altLang="zh-CN" sz="5800" b="1" dirty="0" smtClean="0">
              <a:latin typeface="华文楷体" panose="02010600040101010101" pitchFamily="2" charset="-122"/>
              <a:ea typeface="华文楷体" panose="02010600040101010101" pitchFamily="2" charset="-122"/>
            </a:endParaRPr>
          </a:p>
          <a:p>
            <a:pPr marL="571500" indent="-571500" algn="l">
              <a:buFont typeface="Wingdings" panose="05000000000000000000" pitchFamily="2" charset="2"/>
              <a:buChar char="n"/>
            </a:pPr>
            <a:endParaRPr lang="en-US" altLang="zh-CN" sz="5800" b="1" dirty="0" smtClean="0">
              <a:latin typeface="华文楷体" panose="02010600040101010101" pitchFamily="2" charset="-122"/>
              <a:ea typeface="华文楷体" panose="02010600040101010101" pitchFamily="2" charset="-122"/>
            </a:endParaRPr>
          </a:p>
          <a:p>
            <a:pPr algn="l"/>
            <a:endParaRPr lang="en-US" altLang="zh-CN" sz="5800" b="1" dirty="0">
              <a:latin typeface="华文楷体" panose="02010600040101010101" pitchFamily="2" charset="-122"/>
              <a:ea typeface="华文楷体" panose="02010600040101010101" pitchFamily="2" charset="-122"/>
            </a:endParaRPr>
          </a:p>
          <a:p>
            <a:pPr marL="571500" indent="-571500" algn="l">
              <a:buFont typeface="Wingdings" panose="05000000000000000000" pitchFamily="2" charset="2"/>
              <a:buChar char="n"/>
            </a:pPr>
            <a:r>
              <a:rPr lang="zh-CN" altLang="en-US" sz="5800" b="1" dirty="0" smtClean="0">
                <a:latin typeface="华文楷体" panose="02010600040101010101" pitchFamily="2" charset="-122"/>
                <a:ea typeface="华文楷体" panose="02010600040101010101" pitchFamily="2" charset="-122"/>
              </a:rPr>
              <a:t>不同成像方式原理介绍</a:t>
            </a:r>
            <a:endParaRPr lang="en-US" altLang="zh-CN" sz="5800" b="1" dirty="0" smtClean="0">
              <a:latin typeface="华文楷体" panose="02010600040101010101" pitchFamily="2" charset="-122"/>
              <a:ea typeface="华文楷体" panose="02010600040101010101" pitchFamily="2" charset="-122"/>
            </a:endParaRPr>
          </a:p>
          <a:p>
            <a:endParaRPr lang="zh-CN" altLang="en-US" b="1" dirty="0" smtClean="0">
              <a:latin typeface="华文楷体" panose="02010600040101010101" pitchFamily="2" charset="-122"/>
              <a:ea typeface="华文楷体" panose="0201060004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a:xfrm>
            <a:off x="1350963" y="617538"/>
            <a:ext cx="7793037" cy="1143000"/>
          </a:xfrm>
        </p:spPr>
        <p:txBody>
          <a:bodyPr/>
          <a:lstStyle/>
          <a:p>
            <a:pPr eaLnBrk="1" hangingPunct="1"/>
            <a:r>
              <a:rPr lang="zh-CN" altLang="en-US" sz="3200" smtClean="0">
                <a:solidFill>
                  <a:schemeClr val="tx1"/>
                </a:solidFill>
                <a:latin typeface="华文楷体" panose="02010600040101010101" pitchFamily="2" charset="-122"/>
                <a:ea typeface="华文楷体" panose="02010600040101010101" pitchFamily="2" charset="-122"/>
                <a:cs typeface="Arial" panose="020B0604020202020204" pitchFamily="34" charset="0"/>
              </a:rPr>
              <a:t>核医学成像  </a:t>
            </a:r>
            <a:r>
              <a:rPr lang="en-US" altLang="zh-CN" sz="3200" smtClean="0">
                <a:solidFill>
                  <a:schemeClr val="tx1"/>
                </a:solidFill>
                <a:latin typeface="Arial" panose="020B0604020202020204" pitchFamily="34" charset="0"/>
                <a:ea typeface="宋体" panose="02010600030101010101" pitchFamily="2" charset="-122"/>
                <a:cs typeface="Arial" panose="020B0604020202020204" pitchFamily="34" charset="0"/>
              </a:rPr>
              <a:t>Nuclear Medicine Imaging</a:t>
            </a:r>
            <a:endParaRPr lang="en-US" altLang="zh-CN" sz="3200" smtClean="0">
              <a:solidFill>
                <a:schemeClr val="tx1"/>
              </a:solidFill>
              <a:latin typeface="Arial" panose="020B0604020202020204" pitchFamily="34" charset="0"/>
              <a:ea typeface="宋体" panose="02010600030101010101" pitchFamily="2" charset="-122"/>
              <a:cs typeface="Arial" panose="020B0604020202020204" pitchFamily="34" charset="0"/>
            </a:endParaRPr>
          </a:p>
        </p:txBody>
      </p:sp>
      <p:sp>
        <p:nvSpPr>
          <p:cNvPr id="30723" name="Rectangle 4"/>
          <p:cNvSpPr>
            <a:spLocks noChangeArrowheads="1"/>
          </p:cNvSpPr>
          <p:nvPr/>
        </p:nvSpPr>
        <p:spPr bwMode="auto">
          <a:xfrm>
            <a:off x="857250" y="2071688"/>
            <a:ext cx="771525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zh-CN" altLang="en-US" sz="2000">
                <a:latin typeface="华文楷体" panose="02010600040101010101" pitchFamily="2" charset="-122"/>
                <a:ea typeface="华文楷体" panose="02010600040101010101" pitchFamily="2" charset="-122"/>
                <a:cs typeface="Arial" panose="020B0604020202020204" pitchFamily="34" charset="0"/>
              </a:rPr>
              <a:t>基本原理：将放射性标记的药物注射体内， 人体代谢选择的组织或介质，产生放射性发射（</a:t>
            </a:r>
            <a:r>
              <a:rPr lang="en-US" altLang="zh-CN" sz="2000">
                <a:latin typeface="华文楷体" panose="02010600040101010101" pitchFamily="2" charset="-122"/>
                <a:ea typeface="华文楷体" panose="02010600040101010101" pitchFamily="2" charset="-122"/>
                <a:cs typeface="Arial" panose="020B0604020202020204" pitchFamily="34" charset="0"/>
              </a:rPr>
              <a:t>SPECT</a:t>
            </a:r>
            <a:r>
              <a:rPr lang="zh-CN" altLang="en-US" sz="2000">
                <a:latin typeface="华文楷体" panose="02010600040101010101" pitchFamily="2" charset="-122"/>
                <a:ea typeface="华文楷体" panose="02010600040101010101" pitchFamily="2" charset="-122"/>
                <a:cs typeface="Arial" panose="020B0604020202020204" pitchFamily="34" charset="0"/>
              </a:rPr>
              <a:t>中的伽玛射线或</a:t>
            </a:r>
            <a:r>
              <a:rPr lang="en-US" altLang="zh-CN" sz="2000">
                <a:latin typeface="华文楷体" panose="02010600040101010101" pitchFamily="2" charset="-122"/>
                <a:ea typeface="华文楷体" panose="02010600040101010101" pitchFamily="2" charset="-122"/>
                <a:cs typeface="Arial" panose="020B0604020202020204" pitchFamily="34" charset="0"/>
              </a:rPr>
              <a:t>PET</a:t>
            </a:r>
            <a:r>
              <a:rPr lang="zh-CN" altLang="en-US" sz="2000">
                <a:latin typeface="华文楷体" panose="02010600040101010101" pitchFamily="2" charset="-122"/>
                <a:ea typeface="华文楷体" panose="02010600040101010101" pitchFamily="2" charset="-122"/>
                <a:cs typeface="Arial" panose="020B0604020202020204" pitchFamily="34" charset="0"/>
              </a:rPr>
              <a:t>中的正电子</a:t>
            </a:r>
            <a:r>
              <a:rPr lang="en-US" altLang="zh-CN" sz="2000">
                <a:latin typeface="华文楷体" panose="02010600040101010101" pitchFamily="2" charset="-122"/>
                <a:ea typeface="华文楷体" panose="02010600040101010101" pitchFamily="2" charset="-122"/>
                <a:cs typeface="Arial" panose="020B0604020202020204" pitchFamily="34" charset="0"/>
              </a:rPr>
              <a:t>).</a:t>
            </a:r>
            <a:r>
              <a:rPr lang="zh-CN" altLang="en-US" sz="2000">
                <a:latin typeface="华文楷体" panose="02010600040101010101" pitchFamily="2" charset="-122"/>
                <a:ea typeface="华文楷体" panose="02010600040101010101" pitchFamily="2" charset="-122"/>
                <a:cs typeface="Arial" panose="020B0604020202020204" pitchFamily="34" charset="0"/>
              </a:rPr>
              <a:t>。之后，这些发射的光子被体外的探测器捕获， 生成放射性示踪剂的分布，得知人体的功能信息。</a:t>
            </a:r>
            <a:endParaRPr lang="en-US" altLang="zh-CN" sz="2000">
              <a:latin typeface="华文楷体" panose="02010600040101010101" pitchFamily="2" charset="-122"/>
              <a:ea typeface="华文楷体" panose="02010600040101010101" pitchFamily="2" charset="-122"/>
              <a:cs typeface="Arial" panose="020B0604020202020204" pitchFamily="34" charset="0"/>
            </a:endParaRPr>
          </a:p>
        </p:txBody>
      </p:sp>
      <p:pic>
        <p:nvPicPr>
          <p:cNvPr id="30724"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43188" y="3643313"/>
            <a:ext cx="3790950"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a:xfrm>
            <a:off x="1428750" y="571500"/>
            <a:ext cx="6669088" cy="1643063"/>
          </a:xfrm>
        </p:spPr>
        <p:txBody>
          <a:bodyPr/>
          <a:lstStyle/>
          <a:p>
            <a:pPr eaLnBrk="1" hangingPunct="1"/>
            <a:r>
              <a:rPr lang="zh-CN" altLang="en-US" sz="2800" smtClean="0">
                <a:solidFill>
                  <a:schemeClr val="tx1"/>
                </a:solidFill>
                <a:latin typeface="华文楷体" panose="02010600040101010101" pitchFamily="2" charset="-122"/>
                <a:ea typeface="华文楷体" panose="02010600040101010101" pitchFamily="2" charset="-122"/>
              </a:rPr>
              <a:t>单光子发射计算机断层图像</a:t>
            </a:r>
            <a:br>
              <a:rPr lang="en-US" altLang="zh-CN" sz="2800" smtClean="0">
                <a:ea typeface="宋体" panose="02010600030101010101" pitchFamily="2" charset="-122"/>
              </a:rPr>
            </a:br>
            <a:r>
              <a:rPr lang="en-US" altLang="zh-CN" sz="2800" smtClean="0">
                <a:solidFill>
                  <a:schemeClr val="tx1"/>
                </a:solidFill>
                <a:latin typeface="Arial" panose="020B0604020202020204" pitchFamily="34" charset="0"/>
                <a:ea typeface="宋体" panose="02010600030101010101" pitchFamily="2" charset="-122"/>
                <a:cs typeface="Arial" panose="020B0604020202020204" pitchFamily="34" charset="0"/>
              </a:rPr>
              <a:t>Single photon emission computed tomography (SPECT)</a:t>
            </a:r>
            <a:endParaRPr lang="en-US" altLang="zh-CN" sz="2800" smtClean="0">
              <a:solidFill>
                <a:schemeClr val="tx1"/>
              </a:solidFill>
              <a:latin typeface="Arial" panose="020B0604020202020204" pitchFamily="34" charset="0"/>
              <a:ea typeface="宋体" panose="02010600030101010101" pitchFamily="2" charset="-122"/>
              <a:cs typeface="Arial" panose="020B0604020202020204" pitchFamily="34" charset="0"/>
            </a:endParaRPr>
          </a:p>
        </p:txBody>
      </p:sp>
      <p:sp>
        <p:nvSpPr>
          <p:cNvPr id="31747" name="Rectangle 3"/>
          <p:cNvSpPr>
            <a:spLocks noChangeArrowheads="1"/>
          </p:cNvSpPr>
          <p:nvPr/>
        </p:nvSpPr>
        <p:spPr bwMode="auto">
          <a:xfrm>
            <a:off x="857250" y="2643188"/>
            <a:ext cx="7747000" cy="243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spcBef>
                <a:spcPct val="20000"/>
              </a:spcBef>
              <a:buClr>
                <a:schemeClr val="folHlink"/>
              </a:buClr>
              <a:buSzPct val="60000"/>
              <a:buFont typeface="Wingdings" panose="05000000000000000000" pitchFamily="2" charset="2"/>
              <a:buChar char="n"/>
            </a:pPr>
            <a:r>
              <a:rPr lang="zh-CN" altLang="en-US" sz="2800">
                <a:latin typeface="华文楷体" panose="02010600040101010101" pitchFamily="2" charset="-122"/>
                <a:ea typeface="华文楷体" panose="02010600040101010101" pitchFamily="2" charset="-122"/>
              </a:rPr>
              <a:t>        放射性药物引入人体，经代谢后在脏器内外或病变部位和正常组织之间形成放射性浓度差异，体外的核射线（</a:t>
            </a:r>
            <a:r>
              <a:rPr lang="en-US" altLang="zh-CN" sz="2800">
                <a:latin typeface="华文楷体" panose="02010600040101010101" pitchFamily="2" charset="-122"/>
                <a:ea typeface="华文楷体" panose="02010600040101010101" pitchFamily="2" charset="-122"/>
              </a:rPr>
              <a:t>γ</a:t>
            </a:r>
            <a:r>
              <a:rPr lang="zh-CN" altLang="en-US" sz="2800">
                <a:latin typeface="华文楷体" panose="02010600040101010101" pitchFamily="2" charset="-122"/>
                <a:ea typeface="华文楷体" panose="02010600040101010101" pitchFamily="2" charset="-122"/>
              </a:rPr>
              <a:t>射线）探头阵列将探测并记录这些差异，经晶体光放大</a:t>
            </a:r>
            <a:r>
              <a:rPr lang="en-US" altLang="zh-CN" sz="2800">
                <a:latin typeface="华文楷体" panose="02010600040101010101" pitchFamily="2" charset="-122"/>
                <a:ea typeface="华文楷体" panose="02010600040101010101" pitchFamily="2" charset="-122"/>
              </a:rPr>
              <a:t>, </a:t>
            </a:r>
            <a:r>
              <a:rPr lang="zh-CN" altLang="en-US" sz="2800">
                <a:latin typeface="华文楷体" panose="02010600040101010101" pitchFamily="2" charset="-122"/>
                <a:ea typeface="华文楷体" panose="02010600040101010101" pitchFamily="2" charset="-122"/>
              </a:rPr>
              <a:t>光电倍增管放大</a:t>
            </a:r>
            <a:r>
              <a:rPr lang="en-US" altLang="zh-CN" sz="2800">
                <a:latin typeface="华文楷体" panose="02010600040101010101" pitchFamily="2" charset="-122"/>
                <a:ea typeface="华文楷体" panose="02010600040101010101" pitchFamily="2" charset="-122"/>
              </a:rPr>
              <a:t>,</a:t>
            </a:r>
            <a:r>
              <a:rPr lang="zh-CN" altLang="en-US" sz="2800">
                <a:latin typeface="华文楷体" panose="02010600040101010101" pitchFamily="2" charset="-122"/>
                <a:ea typeface="华文楷体" panose="02010600040101010101" pitchFamily="2" charset="-122"/>
              </a:rPr>
              <a:t>通过计算机处理成像。</a:t>
            </a:r>
            <a:endParaRPr lang="zh-CN" altLang="en-US" sz="2800">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1350963" y="617538"/>
            <a:ext cx="7793037" cy="1143000"/>
          </a:xfrm>
        </p:spPr>
        <p:txBody>
          <a:bodyPr/>
          <a:lstStyle/>
          <a:p>
            <a:pPr eaLnBrk="1" hangingPunct="1"/>
            <a:r>
              <a:rPr lang="en-US" altLang="zh-CN" sz="3200" smtClean="0">
                <a:solidFill>
                  <a:schemeClr val="tx1"/>
                </a:solidFill>
                <a:latin typeface="Arial" panose="020B0604020202020204" pitchFamily="34" charset="0"/>
                <a:ea typeface="宋体" panose="02010600030101010101" pitchFamily="2" charset="-122"/>
                <a:cs typeface="Arial" panose="020B0604020202020204" pitchFamily="34" charset="0"/>
              </a:rPr>
              <a:t>SPECT </a:t>
            </a:r>
            <a:r>
              <a:rPr lang="zh-CN" altLang="en-US" sz="3200" smtClean="0">
                <a:solidFill>
                  <a:schemeClr val="tx1"/>
                </a:solidFill>
                <a:latin typeface="华文楷体" panose="02010600040101010101" pitchFamily="2" charset="-122"/>
                <a:ea typeface="华文楷体" panose="02010600040101010101" pitchFamily="2" charset="-122"/>
                <a:cs typeface="Arial" panose="020B0604020202020204" pitchFamily="34" charset="0"/>
              </a:rPr>
              <a:t>成像原理</a:t>
            </a:r>
            <a:endParaRPr lang="en-US" altLang="zh-CN" sz="3200" smtClean="0">
              <a:solidFill>
                <a:schemeClr val="tx1"/>
              </a:solidFill>
              <a:latin typeface="华文楷体" panose="02010600040101010101" pitchFamily="2" charset="-122"/>
              <a:ea typeface="华文楷体" panose="02010600040101010101" pitchFamily="2" charset="-122"/>
              <a:cs typeface="Arial" panose="020B0604020202020204" pitchFamily="34" charset="0"/>
            </a:endParaRPr>
          </a:p>
        </p:txBody>
      </p:sp>
      <p:grpSp>
        <p:nvGrpSpPr>
          <p:cNvPr id="32771" name="Group 3"/>
          <p:cNvGrpSpPr/>
          <p:nvPr/>
        </p:nvGrpSpPr>
        <p:grpSpPr bwMode="auto">
          <a:xfrm>
            <a:off x="2643188" y="2357438"/>
            <a:ext cx="3686175" cy="3609975"/>
            <a:chOff x="2903" y="5805"/>
            <a:chExt cx="5805" cy="5685"/>
          </a:xfrm>
        </p:grpSpPr>
        <p:sp>
          <p:nvSpPr>
            <p:cNvPr id="32772" name="Oval 4"/>
            <p:cNvSpPr>
              <a:spLocks noChangeArrowheads="1"/>
            </p:cNvSpPr>
            <p:nvPr/>
          </p:nvSpPr>
          <p:spPr bwMode="auto">
            <a:xfrm>
              <a:off x="4485" y="7335"/>
              <a:ext cx="2745" cy="2565"/>
            </a:xfrm>
            <a:prstGeom prst="ellipse">
              <a:avLst/>
            </a:prstGeom>
            <a:solidFill>
              <a:srgbClr val="FFFFFF"/>
            </a:solidFill>
            <a:ln w="9525">
              <a:solidFill>
                <a:srgbClr val="000000"/>
              </a:solidFill>
              <a:round/>
            </a:ln>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zh-CN" altLang="en-US">
                <a:ea typeface="宋体" panose="02010600030101010101" pitchFamily="2" charset="-122"/>
              </a:endParaRPr>
            </a:p>
          </p:txBody>
        </p:sp>
        <p:sp>
          <p:nvSpPr>
            <p:cNvPr id="32773" name="AutoShape 5"/>
            <p:cNvSpPr>
              <a:spLocks noChangeArrowheads="1"/>
            </p:cNvSpPr>
            <p:nvPr/>
          </p:nvSpPr>
          <p:spPr bwMode="auto">
            <a:xfrm>
              <a:off x="5175" y="7845"/>
              <a:ext cx="1590" cy="1335"/>
            </a:xfrm>
            <a:prstGeom prst="sun">
              <a:avLst>
                <a:gd name="adj" fmla="val 25000"/>
              </a:avLst>
            </a:prstGeom>
            <a:solidFill>
              <a:srgbClr val="FFFFFF"/>
            </a:solidFill>
            <a:ln w="9525">
              <a:miter lim="800000"/>
            </a:ln>
            <a:scene3d>
              <a:camera prst="legacyObliqueBottomLeft"/>
              <a:lightRig rig="legacyFlat3" dir="t"/>
            </a:scene3d>
            <a:sp3d extrusionH="430200" prstMaterial="legacyMatte">
              <a:bevelT w="13500" h="13500" prst="angle"/>
              <a:bevelB w="13500" h="13500" prst="angle"/>
              <a:extrusionClr>
                <a:srgbClr val="FFFFFF"/>
              </a:extrusionClr>
              <a:contourClr>
                <a:srgbClr val="FFFFFF"/>
              </a:contourClr>
            </a:sp3d>
          </p:spPr>
          <p:txBody>
            <a:bodyPr>
              <a:flatTx/>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zh-CN" altLang="en-US">
                <a:ea typeface="宋体" panose="02010600030101010101" pitchFamily="2" charset="-122"/>
              </a:endParaRPr>
            </a:p>
          </p:txBody>
        </p:sp>
        <p:grpSp>
          <p:nvGrpSpPr>
            <p:cNvPr id="32774" name="Group 6"/>
            <p:cNvGrpSpPr/>
            <p:nvPr/>
          </p:nvGrpSpPr>
          <p:grpSpPr bwMode="auto">
            <a:xfrm rot="-5400000">
              <a:off x="2235" y="8490"/>
              <a:ext cx="1905" cy="570"/>
              <a:chOff x="4155" y="1755"/>
              <a:chExt cx="1905" cy="570"/>
            </a:xfrm>
          </p:grpSpPr>
          <p:sp>
            <p:nvSpPr>
              <p:cNvPr id="32812" name="Rectangle 7"/>
              <p:cNvSpPr>
                <a:spLocks noChangeArrowheads="1"/>
              </p:cNvSpPr>
              <p:nvPr/>
            </p:nvSpPr>
            <p:spPr bwMode="auto">
              <a:xfrm>
                <a:off x="4155" y="1755"/>
                <a:ext cx="1905" cy="570"/>
              </a:xfrm>
              <a:prstGeom prst="rect">
                <a:avLst/>
              </a:prstGeom>
              <a:gradFill rotWithShape="0">
                <a:gsLst>
                  <a:gs pos="0">
                    <a:srgbClr val="767676"/>
                  </a:gs>
                  <a:gs pos="100000">
                    <a:srgbClr val="FFFFFF"/>
                  </a:gs>
                </a:gsLst>
                <a:lin ang="0" scaled="1"/>
              </a:gradFill>
              <a:ln w="9525">
                <a:solidFill>
                  <a:srgbClr val="000000"/>
                </a:solidFill>
                <a:miter lim="800000"/>
              </a:ln>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zh-CN" altLang="en-US">
                  <a:ea typeface="宋体" panose="02010600030101010101" pitchFamily="2" charset="-122"/>
                </a:endParaRPr>
              </a:p>
            </p:txBody>
          </p:sp>
          <p:sp>
            <p:nvSpPr>
              <p:cNvPr id="32813" name="Rectangle 8"/>
              <p:cNvSpPr>
                <a:spLocks noChangeArrowheads="1"/>
              </p:cNvSpPr>
              <p:nvPr/>
            </p:nvSpPr>
            <p:spPr bwMode="auto">
              <a:xfrm>
                <a:off x="4425" y="1755"/>
                <a:ext cx="1365" cy="570"/>
              </a:xfrm>
              <a:prstGeom prst="rect">
                <a:avLst/>
              </a:prstGeom>
              <a:gradFill rotWithShape="0">
                <a:gsLst>
                  <a:gs pos="0">
                    <a:srgbClr val="767676"/>
                  </a:gs>
                  <a:gs pos="100000">
                    <a:srgbClr val="FFFFFF"/>
                  </a:gs>
                </a:gsLst>
                <a:lin ang="0" scaled="1"/>
              </a:gradFill>
              <a:ln w="9525">
                <a:solidFill>
                  <a:srgbClr val="000000"/>
                </a:solidFill>
                <a:miter lim="800000"/>
              </a:ln>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zh-CN" altLang="en-US">
                  <a:ea typeface="宋体" panose="02010600030101010101" pitchFamily="2" charset="-122"/>
                </a:endParaRPr>
              </a:p>
            </p:txBody>
          </p:sp>
          <p:sp>
            <p:nvSpPr>
              <p:cNvPr id="32814" name="Rectangle 9"/>
              <p:cNvSpPr>
                <a:spLocks noChangeArrowheads="1"/>
              </p:cNvSpPr>
              <p:nvPr/>
            </p:nvSpPr>
            <p:spPr bwMode="auto">
              <a:xfrm>
                <a:off x="4695" y="1755"/>
                <a:ext cx="840" cy="570"/>
              </a:xfrm>
              <a:prstGeom prst="rect">
                <a:avLst/>
              </a:prstGeom>
              <a:gradFill rotWithShape="0">
                <a:gsLst>
                  <a:gs pos="0">
                    <a:srgbClr val="767676"/>
                  </a:gs>
                  <a:gs pos="100000">
                    <a:srgbClr val="FFFFFF"/>
                  </a:gs>
                </a:gsLst>
                <a:lin ang="0" scaled="1"/>
              </a:gradFill>
              <a:ln w="9525">
                <a:solidFill>
                  <a:srgbClr val="000000"/>
                </a:solidFill>
                <a:miter lim="800000"/>
              </a:ln>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zh-CN" altLang="en-US">
                  <a:ea typeface="宋体" panose="02010600030101010101" pitchFamily="2" charset="-122"/>
                </a:endParaRPr>
              </a:p>
            </p:txBody>
          </p:sp>
          <p:sp>
            <p:nvSpPr>
              <p:cNvPr id="32815" name="Rectangle 10"/>
              <p:cNvSpPr>
                <a:spLocks noChangeArrowheads="1"/>
              </p:cNvSpPr>
              <p:nvPr/>
            </p:nvSpPr>
            <p:spPr bwMode="auto">
              <a:xfrm>
                <a:off x="4965" y="1755"/>
                <a:ext cx="285" cy="570"/>
              </a:xfrm>
              <a:prstGeom prst="rect">
                <a:avLst/>
              </a:prstGeom>
              <a:gradFill rotWithShape="0">
                <a:gsLst>
                  <a:gs pos="0">
                    <a:srgbClr val="767676"/>
                  </a:gs>
                  <a:gs pos="100000">
                    <a:srgbClr val="FFFFFF"/>
                  </a:gs>
                </a:gsLst>
                <a:lin ang="0" scaled="1"/>
              </a:gradFill>
              <a:ln w="9525">
                <a:solidFill>
                  <a:srgbClr val="000000"/>
                </a:solidFill>
                <a:miter lim="800000"/>
              </a:ln>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zh-CN" altLang="en-US">
                  <a:ea typeface="宋体" panose="02010600030101010101" pitchFamily="2" charset="-122"/>
                </a:endParaRPr>
              </a:p>
            </p:txBody>
          </p:sp>
        </p:grpSp>
        <p:grpSp>
          <p:nvGrpSpPr>
            <p:cNvPr id="32775" name="Group 11"/>
            <p:cNvGrpSpPr/>
            <p:nvPr/>
          </p:nvGrpSpPr>
          <p:grpSpPr bwMode="auto">
            <a:xfrm rot="2297960">
              <a:off x="6615" y="6477"/>
              <a:ext cx="1905" cy="570"/>
              <a:chOff x="4155" y="1755"/>
              <a:chExt cx="1905" cy="570"/>
            </a:xfrm>
          </p:grpSpPr>
          <p:sp>
            <p:nvSpPr>
              <p:cNvPr id="32808" name="Rectangle 12"/>
              <p:cNvSpPr>
                <a:spLocks noChangeArrowheads="1"/>
              </p:cNvSpPr>
              <p:nvPr/>
            </p:nvSpPr>
            <p:spPr bwMode="auto">
              <a:xfrm>
                <a:off x="4155" y="1755"/>
                <a:ext cx="1905" cy="570"/>
              </a:xfrm>
              <a:prstGeom prst="rect">
                <a:avLst/>
              </a:prstGeom>
              <a:gradFill rotWithShape="0">
                <a:gsLst>
                  <a:gs pos="0">
                    <a:srgbClr val="FFFFFF"/>
                  </a:gs>
                  <a:gs pos="100000">
                    <a:srgbClr val="767676"/>
                  </a:gs>
                </a:gsLst>
                <a:lin ang="18900000" scaled="1"/>
              </a:gradFill>
              <a:ln w="9525">
                <a:solidFill>
                  <a:srgbClr val="000000"/>
                </a:solidFill>
                <a:miter lim="800000"/>
              </a:ln>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zh-CN" altLang="en-US">
                  <a:ea typeface="宋体" panose="02010600030101010101" pitchFamily="2" charset="-122"/>
                </a:endParaRPr>
              </a:p>
            </p:txBody>
          </p:sp>
          <p:sp>
            <p:nvSpPr>
              <p:cNvPr id="32809" name="Rectangle 13"/>
              <p:cNvSpPr>
                <a:spLocks noChangeArrowheads="1"/>
              </p:cNvSpPr>
              <p:nvPr/>
            </p:nvSpPr>
            <p:spPr bwMode="auto">
              <a:xfrm>
                <a:off x="4425" y="1755"/>
                <a:ext cx="1365" cy="570"/>
              </a:xfrm>
              <a:prstGeom prst="rect">
                <a:avLst/>
              </a:prstGeom>
              <a:gradFill rotWithShape="0">
                <a:gsLst>
                  <a:gs pos="0">
                    <a:srgbClr val="FFFFFF"/>
                  </a:gs>
                  <a:gs pos="100000">
                    <a:srgbClr val="767676"/>
                  </a:gs>
                </a:gsLst>
                <a:lin ang="18900000" scaled="1"/>
              </a:gradFill>
              <a:ln w="9525">
                <a:solidFill>
                  <a:srgbClr val="000000"/>
                </a:solidFill>
                <a:miter lim="800000"/>
              </a:ln>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zh-CN" altLang="en-US">
                  <a:ea typeface="宋体" panose="02010600030101010101" pitchFamily="2" charset="-122"/>
                </a:endParaRPr>
              </a:p>
            </p:txBody>
          </p:sp>
          <p:sp>
            <p:nvSpPr>
              <p:cNvPr id="32810" name="Rectangle 14"/>
              <p:cNvSpPr>
                <a:spLocks noChangeArrowheads="1"/>
              </p:cNvSpPr>
              <p:nvPr/>
            </p:nvSpPr>
            <p:spPr bwMode="auto">
              <a:xfrm>
                <a:off x="4695" y="1755"/>
                <a:ext cx="840" cy="570"/>
              </a:xfrm>
              <a:prstGeom prst="rect">
                <a:avLst/>
              </a:prstGeom>
              <a:gradFill rotWithShape="0">
                <a:gsLst>
                  <a:gs pos="0">
                    <a:srgbClr val="FFFFFF"/>
                  </a:gs>
                  <a:gs pos="100000">
                    <a:srgbClr val="767676"/>
                  </a:gs>
                </a:gsLst>
                <a:lin ang="18900000" scaled="1"/>
              </a:gradFill>
              <a:ln w="9525">
                <a:solidFill>
                  <a:srgbClr val="000000"/>
                </a:solidFill>
                <a:miter lim="800000"/>
              </a:ln>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zh-CN" altLang="en-US">
                  <a:ea typeface="宋体" panose="02010600030101010101" pitchFamily="2" charset="-122"/>
                </a:endParaRPr>
              </a:p>
            </p:txBody>
          </p:sp>
          <p:sp>
            <p:nvSpPr>
              <p:cNvPr id="32811" name="Rectangle 15"/>
              <p:cNvSpPr>
                <a:spLocks noChangeArrowheads="1"/>
              </p:cNvSpPr>
              <p:nvPr/>
            </p:nvSpPr>
            <p:spPr bwMode="auto">
              <a:xfrm>
                <a:off x="4965" y="1755"/>
                <a:ext cx="285" cy="570"/>
              </a:xfrm>
              <a:prstGeom prst="rect">
                <a:avLst/>
              </a:prstGeom>
              <a:gradFill rotWithShape="0">
                <a:gsLst>
                  <a:gs pos="0">
                    <a:srgbClr val="FFFFFF"/>
                  </a:gs>
                  <a:gs pos="100000">
                    <a:srgbClr val="767676"/>
                  </a:gs>
                </a:gsLst>
                <a:lin ang="18900000" scaled="1"/>
              </a:gradFill>
              <a:ln w="9525">
                <a:solidFill>
                  <a:srgbClr val="000000"/>
                </a:solidFill>
                <a:miter lim="800000"/>
              </a:ln>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zh-CN" altLang="en-US">
                  <a:ea typeface="宋体" panose="02010600030101010101" pitchFamily="2" charset="-122"/>
                </a:endParaRPr>
              </a:p>
            </p:txBody>
          </p:sp>
        </p:grpSp>
        <p:grpSp>
          <p:nvGrpSpPr>
            <p:cNvPr id="32776" name="Group 16"/>
            <p:cNvGrpSpPr/>
            <p:nvPr/>
          </p:nvGrpSpPr>
          <p:grpSpPr bwMode="auto">
            <a:xfrm>
              <a:off x="4995" y="10920"/>
              <a:ext cx="1905" cy="570"/>
              <a:chOff x="4155" y="1755"/>
              <a:chExt cx="1905" cy="570"/>
            </a:xfrm>
          </p:grpSpPr>
          <p:sp>
            <p:nvSpPr>
              <p:cNvPr id="32804" name="Rectangle 17"/>
              <p:cNvSpPr>
                <a:spLocks noChangeArrowheads="1"/>
              </p:cNvSpPr>
              <p:nvPr/>
            </p:nvSpPr>
            <p:spPr bwMode="auto">
              <a:xfrm>
                <a:off x="4155" y="1755"/>
                <a:ext cx="1905" cy="570"/>
              </a:xfrm>
              <a:prstGeom prst="rect">
                <a:avLst/>
              </a:prstGeom>
              <a:gradFill rotWithShape="0">
                <a:gsLst>
                  <a:gs pos="0">
                    <a:srgbClr val="FFFFFF"/>
                  </a:gs>
                  <a:gs pos="100000">
                    <a:srgbClr val="767676"/>
                  </a:gs>
                </a:gsLst>
                <a:lin ang="5400000" scaled="1"/>
              </a:gradFill>
              <a:ln w="9525">
                <a:solidFill>
                  <a:srgbClr val="000000"/>
                </a:solidFill>
                <a:miter lim="800000"/>
              </a:ln>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zh-CN" altLang="en-US">
                  <a:ea typeface="宋体" panose="02010600030101010101" pitchFamily="2" charset="-122"/>
                </a:endParaRPr>
              </a:p>
            </p:txBody>
          </p:sp>
          <p:sp>
            <p:nvSpPr>
              <p:cNvPr id="32805" name="Rectangle 18"/>
              <p:cNvSpPr>
                <a:spLocks noChangeArrowheads="1"/>
              </p:cNvSpPr>
              <p:nvPr/>
            </p:nvSpPr>
            <p:spPr bwMode="auto">
              <a:xfrm>
                <a:off x="4425" y="1755"/>
                <a:ext cx="1365" cy="570"/>
              </a:xfrm>
              <a:prstGeom prst="rect">
                <a:avLst/>
              </a:prstGeom>
              <a:gradFill rotWithShape="0">
                <a:gsLst>
                  <a:gs pos="0">
                    <a:srgbClr val="FFFFFF"/>
                  </a:gs>
                  <a:gs pos="100000">
                    <a:srgbClr val="767676"/>
                  </a:gs>
                </a:gsLst>
                <a:lin ang="5400000" scaled="1"/>
              </a:gradFill>
              <a:ln w="9525">
                <a:solidFill>
                  <a:srgbClr val="000000"/>
                </a:solidFill>
                <a:miter lim="800000"/>
              </a:ln>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zh-CN" altLang="en-US">
                  <a:ea typeface="宋体" panose="02010600030101010101" pitchFamily="2" charset="-122"/>
                </a:endParaRPr>
              </a:p>
            </p:txBody>
          </p:sp>
          <p:sp>
            <p:nvSpPr>
              <p:cNvPr id="32806" name="Rectangle 19"/>
              <p:cNvSpPr>
                <a:spLocks noChangeArrowheads="1"/>
              </p:cNvSpPr>
              <p:nvPr/>
            </p:nvSpPr>
            <p:spPr bwMode="auto">
              <a:xfrm>
                <a:off x="4695" y="1755"/>
                <a:ext cx="840" cy="570"/>
              </a:xfrm>
              <a:prstGeom prst="rect">
                <a:avLst/>
              </a:prstGeom>
              <a:gradFill rotWithShape="0">
                <a:gsLst>
                  <a:gs pos="0">
                    <a:srgbClr val="FFFFFF"/>
                  </a:gs>
                  <a:gs pos="100000">
                    <a:srgbClr val="767676"/>
                  </a:gs>
                </a:gsLst>
                <a:lin ang="5400000" scaled="1"/>
              </a:gradFill>
              <a:ln w="9525">
                <a:solidFill>
                  <a:srgbClr val="000000"/>
                </a:solidFill>
                <a:miter lim="800000"/>
              </a:ln>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zh-CN" altLang="en-US">
                  <a:ea typeface="宋体" panose="02010600030101010101" pitchFamily="2" charset="-122"/>
                </a:endParaRPr>
              </a:p>
            </p:txBody>
          </p:sp>
          <p:sp>
            <p:nvSpPr>
              <p:cNvPr id="32807" name="Rectangle 20"/>
              <p:cNvSpPr>
                <a:spLocks noChangeArrowheads="1"/>
              </p:cNvSpPr>
              <p:nvPr/>
            </p:nvSpPr>
            <p:spPr bwMode="auto">
              <a:xfrm>
                <a:off x="4965" y="1755"/>
                <a:ext cx="285" cy="570"/>
              </a:xfrm>
              <a:prstGeom prst="rect">
                <a:avLst/>
              </a:prstGeom>
              <a:gradFill rotWithShape="0">
                <a:gsLst>
                  <a:gs pos="0">
                    <a:srgbClr val="FFFFFF"/>
                  </a:gs>
                  <a:gs pos="100000">
                    <a:srgbClr val="767676"/>
                  </a:gs>
                </a:gsLst>
                <a:lin ang="5400000" scaled="1"/>
              </a:gradFill>
              <a:ln w="9525">
                <a:solidFill>
                  <a:srgbClr val="000000"/>
                </a:solidFill>
                <a:miter lim="800000"/>
              </a:ln>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zh-CN" altLang="en-US">
                  <a:ea typeface="宋体" panose="02010600030101010101" pitchFamily="2" charset="-122"/>
                </a:endParaRPr>
              </a:p>
            </p:txBody>
          </p:sp>
        </p:grpSp>
        <p:grpSp>
          <p:nvGrpSpPr>
            <p:cNvPr id="32777" name="Group 21"/>
            <p:cNvGrpSpPr/>
            <p:nvPr/>
          </p:nvGrpSpPr>
          <p:grpSpPr bwMode="auto">
            <a:xfrm rot="-5400000">
              <a:off x="7470" y="8250"/>
              <a:ext cx="1905" cy="570"/>
              <a:chOff x="4155" y="1755"/>
              <a:chExt cx="1905" cy="570"/>
            </a:xfrm>
          </p:grpSpPr>
          <p:sp>
            <p:nvSpPr>
              <p:cNvPr id="32800" name="Rectangle 22"/>
              <p:cNvSpPr>
                <a:spLocks noChangeArrowheads="1"/>
              </p:cNvSpPr>
              <p:nvPr/>
            </p:nvSpPr>
            <p:spPr bwMode="auto">
              <a:xfrm>
                <a:off x="4155" y="1755"/>
                <a:ext cx="1905" cy="570"/>
              </a:xfrm>
              <a:prstGeom prst="rect">
                <a:avLst/>
              </a:prstGeom>
              <a:gradFill rotWithShape="0">
                <a:gsLst>
                  <a:gs pos="0">
                    <a:srgbClr val="FFFFFF"/>
                  </a:gs>
                  <a:gs pos="100000">
                    <a:srgbClr val="767676"/>
                  </a:gs>
                </a:gsLst>
                <a:lin ang="0" scaled="1"/>
              </a:gradFill>
              <a:ln w="9525">
                <a:solidFill>
                  <a:srgbClr val="000000"/>
                </a:solidFill>
                <a:miter lim="800000"/>
              </a:ln>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zh-CN" altLang="en-US">
                  <a:ea typeface="宋体" panose="02010600030101010101" pitchFamily="2" charset="-122"/>
                </a:endParaRPr>
              </a:p>
            </p:txBody>
          </p:sp>
          <p:sp>
            <p:nvSpPr>
              <p:cNvPr id="32801" name="Rectangle 23"/>
              <p:cNvSpPr>
                <a:spLocks noChangeArrowheads="1"/>
              </p:cNvSpPr>
              <p:nvPr/>
            </p:nvSpPr>
            <p:spPr bwMode="auto">
              <a:xfrm>
                <a:off x="4425" y="1755"/>
                <a:ext cx="1365" cy="570"/>
              </a:xfrm>
              <a:prstGeom prst="rect">
                <a:avLst/>
              </a:prstGeom>
              <a:gradFill rotWithShape="0">
                <a:gsLst>
                  <a:gs pos="0">
                    <a:srgbClr val="FFFFFF"/>
                  </a:gs>
                  <a:gs pos="100000">
                    <a:srgbClr val="767676"/>
                  </a:gs>
                </a:gsLst>
                <a:lin ang="0" scaled="1"/>
              </a:gradFill>
              <a:ln w="9525">
                <a:solidFill>
                  <a:srgbClr val="000000"/>
                </a:solidFill>
                <a:miter lim="800000"/>
              </a:ln>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zh-CN" altLang="en-US">
                  <a:ea typeface="宋体" panose="02010600030101010101" pitchFamily="2" charset="-122"/>
                </a:endParaRPr>
              </a:p>
            </p:txBody>
          </p:sp>
          <p:sp>
            <p:nvSpPr>
              <p:cNvPr id="32802" name="Rectangle 24"/>
              <p:cNvSpPr>
                <a:spLocks noChangeArrowheads="1"/>
              </p:cNvSpPr>
              <p:nvPr/>
            </p:nvSpPr>
            <p:spPr bwMode="auto">
              <a:xfrm>
                <a:off x="4695" y="1755"/>
                <a:ext cx="840" cy="570"/>
              </a:xfrm>
              <a:prstGeom prst="rect">
                <a:avLst/>
              </a:prstGeom>
              <a:gradFill rotWithShape="0">
                <a:gsLst>
                  <a:gs pos="0">
                    <a:srgbClr val="FFFFFF"/>
                  </a:gs>
                  <a:gs pos="100000">
                    <a:srgbClr val="767676"/>
                  </a:gs>
                </a:gsLst>
                <a:lin ang="0" scaled="1"/>
              </a:gradFill>
              <a:ln w="9525">
                <a:solidFill>
                  <a:srgbClr val="000000"/>
                </a:solidFill>
                <a:miter lim="800000"/>
              </a:ln>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zh-CN" altLang="en-US">
                  <a:ea typeface="宋体" panose="02010600030101010101" pitchFamily="2" charset="-122"/>
                </a:endParaRPr>
              </a:p>
            </p:txBody>
          </p:sp>
          <p:sp>
            <p:nvSpPr>
              <p:cNvPr id="32803" name="Rectangle 25"/>
              <p:cNvSpPr>
                <a:spLocks noChangeArrowheads="1"/>
              </p:cNvSpPr>
              <p:nvPr/>
            </p:nvSpPr>
            <p:spPr bwMode="auto">
              <a:xfrm>
                <a:off x="4965" y="1755"/>
                <a:ext cx="285" cy="570"/>
              </a:xfrm>
              <a:prstGeom prst="rect">
                <a:avLst/>
              </a:prstGeom>
              <a:gradFill rotWithShape="0">
                <a:gsLst>
                  <a:gs pos="0">
                    <a:srgbClr val="FFFFFF"/>
                  </a:gs>
                  <a:gs pos="100000">
                    <a:srgbClr val="767676"/>
                  </a:gs>
                </a:gsLst>
                <a:lin ang="0" scaled="1"/>
              </a:gradFill>
              <a:ln w="9525">
                <a:solidFill>
                  <a:srgbClr val="000000"/>
                </a:solidFill>
                <a:miter lim="800000"/>
              </a:ln>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zh-CN" altLang="en-US">
                  <a:ea typeface="宋体" panose="02010600030101010101" pitchFamily="2" charset="-122"/>
                </a:endParaRPr>
              </a:p>
            </p:txBody>
          </p:sp>
        </p:grpSp>
        <p:grpSp>
          <p:nvGrpSpPr>
            <p:cNvPr id="32778" name="Group 26"/>
            <p:cNvGrpSpPr/>
            <p:nvPr/>
          </p:nvGrpSpPr>
          <p:grpSpPr bwMode="auto">
            <a:xfrm>
              <a:off x="4725" y="5805"/>
              <a:ext cx="1905" cy="570"/>
              <a:chOff x="4155" y="1755"/>
              <a:chExt cx="1905" cy="570"/>
            </a:xfrm>
          </p:grpSpPr>
          <p:sp>
            <p:nvSpPr>
              <p:cNvPr id="32796" name="Rectangle 27"/>
              <p:cNvSpPr>
                <a:spLocks noChangeArrowheads="1"/>
              </p:cNvSpPr>
              <p:nvPr/>
            </p:nvSpPr>
            <p:spPr bwMode="auto">
              <a:xfrm>
                <a:off x="4155" y="1755"/>
                <a:ext cx="1905" cy="570"/>
              </a:xfrm>
              <a:prstGeom prst="rect">
                <a:avLst/>
              </a:prstGeom>
              <a:gradFill rotWithShape="0">
                <a:gsLst>
                  <a:gs pos="0">
                    <a:srgbClr val="767676"/>
                  </a:gs>
                  <a:gs pos="100000">
                    <a:srgbClr val="FFFFFF"/>
                  </a:gs>
                </a:gsLst>
                <a:lin ang="5400000" scaled="1"/>
              </a:gradFill>
              <a:ln w="9525">
                <a:solidFill>
                  <a:srgbClr val="000000"/>
                </a:solidFill>
                <a:miter lim="800000"/>
              </a:ln>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zh-CN" altLang="en-US">
                  <a:ea typeface="宋体" panose="02010600030101010101" pitchFamily="2" charset="-122"/>
                </a:endParaRPr>
              </a:p>
            </p:txBody>
          </p:sp>
          <p:sp>
            <p:nvSpPr>
              <p:cNvPr id="32797" name="Rectangle 28"/>
              <p:cNvSpPr>
                <a:spLocks noChangeArrowheads="1"/>
              </p:cNvSpPr>
              <p:nvPr/>
            </p:nvSpPr>
            <p:spPr bwMode="auto">
              <a:xfrm>
                <a:off x="4425" y="1755"/>
                <a:ext cx="1365" cy="570"/>
              </a:xfrm>
              <a:prstGeom prst="rect">
                <a:avLst/>
              </a:prstGeom>
              <a:gradFill rotWithShape="0">
                <a:gsLst>
                  <a:gs pos="0">
                    <a:srgbClr val="767676"/>
                  </a:gs>
                  <a:gs pos="100000">
                    <a:srgbClr val="FFFFFF"/>
                  </a:gs>
                </a:gsLst>
                <a:lin ang="5400000" scaled="1"/>
              </a:gradFill>
              <a:ln w="9525">
                <a:solidFill>
                  <a:srgbClr val="000000"/>
                </a:solidFill>
                <a:miter lim="800000"/>
              </a:ln>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zh-CN" altLang="en-US">
                  <a:ea typeface="宋体" panose="02010600030101010101" pitchFamily="2" charset="-122"/>
                </a:endParaRPr>
              </a:p>
            </p:txBody>
          </p:sp>
          <p:sp>
            <p:nvSpPr>
              <p:cNvPr id="32798" name="Rectangle 29"/>
              <p:cNvSpPr>
                <a:spLocks noChangeArrowheads="1"/>
              </p:cNvSpPr>
              <p:nvPr/>
            </p:nvSpPr>
            <p:spPr bwMode="auto">
              <a:xfrm>
                <a:off x="4695" y="1755"/>
                <a:ext cx="840" cy="570"/>
              </a:xfrm>
              <a:prstGeom prst="rect">
                <a:avLst/>
              </a:prstGeom>
              <a:gradFill rotWithShape="0">
                <a:gsLst>
                  <a:gs pos="0">
                    <a:srgbClr val="767676"/>
                  </a:gs>
                  <a:gs pos="100000">
                    <a:srgbClr val="FFFFFF"/>
                  </a:gs>
                </a:gsLst>
                <a:lin ang="5400000" scaled="1"/>
              </a:gradFill>
              <a:ln w="9525">
                <a:solidFill>
                  <a:srgbClr val="000000"/>
                </a:solidFill>
                <a:miter lim="800000"/>
              </a:ln>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zh-CN" altLang="en-US">
                  <a:ea typeface="宋体" panose="02010600030101010101" pitchFamily="2" charset="-122"/>
                </a:endParaRPr>
              </a:p>
            </p:txBody>
          </p:sp>
          <p:sp>
            <p:nvSpPr>
              <p:cNvPr id="32799" name="Rectangle 30"/>
              <p:cNvSpPr>
                <a:spLocks noChangeArrowheads="1"/>
              </p:cNvSpPr>
              <p:nvPr/>
            </p:nvSpPr>
            <p:spPr bwMode="auto">
              <a:xfrm>
                <a:off x="4965" y="1755"/>
                <a:ext cx="285" cy="570"/>
              </a:xfrm>
              <a:prstGeom prst="rect">
                <a:avLst/>
              </a:prstGeom>
              <a:gradFill rotWithShape="0">
                <a:gsLst>
                  <a:gs pos="0">
                    <a:srgbClr val="767676"/>
                  </a:gs>
                  <a:gs pos="100000">
                    <a:srgbClr val="FFFFFF"/>
                  </a:gs>
                </a:gsLst>
                <a:lin ang="5400000" scaled="1"/>
              </a:gradFill>
              <a:ln w="9525">
                <a:solidFill>
                  <a:srgbClr val="000000"/>
                </a:solidFill>
                <a:miter lim="800000"/>
              </a:ln>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zh-CN" altLang="en-US">
                  <a:ea typeface="宋体" panose="02010600030101010101" pitchFamily="2" charset="-122"/>
                </a:endParaRPr>
              </a:p>
            </p:txBody>
          </p:sp>
        </p:grpSp>
        <p:grpSp>
          <p:nvGrpSpPr>
            <p:cNvPr id="32779" name="Group 31"/>
            <p:cNvGrpSpPr/>
            <p:nvPr/>
          </p:nvGrpSpPr>
          <p:grpSpPr bwMode="auto">
            <a:xfrm rot="2297960">
              <a:off x="3120" y="10257"/>
              <a:ext cx="1905" cy="570"/>
              <a:chOff x="4155" y="1755"/>
              <a:chExt cx="1905" cy="570"/>
            </a:xfrm>
          </p:grpSpPr>
          <p:sp>
            <p:nvSpPr>
              <p:cNvPr id="32792" name="Rectangle 32"/>
              <p:cNvSpPr>
                <a:spLocks noChangeArrowheads="1"/>
              </p:cNvSpPr>
              <p:nvPr/>
            </p:nvSpPr>
            <p:spPr bwMode="auto">
              <a:xfrm>
                <a:off x="4155" y="1755"/>
                <a:ext cx="1905" cy="570"/>
              </a:xfrm>
              <a:prstGeom prst="rect">
                <a:avLst/>
              </a:prstGeom>
              <a:gradFill rotWithShape="0">
                <a:gsLst>
                  <a:gs pos="0">
                    <a:srgbClr val="767676"/>
                  </a:gs>
                  <a:gs pos="100000">
                    <a:srgbClr val="FFFFFF"/>
                  </a:gs>
                </a:gsLst>
                <a:lin ang="18900000" scaled="1"/>
              </a:gradFill>
              <a:ln w="9525">
                <a:solidFill>
                  <a:srgbClr val="000000"/>
                </a:solidFill>
                <a:miter lim="800000"/>
              </a:ln>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zh-CN" altLang="en-US">
                  <a:ea typeface="宋体" panose="02010600030101010101" pitchFamily="2" charset="-122"/>
                </a:endParaRPr>
              </a:p>
            </p:txBody>
          </p:sp>
          <p:sp>
            <p:nvSpPr>
              <p:cNvPr id="32793" name="Rectangle 33"/>
              <p:cNvSpPr>
                <a:spLocks noChangeArrowheads="1"/>
              </p:cNvSpPr>
              <p:nvPr/>
            </p:nvSpPr>
            <p:spPr bwMode="auto">
              <a:xfrm>
                <a:off x="4425" y="1755"/>
                <a:ext cx="1365" cy="570"/>
              </a:xfrm>
              <a:prstGeom prst="rect">
                <a:avLst/>
              </a:prstGeom>
              <a:gradFill rotWithShape="0">
                <a:gsLst>
                  <a:gs pos="0">
                    <a:srgbClr val="767676"/>
                  </a:gs>
                  <a:gs pos="100000">
                    <a:srgbClr val="FFFFFF"/>
                  </a:gs>
                </a:gsLst>
                <a:lin ang="18900000" scaled="1"/>
              </a:gradFill>
              <a:ln w="9525">
                <a:solidFill>
                  <a:srgbClr val="000000"/>
                </a:solidFill>
                <a:miter lim="800000"/>
              </a:ln>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zh-CN" altLang="en-US">
                  <a:ea typeface="宋体" panose="02010600030101010101" pitchFamily="2" charset="-122"/>
                </a:endParaRPr>
              </a:p>
            </p:txBody>
          </p:sp>
          <p:sp>
            <p:nvSpPr>
              <p:cNvPr id="32794" name="Rectangle 34"/>
              <p:cNvSpPr>
                <a:spLocks noChangeArrowheads="1"/>
              </p:cNvSpPr>
              <p:nvPr/>
            </p:nvSpPr>
            <p:spPr bwMode="auto">
              <a:xfrm>
                <a:off x="4695" y="1755"/>
                <a:ext cx="840" cy="570"/>
              </a:xfrm>
              <a:prstGeom prst="rect">
                <a:avLst/>
              </a:prstGeom>
              <a:gradFill rotWithShape="0">
                <a:gsLst>
                  <a:gs pos="0">
                    <a:srgbClr val="767676"/>
                  </a:gs>
                  <a:gs pos="100000">
                    <a:srgbClr val="FFFFFF"/>
                  </a:gs>
                </a:gsLst>
                <a:lin ang="18900000" scaled="1"/>
              </a:gradFill>
              <a:ln w="9525">
                <a:solidFill>
                  <a:srgbClr val="000000"/>
                </a:solidFill>
                <a:miter lim="800000"/>
              </a:ln>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zh-CN" altLang="en-US">
                  <a:ea typeface="宋体" panose="02010600030101010101" pitchFamily="2" charset="-122"/>
                </a:endParaRPr>
              </a:p>
            </p:txBody>
          </p:sp>
          <p:sp>
            <p:nvSpPr>
              <p:cNvPr id="32795" name="Rectangle 35"/>
              <p:cNvSpPr>
                <a:spLocks noChangeArrowheads="1"/>
              </p:cNvSpPr>
              <p:nvPr/>
            </p:nvSpPr>
            <p:spPr bwMode="auto">
              <a:xfrm>
                <a:off x="4965" y="1755"/>
                <a:ext cx="285" cy="570"/>
              </a:xfrm>
              <a:prstGeom prst="rect">
                <a:avLst/>
              </a:prstGeom>
              <a:gradFill rotWithShape="0">
                <a:gsLst>
                  <a:gs pos="0">
                    <a:srgbClr val="767676"/>
                  </a:gs>
                  <a:gs pos="100000">
                    <a:srgbClr val="FFFFFF"/>
                  </a:gs>
                </a:gsLst>
                <a:lin ang="18900000" scaled="1"/>
              </a:gradFill>
              <a:ln w="9525">
                <a:solidFill>
                  <a:srgbClr val="000000"/>
                </a:solidFill>
                <a:miter lim="800000"/>
              </a:ln>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zh-CN" altLang="en-US">
                  <a:ea typeface="宋体" panose="02010600030101010101" pitchFamily="2" charset="-122"/>
                </a:endParaRPr>
              </a:p>
            </p:txBody>
          </p:sp>
        </p:grpSp>
        <p:grpSp>
          <p:nvGrpSpPr>
            <p:cNvPr id="32780" name="Group 36"/>
            <p:cNvGrpSpPr/>
            <p:nvPr/>
          </p:nvGrpSpPr>
          <p:grpSpPr bwMode="auto">
            <a:xfrm rot="7812219">
              <a:off x="2910" y="6615"/>
              <a:ext cx="1905" cy="570"/>
              <a:chOff x="4155" y="1755"/>
              <a:chExt cx="1905" cy="570"/>
            </a:xfrm>
          </p:grpSpPr>
          <p:sp>
            <p:nvSpPr>
              <p:cNvPr id="32788" name="Rectangle 37"/>
              <p:cNvSpPr>
                <a:spLocks noChangeArrowheads="1"/>
              </p:cNvSpPr>
              <p:nvPr/>
            </p:nvSpPr>
            <p:spPr bwMode="auto">
              <a:xfrm>
                <a:off x="4155" y="1755"/>
                <a:ext cx="1905" cy="570"/>
              </a:xfrm>
              <a:prstGeom prst="rect">
                <a:avLst/>
              </a:prstGeom>
              <a:gradFill rotWithShape="0">
                <a:gsLst>
                  <a:gs pos="0">
                    <a:srgbClr val="767676"/>
                  </a:gs>
                  <a:gs pos="100000">
                    <a:srgbClr val="FFFFFF"/>
                  </a:gs>
                </a:gsLst>
                <a:lin ang="2700000" scaled="1"/>
              </a:gradFill>
              <a:ln w="9525">
                <a:solidFill>
                  <a:srgbClr val="000000"/>
                </a:solidFill>
                <a:miter lim="800000"/>
              </a:ln>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zh-CN" altLang="en-US">
                  <a:ea typeface="宋体" panose="02010600030101010101" pitchFamily="2" charset="-122"/>
                </a:endParaRPr>
              </a:p>
            </p:txBody>
          </p:sp>
          <p:sp>
            <p:nvSpPr>
              <p:cNvPr id="32789" name="Rectangle 38"/>
              <p:cNvSpPr>
                <a:spLocks noChangeArrowheads="1"/>
              </p:cNvSpPr>
              <p:nvPr/>
            </p:nvSpPr>
            <p:spPr bwMode="auto">
              <a:xfrm>
                <a:off x="4425" y="1755"/>
                <a:ext cx="1365" cy="570"/>
              </a:xfrm>
              <a:prstGeom prst="rect">
                <a:avLst/>
              </a:prstGeom>
              <a:gradFill rotWithShape="0">
                <a:gsLst>
                  <a:gs pos="0">
                    <a:srgbClr val="767676"/>
                  </a:gs>
                  <a:gs pos="100000">
                    <a:srgbClr val="FFFFFF"/>
                  </a:gs>
                </a:gsLst>
                <a:lin ang="2700000" scaled="1"/>
              </a:gradFill>
              <a:ln w="9525">
                <a:solidFill>
                  <a:srgbClr val="000000"/>
                </a:solidFill>
                <a:miter lim="800000"/>
              </a:ln>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zh-CN" altLang="en-US">
                  <a:ea typeface="宋体" panose="02010600030101010101" pitchFamily="2" charset="-122"/>
                </a:endParaRPr>
              </a:p>
            </p:txBody>
          </p:sp>
          <p:sp>
            <p:nvSpPr>
              <p:cNvPr id="32790" name="Rectangle 39"/>
              <p:cNvSpPr>
                <a:spLocks noChangeArrowheads="1"/>
              </p:cNvSpPr>
              <p:nvPr/>
            </p:nvSpPr>
            <p:spPr bwMode="auto">
              <a:xfrm>
                <a:off x="4695" y="1755"/>
                <a:ext cx="840" cy="570"/>
              </a:xfrm>
              <a:prstGeom prst="rect">
                <a:avLst/>
              </a:prstGeom>
              <a:gradFill rotWithShape="0">
                <a:gsLst>
                  <a:gs pos="0">
                    <a:srgbClr val="767676"/>
                  </a:gs>
                  <a:gs pos="100000">
                    <a:srgbClr val="FFFFFF"/>
                  </a:gs>
                </a:gsLst>
                <a:lin ang="2700000" scaled="1"/>
              </a:gradFill>
              <a:ln w="9525">
                <a:solidFill>
                  <a:srgbClr val="000000"/>
                </a:solidFill>
                <a:miter lim="800000"/>
              </a:ln>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zh-CN" altLang="en-US">
                  <a:ea typeface="宋体" panose="02010600030101010101" pitchFamily="2" charset="-122"/>
                </a:endParaRPr>
              </a:p>
            </p:txBody>
          </p:sp>
          <p:sp>
            <p:nvSpPr>
              <p:cNvPr id="32791" name="Rectangle 40"/>
              <p:cNvSpPr>
                <a:spLocks noChangeArrowheads="1"/>
              </p:cNvSpPr>
              <p:nvPr/>
            </p:nvSpPr>
            <p:spPr bwMode="auto">
              <a:xfrm>
                <a:off x="4965" y="1755"/>
                <a:ext cx="285" cy="570"/>
              </a:xfrm>
              <a:prstGeom prst="rect">
                <a:avLst/>
              </a:prstGeom>
              <a:gradFill rotWithShape="0">
                <a:gsLst>
                  <a:gs pos="0">
                    <a:srgbClr val="767676"/>
                  </a:gs>
                  <a:gs pos="100000">
                    <a:srgbClr val="FFFFFF"/>
                  </a:gs>
                </a:gsLst>
                <a:lin ang="2700000" scaled="1"/>
              </a:gradFill>
              <a:ln w="9525">
                <a:solidFill>
                  <a:srgbClr val="000000"/>
                </a:solidFill>
                <a:miter lim="800000"/>
              </a:ln>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zh-CN" altLang="en-US">
                  <a:ea typeface="宋体" panose="02010600030101010101" pitchFamily="2" charset="-122"/>
                </a:endParaRPr>
              </a:p>
            </p:txBody>
          </p:sp>
        </p:grpSp>
        <p:grpSp>
          <p:nvGrpSpPr>
            <p:cNvPr id="32781" name="Group 41"/>
            <p:cNvGrpSpPr/>
            <p:nvPr/>
          </p:nvGrpSpPr>
          <p:grpSpPr bwMode="auto">
            <a:xfrm rot="7812219">
              <a:off x="6780" y="10125"/>
              <a:ext cx="1905" cy="570"/>
              <a:chOff x="4155" y="1755"/>
              <a:chExt cx="1905" cy="570"/>
            </a:xfrm>
          </p:grpSpPr>
          <p:sp>
            <p:nvSpPr>
              <p:cNvPr id="32784" name="Rectangle 42"/>
              <p:cNvSpPr>
                <a:spLocks noChangeArrowheads="1"/>
              </p:cNvSpPr>
              <p:nvPr/>
            </p:nvSpPr>
            <p:spPr bwMode="auto">
              <a:xfrm>
                <a:off x="4155" y="1755"/>
                <a:ext cx="1905" cy="570"/>
              </a:xfrm>
              <a:prstGeom prst="rect">
                <a:avLst/>
              </a:prstGeom>
              <a:gradFill rotWithShape="0">
                <a:gsLst>
                  <a:gs pos="0">
                    <a:srgbClr val="FFFFFF"/>
                  </a:gs>
                  <a:gs pos="100000">
                    <a:srgbClr val="767676"/>
                  </a:gs>
                </a:gsLst>
                <a:lin ang="2700000" scaled="1"/>
              </a:gradFill>
              <a:ln w="9525">
                <a:solidFill>
                  <a:srgbClr val="000000"/>
                </a:solidFill>
                <a:miter lim="800000"/>
              </a:ln>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zh-CN" altLang="en-US">
                  <a:ea typeface="宋体" panose="02010600030101010101" pitchFamily="2" charset="-122"/>
                </a:endParaRPr>
              </a:p>
            </p:txBody>
          </p:sp>
          <p:sp>
            <p:nvSpPr>
              <p:cNvPr id="32785" name="Rectangle 43"/>
              <p:cNvSpPr>
                <a:spLocks noChangeArrowheads="1"/>
              </p:cNvSpPr>
              <p:nvPr/>
            </p:nvSpPr>
            <p:spPr bwMode="auto">
              <a:xfrm>
                <a:off x="4425" y="1755"/>
                <a:ext cx="1365" cy="570"/>
              </a:xfrm>
              <a:prstGeom prst="rect">
                <a:avLst/>
              </a:prstGeom>
              <a:gradFill rotWithShape="0">
                <a:gsLst>
                  <a:gs pos="0">
                    <a:srgbClr val="FFFFFF"/>
                  </a:gs>
                  <a:gs pos="100000">
                    <a:srgbClr val="767676"/>
                  </a:gs>
                </a:gsLst>
                <a:lin ang="2700000" scaled="1"/>
              </a:gradFill>
              <a:ln w="9525">
                <a:solidFill>
                  <a:srgbClr val="000000"/>
                </a:solidFill>
                <a:miter lim="800000"/>
              </a:ln>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zh-CN" altLang="en-US">
                  <a:ea typeface="宋体" panose="02010600030101010101" pitchFamily="2" charset="-122"/>
                </a:endParaRPr>
              </a:p>
            </p:txBody>
          </p:sp>
          <p:sp>
            <p:nvSpPr>
              <p:cNvPr id="32786" name="Rectangle 44"/>
              <p:cNvSpPr>
                <a:spLocks noChangeArrowheads="1"/>
              </p:cNvSpPr>
              <p:nvPr/>
            </p:nvSpPr>
            <p:spPr bwMode="auto">
              <a:xfrm>
                <a:off x="4695" y="1755"/>
                <a:ext cx="840" cy="570"/>
              </a:xfrm>
              <a:prstGeom prst="rect">
                <a:avLst/>
              </a:prstGeom>
              <a:gradFill rotWithShape="0">
                <a:gsLst>
                  <a:gs pos="0">
                    <a:srgbClr val="FFFFFF"/>
                  </a:gs>
                  <a:gs pos="100000">
                    <a:srgbClr val="767676"/>
                  </a:gs>
                </a:gsLst>
                <a:lin ang="2700000" scaled="1"/>
              </a:gradFill>
              <a:ln w="9525">
                <a:solidFill>
                  <a:srgbClr val="000000"/>
                </a:solidFill>
                <a:miter lim="800000"/>
              </a:ln>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zh-CN" altLang="en-US">
                  <a:ea typeface="宋体" panose="02010600030101010101" pitchFamily="2" charset="-122"/>
                </a:endParaRPr>
              </a:p>
            </p:txBody>
          </p:sp>
          <p:sp>
            <p:nvSpPr>
              <p:cNvPr id="32787" name="Rectangle 45"/>
              <p:cNvSpPr>
                <a:spLocks noChangeArrowheads="1"/>
              </p:cNvSpPr>
              <p:nvPr/>
            </p:nvSpPr>
            <p:spPr bwMode="auto">
              <a:xfrm>
                <a:off x="4965" y="1755"/>
                <a:ext cx="285" cy="570"/>
              </a:xfrm>
              <a:prstGeom prst="rect">
                <a:avLst/>
              </a:prstGeom>
              <a:gradFill rotWithShape="0">
                <a:gsLst>
                  <a:gs pos="0">
                    <a:srgbClr val="FFFFFF"/>
                  </a:gs>
                  <a:gs pos="100000">
                    <a:srgbClr val="767676"/>
                  </a:gs>
                </a:gsLst>
                <a:lin ang="2700000" scaled="1"/>
              </a:gradFill>
              <a:ln w="9525">
                <a:solidFill>
                  <a:srgbClr val="000000"/>
                </a:solidFill>
                <a:miter lim="800000"/>
              </a:ln>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zh-CN" altLang="en-US">
                  <a:ea typeface="宋体" panose="02010600030101010101" pitchFamily="2" charset="-122"/>
                </a:endParaRPr>
              </a:p>
            </p:txBody>
          </p:sp>
        </p:grpSp>
        <p:sp>
          <p:nvSpPr>
            <p:cNvPr id="32782" name="Text Box 46"/>
            <p:cNvSpPr txBox="1">
              <a:spLocks noChangeArrowheads="1"/>
            </p:cNvSpPr>
            <p:nvPr/>
          </p:nvSpPr>
          <p:spPr bwMode="auto">
            <a:xfrm>
              <a:off x="4800" y="7455"/>
              <a:ext cx="2100" cy="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zh-CN" sz="1000">
                  <a:latin typeface="Times New Roman" panose="02020603050405020304" pitchFamily="18" charset="0"/>
                  <a:ea typeface="宋体" panose="02010600030101010101" pitchFamily="2" charset="-122"/>
                </a:rPr>
                <a:t>Object Emitting</a:t>
              </a:r>
              <a:endParaRPr lang="en-US" altLang="zh-CN" sz="1000">
                <a:latin typeface="Times New Roman" panose="02020603050405020304" pitchFamily="18" charset="0"/>
                <a:ea typeface="宋体" panose="02010600030101010101" pitchFamily="2" charset="-122"/>
              </a:endParaRPr>
            </a:p>
            <a:p>
              <a:pPr algn="ctr"/>
              <a:r>
                <a:rPr lang="en-US" altLang="zh-CN" sz="1000">
                  <a:latin typeface="Times New Roman" panose="02020603050405020304" pitchFamily="18" charset="0"/>
                  <a:ea typeface="宋体" panose="02010600030101010101" pitchFamily="2" charset="-122"/>
                </a:rPr>
                <a:t>Gamma Photons</a:t>
              </a:r>
              <a:endParaRPr lang="en-US" altLang="zh-CN" sz="1000">
                <a:latin typeface="Times New Roman" panose="02020603050405020304" pitchFamily="18" charset="0"/>
                <a:ea typeface="宋体" panose="02010600030101010101" pitchFamily="2" charset="-122"/>
              </a:endParaRPr>
            </a:p>
          </p:txBody>
        </p:sp>
        <p:sp>
          <p:nvSpPr>
            <p:cNvPr id="32783" name="Text Box 47"/>
            <p:cNvSpPr txBox="1">
              <a:spLocks noChangeArrowheads="1"/>
            </p:cNvSpPr>
            <p:nvPr/>
          </p:nvSpPr>
          <p:spPr bwMode="auto">
            <a:xfrm>
              <a:off x="4380" y="10125"/>
              <a:ext cx="3060" cy="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zh-CN" sz="1000">
                  <a:latin typeface="Times New Roman" panose="02020603050405020304" pitchFamily="18" charset="0"/>
                  <a:ea typeface="宋体" panose="02010600030101010101" pitchFamily="2" charset="-122"/>
                </a:rPr>
                <a:t>Scintillation </a:t>
              </a:r>
              <a:endParaRPr lang="en-US" altLang="zh-CN" sz="1000">
                <a:latin typeface="Times New Roman" panose="02020603050405020304" pitchFamily="18" charset="0"/>
                <a:ea typeface="宋体" panose="02010600030101010101" pitchFamily="2" charset="-122"/>
              </a:endParaRPr>
            </a:p>
            <a:p>
              <a:pPr algn="ctr"/>
              <a:r>
                <a:rPr lang="en-US" altLang="zh-CN" sz="1000">
                  <a:latin typeface="Times New Roman" panose="02020603050405020304" pitchFamily="18" charset="0"/>
                  <a:ea typeface="宋体" panose="02010600030101010101" pitchFamily="2" charset="-122"/>
                </a:rPr>
                <a:t>Detector Arrays Coupled with</a:t>
              </a:r>
              <a:endParaRPr lang="en-US" altLang="zh-CN" sz="1000">
                <a:latin typeface="Times New Roman" panose="02020603050405020304" pitchFamily="18" charset="0"/>
                <a:ea typeface="宋体" panose="02010600030101010101" pitchFamily="2" charset="-122"/>
              </a:endParaRPr>
            </a:p>
            <a:p>
              <a:pPr algn="ctr"/>
              <a:r>
                <a:rPr lang="en-US" altLang="zh-CN" sz="1000">
                  <a:latin typeface="Times New Roman" panose="02020603050405020304" pitchFamily="18" charset="0"/>
                  <a:ea typeface="宋体" panose="02010600030101010101" pitchFamily="2" charset="-122"/>
                </a:rPr>
                <a:t>Photomultiplier Tubes</a:t>
              </a:r>
              <a:endParaRPr lang="en-US" altLang="zh-CN" sz="1000">
                <a:latin typeface="Times New Roman" panose="02020603050405020304" pitchFamily="18" charset="0"/>
                <a:ea typeface="宋体" panose="02010600030101010101" pitchFamily="2" charset="-122"/>
              </a:endParaRPr>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idx="4294967295"/>
          </p:nvPr>
        </p:nvSpPr>
        <p:spPr>
          <a:xfrm>
            <a:off x="1571625" y="714375"/>
            <a:ext cx="6792913" cy="1143000"/>
          </a:xfrm>
        </p:spPr>
        <p:txBody>
          <a:bodyPr/>
          <a:lstStyle/>
          <a:p>
            <a:pPr eaLnBrk="1" hangingPunct="1"/>
            <a:r>
              <a:rPr lang="en-US" altLang="zh-CN" sz="3200" baseline="30000" smtClean="0">
                <a:solidFill>
                  <a:schemeClr val="tx1"/>
                </a:solidFill>
                <a:latin typeface="Arial" panose="020B0604020202020204" pitchFamily="34" charset="0"/>
                <a:ea typeface="宋体" panose="02010600030101010101" pitchFamily="2" charset="-122"/>
                <a:cs typeface="Arial" panose="020B0604020202020204" pitchFamily="34" charset="0"/>
              </a:rPr>
              <a:t>99m</a:t>
            </a:r>
            <a:r>
              <a:rPr lang="en-US" altLang="zh-CN" sz="3200" smtClean="0">
                <a:solidFill>
                  <a:schemeClr val="tx1"/>
                </a:solidFill>
                <a:latin typeface="Arial" panose="020B0604020202020204" pitchFamily="34" charset="0"/>
                <a:ea typeface="宋体" panose="02010600030101010101" pitchFamily="2" charset="-122"/>
                <a:cs typeface="Arial" panose="020B0604020202020204" pitchFamily="34" charset="0"/>
              </a:rPr>
              <a:t>Tc (140 keV) SPECT </a:t>
            </a:r>
            <a:r>
              <a:rPr lang="zh-CN" altLang="en-US" sz="3200" smtClean="0">
                <a:solidFill>
                  <a:schemeClr val="tx1"/>
                </a:solidFill>
                <a:latin typeface="华文楷体" panose="02010600040101010101" pitchFamily="2" charset="-122"/>
                <a:ea typeface="华文楷体" panose="02010600040101010101" pitchFamily="2" charset="-122"/>
                <a:cs typeface="Arial" panose="020B0604020202020204" pitchFamily="34" charset="0"/>
              </a:rPr>
              <a:t>图像</a:t>
            </a:r>
            <a:endParaRPr lang="en-US" altLang="zh-CN" sz="3200" baseline="30000" smtClean="0">
              <a:solidFill>
                <a:schemeClr val="tx1"/>
              </a:solidFill>
              <a:latin typeface="华文楷体" panose="02010600040101010101" pitchFamily="2" charset="-122"/>
              <a:ea typeface="华文楷体" panose="02010600040101010101" pitchFamily="2" charset="-122"/>
              <a:cs typeface="Arial" panose="020B0604020202020204" pitchFamily="34" charset="0"/>
            </a:endParaRPr>
          </a:p>
        </p:txBody>
      </p:sp>
      <p:graphicFrame>
        <p:nvGraphicFramePr>
          <p:cNvPr id="5122" name="Object 3"/>
          <p:cNvGraphicFramePr>
            <a:graphicFrameLocks noChangeAspect="1"/>
          </p:cNvGraphicFramePr>
          <p:nvPr/>
        </p:nvGraphicFramePr>
        <p:xfrm>
          <a:off x="2928938" y="2286000"/>
          <a:ext cx="3162300" cy="3162300"/>
        </p:xfrm>
        <a:graphic>
          <a:graphicData uri="http://schemas.openxmlformats.org/presentationml/2006/ole">
            <mc:AlternateContent xmlns:mc="http://schemas.openxmlformats.org/markup-compatibility/2006">
              <mc:Choice xmlns:v="urn:schemas-microsoft-com:vml" Requires="v">
                <p:oleObj spid="_x0000_s4099" name="Image" r:id="rId1" imgW="3162300" imgH="3162300" progId="Photoshop.Image.6">
                  <p:embed/>
                </p:oleObj>
              </mc:Choice>
              <mc:Fallback>
                <p:oleObj name="Image" r:id="rId1" imgW="3162300" imgH="3162300" progId="Photoshop.Image.6">
                  <p:embed/>
                  <p:pic>
                    <p:nvPicPr>
                      <p:cNvPr id="0" name="图片 409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8938" y="2286000"/>
                        <a:ext cx="3162300" cy="316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a:xfrm>
            <a:off x="1357313" y="928688"/>
            <a:ext cx="7150100" cy="1143000"/>
          </a:xfrm>
        </p:spPr>
        <p:txBody>
          <a:bodyPr/>
          <a:lstStyle/>
          <a:p>
            <a:pPr eaLnBrk="1" hangingPunct="1"/>
            <a:r>
              <a:rPr lang="zh-CN" altLang="en-US" sz="2800" smtClean="0">
                <a:solidFill>
                  <a:schemeClr val="tx1"/>
                </a:solidFill>
                <a:latin typeface="华文楷体" panose="02010600040101010101" pitchFamily="2" charset="-122"/>
                <a:ea typeface="华文楷体" panose="02010600040101010101" pitchFamily="2" charset="-122"/>
              </a:rPr>
              <a:t>正电子发射断层扫描图像</a:t>
            </a:r>
            <a:br>
              <a:rPr lang="en-US" altLang="zh-CN" sz="2800" smtClean="0">
                <a:ea typeface="宋体" panose="02010600030101010101" pitchFamily="2" charset="-122"/>
              </a:rPr>
            </a:br>
            <a:r>
              <a:rPr lang="en-US" altLang="zh-CN" sz="2800" smtClean="0">
                <a:solidFill>
                  <a:schemeClr val="tx1"/>
                </a:solidFill>
                <a:latin typeface="Arial" panose="020B0604020202020204" pitchFamily="34" charset="0"/>
                <a:ea typeface="宋体" panose="02010600030101010101" pitchFamily="2" charset="-122"/>
                <a:cs typeface="Arial" panose="020B0604020202020204" pitchFamily="34" charset="0"/>
              </a:rPr>
              <a:t>Positron emission tomography (PET)</a:t>
            </a:r>
            <a:endParaRPr lang="en-US" altLang="zh-CN" sz="2800" smtClean="0">
              <a:solidFill>
                <a:schemeClr val="tx1"/>
              </a:solidFill>
              <a:latin typeface="Arial" panose="020B0604020202020204" pitchFamily="34" charset="0"/>
              <a:ea typeface="宋体" panose="02010600030101010101" pitchFamily="2" charset="-122"/>
              <a:cs typeface="Arial" panose="020B0604020202020204" pitchFamily="34" charset="0"/>
            </a:endParaRPr>
          </a:p>
        </p:txBody>
      </p:sp>
      <p:sp>
        <p:nvSpPr>
          <p:cNvPr id="33795" name="Rectangle 5"/>
          <p:cNvSpPr>
            <a:spLocks noChangeArrowheads="1"/>
          </p:cNvSpPr>
          <p:nvPr/>
        </p:nvSpPr>
        <p:spPr bwMode="auto">
          <a:xfrm>
            <a:off x="642938" y="2428875"/>
            <a:ext cx="7572375" cy="321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zh-CN" altLang="en-US">
                <a:ea typeface="宋体" panose="02010600030101010101" pitchFamily="2" charset="-122"/>
              </a:rPr>
              <a:t>       </a:t>
            </a:r>
            <a:r>
              <a:rPr lang="en-US" altLang="zh-CN">
                <a:ea typeface="宋体" panose="02010600030101010101" pitchFamily="2" charset="-122"/>
              </a:rPr>
              <a:t>PET</a:t>
            </a:r>
            <a:r>
              <a:rPr lang="zh-CN" altLang="en-US">
                <a:latin typeface="华文楷体" panose="02010600040101010101" pitchFamily="2" charset="-122"/>
                <a:ea typeface="华文楷体" panose="02010600040101010101" pitchFamily="2" charset="-122"/>
              </a:rPr>
              <a:t>的基本原理是利用加速器生产的超短半衰期同位素</a:t>
            </a:r>
            <a:r>
              <a:rPr lang="en-US" altLang="zh-CN">
                <a:latin typeface="华文楷体" panose="02010600040101010101" pitchFamily="2" charset="-122"/>
                <a:ea typeface="华文楷体" panose="02010600040101010101" pitchFamily="2" charset="-122"/>
              </a:rPr>
              <a:t>,</a:t>
            </a:r>
            <a:r>
              <a:rPr lang="zh-CN" altLang="en-US">
                <a:latin typeface="华文楷体" panose="02010600040101010101" pitchFamily="2" charset="-122"/>
                <a:ea typeface="华文楷体" panose="02010600040101010101" pitchFamily="2" charset="-122"/>
              </a:rPr>
              <a:t>如</a:t>
            </a:r>
            <a:r>
              <a:rPr lang="en-US" altLang="zh-CN" baseline="30000">
                <a:latin typeface="Arial" panose="020B0604020202020204" pitchFamily="34" charset="0"/>
                <a:ea typeface="宋体" panose="02010600030101010101" pitchFamily="2" charset="-122"/>
                <a:cs typeface="Arial" panose="020B0604020202020204" pitchFamily="34" charset="0"/>
              </a:rPr>
              <a:t>18</a:t>
            </a:r>
            <a:r>
              <a:rPr lang="en-US" altLang="zh-CN">
                <a:latin typeface="Arial" panose="020B0604020202020204" pitchFamily="34" charset="0"/>
                <a:ea typeface="宋体" panose="02010600030101010101" pitchFamily="2" charset="-122"/>
                <a:cs typeface="Arial" panose="020B0604020202020204" pitchFamily="34" charset="0"/>
              </a:rPr>
              <a:t>F</a:t>
            </a:r>
            <a:r>
              <a:rPr lang="zh-CN" altLang="en-US">
                <a:latin typeface="Arial" panose="020B0604020202020204" pitchFamily="34" charset="0"/>
                <a:ea typeface="宋体" panose="02010600030101010101" pitchFamily="2" charset="-122"/>
                <a:cs typeface="Arial" panose="020B0604020202020204" pitchFamily="34" charset="0"/>
              </a:rPr>
              <a:t>、</a:t>
            </a:r>
            <a:r>
              <a:rPr lang="en-US" altLang="zh-CN" baseline="30000">
                <a:latin typeface="Arial" panose="020B0604020202020204" pitchFamily="34" charset="0"/>
                <a:ea typeface="宋体" panose="02010600030101010101" pitchFamily="2" charset="-122"/>
                <a:cs typeface="Arial" panose="020B0604020202020204" pitchFamily="34" charset="0"/>
              </a:rPr>
              <a:t>13</a:t>
            </a:r>
            <a:r>
              <a:rPr lang="en-US" altLang="zh-CN">
                <a:latin typeface="Arial" panose="020B0604020202020204" pitchFamily="34" charset="0"/>
                <a:ea typeface="宋体" panose="02010600030101010101" pitchFamily="2" charset="-122"/>
                <a:cs typeface="Arial" panose="020B0604020202020204" pitchFamily="34" charset="0"/>
              </a:rPr>
              <a:t>N</a:t>
            </a:r>
            <a:r>
              <a:rPr lang="zh-CN" altLang="en-US">
                <a:latin typeface="Arial" panose="020B0604020202020204" pitchFamily="34" charset="0"/>
                <a:ea typeface="宋体" panose="02010600030101010101" pitchFamily="2" charset="-122"/>
                <a:cs typeface="Arial" panose="020B0604020202020204" pitchFamily="34" charset="0"/>
              </a:rPr>
              <a:t>、</a:t>
            </a:r>
            <a:r>
              <a:rPr lang="en-US" altLang="zh-CN" baseline="30000">
                <a:latin typeface="Arial" panose="020B0604020202020204" pitchFamily="34" charset="0"/>
                <a:ea typeface="宋体" panose="02010600030101010101" pitchFamily="2" charset="-122"/>
                <a:cs typeface="Arial" panose="020B0604020202020204" pitchFamily="34" charset="0"/>
              </a:rPr>
              <a:t>15</a:t>
            </a:r>
            <a:r>
              <a:rPr lang="en-US" altLang="zh-CN">
                <a:latin typeface="Arial" panose="020B0604020202020204" pitchFamily="34" charset="0"/>
                <a:ea typeface="宋体" panose="02010600030101010101" pitchFamily="2" charset="-122"/>
                <a:cs typeface="Arial" panose="020B0604020202020204" pitchFamily="34" charset="0"/>
              </a:rPr>
              <a:t>O</a:t>
            </a:r>
            <a:r>
              <a:rPr lang="zh-CN" altLang="en-US">
                <a:latin typeface="Arial" panose="020B0604020202020204" pitchFamily="34" charset="0"/>
                <a:ea typeface="宋体" panose="02010600030101010101" pitchFamily="2" charset="-122"/>
                <a:cs typeface="Arial" panose="020B0604020202020204" pitchFamily="34" charset="0"/>
              </a:rPr>
              <a:t>、</a:t>
            </a:r>
            <a:r>
              <a:rPr lang="en-US" altLang="zh-CN" baseline="30000">
                <a:latin typeface="Arial" panose="020B0604020202020204" pitchFamily="34" charset="0"/>
                <a:ea typeface="宋体" panose="02010600030101010101" pitchFamily="2" charset="-122"/>
                <a:cs typeface="Arial" panose="020B0604020202020204" pitchFamily="34" charset="0"/>
              </a:rPr>
              <a:t>11</a:t>
            </a:r>
            <a:r>
              <a:rPr lang="en-US" altLang="zh-CN">
                <a:latin typeface="Arial" panose="020B0604020202020204" pitchFamily="34" charset="0"/>
                <a:ea typeface="宋体" panose="02010600030101010101" pitchFamily="2" charset="-122"/>
                <a:cs typeface="Arial" panose="020B0604020202020204" pitchFamily="34" charset="0"/>
              </a:rPr>
              <a:t>C</a:t>
            </a:r>
            <a:r>
              <a:rPr lang="zh-CN" altLang="en-US">
                <a:latin typeface="华文楷体" panose="02010600040101010101" pitchFamily="2" charset="-122"/>
                <a:ea typeface="华文楷体" panose="02010600040101010101" pitchFamily="2" charset="-122"/>
              </a:rPr>
              <a:t>等作为示踪剂注入人体</a:t>
            </a:r>
            <a:r>
              <a:rPr lang="en-US" altLang="zh-CN">
                <a:latin typeface="华文楷体" panose="02010600040101010101" pitchFamily="2" charset="-122"/>
                <a:ea typeface="华文楷体" panose="02010600040101010101" pitchFamily="2" charset="-122"/>
              </a:rPr>
              <a:t>,</a:t>
            </a:r>
            <a:r>
              <a:rPr lang="zh-CN" altLang="en-US">
                <a:latin typeface="华文楷体" panose="02010600040101010101" pitchFamily="2" charset="-122"/>
                <a:ea typeface="华文楷体" panose="02010600040101010101" pitchFamily="2" charset="-122"/>
              </a:rPr>
              <a:t>参与体内的生理生化代谢过程。这些超短半衰期同位素是组成人体的主要元素，利用它们发射的正电子与体内的负电子结合释放出一对伽玛光子</a:t>
            </a:r>
            <a:r>
              <a:rPr lang="en-US" altLang="zh-CN">
                <a:latin typeface="华文楷体" panose="02010600040101010101" pitchFamily="2" charset="-122"/>
                <a:ea typeface="华文楷体" panose="02010600040101010101" pitchFamily="2" charset="-122"/>
              </a:rPr>
              <a:t>,</a:t>
            </a:r>
            <a:r>
              <a:rPr lang="zh-CN" altLang="en-US">
                <a:latin typeface="华文楷体" panose="02010600040101010101" pitchFamily="2" charset="-122"/>
                <a:ea typeface="华文楷体" panose="02010600040101010101" pitchFamily="2" charset="-122"/>
              </a:rPr>
              <a:t>被探头的晶体所探测</a:t>
            </a:r>
            <a:r>
              <a:rPr lang="en-US" altLang="zh-CN">
                <a:latin typeface="华文楷体" panose="02010600040101010101" pitchFamily="2" charset="-122"/>
                <a:ea typeface="华文楷体" panose="02010600040101010101" pitchFamily="2" charset="-122"/>
              </a:rPr>
              <a:t>,</a:t>
            </a:r>
            <a:r>
              <a:rPr lang="zh-CN" altLang="en-US">
                <a:latin typeface="华文楷体" panose="02010600040101010101" pitchFamily="2" charset="-122"/>
                <a:ea typeface="华文楷体" panose="02010600040101010101" pitchFamily="2" charset="-122"/>
              </a:rPr>
              <a:t>经过计算机对原始数据重建处理</a:t>
            </a:r>
            <a:r>
              <a:rPr lang="en-US" altLang="zh-CN">
                <a:latin typeface="华文楷体" panose="02010600040101010101" pitchFamily="2" charset="-122"/>
                <a:ea typeface="华文楷体" panose="02010600040101010101" pitchFamily="2" charset="-122"/>
              </a:rPr>
              <a:t>,</a:t>
            </a:r>
            <a:r>
              <a:rPr lang="zh-CN" altLang="en-US">
                <a:latin typeface="华文楷体" panose="02010600040101010101" pitchFamily="2" charset="-122"/>
                <a:ea typeface="华文楷体" panose="02010600040101010101" pitchFamily="2" charset="-122"/>
              </a:rPr>
              <a:t>得到高分辨率、高清晰度的活体断层图像，以显示人脑、心、全身其他器官及肿瘤组织的生理和病理的功能及代谢情况。</a:t>
            </a:r>
            <a:endParaRPr lang="zh-CN" altLang="en-US">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1350963" y="617538"/>
            <a:ext cx="6292850" cy="811212"/>
          </a:xfrm>
        </p:spPr>
        <p:txBody>
          <a:bodyPr/>
          <a:lstStyle/>
          <a:p>
            <a:pPr eaLnBrk="1" hangingPunct="1"/>
            <a:r>
              <a:rPr lang="en-US" altLang="zh-CN" sz="3200" smtClean="0">
                <a:solidFill>
                  <a:schemeClr val="tx1"/>
                </a:solidFill>
                <a:latin typeface="Arial" panose="020B0604020202020204" pitchFamily="34" charset="0"/>
                <a:ea typeface="宋体" panose="02010600030101010101" pitchFamily="2" charset="-122"/>
                <a:cs typeface="Arial" panose="020B0604020202020204" pitchFamily="34" charset="0"/>
              </a:rPr>
              <a:t>PET</a:t>
            </a:r>
            <a:r>
              <a:rPr lang="zh-CN" altLang="en-US" sz="3200" smtClean="0">
                <a:solidFill>
                  <a:schemeClr val="tx1"/>
                </a:solidFill>
                <a:latin typeface="华文楷体" panose="02010600040101010101" pitchFamily="2" charset="-122"/>
                <a:ea typeface="华文楷体" panose="02010600040101010101" pitchFamily="2" charset="-122"/>
                <a:cs typeface="Arial" panose="020B0604020202020204" pitchFamily="34" charset="0"/>
              </a:rPr>
              <a:t>成像原理</a:t>
            </a:r>
            <a:endParaRPr lang="en-US" altLang="zh-CN" sz="3200" smtClean="0">
              <a:solidFill>
                <a:schemeClr val="tx1"/>
              </a:solidFill>
              <a:latin typeface="Arial" panose="020B0604020202020204" pitchFamily="34" charset="0"/>
              <a:ea typeface="宋体" panose="02010600030101010101" pitchFamily="2" charset="-122"/>
              <a:cs typeface="Arial" panose="020B0604020202020204" pitchFamily="34" charset="0"/>
            </a:endParaRPr>
          </a:p>
        </p:txBody>
      </p:sp>
      <p:grpSp>
        <p:nvGrpSpPr>
          <p:cNvPr id="34819" name="Group 3"/>
          <p:cNvGrpSpPr/>
          <p:nvPr/>
        </p:nvGrpSpPr>
        <p:grpSpPr bwMode="auto">
          <a:xfrm>
            <a:off x="1643063" y="1785938"/>
            <a:ext cx="6096000" cy="4321175"/>
            <a:chOff x="1425" y="1710"/>
            <a:chExt cx="9600" cy="6806"/>
          </a:xfrm>
        </p:grpSpPr>
        <p:sp>
          <p:nvSpPr>
            <p:cNvPr id="34820" name="Oval 4"/>
            <p:cNvSpPr>
              <a:spLocks noChangeArrowheads="1"/>
            </p:cNvSpPr>
            <p:nvPr/>
          </p:nvSpPr>
          <p:spPr bwMode="auto">
            <a:xfrm>
              <a:off x="2520" y="2550"/>
              <a:ext cx="4995" cy="4935"/>
            </a:xfrm>
            <a:prstGeom prst="ellipse">
              <a:avLst/>
            </a:prstGeom>
            <a:noFill/>
            <a:ln w="12700" cap="rnd">
              <a:solidFill>
                <a:srgbClr val="000000"/>
              </a:solidFill>
              <a:prstDash val="sysDot"/>
              <a:rou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zh-CN" altLang="en-US">
                <a:ea typeface="宋体" panose="02010600030101010101" pitchFamily="2" charset="-122"/>
              </a:endParaRPr>
            </a:p>
          </p:txBody>
        </p:sp>
        <p:grpSp>
          <p:nvGrpSpPr>
            <p:cNvPr id="34821" name="Group 5"/>
            <p:cNvGrpSpPr/>
            <p:nvPr/>
          </p:nvGrpSpPr>
          <p:grpSpPr bwMode="auto">
            <a:xfrm>
              <a:off x="1425" y="1841"/>
              <a:ext cx="9600" cy="6675"/>
              <a:chOff x="2265" y="5505"/>
              <a:chExt cx="9600" cy="6675"/>
            </a:xfrm>
          </p:grpSpPr>
          <p:sp>
            <p:nvSpPr>
              <p:cNvPr id="34824" name="Line 6"/>
              <p:cNvSpPr>
                <a:spLocks noChangeShapeType="1"/>
              </p:cNvSpPr>
              <p:nvPr/>
            </p:nvSpPr>
            <p:spPr bwMode="auto">
              <a:xfrm>
                <a:off x="6885" y="11640"/>
                <a:ext cx="1755"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25" name="Oval 7"/>
              <p:cNvSpPr>
                <a:spLocks noChangeArrowheads="1"/>
              </p:cNvSpPr>
              <p:nvPr/>
            </p:nvSpPr>
            <p:spPr bwMode="auto">
              <a:xfrm>
                <a:off x="4485" y="7335"/>
                <a:ext cx="2745" cy="2565"/>
              </a:xfrm>
              <a:prstGeom prst="ellipse">
                <a:avLst/>
              </a:prstGeom>
              <a:solidFill>
                <a:srgbClr val="FFFFFF"/>
              </a:solidFill>
              <a:ln w="9525">
                <a:solidFill>
                  <a:srgbClr val="000000"/>
                </a:solidFill>
                <a:round/>
              </a:ln>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zh-CN" altLang="en-US">
                  <a:ea typeface="宋体" panose="02010600030101010101" pitchFamily="2" charset="-122"/>
                </a:endParaRPr>
              </a:p>
            </p:txBody>
          </p:sp>
          <p:grpSp>
            <p:nvGrpSpPr>
              <p:cNvPr id="34826" name="Group 8"/>
              <p:cNvGrpSpPr/>
              <p:nvPr/>
            </p:nvGrpSpPr>
            <p:grpSpPr bwMode="auto">
              <a:xfrm>
                <a:off x="5025" y="10905"/>
                <a:ext cx="1905" cy="570"/>
                <a:chOff x="4155" y="1755"/>
                <a:chExt cx="1905" cy="570"/>
              </a:xfrm>
            </p:grpSpPr>
            <p:sp>
              <p:nvSpPr>
                <p:cNvPr id="34854" name="Rectangle 9"/>
                <p:cNvSpPr>
                  <a:spLocks noChangeArrowheads="1"/>
                </p:cNvSpPr>
                <p:nvPr/>
              </p:nvSpPr>
              <p:spPr bwMode="auto">
                <a:xfrm>
                  <a:off x="4155" y="1755"/>
                  <a:ext cx="1905" cy="570"/>
                </a:xfrm>
                <a:prstGeom prst="rect">
                  <a:avLst/>
                </a:prstGeom>
                <a:gradFill rotWithShape="0">
                  <a:gsLst>
                    <a:gs pos="0">
                      <a:srgbClr val="FFFFFF"/>
                    </a:gs>
                    <a:gs pos="100000">
                      <a:srgbClr val="767676"/>
                    </a:gs>
                  </a:gsLst>
                  <a:lin ang="5400000" scaled="1"/>
                </a:gradFill>
                <a:ln w="9525">
                  <a:solidFill>
                    <a:srgbClr val="000000"/>
                  </a:solidFill>
                  <a:miter lim="800000"/>
                </a:ln>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zh-CN" altLang="en-US">
                    <a:ea typeface="宋体" panose="02010600030101010101" pitchFamily="2" charset="-122"/>
                  </a:endParaRPr>
                </a:p>
              </p:txBody>
            </p:sp>
            <p:sp>
              <p:nvSpPr>
                <p:cNvPr id="34855" name="Rectangle 10"/>
                <p:cNvSpPr>
                  <a:spLocks noChangeArrowheads="1"/>
                </p:cNvSpPr>
                <p:nvPr/>
              </p:nvSpPr>
              <p:spPr bwMode="auto">
                <a:xfrm>
                  <a:off x="4425" y="1755"/>
                  <a:ext cx="1365" cy="570"/>
                </a:xfrm>
                <a:prstGeom prst="rect">
                  <a:avLst/>
                </a:prstGeom>
                <a:gradFill rotWithShape="0">
                  <a:gsLst>
                    <a:gs pos="0">
                      <a:srgbClr val="FFFFFF"/>
                    </a:gs>
                    <a:gs pos="100000">
                      <a:srgbClr val="767676"/>
                    </a:gs>
                  </a:gsLst>
                  <a:lin ang="5400000" scaled="1"/>
                </a:gradFill>
                <a:ln w="9525">
                  <a:solidFill>
                    <a:srgbClr val="000000"/>
                  </a:solidFill>
                  <a:miter lim="800000"/>
                </a:ln>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zh-CN" altLang="en-US">
                    <a:ea typeface="宋体" panose="02010600030101010101" pitchFamily="2" charset="-122"/>
                  </a:endParaRPr>
                </a:p>
              </p:txBody>
            </p:sp>
            <p:sp>
              <p:nvSpPr>
                <p:cNvPr id="34856" name="Rectangle 11"/>
                <p:cNvSpPr>
                  <a:spLocks noChangeArrowheads="1"/>
                </p:cNvSpPr>
                <p:nvPr/>
              </p:nvSpPr>
              <p:spPr bwMode="auto">
                <a:xfrm>
                  <a:off x="4695" y="1755"/>
                  <a:ext cx="840" cy="570"/>
                </a:xfrm>
                <a:prstGeom prst="rect">
                  <a:avLst/>
                </a:prstGeom>
                <a:gradFill rotWithShape="0">
                  <a:gsLst>
                    <a:gs pos="0">
                      <a:srgbClr val="FFFFFF"/>
                    </a:gs>
                    <a:gs pos="100000">
                      <a:srgbClr val="767676"/>
                    </a:gs>
                  </a:gsLst>
                  <a:lin ang="5400000" scaled="1"/>
                </a:gradFill>
                <a:ln w="9525">
                  <a:solidFill>
                    <a:srgbClr val="000000"/>
                  </a:solidFill>
                  <a:miter lim="800000"/>
                </a:ln>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zh-CN" altLang="en-US">
                    <a:ea typeface="宋体" panose="02010600030101010101" pitchFamily="2" charset="-122"/>
                  </a:endParaRPr>
                </a:p>
              </p:txBody>
            </p:sp>
            <p:sp>
              <p:nvSpPr>
                <p:cNvPr id="34857" name="Rectangle 12"/>
                <p:cNvSpPr>
                  <a:spLocks noChangeArrowheads="1"/>
                </p:cNvSpPr>
                <p:nvPr/>
              </p:nvSpPr>
              <p:spPr bwMode="auto">
                <a:xfrm>
                  <a:off x="4965" y="1755"/>
                  <a:ext cx="285" cy="570"/>
                </a:xfrm>
                <a:prstGeom prst="rect">
                  <a:avLst/>
                </a:prstGeom>
                <a:gradFill rotWithShape="0">
                  <a:gsLst>
                    <a:gs pos="0">
                      <a:srgbClr val="FFFFFF"/>
                    </a:gs>
                    <a:gs pos="100000">
                      <a:srgbClr val="767676"/>
                    </a:gs>
                  </a:gsLst>
                  <a:lin ang="5400000" scaled="1"/>
                </a:gradFill>
                <a:ln w="9525">
                  <a:solidFill>
                    <a:srgbClr val="000000"/>
                  </a:solidFill>
                  <a:miter lim="800000"/>
                </a:ln>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zh-CN" altLang="en-US">
                    <a:ea typeface="宋体" panose="02010600030101010101" pitchFamily="2" charset="-122"/>
                  </a:endParaRPr>
                </a:p>
              </p:txBody>
            </p:sp>
          </p:grpSp>
          <p:grpSp>
            <p:nvGrpSpPr>
              <p:cNvPr id="34827" name="Group 13"/>
              <p:cNvGrpSpPr/>
              <p:nvPr/>
            </p:nvGrpSpPr>
            <p:grpSpPr bwMode="auto">
              <a:xfrm>
                <a:off x="4740" y="5910"/>
                <a:ext cx="1905" cy="570"/>
                <a:chOff x="4155" y="1755"/>
                <a:chExt cx="1905" cy="570"/>
              </a:xfrm>
            </p:grpSpPr>
            <p:sp>
              <p:nvSpPr>
                <p:cNvPr id="34850" name="Rectangle 14"/>
                <p:cNvSpPr>
                  <a:spLocks noChangeArrowheads="1"/>
                </p:cNvSpPr>
                <p:nvPr/>
              </p:nvSpPr>
              <p:spPr bwMode="auto">
                <a:xfrm>
                  <a:off x="4155" y="1755"/>
                  <a:ext cx="1905" cy="570"/>
                </a:xfrm>
                <a:prstGeom prst="rect">
                  <a:avLst/>
                </a:prstGeom>
                <a:gradFill rotWithShape="0">
                  <a:gsLst>
                    <a:gs pos="0">
                      <a:srgbClr val="767676"/>
                    </a:gs>
                    <a:gs pos="100000">
                      <a:srgbClr val="FFFFFF"/>
                    </a:gs>
                  </a:gsLst>
                  <a:lin ang="5400000" scaled="1"/>
                </a:gradFill>
                <a:ln w="9525">
                  <a:solidFill>
                    <a:srgbClr val="000000"/>
                  </a:solidFill>
                  <a:miter lim="800000"/>
                </a:ln>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zh-CN" altLang="en-US">
                    <a:ea typeface="宋体" panose="02010600030101010101" pitchFamily="2" charset="-122"/>
                  </a:endParaRPr>
                </a:p>
              </p:txBody>
            </p:sp>
            <p:sp>
              <p:nvSpPr>
                <p:cNvPr id="34851" name="Rectangle 15"/>
                <p:cNvSpPr>
                  <a:spLocks noChangeArrowheads="1"/>
                </p:cNvSpPr>
                <p:nvPr/>
              </p:nvSpPr>
              <p:spPr bwMode="auto">
                <a:xfrm>
                  <a:off x="4425" y="1755"/>
                  <a:ext cx="1365" cy="570"/>
                </a:xfrm>
                <a:prstGeom prst="rect">
                  <a:avLst/>
                </a:prstGeom>
                <a:gradFill rotWithShape="0">
                  <a:gsLst>
                    <a:gs pos="0">
                      <a:srgbClr val="767676"/>
                    </a:gs>
                    <a:gs pos="100000">
                      <a:srgbClr val="FFFFFF"/>
                    </a:gs>
                  </a:gsLst>
                  <a:lin ang="5400000" scaled="1"/>
                </a:gradFill>
                <a:ln w="9525">
                  <a:solidFill>
                    <a:srgbClr val="000000"/>
                  </a:solidFill>
                  <a:miter lim="800000"/>
                </a:ln>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zh-CN" altLang="en-US">
                    <a:ea typeface="宋体" panose="02010600030101010101" pitchFamily="2" charset="-122"/>
                  </a:endParaRPr>
                </a:p>
              </p:txBody>
            </p:sp>
            <p:sp>
              <p:nvSpPr>
                <p:cNvPr id="34852" name="Rectangle 16"/>
                <p:cNvSpPr>
                  <a:spLocks noChangeArrowheads="1"/>
                </p:cNvSpPr>
                <p:nvPr/>
              </p:nvSpPr>
              <p:spPr bwMode="auto">
                <a:xfrm>
                  <a:off x="4695" y="1755"/>
                  <a:ext cx="840" cy="570"/>
                </a:xfrm>
                <a:prstGeom prst="rect">
                  <a:avLst/>
                </a:prstGeom>
                <a:gradFill rotWithShape="0">
                  <a:gsLst>
                    <a:gs pos="0">
                      <a:srgbClr val="767676"/>
                    </a:gs>
                    <a:gs pos="100000">
                      <a:srgbClr val="FFFFFF"/>
                    </a:gs>
                  </a:gsLst>
                  <a:lin ang="5400000" scaled="1"/>
                </a:gradFill>
                <a:ln w="9525">
                  <a:solidFill>
                    <a:srgbClr val="000000"/>
                  </a:solidFill>
                  <a:miter lim="800000"/>
                </a:ln>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zh-CN" altLang="en-US">
                    <a:ea typeface="宋体" panose="02010600030101010101" pitchFamily="2" charset="-122"/>
                  </a:endParaRPr>
                </a:p>
              </p:txBody>
            </p:sp>
            <p:sp>
              <p:nvSpPr>
                <p:cNvPr id="34853" name="Rectangle 17"/>
                <p:cNvSpPr>
                  <a:spLocks noChangeArrowheads="1"/>
                </p:cNvSpPr>
                <p:nvPr/>
              </p:nvSpPr>
              <p:spPr bwMode="auto">
                <a:xfrm>
                  <a:off x="4965" y="1755"/>
                  <a:ext cx="285" cy="570"/>
                </a:xfrm>
                <a:prstGeom prst="rect">
                  <a:avLst/>
                </a:prstGeom>
                <a:gradFill rotWithShape="0">
                  <a:gsLst>
                    <a:gs pos="0">
                      <a:srgbClr val="767676"/>
                    </a:gs>
                    <a:gs pos="100000">
                      <a:srgbClr val="FFFFFF"/>
                    </a:gs>
                  </a:gsLst>
                  <a:lin ang="5400000" scaled="1"/>
                </a:gradFill>
                <a:ln w="9525">
                  <a:solidFill>
                    <a:srgbClr val="000000"/>
                  </a:solidFill>
                  <a:miter lim="800000"/>
                </a:ln>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zh-CN" altLang="en-US">
                    <a:ea typeface="宋体" panose="02010600030101010101" pitchFamily="2" charset="-122"/>
                  </a:endParaRPr>
                </a:p>
              </p:txBody>
            </p:sp>
          </p:grpSp>
          <p:sp>
            <p:nvSpPr>
              <p:cNvPr id="34828" name="Text Box 18"/>
              <p:cNvSpPr txBox="1">
                <a:spLocks noChangeArrowheads="1"/>
              </p:cNvSpPr>
              <p:nvPr/>
            </p:nvSpPr>
            <p:spPr bwMode="auto">
              <a:xfrm>
                <a:off x="4800" y="7455"/>
                <a:ext cx="2100" cy="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zh-CN" sz="1200">
                    <a:latin typeface="Times New Roman" panose="02020603050405020304" pitchFamily="18" charset="0"/>
                    <a:ea typeface="宋体" panose="02010600030101010101" pitchFamily="2" charset="-122"/>
                  </a:rPr>
                  <a:t>Object Emitting</a:t>
                </a:r>
                <a:endParaRPr lang="en-US" altLang="zh-CN" sz="1200">
                  <a:latin typeface="Times New Roman" panose="02020603050405020304" pitchFamily="18" charset="0"/>
                  <a:ea typeface="宋体" panose="02010600030101010101" pitchFamily="2" charset="-122"/>
                </a:endParaRPr>
              </a:p>
              <a:p>
                <a:pPr algn="ctr"/>
                <a:r>
                  <a:rPr lang="en-US" altLang="zh-CN" sz="1200">
                    <a:latin typeface="Times New Roman" panose="02020603050405020304" pitchFamily="18" charset="0"/>
                    <a:ea typeface="宋体" panose="02010600030101010101" pitchFamily="2" charset="-122"/>
                  </a:rPr>
                  <a:t>Positrons</a:t>
                </a:r>
                <a:endParaRPr lang="en-US" altLang="zh-CN" sz="1200">
                  <a:latin typeface="Times New Roman" panose="02020603050405020304" pitchFamily="18" charset="0"/>
                  <a:ea typeface="宋体" panose="02010600030101010101" pitchFamily="2" charset="-122"/>
                </a:endParaRPr>
              </a:p>
            </p:txBody>
          </p:sp>
          <p:sp>
            <p:nvSpPr>
              <p:cNvPr id="34829" name="Text Box 19"/>
              <p:cNvSpPr txBox="1">
                <a:spLocks noChangeArrowheads="1"/>
              </p:cNvSpPr>
              <p:nvPr/>
            </p:nvSpPr>
            <p:spPr bwMode="auto">
              <a:xfrm>
                <a:off x="2295" y="10770"/>
                <a:ext cx="2460"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zh-CN" sz="1200" dirty="0">
                    <a:latin typeface="Times New Roman" panose="02020603050405020304" pitchFamily="18" charset="0"/>
                    <a:ea typeface="宋体" panose="02010600030101010101" pitchFamily="2" charset="-122"/>
                  </a:rPr>
                  <a:t>Scintillation </a:t>
                </a:r>
                <a:endParaRPr lang="en-US" altLang="zh-CN" sz="1200" dirty="0">
                  <a:latin typeface="Times New Roman" panose="02020603050405020304" pitchFamily="18" charset="0"/>
                  <a:ea typeface="宋体" panose="02010600030101010101" pitchFamily="2" charset="-122"/>
                </a:endParaRPr>
              </a:p>
              <a:p>
                <a:pPr algn="ctr"/>
                <a:r>
                  <a:rPr lang="en-US" altLang="zh-CN" sz="1200" dirty="0">
                    <a:latin typeface="Times New Roman" panose="02020603050405020304" pitchFamily="18" charset="0"/>
                    <a:ea typeface="宋体" panose="02010600030101010101" pitchFamily="2" charset="-122"/>
                  </a:rPr>
                  <a:t>Detector Arrays </a:t>
                </a:r>
                <a:endParaRPr lang="en-US" altLang="zh-CN" sz="1200" dirty="0">
                  <a:latin typeface="Times New Roman" panose="02020603050405020304" pitchFamily="18" charset="0"/>
                  <a:ea typeface="宋体" panose="02010600030101010101" pitchFamily="2" charset="-122"/>
                </a:endParaRPr>
              </a:p>
              <a:p>
                <a:pPr algn="ctr"/>
                <a:endParaRPr lang="zh-CN" altLang="en-US" sz="1200" dirty="0">
                  <a:latin typeface="Times New Roman" panose="02020603050405020304" pitchFamily="18" charset="0"/>
                  <a:ea typeface="宋体" panose="02010600030101010101" pitchFamily="2" charset="-122"/>
                </a:endParaRPr>
              </a:p>
            </p:txBody>
          </p:sp>
          <p:sp>
            <p:nvSpPr>
              <p:cNvPr id="34830" name="AutoShape 20"/>
              <p:cNvSpPr>
                <a:spLocks noChangeArrowheads="1"/>
              </p:cNvSpPr>
              <p:nvPr/>
            </p:nvSpPr>
            <p:spPr bwMode="auto">
              <a:xfrm>
                <a:off x="5310" y="8040"/>
                <a:ext cx="1245" cy="1140"/>
              </a:xfrm>
              <a:prstGeom prst="sun">
                <a:avLst>
                  <a:gd name="adj" fmla="val 25000"/>
                </a:avLst>
              </a:prstGeom>
              <a:solidFill>
                <a:srgbClr val="FFFFFF"/>
              </a:solidFill>
              <a:ln w="9525">
                <a:miter lim="800000"/>
              </a:ln>
              <a:scene3d>
                <a:camera prst="legacyObliqueBottomLeft"/>
                <a:lightRig rig="legacyFlat3" dir="t"/>
              </a:scene3d>
              <a:sp3d extrusionH="430200" prstMaterial="legacyMatte">
                <a:bevelT w="13500" h="13500" prst="angle"/>
                <a:bevelB w="13500" h="13500" prst="angle"/>
                <a:extrusionClr>
                  <a:srgbClr val="FFFFFF"/>
                </a:extrusionClr>
                <a:contourClr>
                  <a:srgbClr val="FFFFFF"/>
                </a:contourClr>
              </a:sp3d>
            </p:spPr>
            <p:txBody>
              <a:bodyPr>
                <a:flatTx/>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zh-CN" altLang="en-US">
                  <a:ea typeface="宋体" panose="02010600030101010101" pitchFamily="2" charset="-122"/>
                </a:endParaRPr>
              </a:p>
            </p:txBody>
          </p:sp>
          <p:sp>
            <p:nvSpPr>
              <p:cNvPr id="34831" name="Line 21"/>
              <p:cNvSpPr>
                <a:spLocks noChangeShapeType="1"/>
              </p:cNvSpPr>
              <p:nvPr/>
            </p:nvSpPr>
            <p:spPr bwMode="auto">
              <a:xfrm flipV="1">
                <a:off x="5865" y="6510"/>
                <a:ext cx="360" cy="2085"/>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32" name="Line 22"/>
              <p:cNvSpPr>
                <a:spLocks noChangeShapeType="1"/>
              </p:cNvSpPr>
              <p:nvPr/>
            </p:nvSpPr>
            <p:spPr bwMode="auto">
              <a:xfrm flipH="1">
                <a:off x="5475" y="8595"/>
                <a:ext cx="390" cy="231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33" name="Oval 23"/>
              <p:cNvSpPr>
                <a:spLocks noChangeArrowheads="1"/>
              </p:cNvSpPr>
              <p:nvPr/>
            </p:nvSpPr>
            <p:spPr bwMode="auto">
              <a:xfrm>
                <a:off x="5617" y="8505"/>
                <a:ext cx="143" cy="143"/>
              </a:xfrm>
              <a:prstGeom prst="ellipse">
                <a:avLst/>
              </a:prstGeom>
              <a:solidFill>
                <a:srgbClr val="808080"/>
              </a:solidFill>
              <a:ln w="9525">
                <a:solidFill>
                  <a:srgbClr val="000000"/>
                </a:solidFill>
                <a:round/>
              </a:ln>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zh-CN" altLang="en-US">
                  <a:ea typeface="宋体" panose="02010600030101010101" pitchFamily="2" charset="-122"/>
                </a:endParaRPr>
              </a:p>
            </p:txBody>
          </p:sp>
          <p:sp>
            <p:nvSpPr>
              <p:cNvPr id="34834" name="Oval 24"/>
              <p:cNvSpPr>
                <a:spLocks noChangeArrowheads="1"/>
              </p:cNvSpPr>
              <p:nvPr/>
            </p:nvSpPr>
            <p:spPr bwMode="auto">
              <a:xfrm>
                <a:off x="5752" y="8715"/>
                <a:ext cx="143" cy="143"/>
              </a:xfrm>
              <a:prstGeom prst="ellipse">
                <a:avLst/>
              </a:prstGeom>
              <a:solidFill>
                <a:srgbClr val="808080"/>
              </a:solidFill>
              <a:ln w="9525">
                <a:solidFill>
                  <a:srgbClr val="000000"/>
                </a:solidFill>
                <a:round/>
              </a:ln>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zh-CN" altLang="en-US">
                  <a:ea typeface="宋体" panose="02010600030101010101" pitchFamily="2" charset="-122"/>
                </a:endParaRPr>
              </a:p>
            </p:txBody>
          </p:sp>
          <p:sp>
            <p:nvSpPr>
              <p:cNvPr id="34835" name="Text Box 25"/>
              <p:cNvSpPr txBox="1">
                <a:spLocks noChangeArrowheads="1"/>
              </p:cNvSpPr>
              <p:nvPr/>
            </p:nvSpPr>
            <p:spPr bwMode="auto">
              <a:xfrm>
                <a:off x="2265" y="7560"/>
                <a:ext cx="1935" cy="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sz="1200">
                    <a:latin typeface="Times New Roman" panose="02020603050405020304" pitchFamily="18" charset="0"/>
                    <a:ea typeface="宋体" panose="02010600030101010101" pitchFamily="2" charset="-122"/>
                  </a:rPr>
                  <a:t>Point of Positron Emission</a:t>
                </a:r>
                <a:endParaRPr lang="en-US" altLang="zh-CN" sz="1200">
                  <a:latin typeface="Times New Roman" panose="02020603050405020304" pitchFamily="18" charset="0"/>
                  <a:ea typeface="宋体" panose="02010600030101010101" pitchFamily="2" charset="-122"/>
                </a:endParaRPr>
              </a:p>
            </p:txBody>
          </p:sp>
          <p:sp>
            <p:nvSpPr>
              <p:cNvPr id="34836" name="Text Box 26"/>
              <p:cNvSpPr txBox="1">
                <a:spLocks noChangeArrowheads="1"/>
              </p:cNvSpPr>
              <p:nvPr/>
            </p:nvSpPr>
            <p:spPr bwMode="auto">
              <a:xfrm>
                <a:off x="2430" y="9420"/>
                <a:ext cx="1935" cy="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sz="1200" dirty="0">
                    <a:latin typeface="Times New Roman" panose="02020603050405020304" pitchFamily="18" charset="0"/>
                    <a:ea typeface="宋体" panose="02010600030101010101" pitchFamily="2" charset="-122"/>
                  </a:rPr>
                  <a:t>Point of Positron Annihilation</a:t>
                </a:r>
                <a:endParaRPr lang="en-US" altLang="zh-CN" sz="1200" dirty="0">
                  <a:latin typeface="Times New Roman" panose="02020603050405020304" pitchFamily="18" charset="0"/>
                  <a:ea typeface="宋体" panose="02010600030101010101" pitchFamily="2" charset="-122"/>
                </a:endParaRPr>
              </a:p>
            </p:txBody>
          </p:sp>
          <p:sp>
            <p:nvSpPr>
              <p:cNvPr id="34837" name="Line 27"/>
              <p:cNvSpPr>
                <a:spLocks noChangeShapeType="1"/>
              </p:cNvSpPr>
              <p:nvPr/>
            </p:nvSpPr>
            <p:spPr bwMode="auto">
              <a:xfrm>
                <a:off x="4065" y="7890"/>
                <a:ext cx="1515" cy="645"/>
              </a:xfrm>
              <a:prstGeom prst="line">
                <a:avLst/>
              </a:prstGeom>
              <a:noFill/>
              <a:ln w="9525">
                <a:solidFill>
                  <a:srgbClr val="000000"/>
                </a:solidFill>
                <a:prstDash val="sysDot"/>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38" name="Line 28"/>
              <p:cNvSpPr>
                <a:spLocks noChangeShapeType="1"/>
              </p:cNvSpPr>
              <p:nvPr/>
            </p:nvSpPr>
            <p:spPr bwMode="auto">
              <a:xfrm flipV="1">
                <a:off x="4125" y="8850"/>
                <a:ext cx="1590" cy="810"/>
              </a:xfrm>
              <a:prstGeom prst="line">
                <a:avLst/>
              </a:prstGeom>
              <a:noFill/>
              <a:ln w="9525">
                <a:solidFill>
                  <a:srgbClr val="000000"/>
                </a:solidFill>
                <a:prstDash val="sysDot"/>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39" name="Rectangle 29"/>
              <p:cNvSpPr>
                <a:spLocks noChangeArrowheads="1"/>
              </p:cNvSpPr>
              <p:nvPr/>
            </p:nvSpPr>
            <p:spPr bwMode="auto">
              <a:xfrm>
                <a:off x="5025" y="11475"/>
                <a:ext cx="1905" cy="405"/>
              </a:xfrm>
              <a:prstGeom prst="rect">
                <a:avLst/>
              </a:prstGeom>
              <a:solidFill>
                <a:srgbClr val="414141"/>
              </a:solidFill>
              <a:ln w="9525">
                <a:solidFill>
                  <a:srgbClr val="333333"/>
                </a:solidFill>
                <a:miter lim="800000"/>
              </a:ln>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zh-CN" altLang="en-US">
                  <a:ea typeface="宋体" panose="02010600030101010101" pitchFamily="2" charset="-122"/>
                </a:endParaRPr>
              </a:p>
            </p:txBody>
          </p:sp>
          <p:sp>
            <p:nvSpPr>
              <p:cNvPr id="34840" name="Rectangle 30"/>
              <p:cNvSpPr>
                <a:spLocks noChangeArrowheads="1"/>
              </p:cNvSpPr>
              <p:nvPr/>
            </p:nvSpPr>
            <p:spPr bwMode="auto">
              <a:xfrm>
                <a:off x="4740" y="5505"/>
                <a:ext cx="1905" cy="405"/>
              </a:xfrm>
              <a:prstGeom prst="rect">
                <a:avLst/>
              </a:prstGeom>
              <a:solidFill>
                <a:srgbClr val="414141"/>
              </a:solidFill>
              <a:ln w="9525">
                <a:solidFill>
                  <a:srgbClr val="333333"/>
                </a:solidFill>
                <a:miter lim="800000"/>
              </a:ln>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zh-CN" altLang="en-US">
                  <a:ea typeface="宋体" panose="02010600030101010101" pitchFamily="2" charset="-122"/>
                </a:endParaRPr>
              </a:p>
            </p:txBody>
          </p:sp>
          <p:sp>
            <p:nvSpPr>
              <p:cNvPr id="34841" name="Text Box 31"/>
              <p:cNvSpPr txBox="1">
                <a:spLocks noChangeArrowheads="1"/>
              </p:cNvSpPr>
              <p:nvPr/>
            </p:nvSpPr>
            <p:spPr bwMode="auto">
              <a:xfrm>
                <a:off x="2340" y="11445"/>
                <a:ext cx="2460"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zh-CN" sz="1200" dirty="0">
                    <a:latin typeface="Times New Roman" panose="02020603050405020304" pitchFamily="18" charset="0"/>
                    <a:ea typeface="宋体" panose="02010600030101010101" pitchFamily="2" charset="-122"/>
                  </a:rPr>
                  <a:t>Position Dependent </a:t>
                </a:r>
                <a:endParaRPr lang="en-US" altLang="zh-CN" sz="1200" dirty="0">
                  <a:latin typeface="Times New Roman" panose="02020603050405020304" pitchFamily="18" charset="0"/>
                  <a:ea typeface="宋体" panose="02010600030101010101" pitchFamily="2" charset="-122"/>
                </a:endParaRPr>
              </a:p>
              <a:p>
                <a:pPr algn="ctr"/>
                <a:r>
                  <a:rPr lang="en-US" altLang="zh-CN" sz="1200" dirty="0">
                    <a:latin typeface="Times New Roman" panose="02020603050405020304" pitchFamily="18" charset="0"/>
                    <a:ea typeface="宋体" panose="02010600030101010101" pitchFamily="2" charset="-122"/>
                  </a:rPr>
                  <a:t>Photomultiplier Tubes </a:t>
                </a:r>
                <a:endParaRPr lang="en-US" altLang="zh-CN" sz="1200" dirty="0">
                  <a:latin typeface="Times New Roman" panose="02020603050405020304" pitchFamily="18" charset="0"/>
                  <a:ea typeface="宋体" panose="02010600030101010101" pitchFamily="2" charset="-122"/>
                </a:endParaRPr>
              </a:p>
              <a:p>
                <a:pPr algn="ctr"/>
                <a:endParaRPr lang="zh-CN" altLang="en-US" sz="1200" dirty="0">
                  <a:latin typeface="Times New Roman" panose="02020603050405020304" pitchFamily="18" charset="0"/>
                  <a:ea typeface="宋体" panose="02010600030101010101" pitchFamily="2" charset="-122"/>
                </a:endParaRPr>
              </a:p>
            </p:txBody>
          </p:sp>
          <p:sp>
            <p:nvSpPr>
              <p:cNvPr id="34842" name="Line 32"/>
              <p:cNvSpPr>
                <a:spLocks noChangeShapeType="1"/>
              </p:cNvSpPr>
              <p:nvPr/>
            </p:nvSpPr>
            <p:spPr bwMode="auto">
              <a:xfrm>
                <a:off x="6645" y="5670"/>
                <a:ext cx="1965"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43" name="Rectangle 33"/>
              <p:cNvSpPr>
                <a:spLocks noChangeArrowheads="1"/>
              </p:cNvSpPr>
              <p:nvPr/>
            </p:nvSpPr>
            <p:spPr bwMode="auto">
              <a:xfrm>
                <a:off x="7695" y="8100"/>
                <a:ext cx="1875" cy="885"/>
              </a:xfrm>
              <a:prstGeom prst="rect">
                <a:avLst/>
              </a:prstGeom>
              <a:solidFill>
                <a:srgbClr val="FFFFFF"/>
              </a:solidFill>
              <a:ln w="9525">
                <a:solidFill>
                  <a:srgbClr val="000000"/>
                </a:solidFill>
                <a:miter lim="800000"/>
              </a:ln>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zh-CN" sz="1200">
                    <a:latin typeface="Times New Roman" panose="02020603050405020304" pitchFamily="18" charset="0"/>
                    <a:ea typeface="宋体" panose="02010600030101010101" pitchFamily="2" charset="-122"/>
                  </a:rPr>
                  <a:t>Coincidence</a:t>
                </a:r>
                <a:endParaRPr lang="en-US" altLang="zh-CN" sz="1200">
                  <a:latin typeface="Times New Roman" panose="02020603050405020304" pitchFamily="18" charset="0"/>
                  <a:ea typeface="宋体" panose="02010600030101010101" pitchFamily="2" charset="-122"/>
                </a:endParaRPr>
              </a:p>
              <a:p>
                <a:pPr algn="ctr"/>
                <a:r>
                  <a:rPr lang="en-US" altLang="zh-CN" sz="1200">
                    <a:latin typeface="Times New Roman" panose="02020603050405020304" pitchFamily="18" charset="0"/>
                    <a:ea typeface="宋体" panose="02010600030101010101" pitchFamily="2" charset="-122"/>
                  </a:rPr>
                  <a:t>Detection</a:t>
                </a:r>
                <a:endParaRPr lang="en-US" altLang="zh-CN" sz="1200">
                  <a:latin typeface="Times New Roman" panose="02020603050405020304" pitchFamily="18" charset="0"/>
                  <a:ea typeface="宋体" panose="02010600030101010101" pitchFamily="2" charset="-122"/>
                </a:endParaRPr>
              </a:p>
              <a:p>
                <a:pPr algn="ctr"/>
                <a:r>
                  <a:rPr lang="en-US" altLang="zh-CN" sz="1200">
                    <a:latin typeface="Times New Roman" panose="02020603050405020304" pitchFamily="18" charset="0"/>
                    <a:ea typeface="宋体" panose="02010600030101010101" pitchFamily="2" charset="-122"/>
                  </a:rPr>
                  <a:t>System</a:t>
                </a:r>
                <a:endParaRPr lang="en-US" altLang="zh-CN" sz="1200">
                  <a:latin typeface="Times New Roman" panose="02020603050405020304" pitchFamily="18" charset="0"/>
                  <a:ea typeface="宋体" panose="02010600030101010101" pitchFamily="2" charset="-122"/>
                </a:endParaRPr>
              </a:p>
            </p:txBody>
          </p:sp>
          <p:sp>
            <p:nvSpPr>
              <p:cNvPr id="34844" name="Rectangle 34"/>
              <p:cNvSpPr>
                <a:spLocks noChangeArrowheads="1"/>
              </p:cNvSpPr>
              <p:nvPr/>
            </p:nvSpPr>
            <p:spPr bwMode="auto">
              <a:xfrm>
                <a:off x="9975" y="8100"/>
                <a:ext cx="1875" cy="885"/>
              </a:xfrm>
              <a:prstGeom prst="rect">
                <a:avLst/>
              </a:prstGeom>
              <a:solidFill>
                <a:srgbClr val="FFFFFF"/>
              </a:solidFill>
              <a:ln w="9525">
                <a:solidFill>
                  <a:srgbClr val="000000"/>
                </a:solidFill>
                <a:miter lim="800000"/>
              </a:ln>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endParaRPr lang="zh-CN" altLang="en-US" sz="1200">
                  <a:latin typeface="Times New Roman" panose="02020603050405020304" pitchFamily="18" charset="0"/>
                  <a:ea typeface="宋体" panose="02010600030101010101" pitchFamily="2" charset="-122"/>
                </a:endParaRPr>
              </a:p>
              <a:p>
                <a:pPr algn="ctr"/>
                <a:r>
                  <a:rPr lang="en-US" altLang="zh-CN" sz="1200">
                    <a:latin typeface="Times New Roman" panose="02020603050405020304" pitchFamily="18" charset="0"/>
                    <a:ea typeface="宋体" panose="02010600030101010101" pitchFamily="2" charset="-122"/>
                  </a:rPr>
                  <a:t>Computer</a:t>
                </a:r>
                <a:endParaRPr lang="en-US" altLang="zh-CN" sz="1200">
                  <a:latin typeface="Times New Roman" panose="02020603050405020304" pitchFamily="18" charset="0"/>
                  <a:ea typeface="宋体" panose="02010600030101010101" pitchFamily="2" charset="-122"/>
                </a:endParaRPr>
              </a:p>
            </p:txBody>
          </p:sp>
          <p:sp>
            <p:nvSpPr>
              <p:cNvPr id="34845" name="Rectangle 35"/>
              <p:cNvSpPr>
                <a:spLocks noChangeArrowheads="1"/>
              </p:cNvSpPr>
              <p:nvPr/>
            </p:nvSpPr>
            <p:spPr bwMode="auto">
              <a:xfrm>
                <a:off x="9990" y="9735"/>
                <a:ext cx="1875" cy="885"/>
              </a:xfrm>
              <a:prstGeom prst="rect">
                <a:avLst/>
              </a:prstGeom>
              <a:solidFill>
                <a:srgbClr val="FFFFFF"/>
              </a:solidFill>
              <a:ln w="9525">
                <a:solidFill>
                  <a:srgbClr val="000000"/>
                </a:solidFill>
                <a:miter lim="800000"/>
              </a:ln>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endParaRPr lang="zh-CN" altLang="en-US" sz="1200">
                  <a:latin typeface="Times New Roman" panose="02020603050405020304" pitchFamily="18" charset="0"/>
                  <a:ea typeface="宋体" panose="02010600030101010101" pitchFamily="2" charset="-122"/>
                </a:endParaRPr>
              </a:p>
              <a:p>
                <a:pPr algn="ctr"/>
                <a:r>
                  <a:rPr lang="en-US" altLang="zh-CN" sz="1200">
                    <a:latin typeface="Times New Roman" panose="02020603050405020304" pitchFamily="18" charset="0"/>
                    <a:ea typeface="宋体" panose="02010600030101010101" pitchFamily="2" charset="-122"/>
                  </a:rPr>
                  <a:t>Display</a:t>
                </a:r>
                <a:endParaRPr lang="en-US" altLang="zh-CN" sz="1200">
                  <a:latin typeface="Times New Roman" panose="02020603050405020304" pitchFamily="18" charset="0"/>
                  <a:ea typeface="宋体" panose="02010600030101010101" pitchFamily="2" charset="-122"/>
                </a:endParaRPr>
              </a:p>
            </p:txBody>
          </p:sp>
          <p:sp>
            <p:nvSpPr>
              <p:cNvPr id="34846" name="Line 36"/>
              <p:cNvSpPr>
                <a:spLocks noChangeShapeType="1"/>
              </p:cNvSpPr>
              <p:nvPr/>
            </p:nvSpPr>
            <p:spPr bwMode="auto">
              <a:xfrm>
                <a:off x="9555" y="8580"/>
                <a:ext cx="435"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47" name="Line 37"/>
              <p:cNvSpPr>
                <a:spLocks noChangeShapeType="1"/>
              </p:cNvSpPr>
              <p:nvPr/>
            </p:nvSpPr>
            <p:spPr bwMode="auto">
              <a:xfrm>
                <a:off x="10920" y="8985"/>
                <a:ext cx="0" cy="75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48" name="Line 38"/>
              <p:cNvSpPr>
                <a:spLocks noChangeShapeType="1"/>
              </p:cNvSpPr>
              <p:nvPr/>
            </p:nvSpPr>
            <p:spPr bwMode="auto">
              <a:xfrm flipV="1">
                <a:off x="8640" y="8985"/>
                <a:ext cx="0" cy="264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49" name="Line 39"/>
              <p:cNvSpPr>
                <a:spLocks noChangeShapeType="1"/>
              </p:cNvSpPr>
              <p:nvPr/>
            </p:nvSpPr>
            <p:spPr bwMode="auto">
              <a:xfrm>
                <a:off x="8610" y="5670"/>
                <a:ext cx="0" cy="2415"/>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4822" name="Oval 40"/>
            <p:cNvSpPr>
              <a:spLocks noChangeArrowheads="1"/>
            </p:cNvSpPr>
            <p:nvPr/>
          </p:nvSpPr>
          <p:spPr bwMode="auto">
            <a:xfrm>
              <a:off x="1695" y="1710"/>
              <a:ext cx="6645" cy="6555"/>
            </a:xfrm>
            <a:prstGeom prst="ellipse">
              <a:avLst/>
            </a:prstGeom>
            <a:noFill/>
            <a:ln w="12700" cap="rnd">
              <a:solidFill>
                <a:srgbClr val="000000"/>
              </a:solidFill>
              <a:prstDash val="sysDot"/>
              <a:rou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zh-CN" altLang="en-US">
                <a:ea typeface="宋体" panose="02010600030101010101" pitchFamily="2" charset="-122"/>
              </a:endParaRPr>
            </a:p>
          </p:txBody>
        </p:sp>
        <p:sp>
          <p:nvSpPr>
            <p:cNvPr id="34823" name="Text Box 41"/>
            <p:cNvSpPr txBox="1">
              <a:spLocks noChangeArrowheads="1"/>
            </p:cNvSpPr>
            <p:nvPr/>
          </p:nvSpPr>
          <p:spPr bwMode="auto">
            <a:xfrm>
              <a:off x="2070" y="2835"/>
              <a:ext cx="1440" cy="4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sz="1200">
                  <a:latin typeface="Times New Roman" panose="02020603050405020304" pitchFamily="18" charset="0"/>
                  <a:ea typeface="宋体" panose="02010600030101010101" pitchFamily="2" charset="-122"/>
                </a:rPr>
                <a:t>Detector Ring </a:t>
              </a:r>
              <a:endParaRPr lang="en-US" altLang="zh-CN" sz="1200">
                <a:latin typeface="Times New Roman" panose="02020603050405020304" pitchFamily="18" charset="0"/>
                <a:ea typeface="宋体" panose="02010600030101010101" pitchFamily="2" charset="-122"/>
              </a:endParaRPr>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1350963" y="617538"/>
            <a:ext cx="7793037" cy="1143000"/>
          </a:xfrm>
        </p:spPr>
        <p:txBody>
          <a:bodyPr/>
          <a:lstStyle/>
          <a:p>
            <a:pPr eaLnBrk="1" hangingPunct="1"/>
            <a:r>
              <a:rPr lang="en-US" altLang="zh-CN" sz="3200" smtClean="0">
                <a:solidFill>
                  <a:schemeClr val="tx1"/>
                </a:solidFill>
                <a:latin typeface="Arial" panose="020B0604020202020204" pitchFamily="34" charset="0"/>
                <a:ea typeface="宋体" panose="02010600030101010101" pitchFamily="2" charset="-122"/>
                <a:cs typeface="Arial" panose="020B0604020202020204" pitchFamily="34" charset="0"/>
              </a:rPr>
              <a:t>FDG PET </a:t>
            </a:r>
            <a:r>
              <a:rPr lang="zh-CN" altLang="en-US" sz="3200" smtClean="0">
                <a:solidFill>
                  <a:schemeClr val="tx1"/>
                </a:solidFill>
                <a:latin typeface="华文楷体" panose="02010600040101010101" pitchFamily="2" charset="-122"/>
                <a:ea typeface="华文楷体" panose="02010600040101010101" pitchFamily="2" charset="-122"/>
                <a:cs typeface="Arial" panose="020B0604020202020204" pitchFamily="34" charset="0"/>
              </a:rPr>
              <a:t>图像</a:t>
            </a:r>
            <a:endParaRPr lang="en-US" altLang="zh-CN" sz="3200" smtClean="0">
              <a:solidFill>
                <a:schemeClr val="tx1"/>
              </a:solidFill>
              <a:latin typeface="华文楷体" panose="02010600040101010101" pitchFamily="2" charset="-122"/>
              <a:ea typeface="华文楷体" panose="02010600040101010101" pitchFamily="2" charset="-122"/>
              <a:cs typeface="Arial" panose="020B0604020202020204" pitchFamily="34" charset="0"/>
            </a:endParaRPr>
          </a:p>
        </p:txBody>
      </p:sp>
      <p:pic>
        <p:nvPicPr>
          <p:cNvPr id="35843" name="Picture 3" descr="brain_epilepsy_FDG%09%09%2B"/>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14400" y="2362200"/>
            <a:ext cx="73152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a:xfrm>
            <a:off x="2107940" y="808630"/>
            <a:ext cx="6064250" cy="525463"/>
          </a:xfrm>
        </p:spPr>
        <p:txBody>
          <a:bodyPr>
            <a:normAutofit fontScale="90000"/>
          </a:bodyPr>
          <a:lstStyle/>
          <a:p>
            <a:r>
              <a:rPr lang="en-US" altLang="zh-CN" sz="3200" dirty="0" smtClean="0">
                <a:solidFill>
                  <a:schemeClr val="tx1"/>
                </a:solidFill>
                <a:latin typeface="华文楷体" panose="02010600040101010101" pitchFamily="2" charset="-122"/>
                <a:ea typeface="华文楷体" panose="02010600040101010101" pitchFamily="2" charset="-122"/>
                <a:cs typeface="Arial" panose="020B0604020202020204" pitchFamily="34" charset="0"/>
              </a:rPr>
              <a:t>PET</a:t>
            </a:r>
            <a:r>
              <a:rPr lang="zh-CN" altLang="en-US" sz="3200" dirty="0" smtClean="0">
                <a:solidFill>
                  <a:schemeClr val="tx1"/>
                </a:solidFill>
                <a:latin typeface="华文楷体" panose="02010600040101010101" pitchFamily="2" charset="-122"/>
                <a:ea typeface="华文楷体" panose="02010600040101010101" pitchFamily="2" charset="-122"/>
                <a:cs typeface="Arial" panose="020B0604020202020204" pitchFamily="34" charset="0"/>
              </a:rPr>
              <a:t>成像和</a:t>
            </a:r>
            <a:r>
              <a:rPr lang="en-US" altLang="zh-CN" sz="3200" dirty="0" smtClean="0">
                <a:solidFill>
                  <a:schemeClr val="tx1"/>
                </a:solidFill>
                <a:latin typeface="华文楷体" panose="02010600040101010101" pitchFamily="2" charset="-122"/>
                <a:ea typeface="华文楷体" panose="02010600040101010101" pitchFamily="2" charset="-122"/>
                <a:cs typeface="Arial" panose="020B0604020202020204" pitchFamily="34" charset="0"/>
              </a:rPr>
              <a:t>SPECT</a:t>
            </a:r>
            <a:r>
              <a:rPr lang="zh-CN" altLang="en-US" sz="3200" dirty="0" smtClean="0">
                <a:solidFill>
                  <a:schemeClr val="tx1"/>
                </a:solidFill>
                <a:latin typeface="华文楷体" panose="02010600040101010101" pitchFamily="2" charset="-122"/>
                <a:ea typeface="华文楷体" panose="02010600040101010101" pitchFamily="2" charset="-122"/>
                <a:cs typeface="Arial" panose="020B0604020202020204" pitchFamily="34" charset="0"/>
              </a:rPr>
              <a:t>成像区别</a:t>
            </a:r>
            <a:endParaRPr lang="zh-CN" altLang="en-US" sz="3200" dirty="0" smtClean="0">
              <a:solidFill>
                <a:schemeClr val="tx1"/>
              </a:solidFill>
              <a:latin typeface="Arial" panose="020B0604020202020204" pitchFamily="34" charset="0"/>
              <a:ea typeface="华文楷体" panose="02010600040101010101" pitchFamily="2" charset="-122"/>
              <a:cs typeface="Arial" panose="020B0604020202020204" pitchFamily="34" charset="0"/>
            </a:endParaRPr>
          </a:p>
        </p:txBody>
      </p:sp>
      <p:sp>
        <p:nvSpPr>
          <p:cNvPr id="36867" name="内容占位符 2"/>
          <p:cNvSpPr>
            <a:spLocks noGrp="1"/>
          </p:cNvSpPr>
          <p:nvPr>
            <p:ph idx="1"/>
          </p:nvPr>
        </p:nvSpPr>
        <p:spPr>
          <a:xfrm>
            <a:off x="513080" y="1546860"/>
            <a:ext cx="8058150" cy="5106670"/>
          </a:xfrm>
        </p:spPr>
        <p:txBody>
          <a:bodyPr>
            <a:normAutofit fontScale="90000"/>
          </a:bodyPr>
          <a:lstStyle/>
          <a:p>
            <a:pPr marL="0" indent="0">
              <a:lnSpc>
                <a:spcPct val="150000"/>
              </a:lnSpc>
              <a:spcBef>
                <a:spcPct val="0"/>
              </a:spcBef>
              <a:buFont typeface="Wingdings" panose="05000000000000000000" pitchFamily="2" charset="2"/>
              <a:buNone/>
            </a:pPr>
            <a:r>
              <a:rPr lang="en-US" altLang="zh-CN" sz="2000" dirty="0">
                <a:latin typeface="华文楷体" panose="02010600040101010101" pitchFamily="2" charset="-122"/>
                <a:ea typeface="华文楷体" panose="02010600040101010101" pitchFamily="2" charset="-122"/>
                <a:cs typeface="Arial" panose="020B0604020202020204" pitchFamily="34" charset="0"/>
              </a:rPr>
              <a:t>PET</a:t>
            </a:r>
            <a:r>
              <a:rPr lang="zh-CN" altLang="en-US" sz="2000" dirty="0">
                <a:latin typeface="华文楷体" panose="02010600040101010101" pitchFamily="2" charset="-122"/>
                <a:ea typeface="华文楷体" panose="02010600040101010101" pitchFamily="2" charset="-122"/>
                <a:cs typeface="Arial" panose="020B0604020202020204" pitchFamily="34" charset="0"/>
              </a:rPr>
              <a:t>由于使用的是</a:t>
            </a:r>
            <a:r>
              <a:rPr lang="en-US" altLang="zh-CN" sz="2000" dirty="0">
                <a:latin typeface="华文楷体" panose="02010600040101010101" pitchFamily="2" charset="-122"/>
                <a:ea typeface="华文楷体" panose="02010600040101010101" pitchFamily="2" charset="-122"/>
                <a:cs typeface="Arial" panose="020B0604020202020204" pitchFamily="34" charset="0"/>
              </a:rPr>
              <a:t>F18-FDG</a:t>
            </a:r>
            <a:r>
              <a:rPr lang="zh-CN" altLang="en-US" sz="2000" dirty="0">
                <a:latin typeface="华文楷体" panose="02010600040101010101" pitchFamily="2" charset="-122"/>
                <a:ea typeface="华文楷体" panose="02010600040101010101" pitchFamily="2" charset="-122"/>
                <a:cs typeface="Arial" panose="020B0604020202020204" pitchFamily="34" charset="0"/>
              </a:rPr>
              <a:t>，其可以同时发射两个背向光子，所以对于病灶的定位会更加精准，即</a:t>
            </a:r>
            <a:r>
              <a:rPr lang="en-US" altLang="zh-CN" sz="2000" dirty="0">
                <a:latin typeface="华文楷体" panose="02010600040101010101" pitchFamily="2" charset="-122"/>
                <a:ea typeface="华文楷体" panose="02010600040101010101" pitchFamily="2" charset="-122"/>
                <a:cs typeface="Arial" panose="020B0604020202020204" pitchFamily="34" charset="0"/>
              </a:rPr>
              <a:t>resolution</a:t>
            </a:r>
            <a:r>
              <a:rPr lang="zh-CN" altLang="en-US" sz="2000" dirty="0">
                <a:latin typeface="华文楷体" panose="02010600040101010101" pitchFamily="2" charset="-122"/>
                <a:ea typeface="华文楷体" panose="02010600040101010101" pitchFamily="2" charset="-122"/>
                <a:cs typeface="Arial" panose="020B0604020202020204" pitchFamily="34" charset="0"/>
              </a:rPr>
              <a:t>会更高。而同时，正因为其这个特性，在图像接收时不需要加额外的光子方向的矫正器械（</a:t>
            </a:r>
            <a:r>
              <a:rPr lang="en-US" altLang="zh-CN" sz="2000" dirty="0">
                <a:latin typeface="华文楷体" panose="02010600040101010101" pitchFamily="2" charset="-122"/>
                <a:ea typeface="华文楷体" panose="02010600040101010101" pitchFamily="2" charset="-122"/>
                <a:cs typeface="Arial" panose="020B0604020202020204" pitchFamily="34" charset="0"/>
              </a:rPr>
              <a:t>SPECT</a:t>
            </a:r>
            <a:r>
              <a:rPr lang="zh-CN" altLang="en-US" sz="2000" dirty="0">
                <a:latin typeface="华文楷体" panose="02010600040101010101" pitchFamily="2" charset="-122"/>
                <a:ea typeface="华文楷体" panose="02010600040101010101" pitchFamily="2" charset="-122"/>
                <a:cs typeface="Arial" panose="020B0604020202020204" pitchFamily="34" charset="0"/>
              </a:rPr>
              <a:t>的探头前面需要加各种准直器，即</a:t>
            </a:r>
            <a:r>
              <a:rPr lang="en-US" altLang="zh-CN" sz="2000" dirty="0">
                <a:latin typeface="华文楷体" panose="02010600040101010101" pitchFamily="2" charset="-122"/>
                <a:ea typeface="华文楷体" panose="02010600040101010101" pitchFamily="2" charset="-122"/>
                <a:cs typeface="Arial" panose="020B0604020202020204" pitchFamily="34" charset="0"/>
              </a:rPr>
              <a:t>collimator</a:t>
            </a:r>
            <a:r>
              <a:rPr lang="zh-CN" altLang="en-US" sz="2000" dirty="0">
                <a:latin typeface="华文楷体" panose="02010600040101010101" pitchFamily="2" charset="-122"/>
                <a:ea typeface="华文楷体" panose="02010600040101010101" pitchFamily="2" charset="-122"/>
                <a:cs typeface="Arial" panose="020B0604020202020204" pitchFamily="34" charset="0"/>
              </a:rPr>
              <a:t>），所以图像接受的效率也更高，即图像的</a:t>
            </a:r>
            <a:r>
              <a:rPr lang="en-US" altLang="zh-CN" sz="2000" dirty="0">
                <a:latin typeface="华文楷体" panose="02010600040101010101" pitchFamily="2" charset="-122"/>
                <a:ea typeface="华文楷体" panose="02010600040101010101" pitchFamily="2" charset="-122"/>
                <a:cs typeface="Arial" panose="020B0604020202020204" pitchFamily="34" charset="0"/>
              </a:rPr>
              <a:t>sensitivity</a:t>
            </a:r>
            <a:r>
              <a:rPr lang="zh-CN" altLang="en-US" sz="2000" dirty="0">
                <a:latin typeface="华文楷体" panose="02010600040101010101" pitchFamily="2" charset="-122"/>
                <a:ea typeface="华文楷体" panose="02010600040101010101" pitchFamily="2" charset="-122"/>
                <a:cs typeface="Arial" panose="020B0604020202020204" pitchFamily="34" charset="0"/>
              </a:rPr>
              <a:t>更好。  所以，总体来看，</a:t>
            </a:r>
            <a:r>
              <a:rPr lang="en-US" altLang="zh-CN" sz="2000" dirty="0">
                <a:latin typeface="华文楷体" panose="02010600040101010101" pitchFamily="2" charset="-122"/>
                <a:ea typeface="华文楷体" panose="02010600040101010101" pitchFamily="2" charset="-122"/>
                <a:cs typeface="Arial" panose="020B0604020202020204" pitchFamily="34" charset="0"/>
              </a:rPr>
              <a:t>PET</a:t>
            </a:r>
            <a:r>
              <a:rPr lang="zh-CN" altLang="en-US" sz="2000" dirty="0">
                <a:latin typeface="华文楷体" panose="02010600040101010101" pitchFamily="2" charset="-122"/>
                <a:ea typeface="华文楷体" panose="02010600040101010101" pitchFamily="2" charset="-122"/>
                <a:cs typeface="Arial" panose="020B0604020202020204" pitchFamily="34" charset="0"/>
              </a:rPr>
              <a:t>图像的图像质量要比</a:t>
            </a:r>
            <a:r>
              <a:rPr lang="en-US" altLang="zh-CN" sz="2000" dirty="0">
                <a:latin typeface="华文楷体" panose="02010600040101010101" pitchFamily="2" charset="-122"/>
                <a:ea typeface="华文楷体" panose="02010600040101010101" pitchFamily="2" charset="-122"/>
                <a:cs typeface="Arial" panose="020B0604020202020204" pitchFamily="34" charset="0"/>
              </a:rPr>
              <a:t>SPECT</a:t>
            </a:r>
            <a:r>
              <a:rPr lang="zh-CN" altLang="en-US" sz="2000" dirty="0">
                <a:latin typeface="华文楷体" panose="02010600040101010101" pitchFamily="2" charset="-122"/>
                <a:ea typeface="华文楷体" panose="02010600040101010101" pitchFamily="2" charset="-122"/>
                <a:cs typeface="Arial" panose="020B0604020202020204" pitchFamily="34" charset="0"/>
              </a:rPr>
              <a:t>的图质量高很多。然而，由于目前常用的</a:t>
            </a:r>
            <a:r>
              <a:rPr lang="en-US" altLang="zh-CN" sz="2000" dirty="0">
                <a:latin typeface="华文楷体" panose="02010600040101010101" pitchFamily="2" charset="-122"/>
                <a:ea typeface="华文楷体" panose="02010600040101010101" pitchFamily="2" charset="-122"/>
                <a:cs typeface="Arial" panose="020B0604020202020204" pitchFamily="34" charset="0"/>
              </a:rPr>
              <a:t>PET</a:t>
            </a:r>
            <a:r>
              <a:rPr lang="zh-CN" altLang="en-US" sz="2000" dirty="0">
                <a:latin typeface="华文楷体" panose="02010600040101010101" pitchFamily="2" charset="-122"/>
                <a:ea typeface="华文楷体" panose="02010600040101010101" pitchFamily="2" charset="-122"/>
                <a:cs typeface="Arial" panose="020B0604020202020204" pitchFamily="34" charset="0"/>
              </a:rPr>
              <a:t>示踪剂只有</a:t>
            </a:r>
            <a:r>
              <a:rPr lang="en-US" altLang="zh-CN" sz="2000" dirty="0">
                <a:latin typeface="华文楷体" panose="02010600040101010101" pitchFamily="2" charset="-122"/>
                <a:ea typeface="华文楷体" panose="02010600040101010101" pitchFamily="2" charset="-122"/>
                <a:cs typeface="Arial" panose="020B0604020202020204" pitchFamily="34" charset="0"/>
              </a:rPr>
              <a:t>F18-FDG</a:t>
            </a:r>
            <a:r>
              <a:rPr lang="zh-CN" altLang="en-US" sz="2000" dirty="0">
                <a:latin typeface="华文楷体" panose="02010600040101010101" pitchFamily="2" charset="-122"/>
                <a:ea typeface="华文楷体" panose="02010600040101010101" pitchFamily="2" charset="-122"/>
                <a:cs typeface="Arial" panose="020B0604020202020204" pitchFamily="34" charset="0"/>
              </a:rPr>
              <a:t>，所以这也局限了其在不同领域的应用。而对于</a:t>
            </a:r>
            <a:r>
              <a:rPr lang="en-US" altLang="zh-CN" sz="2000" dirty="0">
                <a:latin typeface="华文楷体" panose="02010600040101010101" pitchFamily="2" charset="-122"/>
                <a:ea typeface="华文楷体" panose="02010600040101010101" pitchFamily="2" charset="-122"/>
                <a:cs typeface="Arial" panose="020B0604020202020204" pitchFamily="34" charset="0"/>
              </a:rPr>
              <a:t>SPECT</a:t>
            </a:r>
            <a:r>
              <a:rPr lang="zh-CN" altLang="en-US" sz="2000" dirty="0">
                <a:latin typeface="华文楷体" panose="02010600040101010101" pitchFamily="2" charset="-122"/>
                <a:ea typeface="华文楷体" panose="02010600040101010101" pitchFamily="2" charset="-122"/>
                <a:cs typeface="Arial" panose="020B0604020202020204" pitchFamily="34" charset="0"/>
              </a:rPr>
              <a:t>， 示踪剂的选取有很多，所以对于不同疾病、不同区域的诊断时，可通过选取不同的特定药物，来达到效果的最佳</a:t>
            </a:r>
            <a:r>
              <a:rPr lang="zh-CN" altLang="en-US" sz="2000" dirty="0" smtClean="0">
                <a:latin typeface="华文楷体" panose="02010600040101010101" pitchFamily="2" charset="-122"/>
                <a:ea typeface="华文楷体" panose="02010600040101010101" pitchFamily="2" charset="-122"/>
                <a:cs typeface="Arial" panose="020B0604020202020204" pitchFamily="34" charset="0"/>
              </a:rPr>
              <a:t>。</a:t>
            </a:r>
            <a:r>
              <a:rPr lang="en-US" altLang="zh-CN" sz="2000" dirty="0" smtClean="0">
                <a:latin typeface="华文楷体" panose="02010600040101010101" pitchFamily="2" charset="-122"/>
                <a:ea typeface="华文楷体" panose="02010600040101010101" pitchFamily="2" charset="-122"/>
                <a:cs typeface="Arial" panose="020B0604020202020204" pitchFamily="34" charset="0"/>
              </a:rPr>
              <a:t>SPECT</a:t>
            </a:r>
            <a:r>
              <a:rPr lang="zh-CN" altLang="en-US" sz="2000" dirty="0" smtClean="0">
                <a:latin typeface="华文楷体" panose="02010600040101010101" pitchFamily="2" charset="-122"/>
                <a:ea typeface="华文楷体" panose="02010600040101010101" pitchFamily="2" charset="-122"/>
                <a:cs typeface="Arial" panose="020B0604020202020204" pitchFamily="34" charset="0"/>
              </a:rPr>
              <a:t>检查价格相对便宜，价格在</a:t>
            </a:r>
            <a:r>
              <a:rPr lang="en-US" altLang="zh-CN" sz="2000" dirty="0" smtClean="0">
                <a:latin typeface="华文楷体" panose="02010600040101010101" pitchFamily="2" charset="-122"/>
                <a:ea typeface="华文楷体" panose="02010600040101010101" pitchFamily="2" charset="-122"/>
                <a:cs typeface="Arial" panose="020B0604020202020204" pitchFamily="34" charset="0"/>
              </a:rPr>
              <a:t>600</a:t>
            </a:r>
            <a:r>
              <a:rPr lang="zh-CN" altLang="en-US" sz="2000" dirty="0" smtClean="0">
                <a:latin typeface="华文楷体" panose="02010600040101010101" pitchFamily="2" charset="-122"/>
                <a:ea typeface="华文楷体" panose="02010600040101010101" pitchFamily="2" charset="-122"/>
                <a:cs typeface="Arial" panose="020B0604020202020204" pitchFamily="34" charset="0"/>
              </a:rPr>
              <a:t>至</a:t>
            </a:r>
            <a:r>
              <a:rPr lang="en-US" altLang="zh-CN" sz="2000" dirty="0" smtClean="0">
                <a:latin typeface="华文楷体" panose="02010600040101010101" pitchFamily="2" charset="-122"/>
                <a:ea typeface="华文楷体" panose="02010600040101010101" pitchFamily="2" charset="-122"/>
                <a:cs typeface="Arial" panose="020B0604020202020204" pitchFamily="34" charset="0"/>
              </a:rPr>
              <a:t>1000</a:t>
            </a:r>
            <a:r>
              <a:rPr lang="zh-CN" altLang="en-US" sz="2000" dirty="0" smtClean="0">
                <a:latin typeface="华文楷体" panose="02010600040101010101" pitchFamily="2" charset="-122"/>
                <a:ea typeface="华文楷体" panose="02010600040101010101" pitchFamily="2" charset="-122"/>
                <a:cs typeface="Arial" panose="020B0604020202020204" pitchFamily="34" charset="0"/>
              </a:rPr>
              <a:t>元不等。局部</a:t>
            </a:r>
            <a:r>
              <a:rPr lang="en-US" altLang="zh-CN" sz="2000" dirty="0" smtClean="0">
                <a:latin typeface="华文楷体" panose="02010600040101010101" pitchFamily="2" charset="-122"/>
                <a:ea typeface="华文楷体" panose="02010600040101010101" pitchFamily="2" charset="-122"/>
                <a:cs typeface="Arial" panose="020B0604020202020204" pitchFamily="34" charset="0"/>
              </a:rPr>
              <a:t>PET</a:t>
            </a:r>
            <a:r>
              <a:rPr lang="zh-CN" altLang="en-US" sz="2000" dirty="0" smtClean="0">
                <a:latin typeface="华文楷体" panose="02010600040101010101" pitchFamily="2" charset="-122"/>
                <a:ea typeface="华文楷体" panose="02010600040101010101" pitchFamily="2" charset="-122"/>
                <a:cs typeface="Arial" panose="020B0604020202020204" pitchFamily="34" charset="0"/>
              </a:rPr>
              <a:t>检查大概在</a:t>
            </a:r>
            <a:r>
              <a:rPr lang="en-US" altLang="zh-CN" sz="2000" dirty="0" smtClean="0">
                <a:latin typeface="华文楷体" panose="02010600040101010101" pitchFamily="2" charset="-122"/>
                <a:ea typeface="华文楷体" panose="02010600040101010101" pitchFamily="2" charset="-122"/>
                <a:cs typeface="Arial" panose="020B0604020202020204" pitchFamily="34" charset="0"/>
              </a:rPr>
              <a:t>5000</a:t>
            </a:r>
            <a:r>
              <a:rPr lang="zh-CN" altLang="en-US" sz="2000" dirty="0" smtClean="0">
                <a:latin typeface="华文楷体" panose="02010600040101010101" pitchFamily="2" charset="-122"/>
                <a:ea typeface="华文楷体" panose="02010600040101010101" pitchFamily="2" charset="-122"/>
                <a:cs typeface="Arial" panose="020B0604020202020204" pitchFamily="34" charset="0"/>
              </a:rPr>
              <a:t>元左右，全身则高达</a:t>
            </a:r>
            <a:r>
              <a:rPr lang="en-US" altLang="zh-CN" sz="2000" dirty="0" smtClean="0">
                <a:latin typeface="华文楷体" panose="02010600040101010101" pitchFamily="2" charset="-122"/>
                <a:ea typeface="华文楷体" panose="02010600040101010101" pitchFamily="2" charset="-122"/>
                <a:cs typeface="Arial" panose="020B0604020202020204" pitchFamily="34" charset="0"/>
              </a:rPr>
              <a:t>8000</a:t>
            </a:r>
            <a:r>
              <a:rPr lang="zh-CN" altLang="en-US" sz="2000" dirty="0" smtClean="0">
                <a:latin typeface="华文楷体" panose="02010600040101010101" pitchFamily="2" charset="-122"/>
                <a:ea typeface="华文楷体" panose="02010600040101010101" pitchFamily="2" charset="-122"/>
                <a:cs typeface="Arial" panose="020B0604020202020204" pitchFamily="34" charset="0"/>
              </a:rPr>
              <a:t>元左右。</a:t>
            </a:r>
            <a:endParaRPr lang="zh-CN" altLang="en-US" sz="2000" dirty="0" smtClean="0">
              <a:latin typeface="华文楷体" panose="02010600040101010101" pitchFamily="2" charset="-122"/>
              <a:ea typeface="华文楷体" panose="0201060004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a:xfrm>
            <a:off x="1357313" y="1143000"/>
            <a:ext cx="6064250" cy="525463"/>
          </a:xfrm>
        </p:spPr>
        <p:txBody>
          <a:bodyPr>
            <a:normAutofit fontScale="90000"/>
          </a:bodyPr>
          <a:lstStyle/>
          <a:p>
            <a:r>
              <a:rPr lang="zh-CN" altLang="en-US" sz="3200" smtClean="0">
                <a:solidFill>
                  <a:schemeClr val="tx1"/>
                </a:solidFill>
                <a:latin typeface="华文楷体" panose="02010600040101010101" pitchFamily="2" charset="-122"/>
                <a:ea typeface="华文楷体" panose="02010600040101010101" pitchFamily="2" charset="-122"/>
                <a:cs typeface="Arial" panose="020B0604020202020204" pitchFamily="34" charset="0"/>
              </a:rPr>
              <a:t>分子成像 </a:t>
            </a:r>
            <a:r>
              <a:rPr lang="en-US" altLang="zh-CN" sz="3200" smtClean="0">
                <a:solidFill>
                  <a:schemeClr val="tx1"/>
                </a:solidFill>
                <a:latin typeface="Arial" panose="020B0604020202020204" pitchFamily="34" charset="0"/>
                <a:ea typeface="华文楷体" panose="02010600040101010101" pitchFamily="2" charset="-122"/>
                <a:cs typeface="Arial" panose="020B0604020202020204" pitchFamily="34" charset="0"/>
              </a:rPr>
              <a:t>Molecular imaging</a:t>
            </a:r>
            <a:endParaRPr lang="zh-CN" altLang="en-US" sz="3200" smtClean="0">
              <a:solidFill>
                <a:schemeClr val="tx1"/>
              </a:solidFill>
              <a:latin typeface="Arial" panose="020B0604020202020204" pitchFamily="34" charset="0"/>
              <a:ea typeface="华文楷体" panose="02010600040101010101" pitchFamily="2" charset="-122"/>
              <a:cs typeface="Arial" panose="020B0604020202020204" pitchFamily="34" charset="0"/>
            </a:endParaRPr>
          </a:p>
        </p:txBody>
      </p:sp>
      <p:sp>
        <p:nvSpPr>
          <p:cNvPr id="36867" name="内容占位符 2"/>
          <p:cNvSpPr>
            <a:spLocks noGrp="1"/>
          </p:cNvSpPr>
          <p:nvPr>
            <p:ph idx="1"/>
          </p:nvPr>
        </p:nvSpPr>
        <p:spPr>
          <a:xfrm>
            <a:off x="642938" y="1928813"/>
            <a:ext cx="8058150" cy="4214812"/>
          </a:xfrm>
        </p:spPr>
        <p:txBody>
          <a:bodyPr/>
          <a:lstStyle/>
          <a:p>
            <a:pPr marL="0" indent="0">
              <a:spcBef>
                <a:spcPct val="0"/>
              </a:spcBef>
              <a:buFont typeface="Wingdings" panose="05000000000000000000" pitchFamily="2" charset="2"/>
              <a:buNone/>
            </a:pPr>
            <a:r>
              <a:rPr lang="zh-CN" altLang="en-US" sz="2000" dirty="0" smtClean="0">
                <a:solidFill>
                  <a:schemeClr val="tx1"/>
                </a:solidFill>
                <a:latin typeface="华文楷体" panose="02010600040101010101" pitchFamily="2" charset="-122"/>
                <a:ea typeface="华文楷体" panose="02010600040101010101" pitchFamily="2" charset="-122"/>
                <a:cs typeface="Arial" panose="020B0604020202020204" pitchFamily="34" charset="0"/>
              </a:rPr>
              <a:t>源于放射药理学领域，需要以非介入方式很好地理解生物体内基本分子通路。分子成像指对人体或其它生命体内分子和细胞水平上的生物过程的可视化、特性化和测量。</a:t>
            </a:r>
            <a:endParaRPr lang="en-US" altLang="zh-CN" sz="2000" dirty="0" smtClean="0">
              <a:solidFill>
                <a:schemeClr val="tx1"/>
              </a:solidFill>
              <a:latin typeface="华文楷体" panose="02010600040101010101" pitchFamily="2" charset="-122"/>
              <a:ea typeface="华文楷体" panose="02010600040101010101" pitchFamily="2" charset="-122"/>
              <a:cs typeface="Arial" panose="020B0604020202020204" pitchFamily="34" charset="0"/>
            </a:endParaRPr>
          </a:p>
          <a:p>
            <a:pPr marL="0" indent="0">
              <a:spcBef>
                <a:spcPct val="0"/>
              </a:spcBef>
              <a:buFont typeface="Wingdings" panose="05000000000000000000" pitchFamily="2" charset="2"/>
              <a:buNone/>
            </a:pPr>
            <a:endParaRPr lang="zh-CN" altLang="en-US" sz="1800" dirty="0" smtClean="0">
              <a:solidFill>
                <a:schemeClr val="tx1"/>
              </a:solidFill>
              <a:latin typeface="华文楷体" panose="02010600040101010101" pitchFamily="2" charset="-122"/>
              <a:ea typeface="华文楷体" panose="02010600040101010101" pitchFamily="2" charset="-122"/>
              <a:cs typeface="Arial" panose="020B0604020202020204" pitchFamily="34" charset="0"/>
            </a:endParaRPr>
          </a:p>
          <a:p>
            <a:pPr marL="0" indent="0">
              <a:buFont typeface="Wingdings" panose="05000000000000000000" pitchFamily="2" charset="2"/>
              <a:buNone/>
            </a:pPr>
            <a:r>
              <a:rPr lang="zh-CN" altLang="en-US" sz="2000" dirty="0" smtClean="0">
                <a:solidFill>
                  <a:schemeClr val="tx1"/>
                </a:solidFill>
                <a:latin typeface="华文楷体" panose="02010600040101010101" pitchFamily="2" charset="-122"/>
                <a:ea typeface="华文楷体" panose="02010600040101010101" pitchFamily="2" charset="-122"/>
                <a:cs typeface="Arial" panose="020B0604020202020204" pitchFamily="34" charset="0"/>
              </a:rPr>
              <a:t>成像模式：</a:t>
            </a:r>
            <a:endParaRPr lang="zh-CN" altLang="en-US" sz="2000" dirty="0" smtClean="0">
              <a:solidFill>
                <a:schemeClr val="tx1"/>
              </a:solidFill>
              <a:latin typeface="华文楷体" panose="02010600040101010101" pitchFamily="2" charset="-122"/>
              <a:ea typeface="华文楷体" panose="02010600040101010101" pitchFamily="2" charset="-122"/>
              <a:cs typeface="Arial" panose="020B0604020202020204" pitchFamily="34" charset="0"/>
            </a:endParaRPr>
          </a:p>
          <a:p>
            <a:pPr lvl="1"/>
            <a:r>
              <a:rPr lang="zh-CN" altLang="en-US" dirty="0" smtClean="0">
                <a:solidFill>
                  <a:schemeClr val="tx1"/>
                </a:solidFill>
                <a:latin typeface="华文楷体" panose="02010600040101010101" pitchFamily="2" charset="-122"/>
                <a:ea typeface="华文楷体" panose="02010600040101010101" pitchFamily="2" charset="-122"/>
                <a:cs typeface="Arial" panose="020B0604020202020204" pitchFamily="34" charset="0"/>
              </a:rPr>
              <a:t>磁共振成像（</a:t>
            </a:r>
            <a:r>
              <a:rPr lang="en-US" altLang="zh-CN" dirty="0" smtClean="0">
                <a:solidFill>
                  <a:schemeClr val="tx1"/>
                </a:solidFill>
                <a:latin typeface="华文楷体" panose="02010600040101010101" pitchFamily="2" charset="-122"/>
                <a:ea typeface="华文楷体" panose="02010600040101010101" pitchFamily="2" charset="-122"/>
                <a:cs typeface="Arial" panose="020B0604020202020204" pitchFamily="34" charset="0"/>
              </a:rPr>
              <a:t>MRI</a:t>
            </a:r>
            <a:r>
              <a:rPr lang="zh-CN" altLang="en-US" dirty="0" smtClean="0">
                <a:solidFill>
                  <a:schemeClr val="tx1"/>
                </a:solidFill>
                <a:latin typeface="华文楷体" panose="02010600040101010101" pitchFamily="2" charset="-122"/>
                <a:ea typeface="华文楷体" panose="02010600040101010101" pitchFamily="2" charset="-122"/>
                <a:cs typeface="Arial" panose="020B0604020202020204" pitchFamily="34" charset="0"/>
              </a:rPr>
              <a:t>）</a:t>
            </a:r>
            <a:endParaRPr lang="zh-CN" altLang="en-US" dirty="0" smtClean="0">
              <a:solidFill>
                <a:schemeClr val="tx1"/>
              </a:solidFill>
              <a:latin typeface="华文楷体" panose="02010600040101010101" pitchFamily="2" charset="-122"/>
              <a:ea typeface="华文楷体" panose="02010600040101010101" pitchFamily="2" charset="-122"/>
              <a:cs typeface="Arial" panose="020B0604020202020204" pitchFamily="34" charset="0"/>
            </a:endParaRPr>
          </a:p>
          <a:p>
            <a:pPr lvl="1"/>
            <a:r>
              <a:rPr lang="zh-CN" altLang="en-US" dirty="0" smtClean="0">
                <a:solidFill>
                  <a:schemeClr val="tx1"/>
                </a:solidFill>
                <a:latin typeface="华文楷体" panose="02010600040101010101" pitchFamily="2" charset="-122"/>
                <a:ea typeface="华文楷体" panose="02010600040101010101" pitchFamily="2" charset="-122"/>
                <a:cs typeface="Arial" panose="020B0604020202020204" pitchFamily="34" charset="0"/>
              </a:rPr>
              <a:t>光学成像</a:t>
            </a:r>
            <a:endParaRPr lang="zh-CN" altLang="en-US" dirty="0" smtClean="0">
              <a:solidFill>
                <a:schemeClr val="tx1"/>
              </a:solidFill>
              <a:latin typeface="华文楷体" panose="02010600040101010101" pitchFamily="2" charset="-122"/>
              <a:ea typeface="华文楷体" panose="02010600040101010101" pitchFamily="2" charset="-122"/>
              <a:cs typeface="Arial" panose="020B0604020202020204" pitchFamily="34" charset="0"/>
            </a:endParaRPr>
          </a:p>
          <a:p>
            <a:pPr lvl="1"/>
            <a:r>
              <a:rPr lang="zh-CN" altLang="en-US" dirty="0" smtClean="0">
                <a:solidFill>
                  <a:schemeClr val="tx1"/>
                </a:solidFill>
                <a:latin typeface="华文楷体" panose="02010600040101010101" pitchFamily="2" charset="-122"/>
                <a:ea typeface="华文楷体" panose="02010600040101010101" pitchFamily="2" charset="-122"/>
                <a:cs typeface="Arial" panose="020B0604020202020204" pitchFamily="34" charset="0"/>
              </a:rPr>
              <a:t>单光子发射计算机断层图像（</a:t>
            </a:r>
            <a:r>
              <a:rPr lang="en-US" altLang="zh-CN" dirty="0" smtClean="0">
                <a:solidFill>
                  <a:schemeClr val="tx1"/>
                </a:solidFill>
                <a:latin typeface="华文楷体" panose="02010600040101010101" pitchFamily="2" charset="-122"/>
                <a:ea typeface="华文楷体" panose="02010600040101010101" pitchFamily="2" charset="-122"/>
                <a:cs typeface="Arial" panose="020B0604020202020204" pitchFamily="34" charset="0"/>
              </a:rPr>
              <a:t>SPECT</a:t>
            </a:r>
            <a:r>
              <a:rPr lang="zh-CN" altLang="en-US" dirty="0" smtClean="0">
                <a:solidFill>
                  <a:schemeClr val="tx1"/>
                </a:solidFill>
                <a:latin typeface="华文楷体" panose="02010600040101010101" pitchFamily="2" charset="-122"/>
                <a:ea typeface="华文楷体" panose="02010600040101010101" pitchFamily="2" charset="-122"/>
                <a:cs typeface="Arial" panose="020B0604020202020204" pitchFamily="34" charset="0"/>
              </a:rPr>
              <a:t>）</a:t>
            </a:r>
            <a:endParaRPr lang="zh-CN" altLang="en-US" dirty="0" smtClean="0">
              <a:solidFill>
                <a:schemeClr val="tx1"/>
              </a:solidFill>
              <a:latin typeface="华文楷体" panose="02010600040101010101" pitchFamily="2" charset="-122"/>
              <a:ea typeface="华文楷体" panose="02010600040101010101" pitchFamily="2" charset="-122"/>
              <a:cs typeface="Arial" panose="020B0604020202020204" pitchFamily="34" charset="0"/>
            </a:endParaRPr>
          </a:p>
          <a:p>
            <a:pPr lvl="1"/>
            <a:r>
              <a:rPr lang="zh-CN" altLang="en-US" dirty="0" smtClean="0">
                <a:solidFill>
                  <a:schemeClr val="tx1"/>
                </a:solidFill>
                <a:latin typeface="华文楷体" panose="02010600040101010101" pitchFamily="2" charset="-122"/>
                <a:ea typeface="华文楷体" panose="02010600040101010101" pitchFamily="2" charset="-122"/>
                <a:cs typeface="Arial" panose="020B0604020202020204" pitchFamily="34" charset="0"/>
              </a:rPr>
              <a:t>正电子发射断层图像（</a:t>
            </a:r>
            <a:r>
              <a:rPr lang="en-US" altLang="zh-CN" dirty="0" smtClean="0">
                <a:solidFill>
                  <a:schemeClr val="tx1"/>
                </a:solidFill>
                <a:latin typeface="华文楷体" panose="02010600040101010101" pitchFamily="2" charset="-122"/>
                <a:ea typeface="华文楷体" panose="02010600040101010101" pitchFamily="2" charset="-122"/>
                <a:cs typeface="Arial" panose="020B0604020202020204" pitchFamily="34" charset="0"/>
              </a:rPr>
              <a:t>PET</a:t>
            </a:r>
            <a:r>
              <a:rPr lang="zh-CN" altLang="en-US" dirty="0" smtClean="0">
                <a:solidFill>
                  <a:schemeClr val="tx1"/>
                </a:solidFill>
                <a:latin typeface="华文楷体" panose="02010600040101010101" pitchFamily="2" charset="-122"/>
                <a:ea typeface="华文楷体" panose="02010600040101010101" pitchFamily="2" charset="-122"/>
                <a:cs typeface="Arial" panose="020B0604020202020204" pitchFamily="34" charset="0"/>
              </a:rPr>
              <a:t>）</a:t>
            </a:r>
            <a:endParaRPr lang="zh-CN" altLang="en-US" dirty="0" smtClean="0">
              <a:solidFill>
                <a:schemeClr val="tx1"/>
              </a:solidFill>
              <a:latin typeface="华文楷体" panose="02010600040101010101" pitchFamily="2" charset="-122"/>
              <a:ea typeface="华文楷体" panose="02010600040101010101" pitchFamily="2" charset="-122"/>
              <a:cs typeface="Arial" panose="020B0604020202020204" pitchFamily="34" charset="0"/>
            </a:endParaRPr>
          </a:p>
          <a:p>
            <a:pPr lvl="1"/>
            <a:r>
              <a:rPr lang="zh-CN" altLang="en-US" dirty="0" smtClean="0">
                <a:solidFill>
                  <a:schemeClr val="tx1"/>
                </a:solidFill>
                <a:latin typeface="华文楷体" panose="02010600040101010101" pitchFamily="2" charset="-122"/>
                <a:ea typeface="华文楷体" panose="02010600040101010101" pitchFamily="2" charset="-122"/>
                <a:cs typeface="Arial" panose="020B0604020202020204" pitchFamily="34" charset="0"/>
              </a:rPr>
              <a:t>超声图像</a:t>
            </a:r>
            <a:endParaRPr lang="zh-CN" altLang="en-US" dirty="0" smtClean="0">
              <a:solidFill>
                <a:schemeClr val="tx1"/>
              </a:solidFill>
              <a:latin typeface="华文楷体" panose="02010600040101010101" pitchFamily="2" charset="-122"/>
              <a:ea typeface="华文楷体" panose="02010600040101010101" pitchFamily="2" charset="-122"/>
              <a:cs typeface="Arial" panose="020B0604020202020204" pitchFamily="34" charset="0"/>
            </a:endParaRPr>
          </a:p>
          <a:p>
            <a:pPr marL="0" indent="0">
              <a:buFont typeface="Wingdings" panose="05000000000000000000" pitchFamily="2" charset="2"/>
              <a:buNone/>
            </a:pPr>
            <a:endParaRPr lang="zh-CN" altLang="en-US" sz="1800" dirty="0" smtClean="0">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900113" y="620713"/>
            <a:ext cx="7793037" cy="1143000"/>
          </a:xfrm>
        </p:spPr>
        <p:txBody>
          <a:bodyPr/>
          <a:lstStyle/>
          <a:p>
            <a:pPr eaLnBrk="1" hangingPunct="1"/>
            <a:r>
              <a:rPr lang="zh-CN" altLang="en-US" sz="3200" smtClean="0">
                <a:solidFill>
                  <a:schemeClr val="tx1"/>
                </a:solidFill>
                <a:latin typeface="华文楷体" panose="02010600040101010101" pitchFamily="2" charset="-122"/>
                <a:ea typeface="华文楷体" panose="02010600040101010101" pitchFamily="2" charset="-122"/>
              </a:rPr>
              <a:t>医学成像和图像分析</a:t>
            </a:r>
            <a:br>
              <a:rPr lang="en-US" altLang="zh-CN" sz="3200" smtClean="0">
                <a:solidFill>
                  <a:schemeClr val="tx1"/>
                </a:solidFill>
                <a:latin typeface="华文楷体" panose="02010600040101010101" pitchFamily="2" charset="-122"/>
                <a:ea typeface="华文楷体" panose="02010600040101010101" pitchFamily="2" charset="-122"/>
              </a:rPr>
            </a:br>
            <a:r>
              <a:rPr lang="en-US" altLang="zh-CN" sz="3200" smtClean="0">
                <a:solidFill>
                  <a:schemeClr val="tx1"/>
                </a:solidFill>
                <a:latin typeface="Arial" panose="020B0604020202020204" pitchFamily="34" charset="0"/>
                <a:ea typeface="宋体" panose="02010600030101010101" pitchFamily="2" charset="-122"/>
                <a:cs typeface="Arial" panose="020B0604020202020204" pitchFamily="34" charset="0"/>
              </a:rPr>
              <a:t>Medical Imaging and Image Analysis</a:t>
            </a:r>
            <a:endParaRPr lang="en-US" altLang="zh-CN" sz="3200" smtClean="0">
              <a:solidFill>
                <a:schemeClr val="tx1"/>
              </a:solidFill>
              <a:latin typeface="Arial" panose="020B0604020202020204" pitchFamily="34" charset="0"/>
              <a:ea typeface="宋体" panose="02010600030101010101" pitchFamily="2" charset="-122"/>
              <a:cs typeface="Arial" panose="020B0604020202020204" pitchFamily="34" charset="0"/>
            </a:endParaRPr>
          </a:p>
        </p:txBody>
      </p:sp>
      <p:sp>
        <p:nvSpPr>
          <p:cNvPr id="37891" name="Rectangle 3"/>
          <p:cNvSpPr>
            <a:spLocks noGrp="1" noChangeArrowheads="1"/>
          </p:cNvSpPr>
          <p:nvPr>
            <p:ph type="body" idx="4294967295"/>
          </p:nvPr>
        </p:nvSpPr>
        <p:spPr>
          <a:xfrm>
            <a:off x="827088" y="2060575"/>
            <a:ext cx="7772400" cy="4114800"/>
          </a:xfrm>
        </p:spPr>
        <p:txBody>
          <a:bodyPr>
            <a:normAutofit lnSpcReduction="10000"/>
          </a:bodyPr>
          <a:lstStyle/>
          <a:p>
            <a:pPr eaLnBrk="1" hangingPunct="1"/>
            <a:r>
              <a:rPr lang="zh-CN" altLang="en-US" smtClean="0">
                <a:solidFill>
                  <a:schemeClr val="tx1"/>
                </a:solidFill>
                <a:latin typeface="华文楷体" panose="02010600040101010101" pitchFamily="2" charset="-122"/>
                <a:ea typeface="华文楷体" panose="02010600040101010101" pitchFamily="2" charset="-122"/>
                <a:cs typeface="Arial" panose="020B0604020202020204" pitchFamily="34" charset="0"/>
              </a:rPr>
              <a:t>成像设备的进步激励了新的计算机图像重建、处理与分析方法的发展，便于更好地对医学图像理解和解释。</a:t>
            </a:r>
            <a:endParaRPr lang="en-US" altLang="zh-CN" smtClean="0">
              <a:solidFill>
                <a:schemeClr val="tx1"/>
              </a:solidFill>
              <a:latin typeface="华文楷体" panose="02010600040101010101" pitchFamily="2" charset="-122"/>
              <a:ea typeface="华文楷体" panose="02010600040101010101" pitchFamily="2" charset="-122"/>
              <a:cs typeface="Arial" panose="020B0604020202020204" pitchFamily="34" charset="0"/>
            </a:endParaRPr>
          </a:p>
          <a:p>
            <a:pPr eaLnBrk="1" hangingPunct="1">
              <a:buFont typeface="Wingdings" panose="05000000000000000000" pitchFamily="2" charset="2"/>
              <a:buNone/>
            </a:pPr>
            <a:r>
              <a:rPr lang="zh-CN" altLang="en-US" smtClean="0">
                <a:solidFill>
                  <a:schemeClr val="tx1"/>
                </a:solidFill>
                <a:latin typeface="Arial" panose="020B0604020202020204" pitchFamily="34" charset="0"/>
                <a:ea typeface="宋体" panose="02010600030101010101" pitchFamily="2" charset="-122"/>
                <a:cs typeface="Arial" panose="020B0604020202020204" pitchFamily="34" charset="0"/>
              </a:rPr>
              <a:t>          </a:t>
            </a:r>
            <a:endParaRPr lang="en-US" altLang="zh-CN" smtClean="0">
              <a:solidFill>
                <a:schemeClr val="tx1"/>
              </a:solidFill>
              <a:latin typeface="Arial" panose="020B0604020202020204" pitchFamily="34" charset="0"/>
              <a:ea typeface="宋体" panose="02010600030101010101" pitchFamily="2" charset="-122"/>
              <a:cs typeface="Arial" panose="020B0604020202020204" pitchFamily="34" charset="0"/>
            </a:endParaRPr>
          </a:p>
          <a:p>
            <a:pPr eaLnBrk="1" hangingPunct="1"/>
            <a:r>
              <a:rPr lang="zh-CN" altLang="en-US" smtClean="0">
                <a:solidFill>
                  <a:schemeClr val="tx1"/>
                </a:solidFill>
                <a:latin typeface="华文楷体" panose="02010600040101010101" pitchFamily="2" charset="-122"/>
                <a:ea typeface="华文楷体" panose="02010600040101010101" pitchFamily="2" charset="-122"/>
                <a:cs typeface="Arial" panose="020B0604020202020204" pitchFamily="34" charset="0"/>
              </a:rPr>
              <a:t>图像处理与分析方法一直被用来帮助医生通过医生</a:t>
            </a:r>
            <a:r>
              <a:rPr lang="en-US" altLang="zh-CN" smtClean="0">
                <a:solidFill>
                  <a:schemeClr val="tx1"/>
                </a:solidFill>
                <a:latin typeface="华文楷体" panose="02010600040101010101" pitchFamily="2" charset="-122"/>
                <a:ea typeface="华文楷体" panose="02010600040101010101" pitchFamily="2" charset="-122"/>
                <a:cs typeface="Arial" panose="020B0604020202020204" pitchFamily="34" charset="0"/>
              </a:rPr>
              <a:t>-</a:t>
            </a:r>
            <a:r>
              <a:rPr lang="zh-CN" altLang="en-US" smtClean="0">
                <a:solidFill>
                  <a:schemeClr val="tx1"/>
                </a:solidFill>
                <a:latin typeface="华文楷体" panose="02010600040101010101" pitchFamily="2" charset="-122"/>
                <a:ea typeface="华文楷体" panose="02010600040101010101" pitchFamily="2" charset="-122"/>
                <a:cs typeface="Arial" panose="020B0604020202020204" pitchFamily="34" charset="0"/>
              </a:rPr>
              <a:t>计算机的交互完成重要的医学决策。</a:t>
            </a:r>
            <a:endParaRPr lang="en-US" altLang="zh-CN" smtClean="0">
              <a:solidFill>
                <a:schemeClr val="tx1"/>
              </a:solidFill>
              <a:latin typeface="华文楷体" panose="02010600040101010101" pitchFamily="2" charset="-122"/>
              <a:ea typeface="华文楷体" panose="02010600040101010101" pitchFamily="2" charset="-122"/>
              <a:cs typeface="Arial" panose="020B0604020202020204" pitchFamily="34" charset="0"/>
            </a:endParaRPr>
          </a:p>
          <a:p>
            <a:pPr eaLnBrk="1" hangingPunct="1">
              <a:buFont typeface="Wingdings" panose="05000000000000000000" pitchFamily="2" charset="2"/>
              <a:buNone/>
            </a:pPr>
            <a:endParaRPr lang="en-US" altLang="zh-CN" smtClean="0">
              <a:solidFill>
                <a:schemeClr val="tx1"/>
              </a:solidFill>
              <a:latin typeface="华文楷体" panose="02010600040101010101" pitchFamily="2" charset="-122"/>
              <a:ea typeface="华文楷体" panose="02010600040101010101" pitchFamily="2" charset="-122"/>
              <a:cs typeface="Arial" panose="020B0604020202020204" pitchFamily="34" charset="0"/>
            </a:endParaRPr>
          </a:p>
          <a:p>
            <a:pPr eaLnBrk="1" hangingPunct="1"/>
            <a:r>
              <a:rPr lang="zh-CN" altLang="en-US" smtClean="0">
                <a:solidFill>
                  <a:schemeClr val="tx1"/>
                </a:solidFill>
                <a:latin typeface="华文楷体" panose="02010600040101010101" pitchFamily="2" charset="-122"/>
                <a:ea typeface="华文楷体" panose="02010600040101010101" pitchFamily="2" charset="-122"/>
                <a:cs typeface="Arial" panose="020B0604020202020204" pitchFamily="34" charset="0"/>
              </a:rPr>
              <a:t>近年来，人们致力寻求智能的或基于模型的定量分析方法进行计算机辅助诊断，提高医学图像相关的放射学测试的敏感性和特异性。</a:t>
            </a:r>
            <a:endParaRPr lang="en-US" altLang="zh-CN" smtClean="0">
              <a:solidFill>
                <a:schemeClr val="tx1"/>
              </a:solidFill>
              <a:latin typeface="华文楷体" panose="02010600040101010101" pitchFamily="2" charset="-122"/>
              <a:ea typeface="华文楷体" panose="0201060004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a:spLocks noChangeArrowheads="1"/>
          </p:cNvSpPr>
          <p:nvPr/>
        </p:nvSpPr>
        <p:spPr bwMode="auto">
          <a:xfrm>
            <a:off x="457199" y="611164"/>
            <a:ext cx="473427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zh-CN" altLang="en-US" sz="3200" dirty="0">
                <a:latin typeface="华文楷体" panose="02010600040101010101" pitchFamily="2" charset="-122"/>
                <a:ea typeface="华文楷体" panose="02010600040101010101" pitchFamily="2" charset="-122"/>
              </a:rPr>
              <a:t>医学</a:t>
            </a:r>
            <a:r>
              <a:rPr lang="zh-CN" altLang="en-US" sz="3200" dirty="0" smtClean="0">
                <a:latin typeface="华文楷体" panose="02010600040101010101" pitchFamily="2" charset="-122"/>
                <a:ea typeface="华文楷体" panose="02010600040101010101" pitchFamily="2" charset="-122"/>
              </a:rPr>
              <a:t>图像研究内容简介</a:t>
            </a:r>
            <a:endParaRPr lang="zh-CN" altLang="en-US" sz="3200" dirty="0">
              <a:latin typeface="华文楷体" panose="02010600040101010101" pitchFamily="2" charset="-122"/>
              <a:ea typeface="华文楷体" panose="02010600040101010101" pitchFamily="2" charset="-122"/>
            </a:endParaRPr>
          </a:p>
        </p:txBody>
      </p:sp>
      <p:sp>
        <p:nvSpPr>
          <p:cNvPr id="4" name="Rectangle 3"/>
          <p:cNvSpPr txBox="1">
            <a:spLocks noChangeArrowheads="1"/>
          </p:cNvSpPr>
          <p:nvPr/>
        </p:nvSpPr>
        <p:spPr>
          <a:xfrm>
            <a:off x="755650" y="1989138"/>
            <a:ext cx="7772400" cy="42259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mtClean="0">
                <a:latin typeface="华文楷体" panose="02010600040101010101" pitchFamily="2" charset="-122"/>
                <a:ea typeface="华文楷体" panose="02010600040101010101" pitchFamily="2" charset="-122"/>
              </a:rPr>
              <a:t>医学成像：研究以非入侵的方式获取人体组织内部组织影像。主要是对成像机理、成像设备、成像系统分析等问题的研究。</a:t>
            </a:r>
            <a:endParaRPr lang="en-US" altLang="zh-CN" smtClean="0">
              <a:latin typeface="华文楷体" panose="02010600040101010101" pitchFamily="2" charset="-122"/>
              <a:ea typeface="华文楷体" panose="02010600040101010101" pitchFamily="2" charset="-122"/>
            </a:endParaRPr>
          </a:p>
          <a:p>
            <a:pPr marL="0" indent="0">
              <a:buFont typeface="Arial" panose="020B0604020202020204" pitchFamily="34" charset="0"/>
              <a:buNone/>
            </a:pPr>
            <a:endParaRPr lang="en-US" altLang="zh-CN" smtClean="0">
              <a:latin typeface="华文楷体" panose="02010600040101010101" pitchFamily="2" charset="-122"/>
              <a:ea typeface="华文楷体" panose="02010600040101010101" pitchFamily="2" charset="-122"/>
            </a:endParaRPr>
          </a:p>
          <a:p>
            <a:r>
              <a:rPr lang="zh-CN" altLang="en-US" smtClean="0">
                <a:latin typeface="华文楷体" panose="02010600040101010101" pitchFamily="2" charset="-122"/>
                <a:ea typeface="华文楷体" panose="02010600040101010101" pitchFamily="2" charset="-122"/>
              </a:rPr>
              <a:t>医学图像处理：对已经获得的图像作进一步的处理，其目的是或者是使原来不够清晰的图像复原，或者是为了突出图像中的某些特征信息，或者是对图像做模式分类等等。</a:t>
            </a:r>
            <a:endParaRPr lang="en-US" altLang="zh-CN" dirty="0" smtClean="0">
              <a:latin typeface="华文楷体" panose="02010600040101010101" pitchFamily="2" charset="-122"/>
              <a:ea typeface="华文楷体" panose="0201060004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a:xfrm>
            <a:off x="1350963" y="617538"/>
            <a:ext cx="7793037" cy="1143000"/>
          </a:xfrm>
        </p:spPr>
        <p:txBody>
          <a:bodyPr/>
          <a:lstStyle/>
          <a:p>
            <a:pPr eaLnBrk="1" hangingPunct="1"/>
            <a:r>
              <a:rPr lang="zh-CN" altLang="en-US" sz="3200" b="1" smtClean="0">
                <a:solidFill>
                  <a:schemeClr val="tx1"/>
                </a:solidFill>
                <a:latin typeface="华文楷体" panose="02010600040101010101" pitchFamily="2" charset="-122"/>
                <a:ea typeface="华文楷体" panose="02010600040101010101" pitchFamily="2" charset="-122"/>
              </a:rPr>
              <a:t>医学图像后处理概念</a:t>
            </a:r>
            <a:r>
              <a:rPr lang="zh-CN" altLang="en-US" sz="3200" smtClean="0">
                <a:solidFill>
                  <a:schemeClr val="tx1"/>
                </a:solidFill>
                <a:latin typeface="华文楷体" panose="02010600040101010101" pitchFamily="2" charset="-122"/>
                <a:ea typeface="华文楷体" panose="02010600040101010101" pitchFamily="2" charset="-122"/>
              </a:rPr>
              <a:t> </a:t>
            </a:r>
            <a:endParaRPr lang="zh-CN" altLang="en-US" sz="3200" smtClean="0">
              <a:solidFill>
                <a:schemeClr val="tx1"/>
              </a:solidFill>
              <a:latin typeface="华文楷体" panose="02010600040101010101" pitchFamily="2" charset="-122"/>
              <a:ea typeface="华文楷体" panose="02010600040101010101" pitchFamily="2" charset="-122"/>
            </a:endParaRPr>
          </a:p>
        </p:txBody>
      </p:sp>
      <p:pic>
        <p:nvPicPr>
          <p:cNvPr id="38915" name="Picture 4" descr="f00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57313" y="2071688"/>
            <a:ext cx="6884987" cy="379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a:xfrm>
            <a:off x="1357313" y="428625"/>
            <a:ext cx="6207125" cy="1143000"/>
          </a:xfrm>
        </p:spPr>
        <p:txBody>
          <a:bodyPr/>
          <a:lstStyle/>
          <a:p>
            <a:r>
              <a:rPr lang="zh-CN" altLang="zh-CN" sz="3200" smtClean="0">
                <a:solidFill>
                  <a:schemeClr val="tx1"/>
                </a:solidFill>
                <a:latin typeface="华文楷体" panose="02010600040101010101" pitchFamily="2" charset="-122"/>
                <a:ea typeface="华文楷体" panose="02010600040101010101" pitchFamily="2" charset="-122"/>
              </a:rPr>
              <a:t>医学图像处理与分析包括</a:t>
            </a:r>
            <a:r>
              <a:rPr lang="zh-CN" altLang="zh-CN" sz="4800" smtClean="0">
                <a:solidFill>
                  <a:schemeClr val="folHlink"/>
                </a:solidFill>
                <a:ea typeface="宋体" panose="02010600030101010101" pitchFamily="2" charset="-122"/>
              </a:rPr>
              <a:t>：</a:t>
            </a:r>
            <a:endParaRPr lang="zh-CN" altLang="en-US" smtClean="0">
              <a:ea typeface="宋体" panose="02010600030101010101" pitchFamily="2" charset="-122"/>
            </a:endParaRPr>
          </a:p>
        </p:txBody>
      </p:sp>
      <p:sp>
        <p:nvSpPr>
          <p:cNvPr id="39939" name="内容占位符 2"/>
          <p:cNvSpPr>
            <a:spLocks noGrp="1"/>
          </p:cNvSpPr>
          <p:nvPr>
            <p:ph idx="1"/>
          </p:nvPr>
        </p:nvSpPr>
        <p:spPr/>
        <p:txBody>
          <a:bodyPr/>
          <a:lstStyle/>
          <a:p>
            <a:r>
              <a:rPr lang="zh-CN" altLang="zh-CN" sz="2800" smtClean="0">
                <a:solidFill>
                  <a:schemeClr val="tx1"/>
                </a:solidFill>
                <a:latin typeface="华文楷体" panose="02010600040101010101" pitchFamily="2" charset="-122"/>
                <a:ea typeface="华文楷体" panose="02010600040101010101" pitchFamily="2" charset="-122"/>
              </a:rPr>
              <a:t>图像增强技术</a:t>
            </a:r>
            <a:endParaRPr lang="zh-CN" altLang="zh-CN" sz="2800" smtClean="0">
              <a:solidFill>
                <a:schemeClr val="tx1"/>
              </a:solidFill>
              <a:latin typeface="华文楷体" panose="02010600040101010101" pitchFamily="2" charset="-122"/>
              <a:ea typeface="华文楷体" panose="02010600040101010101" pitchFamily="2" charset="-122"/>
            </a:endParaRPr>
          </a:p>
          <a:p>
            <a:r>
              <a:rPr lang="zh-CN" altLang="zh-CN" sz="2800" smtClean="0">
                <a:solidFill>
                  <a:schemeClr val="tx1"/>
                </a:solidFill>
                <a:latin typeface="华文楷体" panose="02010600040101010101" pitchFamily="2" charset="-122"/>
                <a:ea typeface="华文楷体" panose="02010600040101010101" pitchFamily="2" charset="-122"/>
              </a:rPr>
              <a:t>图像分割技术</a:t>
            </a:r>
            <a:endParaRPr lang="zh-CN" altLang="zh-CN" sz="2800" smtClean="0">
              <a:solidFill>
                <a:schemeClr val="tx1"/>
              </a:solidFill>
              <a:latin typeface="华文楷体" panose="02010600040101010101" pitchFamily="2" charset="-122"/>
              <a:ea typeface="华文楷体" panose="02010600040101010101" pitchFamily="2" charset="-122"/>
            </a:endParaRPr>
          </a:p>
          <a:p>
            <a:r>
              <a:rPr lang="zh-CN" altLang="zh-CN" sz="2800" smtClean="0">
                <a:solidFill>
                  <a:schemeClr val="tx1"/>
                </a:solidFill>
                <a:latin typeface="华文楷体" panose="02010600040101010101" pitchFamily="2" charset="-122"/>
                <a:ea typeface="华文楷体" panose="02010600040101010101" pitchFamily="2" charset="-122"/>
              </a:rPr>
              <a:t>图像配准技术</a:t>
            </a:r>
            <a:endParaRPr lang="zh-CN" altLang="zh-CN" sz="2800" smtClean="0">
              <a:solidFill>
                <a:schemeClr val="tx1"/>
              </a:solidFill>
              <a:latin typeface="华文楷体" panose="02010600040101010101" pitchFamily="2" charset="-122"/>
              <a:ea typeface="华文楷体" panose="02010600040101010101" pitchFamily="2" charset="-122"/>
            </a:endParaRPr>
          </a:p>
          <a:p>
            <a:r>
              <a:rPr lang="zh-CN" altLang="zh-CN" sz="2800" smtClean="0">
                <a:solidFill>
                  <a:schemeClr val="tx1"/>
                </a:solidFill>
                <a:latin typeface="华文楷体" panose="02010600040101010101" pitchFamily="2" charset="-122"/>
                <a:ea typeface="华文楷体" panose="02010600040101010101" pitchFamily="2" charset="-122"/>
              </a:rPr>
              <a:t>图像显示技术</a:t>
            </a:r>
            <a:endParaRPr lang="zh-CN" altLang="zh-CN" sz="2800" smtClean="0">
              <a:solidFill>
                <a:schemeClr val="tx1"/>
              </a:solidFill>
              <a:latin typeface="华文楷体" panose="02010600040101010101" pitchFamily="2" charset="-122"/>
              <a:ea typeface="华文楷体" panose="02010600040101010101" pitchFamily="2" charset="-122"/>
            </a:endParaRPr>
          </a:p>
          <a:p>
            <a:r>
              <a:rPr lang="zh-CN" altLang="zh-CN" sz="2800" smtClean="0">
                <a:solidFill>
                  <a:schemeClr val="tx1"/>
                </a:solidFill>
                <a:latin typeface="华文楷体" panose="02010600040101010101" pitchFamily="2" charset="-122"/>
                <a:ea typeface="华文楷体" panose="02010600040101010101" pitchFamily="2" charset="-122"/>
              </a:rPr>
              <a:t>图像指导治疗</a:t>
            </a:r>
            <a:endParaRPr lang="zh-CN" altLang="zh-CN" sz="2800" smtClean="0">
              <a:solidFill>
                <a:schemeClr val="tx1"/>
              </a:solidFill>
              <a:latin typeface="华文楷体" panose="02010600040101010101" pitchFamily="2" charset="-122"/>
              <a:ea typeface="华文楷体" panose="02010600040101010101" pitchFamily="2" charset="-122"/>
            </a:endParaRPr>
          </a:p>
          <a:p>
            <a:r>
              <a:rPr lang="zh-CN" altLang="zh-CN" sz="2800" smtClean="0">
                <a:solidFill>
                  <a:schemeClr val="tx1"/>
                </a:solidFill>
                <a:latin typeface="华文楷体" panose="02010600040101010101" pitchFamily="2" charset="-122"/>
                <a:ea typeface="华文楷体" panose="02010600040101010101" pitchFamily="2" charset="-122"/>
              </a:rPr>
              <a:t>图像引导手术</a:t>
            </a:r>
            <a:endParaRPr lang="zh-CN" altLang="zh-CN" sz="2800" smtClean="0">
              <a:solidFill>
                <a:schemeClr val="tx1"/>
              </a:solidFill>
              <a:latin typeface="华文楷体" panose="02010600040101010101" pitchFamily="2" charset="-122"/>
              <a:ea typeface="华文楷体" panose="02010600040101010101" pitchFamily="2" charset="-122"/>
            </a:endParaRPr>
          </a:p>
          <a:p>
            <a:r>
              <a:rPr lang="zh-CN" altLang="zh-CN" sz="2800" smtClean="0">
                <a:solidFill>
                  <a:schemeClr val="tx1"/>
                </a:solidFill>
                <a:latin typeface="华文楷体" panose="02010600040101010101" pitchFamily="2" charset="-122"/>
                <a:ea typeface="华文楷体" panose="02010600040101010101" pitchFamily="2" charset="-122"/>
              </a:rPr>
              <a:t>医学虚拟环境</a:t>
            </a:r>
            <a:endParaRPr lang="zh-CN" altLang="zh-CN" sz="2800" smtClean="0">
              <a:solidFill>
                <a:schemeClr val="tx1"/>
              </a:solidFill>
              <a:latin typeface="华文楷体" panose="02010600040101010101" pitchFamily="2" charset="-122"/>
              <a:ea typeface="华文楷体" panose="02010600040101010101" pitchFamily="2" charset="-122"/>
            </a:endParaRPr>
          </a:p>
          <a:p>
            <a:pPr>
              <a:buFont typeface="Wingdings" panose="05000000000000000000" pitchFamily="2" charset="2"/>
              <a:buNone/>
            </a:pPr>
            <a:endParaRPr lang="zh-CN" altLang="en-US"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906416" y="513132"/>
            <a:ext cx="6389687" cy="8572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smtClean="0">
                <a:latin typeface="华文楷体" panose="02010600040101010101" pitchFamily="2" charset="-122"/>
                <a:ea typeface="华文楷体" panose="02010600040101010101" pitchFamily="2" charset="-122"/>
              </a:rPr>
              <a:t>医学图像领域重要的期刊与会议</a:t>
            </a:r>
            <a:endParaRPr lang="en-US" altLang="zh-CN" sz="2800" dirty="0" smtClean="0">
              <a:latin typeface="华文楷体" panose="02010600040101010101" pitchFamily="2" charset="-122"/>
              <a:ea typeface="华文楷体" panose="02010600040101010101" pitchFamily="2" charset="-122"/>
            </a:endParaRPr>
          </a:p>
        </p:txBody>
      </p:sp>
      <p:sp>
        <p:nvSpPr>
          <p:cNvPr id="6" name="Rectangle 3"/>
          <p:cNvSpPr txBox="1">
            <a:spLocks noChangeArrowheads="1"/>
          </p:cNvSpPr>
          <p:nvPr/>
        </p:nvSpPr>
        <p:spPr>
          <a:xfrm>
            <a:off x="611560" y="1268760"/>
            <a:ext cx="7776864" cy="47863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pPr>
            <a:r>
              <a:rPr lang="zh-CN" altLang="en-US" sz="2000" smtClean="0">
                <a:latin typeface="华文楷体" panose="02010600040101010101" pitchFamily="2" charset="-122"/>
                <a:ea typeface="华文楷体" panose="02010600040101010101" pitchFamily="2" charset="-122"/>
                <a:cs typeface="Arial" panose="020B0604020202020204" pitchFamily="34" charset="0"/>
              </a:rPr>
              <a:t>期刊</a:t>
            </a:r>
            <a:endParaRPr lang="en-US" altLang="zh-CN" sz="2000" smtClean="0">
              <a:latin typeface="华文楷体" panose="02010600040101010101" pitchFamily="2" charset="-122"/>
              <a:ea typeface="华文楷体" panose="02010600040101010101" pitchFamily="2" charset="-122"/>
              <a:cs typeface="Arial" panose="020B0604020202020204" pitchFamily="34" charset="0"/>
            </a:endParaRPr>
          </a:p>
          <a:p>
            <a:pPr lvl="1"/>
            <a:r>
              <a:rPr lang="en-US" altLang="zh-CN" sz="1800" smtClean="0">
                <a:solidFill>
                  <a:schemeClr val="tx2">
                    <a:lumMod val="60000"/>
                    <a:lumOff val="40000"/>
                  </a:schemeClr>
                </a:solidFill>
                <a:latin typeface="Times New Roman" panose="02020603050405020304" pitchFamily="18" charset="0"/>
                <a:ea typeface="宋体" panose="02010600030101010101" pitchFamily="2" charset="-122"/>
                <a:cs typeface="Times New Roman" panose="02020603050405020304" pitchFamily="18" charset="0"/>
              </a:rPr>
              <a:t>IEEE Transactions on Biomedical Engineering</a:t>
            </a:r>
            <a:endParaRPr lang="en-US" altLang="zh-CN" sz="1800" smtClean="0">
              <a:solidFill>
                <a:schemeClr val="tx2">
                  <a:lumMod val="60000"/>
                  <a:lumOff val="40000"/>
                </a:schemeClr>
              </a:solidFill>
              <a:latin typeface="Times New Roman" panose="02020603050405020304" pitchFamily="18" charset="0"/>
              <a:ea typeface="宋体" panose="02010600030101010101" pitchFamily="2" charset="-122"/>
              <a:cs typeface="Times New Roman" panose="02020603050405020304" pitchFamily="18" charset="0"/>
            </a:endParaRPr>
          </a:p>
          <a:p>
            <a:pPr lvl="1"/>
            <a:r>
              <a:rPr lang="en-US" altLang="zh-CN" sz="1800" smtClean="0">
                <a:solidFill>
                  <a:schemeClr val="tx2">
                    <a:lumMod val="60000"/>
                    <a:lumOff val="40000"/>
                  </a:schemeClr>
                </a:solidFill>
                <a:latin typeface="Times New Roman" panose="02020603050405020304" pitchFamily="18" charset="0"/>
                <a:ea typeface="宋体" panose="02010600030101010101" pitchFamily="2" charset="-122"/>
                <a:cs typeface="Times New Roman" panose="02020603050405020304" pitchFamily="18" charset="0"/>
              </a:rPr>
              <a:t>IEEE Transactions on Medical Imaging</a:t>
            </a:r>
            <a:endParaRPr lang="en-US" altLang="zh-CN" sz="1800" smtClean="0">
              <a:solidFill>
                <a:schemeClr val="tx2">
                  <a:lumMod val="60000"/>
                  <a:lumOff val="40000"/>
                </a:schemeClr>
              </a:solidFill>
              <a:latin typeface="Times New Roman" panose="02020603050405020304" pitchFamily="18" charset="0"/>
              <a:ea typeface="宋体" panose="02010600030101010101" pitchFamily="2" charset="-122"/>
              <a:cs typeface="Times New Roman" panose="02020603050405020304" pitchFamily="18" charset="0"/>
            </a:endParaRPr>
          </a:p>
          <a:p>
            <a:pPr lvl="1"/>
            <a:r>
              <a:rPr lang="en-US" altLang="zh-CN" sz="1800" smtClean="0">
                <a:latin typeface="Times New Roman" panose="02020603050405020304" pitchFamily="18" charset="0"/>
                <a:ea typeface="宋体" panose="02010600030101010101" pitchFamily="2" charset="-122"/>
                <a:cs typeface="Times New Roman" panose="02020603050405020304" pitchFamily="18" charset="0"/>
              </a:rPr>
              <a:t>IEEE Transactions on Image Processing</a:t>
            </a:r>
            <a:endParaRPr lang="en-US" altLang="zh-CN" sz="1800" smtClean="0">
              <a:latin typeface="Times New Roman" panose="02020603050405020304" pitchFamily="18" charset="0"/>
              <a:ea typeface="宋体" panose="02010600030101010101" pitchFamily="2" charset="-122"/>
              <a:cs typeface="Times New Roman" panose="02020603050405020304" pitchFamily="18" charset="0"/>
            </a:endParaRPr>
          </a:p>
          <a:p>
            <a:pPr lvl="1"/>
            <a:r>
              <a:rPr lang="en-US" altLang="zh-CN" sz="1800" smtClean="0">
                <a:latin typeface="Times New Roman" panose="02020603050405020304" pitchFamily="18" charset="0"/>
                <a:ea typeface="宋体" panose="02010600030101010101" pitchFamily="2" charset="-122"/>
                <a:cs typeface="Times New Roman" panose="02020603050405020304" pitchFamily="18" charset="0"/>
              </a:rPr>
              <a:t>IEEE Transactions on Pattern Analysis and Machine Intelligence</a:t>
            </a:r>
            <a:endParaRPr lang="en-US" altLang="zh-CN" sz="1800" smtClean="0">
              <a:latin typeface="Times New Roman" panose="02020603050405020304" pitchFamily="18" charset="0"/>
              <a:ea typeface="宋体" panose="02010600030101010101" pitchFamily="2" charset="-122"/>
              <a:cs typeface="Times New Roman" panose="02020603050405020304" pitchFamily="18" charset="0"/>
            </a:endParaRPr>
          </a:p>
          <a:p>
            <a:pPr lvl="1"/>
            <a:r>
              <a:rPr lang="en-US" altLang="zh-CN" sz="1800" smtClean="0">
                <a:latin typeface="Times New Roman" panose="02020603050405020304" pitchFamily="18" charset="0"/>
                <a:ea typeface="宋体" panose="02010600030101010101" pitchFamily="2" charset="-122"/>
                <a:cs typeface="Times New Roman" panose="02020603050405020304" pitchFamily="18" charset="0"/>
              </a:rPr>
              <a:t>IEEE Transactions on Signal Processing</a:t>
            </a:r>
            <a:endParaRPr lang="en-US" altLang="zh-CN" sz="1800" smtClean="0">
              <a:latin typeface="Times New Roman" panose="02020603050405020304" pitchFamily="18" charset="0"/>
              <a:ea typeface="宋体" panose="02010600030101010101" pitchFamily="2" charset="-122"/>
              <a:cs typeface="Times New Roman" panose="02020603050405020304" pitchFamily="18" charset="0"/>
            </a:endParaRPr>
          </a:p>
          <a:p>
            <a:pPr marL="342900" lvl="1" indent="-342900">
              <a:spcAft>
                <a:spcPts val="600"/>
              </a:spcAft>
              <a:buClr>
                <a:schemeClr val="folHlink"/>
              </a:buClr>
              <a:buSzPct val="60000"/>
            </a:pPr>
            <a:r>
              <a:rPr lang="zh-CN" altLang="en-US" smtClean="0">
                <a:latin typeface="华文楷体" panose="02010600040101010101" pitchFamily="2" charset="-122"/>
                <a:ea typeface="华文楷体" panose="02010600040101010101" pitchFamily="2" charset="-122"/>
                <a:cs typeface="Arial" panose="020B0604020202020204" pitchFamily="34" charset="0"/>
              </a:rPr>
              <a:t>会议</a:t>
            </a:r>
            <a:endParaRPr lang="en-US" altLang="zh-CN" smtClean="0">
              <a:latin typeface="华文楷体" panose="02010600040101010101" pitchFamily="2" charset="-122"/>
              <a:ea typeface="华文楷体" panose="02010600040101010101" pitchFamily="2" charset="-122"/>
              <a:cs typeface="Arial" panose="020B0604020202020204" pitchFamily="34" charset="0"/>
            </a:endParaRPr>
          </a:p>
          <a:p>
            <a:pPr lvl="1"/>
            <a:r>
              <a:rPr lang="en-US" altLang="zh-CN" sz="1800" smtClean="0">
                <a:solidFill>
                  <a:schemeClr val="tx2">
                    <a:lumMod val="60000"/>
                    <a:lumOff val="40000"/>
                  </a:schemeClr>
                </a:solidFill>
                <a:latin typeface="Times New Roman" panose="02020603050405020304" pitchFamily="18" charset="0"/>
                <a:ea typeface="宋体" panose="02010600030101010101" pitchFamily="2" charset="-122"/>
                <a:cs typeface="Times New Roman" panose="02020603050405020304" pitchFamily="18" charset="0"/>
              </a:rPr>
              <a:t>International Conference on Medical Image Computing and Computer-Assisted Intervention  (MICCAI)</a:t>
            </a:r>
            <a:endParaRPr lang="en-US" altLang="zh-CN" sz="1800" smtClean="0">
              <a:solidFill>
                <a:schemeClr val="tx2">
                  <a:lumMod val="60000"/>
                  <a:lumOff val="40000"/>
                </a:schemeClr>
              </a:solidFill>
              <a:latin typeface="Times New Roman" panose="02020603050405020304" pitchFamily="18" charset="0"/>
              <a:ea typeface="宋体" panose="02010600030101010101" pitchFamily="2" charset="-122"/>
              <a:cs typeface="Times New Roman" panose="02020603050405020304" pitchFamily="18" charset="0"/>
            </a:endParaRPr>
          </a:p>
          <a:p>
            <a:pPr lvl="1"/>
            <a:r>
              <a:rPr lang="en-US" altLang="zh-CN" sz="1800" smtClean="0">
                <a:solidFill>
                  <a:schemeClr val="tx2">
                    <a:lumMod val="60000"/>
                    <a:lumOff val="40000"/>
                  </a:schemeClr>
                </a:solidFill>
                <a:latin typeface="Times New Roman" panose="02020603050405020304" pitchFamily="18" charset="0"/>
                <a:ea typeface="宋体" panose="02010600030101010101" pitchFamily="2" charset="-122"/>
                <a:cs typeface="Times New Roman" panose="02020603050405020304" pitchFamily="18" charset="0"/>
              </a:rPr>
              <a:t>Information Processing in Medical Imaging (IPMI)</a:t>
            </a:r>
            <a:endParaRPr lang="en-US" altLang="zh-CN" sz="1800" smtClean="0">
              <a:solidFill>
                <a:schemeClr val="tx2">
                  <a:lumMod val="60000"/>
                  <a:lumOff val="40000"/>
                </a:schemeClr>
              </a:solidFill>
              <a:latin typeface="Times New Roman" panose="02020603050405020304" pitchFamily="18" charset="0"/>
              <a:ea typeface="宋体" panose="02010600030101010101" pitchFamily="2" charset="-122"/>
              <a:cs typeface="Times New Roman" panose="02020603050405020304" pitchFamily="18" charset="0"/>
            </a:endParaRPr>
          </a:p>
          <a:p>
            <a:pPr lvl="1"/>
            <a:r>
              <a:rPr lang="en-US" altLang="zh-CN" sz="1800" smtClean="0">
                <a:solidFill>
                  <a:schemeClr val="tx2">
                    <a:lumMod val="60000"/>
                    <a:lumOff val="40000"/>
                  </a:schemeClr>
                </a:solidFill>
                <a:latin typeface="Times New Roman" panose="02020603050405020304" pitchFamily="18" charset="0"/>
                <a:ea typeface="宋体" panose="02010600030101010101" pitchFamily="2" charset="-122"/>
                <a:cs typeface="Times New Roman" panose="02020603050405020304" pitchFamily="18" charset="0"/>
              </a:rPr>
              <a:t>International Symposium on Biomedical Imaging (ISBI)</a:t>
            </a:r>
            <a:endParaRPr lang="en-US" altLang="zh-CN" sz="1800" smtClean="0">
              <a:solidFill>
                <a:schemeClr val="tx2">
                  <a:lumMod val="60000"/>
                  <a:lumOff val="40000"/>
                </a:schemeClr>
              </a:solidFill>
              <a:latin typeface="Times New Roman" panose="02020603050405020304" pitchFamily="18" charset="0"/>
              <a:ea typeface="宋体" panose="02010600030101010101" pitchFamily="2" charset="-122"/>
              <a:cs typeface="Times New Roman" panose="02020603050405020304" pitchFamily="18" charset="0"/>
            </a:endParaRPr>
          </a:p>
          <a:p>
            <a:pPr lvl="1"/>
            <a:r>
              <a:rPr lang="en-US" altLang="zh-CN" sz="1800" smtClean="0">
                <a:solidFill>
                  <a:schemeClr val="tx2">
                    <a:lumMod val="60000"/>
                    <a:lumOff val="40000"/>
                  </a:schemeClr>
                </a:solidFill>
                <a:latin typeface="Times New Roman" panose="02020603050405020304" pitchFamily="18" charset="0"/>
                <a:ea typeface="宋体" panose="02010600030101010101" pitchFamily="2" charset="-122"/>
                <a:cs typeface="Times New Roman" panose="02020603050405020304" pitchFamily="18" charset="0"/>
              </a:rPr>
              <a:t>Medical Image Computing Seminar (MICS, </a:t>
            </a:r>
            <a:r>
              <a:rPr lang="zh-CN" altLang="en-US" sz="1800" smtClean="0">
                <a:solidFill>
                  <a:schemeClr val="tx2">
                    <a:lumMod val="60000"/>
                    <a:lumOff val="40000"/>
                  </a:schemeClr>
                </a:solidFill>
                <a:latin typeface="Times New Roman" panose="02020603050405020304" pitchFamily="18" charset="0"/>
                <a:ea typeface="宋体" panose="02010600030101010101" pitchFamily="2" charset="-122"/>
                <a:cs typeface="Times New Roman" panose="02020603050405020304" pitchFamily="18" charset="0"/>
              </a:rPr>
              <a:t>国内的青年论坛</a:t>
            </a:r>
            <a:r>
              <a:rPr lang="en-US" altLang="zh-CN" sz="1800" smtClean="0">
                <a:solidFill>
                  <a:schemeClr val="tx2">
                    <a:lumMod val="60000"/>
                    <a:lumOff val="40000"/>
                  </a:schemeClr>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smtClean="0">
              <a:solidFill>
                <a:schemeClr val="tx2">
                  <a:lumMod val="60000"/>
                  <a:lumOff val="40000"/>
                </a:schemeClr>
              </a:solidFill>
              <a:latin typeface="Times New Roman" panose="02020603050405020304" pitchFamily="18" charset="0"/>
              <a:ea typeface="宋体" panose="02010600030101010101" pitchFamily="2" charset="-122"/>
              <a:cs typeface="Times New Roman" panose="02020603050405020304" pitchFamily="18" charset="0"/>
            </a:endParaRPr>
          </a:p>
          <a:p>
            <a:pPr lvl="1"/>
            <a:r>
              <a:rPr lang="it-IT" altLang="zh-CN" sz="1800" smtClean="0">
                <a:latin typeface="Times New Roman" panose="02020603050405020304" pitchFamily="18" charset="0"/>
                <a:ea typeface="宋体" panose="02010600030101010101" pitchFamily="2" charset="-122"/>
                <a:cs typeface="Times New Roman" panose="02020603050405020304" pitchFamily="18" charset="0"/>
              </a:rPr>
              <a:t>IEEE International Conferenceon Computer Vision (ICCV)</a:t>
            </a:r>
            <a:endParaRPr lang="it-IT" altLang="zh-CN" sz="1800" smtClean="0">
              <a:latin typeface="Times New Roman" panose="02020603050405020304" pitchFamily="18" charset="0"/>
              <a:ea typeface="宋体" panose="02010600030101010101" pitchFamily="2" charset="-122"/>
              <a:cs typeface="Times New Roman" panose="02020603050405020304" pitchFamily="18" charset="0"/>
            </a:endParaRPr>
          </a:p>
          <a:p>
            <a:pPr lvl="1"/>
            <a:r>
              <a:rPr lang="en-US" altLang="zh-CN" sz="1800" smtClean="0">
                <a:latin typeface="Times New Roman" panose="02020603050405020304" pitchFamily="18" charset="0"/>
                <a:ea typeface="宋体" panose="02010600030101010101" pitchFamily="2" charset="-122"/>
                <a:cs typeface="Times New Roman" panose="02020603050405020304" pitchFamily="18" charset="0"/>
              </a:rPr>
              <a:t>IEEE Conference on Computer Vision and Pattern Recognition (CVPR)</a:t>
            </a:r>
            <a:endParaRPr lang="en-US" altLang="zh-CN" sz="1800" smtClean="0">
              <a:latin typeface="Times New Roman" panose="02020603050405020304" pitchFamily="18" charset="0"/>
              <a:ea typeface="宋体" panose="02010600030101010101" pitchFamily="2" charset="-122"/>
              <a:cs typeface="Times New Roman" panose="02020603050405020304" pitchFamily="18" charset="0"/>
            </a:endParaRPr>
          </a:p>
          <a:p>
            <a:pPr lvl="1"/>
            <a:endParaRPr lang="en-US" altLang="zh-CN" sz="1800" smtClean="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2000" smtClean="0">
              <a:latin typeface="华文楷体" panose="02010600040101010101" pitchFamily="2" charset="-122"/>
              <a:ea typeface="华文楷体" panose="02010600040101010101" pitchFamily="2" charset="-122"/>
            </a:endParaRPr>
          </a:p>
          <a:p>
            <a:pPr lvl="1"/>
            <a:endParaRPr lang="zh-CN" altLang="en-US" sz="1800" b="1" dirty="0" smtClean="0">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906414" y="181280"/>
            <a:ext cx="6389687" cy="8572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dirty="0" smtClean="0">
                <a:latin typeface="华文楷体" panose="02010600040101010101" pitchFamily="2" charset="-122"/>
                <a:ea typeface="华文楷体" panose="02010600040101010101" pitchFamily="2" charset="-122"/>
              </a:rPr>
              <a:t>国内外知名研究团队</a:t>
            </a:r>
            <a:endParaRPr lang="en-US" altLang="zh-CN" sz="2800" dirty="0" smtClean="0">
              <a:latin typeface="华文楷体" panose="02010600040101010101" pitchFamily="2" charset="-122"/>
              <a:ea typeface="华文楷体" panose="02010600040101010101" pitchFamily="2" charset="-122"/>
            </a:endParaRPr>
          </a:p>
        </p:txBody>
      </p:sp>
      <p:sp>
        <p:nvSpPr>
          <p:cNvPr id="6" name="Rectangle 3"/>
          <p:cNvSpPr txBox="1">
            <a:spLocks noChangeArrowheads="1"/>
          </p:cNvSpPr>
          <p:nvPr/>
        </p:nvSpPr>
        <p:spPr>
          <a:xfrm>
            <a:off x="563793" y="954861"/>
            <a:ext cx="7776864" cy="47863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pPr>
            <a:r>
              <a:rPr lang="zh-CN" altLang="en-US" sz="2000" dirty="0" smtClean="0">
                <a:latin typeface="华文楷体" panose="02010600040101010101" pitchFamily="2" charset="-122"/>
                <a:ea typeface="华文楷体" panose="02010600040101010101" pitchFamily="2" charset="-122"/>
                <a:cs typeface="Arial" panose="020B0604020202020204" pitchFamily="34" charset="0"/>
              </a:rPr>
              <a:t>中国科学院自动化研究所：田捷研究员</a:t>
            </a:r>
            <a:endParaRPr lang="en-US" altLang="zh-CN" dirty="0" smtClean="0">
              <a:latin typeface="华文楷体" panose="02010600040101010101" pitchFamily="2" charset="-122"/>
              <a:ea typeface="华文楷体" panose="02010600040101010101" pitchFamily="2" charset="-122"/>
              <a:cs typeface="Arial" panose="020B0604020202020204" pitchFamily="34" charset="0"/>
            </a:endParaRPr>
          </a:p>
          <a:p>
            <a:pPr marL="342900" lvl="1" indent="-342900">
              <a:spcAft>
                <a:spcPts val="600"/>
              </a:spcAft>
              <a:buClr>
                <a:schemeClr val="folHlink"/>
              </a:buClr>
              <a:buSzPct val="60000"/>
            </a:pPr>
            <a:endParaRPr lang="en-US" altLang="zh-CN" dirty="0" smtClean="0">
              <a:latin typeface="华文楷体" panose="02010600040101010101" pitchFamily="2" charset="-122"/>
              <a:ea typeface="华文楷体" panose="02010600040101010101" pitchFamily="2" charset="-122"/>
              <a:cs typeface="Arial" panose="020B0604020202020204" pitchFamily="34" charset="0"/>
            </a:endParaRPr>
          </a:p>
          <a:p>
            <a:pPr marL="342900" lvl="1" indent="-342900">
              <a:spcAft>
                <a:spcPts val="600"/>
              </a:spcAft>
              <a:buClr>
                <a:schemeClr val="folHlink"/>
              </a:buClr>
              <a:buSzPct val="60000"/>
            </a:pPr>
            <a:endParaRPr lang="en-US" altLang="zh-CN" dirty="0">
              <a:latin typeface="华文楷体" panose="02010600040101010101" pitchFamily="2" charset="-122"/>
              <a:ea typeface="华文楷体" panose="02010600040101010101" pitchFamily="2" charset="-122"/>
              <a:cs typeface="Arial" panose="020B0604020202020204" pitchFamily="34" charset="0"/>
            </a:endParaRPr>
          </a:p>
          <a:p>
            <a:pPr marL="342900" lvl="1" indent="-342900">
              <a:spcAft>
                <a:spcPts val="600"/>
              </a:spcAft>
              <a:buClr>
                <a:schemeClr val="folHlink"/>
              </a:buClr>
              <a:buSzPct val="60000"/>
            </a:pPr>
            <a:endParaRPr lang="en-US" altLang="zh-CN" dirty="0" smtClean="0">
              <a:latin typeface="华文楷体" panose="02010600040101010101" pitchFamily="2" charset="-122"/>
              <a:ea typeface="华文楷体" panose="02010600040101010101" pitchFamily="2" charset="-122"/>
              <a:cs typeface="Arial" panose="020B0604020202020204" pitchFamily="34" charset="0"/>
            </a:endParaRPr>
          </a:p>
          <a:p>
            <a:pPr marL="342900" lvl="1" indent="-342900">
              <a:spcAft>
                <a:spcPts val="600"/>
              </a:spcAft>
              <a:buClr>
                <a:schemeClr val="folHlink"/>
              </a:buClr>
              <a:buSzPct val="60000"/>
            </a:pPr>
            <a:endParaRPr lang="en-US" altLang="zh-CN" dirty="0">
              <a:latin typeface="华文楷体" panose="02010600040101010101" pitchFamily="2" charset="-122"/>
              <a:ea typeface="华文楷体" panose="02010600040101010101" pitchFamily="2" charset="-122"/>
              <a:cs typeface="Arial" panose="020B0604020202020204" pitchFamily="34" charset="0"/>
            </a:endParaRPr>
          </a:p>
          <a:p>
            <a:pPr marL="0" lvl="1" indent="0">
              <a:spcAft>
                <a:spcPts val="600"/>
              </a:spcAft>
              <a:buClr>
                <a:schemeClr val="folHlink"/>
              </a:buClr>
              <a:buSzPct val="60000"/>
              <a:buNone/>
            </a:pPr>
            <a:endParaRPr lang="en-US" altLang="zh-CN" dirty="0">
              <a:latin typeface="华文楷体" panose="02010600040101010101" pitchFamily="2" charset="-122"/>
              <a:ea typeface="华文楷体" panose="02010600040101010101" pitchFamily="2" charset="-122"/>
              <a:cs typeface="Arial" panose="020B0604020202020204" pitchFamily="34" charset="0"/>
            </a:endParaRPr>
          </a:p>
          <a:p>
            <a:pPr marL="342900" lvl="1" indent="-342900">
              <a:spcAft>
                <a:spcPts val="600"/>
              </a:spcAft>
              <a:buClr>
                <a:schemeClr val="folHlink"/>
              </a:buClr>
              <a:buSzPct val="60000"/>
            </a:pPr>
            <a:r>
              <a:rPr lang="zh-CN" altLang="en-US" sz="2000" dirty="0" smtClean="0">
                <a:latin typeface="华文楷体" panose="02010600040101010101" pitchFamily="2" charset="-122"/>
                <a:ea typeface="华文楷体" panose="02010600040101010101" pitchFamily="2" charset="-122"/>
                <a:cs typeface="Arial" panose="020B0604020202020204" pitchFamily="34" charset="0"/>
              </a:rPr>
              <a:t>上海科技大学生物医学工程学院：沈定刚教授</a:t>
            </a:r>
            <a:endParaRPr lang="en-US" altLang="zh-CN" sz="1800" dirty="0" smtClean="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2000" dirty="0" smtClean="0">
              <a:latin typeface="华文楷体" panose="02010600040101010101" pitchFamily="2" charset="-122"/>
              <a:ea typeface="华文楷体" panose="02010600040101010101" pitchFamily="2" charset="-122"/>
            </a:endParaRPr>
          </a:p>
          <a:p>
            <a:pPr lvl="1"/>
            <a:endParaRPr lang="zh-CN" altLang="en-US" sz="1800" b="1" dirty="0" smtClean="0">
              <a:ea typeface="宋体" panose="02010600030101010101" pitchFamily="2" charset="-122"/>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924319" y="1331181"/>
            <a:ext cx="5624047" cy="2339543"/>
          </a:xfrm>
          <a:prstGeom prst="rect">
            <a:avLst/>
          </a:prstGeom>
        </p:spPr>
      </p:pic>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654" y="4210757"/>
            <a:ext cx="3589331" cy="2483119"/>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4319" y="4210757"/>
            <a:ext cx="6919430" cy="248311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476510" y="194928"/>
            <a:ext cx="6389687" cy="8572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dirty="0" smtClean="0">
                <a:latin typeface="华文楷体" panose="02010600040101010101" pitchFamily="2" charset="-122"/>
                <a:ea typeface="华文楷体" panose="02010600040101010101" pitchFamily="2" charset="-122"/>
              </a:rPr>
              <a:t>B</a:t>
            </a:r>
            <a:r>
              <a:rPr lang="zh-CN" altLang="en-US" sz="2800" dirty="0" smtClean="0">
                <a:latin typeface="华文楷体" panose="02010600040101010101" pitchFamily="2" charset="-122"/>
                <a:ea typeface="华文楷体" panose="02010600040101010101" pitchFamily="2" charset="-122"/>
              </a:rPr>
              <a:t>超成像原理</a:t>
            </a:r>
            <a:endParaRPr lang="en-US" altLang="zh-CN" sz="2800" dirty="0" smtClean="0">
              <a:latin typeface="华文楷体" panose="02010600040101010101" pitchFamily="2" charset="-122"/>
              <a:ea typeface="华文楷体" panose="02010600040101010101" pitchFamily="2" charset="-122"/>
            </a:endParaRPr>
          </a:p>
        </p:txBody>
      </p:sp>
      <p:sp>
        <p:nvSpPr>
          <p:cNvPr id="6" name="Rectangle 3"/>
          <p:cNvSpPr txBox="1">
            <a:spLocks noChangeArrowheads="1"/>
          </p:cNvSpPr>
          <p:nvPr/>
        </p:nvSpPr>
        <p:spPr>
          <a:xfrm>
            <a:off x="563793" y="1125458"/>
            <a:ext cx="7776864" cy="478631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pPr>
            <a:r>
              <a:rPr lang="zh-CN" altLang="en-US" sz="2000" dirty="0" smtClean="0">
                <a:latin typeface="华文楷体" panose="02010600040101010101" pitchFamily="2" charset="-122"/>
                <a:ea typeface="华文楷体" panose="02010600040101010101" pitchFamily="2" charset="-122"/>
                <a:cs typeface="Arial" panose="020B0604020202020204" pitchFamily="34" charset="0"/>
              </a:rPr>
              <a:t>声波的反射与透射</a:t>
            </a:r>
            <a:endParaRPr lang="en-US" altLang="zh-CN" sz="2000" dirty="0" smtClean="0">
              <a:latin typeface="华文楷体" panose="02010600040101010101" pitchFamily="2" charset="-122"/>
              <a:ea typeface="华文楷体" panose="02010600040101010101" pitchFamily="2" charset="-122"/>
              <a:cs typeface="Arial" panose="020B0604020202020204" pitchFamily="34" charset="0"/>
            </a:endParaRPr>
          </a:p>
          <a:p>
            <a:pPr marL="0" indent="0">
              <a:spcAft>
                <a:spcPts val="600"/>
              </a:spcAft>
              <a:buNone/>
            </a:pPr>
            <a:r>
              <a:rPr lang="zh-CN" altLang="en-US" sz="2000" dirty="0" smtClean="0">
                <a:latin typeface="华文楷体" panose="02010600040101010101" pitchFamily="2" charset="-122"/>
                <a:ea typeface="华文楷体" panose="02010600040101010101" pitchFamily="2" charset="-122"/>
                <a:cs typeface="Arial" panose="020B0604020202020204" pitchFamily="34" charset="0"/>
              </a:rPr>
              <a:t>声波在传播的过程中，遇到不同声阻抗的介质分界面时，发生反射与折射。</a:t>
            </a:r>
            <a:endParaRPr lang="en-US" altLang="zh-CN" sz="2000" dirty="0" smtClean="0">
              <a:latin typeface="华文楷体" panose="02010600040101010101" pitchFamily="2" charset="-122"/>
              <a:ea typeface="华文楷体" panose="02010600040101010101" pitchFamily="2" charset="-122"/>
              <a:cs typeface="Arial" panose="020B0604020202020204" pitchFamily="34" charset="0"/>
            </a:endParaRPr>
          </a:p>
          <a:p>
            <a:pPr>
              <a:spcAft>
                <a:spcPts val="600"/>
              </a:spcAft>
              <a:buFont typeface="Wingdings" panose="05000000000000000000" pitchFamily="2" charset="2"/>
              <a:buChar char="n"/>
            </a:pPr>
            <a:r>
              <a:rPr lang="en-US" altLang="zh-CN" sz="2000" dirty="0">
                <a:latin typeface="华文楷体" panose="02010600040101010101" pitchFamily="2" charset="-122"/>
                <a:ea typeface="华文楷体" panose="02010600040101010101" pitchFamily="2" charset="-122"/>
                <a:cs typeface="Arial" panose="020B0604020202020204" pitchFamily="34" charset="0"/>
              </a:rPr>
              <a:t> </a:t>
            </a:r>
            <a:r>
              <a:rPr lang="zh-CN" altLang="en-US" sz="2000" dirty="0" smtClean="0">
                <a:latin typeface="华文楷体" panose="02010600040101010101" pitchFamily="2" charset="-122"/>
                <a:ea typeface="华文楷体" panose="02010600040101010101" pitchFamily="2" charset="-122"/>
                <a:cs typeface="Arial" panose="020B0604020202020204" pitchFamily="34" charset="0"/>
              </a:rPr>
              <a:t>强度反射系数 </a:t>
            </a:r>
            <a:endParaRPr lang="en-US" altLang="zh-CN" sz="2000" dirty="0" smtClean="0">
              <a:latin typeface="华文楷体" panose="02010600040101010101" pitchFamily="2" charset="-122"/>
              <a:ea typeface="华文楷体" panose="02010600040101010101" pitchFamily="2" charset="-122"/>
              <a:cs typeface="Arial" panose="020B0604020202020204" pitchFamily="34" charset="0"/>
            </a:endParaRPr>
          </a:p>
          <a:p>
            <a:pPr>
              <a:spcAft>
                <a:spcPts val="600"/>
              </a:spcAft>
              <a:buFont typeface="Wingdings" panose="05000000000000000000" pitchFamily="2" charset="2"/>
              <a:buChar char="n"/>
            </a:pPr>
            <a:endParaRPr lang="en-US" altLang="zh-CN" sz="2000" dirty="0">
              <a:latin typeface="华文楷体" panose="02010600040101010101" pitchFamily="2" charset="-122"/>
              <a:ea typeface="华文楷体" panose="02010600040101010101" pitchFamily="2" charset="-122"/>
              <a:cs typeface="Arial" panose="020B0604020202020204" pitchFamily="34" charset="0"/>
            </a:endParaRPr>
          </a:p>
          <a:p>
            <a:pPr>
              <a:spcAft>
                <a:spcPts val="600"/>
              </a:spcAft>
              <a:buFont typeface="Wingdings" panose="05000000000000000000" pitchFamily="2" charset="2"/>
              <a:buChar char="n"/>
            </a:pPr>
            <a:endParaRPr lang="en-US" altLang="zh-CN" sz="2000" dirty="0" smtClean="0">
              <a:latin typeface="华文楷体" panose="02010600040101010101" pitchFamily="2" charset="-122"/>
              <a:ea typeface="华文楷体" panose="02010600040101010101" pitchFamily="2" charset="-122"/>
              <a:cs typeface="Arial" panose="020B0604020202020204" pitchFamily="34" charset="0"/>
            </a:endParaRPr>
          </a:p>
          <a:p>
            <a:pPr>
              <a:spcAft>
                <a:spcPts val="600"/>
              </a:spcAft>
              <a:buFont typeface="Wingdings" panose="05000000000000000000" pitchFamily="2" charset="2"/>
              <a:buChar char="n"/>
            </a:pPr>
            <a:r>
              <a:rPr lang="zh-CN" altLang="en-US" sz="2000" dirty="0" smtClean="0">
                <a:latin typeface="华文楷体" panose="02010600040101010101" pitchFamily="2" charset="-122"/>
                <a:ea typeface="华文楷体" panose="02010600040101010101" pitchFamily="2" charset="-122"/>
                <a:cs typeface="Arial" panose="020B0604020202020204" pitchFamily="34" charset="0"/>
              </a:rPr>
              <a:t>强度透射系数</a:t>
            </a:r>
            <a:endParaRPr lang="en-US" altLang="zh-CN" sz="2000" dirty="0" smtClean="0">
              <a:latin typeface="华文楷体" panose="02010600040101010101" pitchFamily="2" charset="-122"/>
              <a:ea typeface="华文楷体" panose="02010600040101010101" pitchFamily="2" charset="-122"/>
              <a:cs typeface="Arial" panose="020B0604020202020204" pitchFamily="34" charset="0"/>
            </a:endParaRPr>
          </a:p>
          <a:p>
            <a:pPr marL="0" indent="0">
              <a:spcAft>
                <a:spcPts val="600"/>
              </a:spcAft>
              <a:buNone/>
            </a:pPr>
            <a:endParaRPr lang="en-US" altLang="zh-CN" sz="1800" b="1" dirty="0">
              <a:ea typeface="宋体" panose="02010600030101010101" pitchFamily="2" charset="-122"/>
            </a:endParaRPr>
          </a:p>
          <a:p>
            <a:pPr marL="0" indent="0">
              <a:spcAft>
                <a:spcPts val="600"/>
              </a:spcAft>
              <a:buNone/>
            </a:pPr>
            <a:endParaRPr lang="en-US" altLang="zh-CN" sz="1800" b="1" dirty="0" smtClean="0">
              <a:latin typeface="宋体" panose="02010600030101010101" pitchFamily="2" charset="-122"/>
              <a:ea typeface="宋体" panose="02010600030101010101" pitchFamily="2" charset="-122"/>
            </a:endParaRPr>
          </a:p>
          <a:p>
            <a:pPr>
              <a:spcAft>
                <a:spcPts val="600"/>
              </a:spcAft>
              <a:buFont typeface="Wingdings" panose="05000000000000000000" pitchFamily="2" charset="2"/>
              <a:buChar char="Ø"/>
            </a:pPr>
            <a:r>
              <a:rPr lang="zh-CN" altLang="en-US" sz="2000" dirty="0">
                <a:solidFill>
                  <a:schemeClr val="accent1">
                    <a:lumMod val="75000"/>
                  </a:schemeClr>
                </a:solidFill>
                <a:latin typeface="华文楷体" panose="02010600040101010101" pitchFamily="2" charset="-122"/>
                <a:ea typeface="华文楷体" panose="02010600040101010101" pitchFamily="2" charset="-122"/>
              </a:rPr>
              <a:t>当</a:t>
            </a:r>
            <a:r>
              <a:rPr lang="zh-CN" altLang="en-US" sz="2000" dirty="0" smtClean="0">
                <a:solidFill>
                  <a:schemeClr val="accent1">
                    <a:lumMod val="75000"/>
                  </a:schemeClr>
                </a:solidFill>
                <a:latin typeface="华文楷体" panose="02010600040101010101" pitchFamily="2" charset="-122"/>
                <a:ea typeface="华文楷体" panose="02010600040101010101" pitchFamily="2" charset="-122"/>
              </a:rPr>
              <a:t>两种介质声阻抗相差较大时，反射强，透射弱；</a:t>
            </a:r>
            <a:endParaRPr lang="en-US" altLang="zh-CN" sz="2000" dirty="0" smtClean="0">
              <a:solidFill>
                <a:schemeClr val="accent1">
                  <a:lumMod val="75000"/>
                </a:schemeClr>
              </a:solidFill>
              <a:latin typeface="华文楷体" panose="02010600040101010101" pitchFamily="2" charset="-122"/>
              <a:ea typeface="华文楷体" panose="02010600040101010101" pitchFamily="2" charset="-122"/>
            </a:endParaRPr>
          </a:p>
          <a:p>
            <a:pPr>
              <a:spcAft>
                <a:spcPts val="600"/>
              </a:spcAft>
              <a:buFont typeface="Wingdings" panose="05000000000000000000" pitchFamily="2" charset="2"/>
              <a:buChar char="Ø"/>
            </a:pPr>
            <a:r>
              <a:rPr lang="zh-CN" altLang="en-US" sz="2000" dirty="0" smtClean="0">
                <a:solidFill>
                  <a:schemeClr val="accent1">
                    <a:lumMod val="75000"/>
                  </a:schemeClr>
                </a:solidFill>
                <a:latin typeface="华文楷体" panose="02010600040101010101" pitchFamily="2" charset="-122"/>
                <a:ea typeface="华文楷体" panose="02010600040101010101" pitchFamily="2" charset="-122"/>
              </a:rPr>
              <a:t>当两种介质声阻抗相近时，投射强，反射弱。</a:t>
            </a:r>
            <a:endParaRPr lang="en-US" altLang="zh-CN" sz="2000" dirty="0" smtClean="0">
              <a:solidFill>
                <a:schemeClr val="accent1">
                  <a:lumMod val="75000"/>
                </a:schemeClr>
              </a:solidFill>
              <a:latin typeface="华文楷体" panose="02010600040101010101" pitchFamily="2" charset="-122"/>
              <a:ea typeface="华文楷体" panose="02010600040101010101" pitchFamily="2" charset="-122"/>
            </a:endParaRPr>
          </a:p>
        </p:txBody>
      </p:sp>
      <mc:AlternateContent xmlns:mc="http://schemas.openxmlformats.org/markup-compatibility/2006">
        <mc:Choice xmlns:a14="http://schemas.microsoft.com/office/drawing/2010/main" Requires="a14">
          <p:sp>
            <p:nvSpPr>
              <p:cNvPr id="2" name="矩形 1"/>
              <p:cNvSpPr/>
              <p:nvPr/>
            </p:nvSpPr>
            <p:spPr>
              <a:xfrm>
                <a:off x="2732023" y="2627297"/>
                <a:ext cx="3006861" cy="769378"/>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𝑟</m:t>
                      </m:r>
                      <m:r>
                        <a:rPr lang="zh-CN" altLang="en-US" i="0">
                          <a:latin typeface="Cambria Math" panose="02040503050406030204" pitchFamily="18" charset="0"/>
                        </a:rPr>
                        <m:t>=</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f>
                                <m:fPr>
                                  <m:ctrlPr>
                                    <a:rPr lang="zh-CN" altLang="en-US" i="1">
                                      <a:latin typeface="Cambria Math" panose="02040503050406030204" pitchFamily="18" charset="0"/>
                                    </a:rPr>
                                  </m:ctrlPr>
                                </m:fPr>
                                <m:num>
                                  <m:sSub>
                                    <m:sSubPr>
                                      <m:ctrlPr>
                                        <a:rPr lang="zh-CN" altLang="en-US" i="1">
                                          <a:latin typeface="Cambria Math" panose="02040503050406030204" pitchFamily="18" charset="0"/>
                                        </a:rPr>
                                      </m:ctrlPr>
                                    </m:sSubPr>
                                    <m:e>
                                      <m:r>
                                        <a:rPr lang="zh-CN" altLang="en-US" i="1">
                                          <a:latin typeface="Cambria Math" panose="02040503050406030204" pitchFamily="18" charset="0"/>
                                        </a:rPr>
                                        <m:t>𝑍</m:t>
                                      </m:r>
                                    </m:e>
                                    <m:sub>
                                      <m:r>
                                        <a:rPr lang="zh-CN" altLang="en-US" i="0">
                                          <a:latin typeface="Cambria Math" panose="02040503050406030204" pitchFamily="18" charset="0"/>
                                        </a:rPr>
                                        <m:t>2</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𝑍</m:t>
                                      </m:r>
                                    </m:e>
                                    <m:sub>
                                      <m:r>
                                        <a:rPr lang="zh-CN" altLang="en-US" i="0">
                                          <a:latin typeface="Cambria Math" panose="02040503050406030204" pitchFamily="18" charset="0"/>
                                        </a:rPr>
                                        <m:t>1</m:t>
                                      </m:r>
                                    </m:sub>
                                  </m:sSub>
                                </m:num>
                                <m:den>
                                  <m:sSub>
                                    <m:sSubPr>
                                      <m:ctrlPr>
                                        <a:rPr lang="zh-CN" altLang="en-US" i="1">
                                          <a:latin typeface="Cambria Math" panose="02040503050406030204" pitchFamily="18" charset="0"/>
                                        </a:rPr>
                                      </m:ctrlPr>
                                    </m:sSubPr>
                                    <m:e>
                                      <m:r>
                                        <a:rPr lang="zh-CN" altLang="en-US" i="1">
                                          <a:latin typeface="Cambria Math" panose="02040503050406030204" pitchFamily="18" charset="0"/>
                                        </a:rPr>
                                        <m:t>𝑍</m:t>
                                      </m:r>
                                    </m:e>
                                    <m:sub>
                                      <m:r>
                                        <a:rPr lang="zh-CN" altLang="en-US" i="0">
                                          <a:latin typeface="Cambria Math" panose="02040503050406030204" pitchFamily="18" charset="0"/>
                                        </a:rPr>
                                        <m:t>2</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𝑍</m:t>
                                      </m:r>
                                    </m:e>
                                    <m:sub>
                                      <m:r>
                                        <a:rPr lang="zh-CN" altLang="en-US" i="0">
                                          <a:latin typeface="Cambria Math" panose="02040503050406030204" pitchFamily="18" charset="0"/>
                                        </a:rPr>
                                        <m:t>1</m:t>
                                      </m:r>
                                    </m:sub>
                                  </m:sSub>
                                </m:den>
                              </m:f>
                            </m:e>
                          </m:d>
                        </m:e>
                        <m:sup>
                          <m:r>
                            <a:rPr lang="zh-CN" altLang="en-US" i="0">
                              <a:latin typeface="Cambria Math" panose="02040503050406030204" pitchFamily="18" charset="0"/>
                            </a:rPr>
                            <m:t>2</m:t>
                          </m:r>
                        </m:sup>
                      </m:sSup>
                    </m:oMath>
                  </m:oMathPara>
                </a14:m>
                <a:endParaRPr lang="zh-CN" altLang="en-US" dirty="0"/>
              </a:p>
            </p:txBody>
          </p:sp>
        </mc:Choice>
        <mc:Fallback>
          <p:sp>
            <p:nvSpPr>
              <p:cNvPr id="2" name="矩形 1"/>
              <p:cNvSpPr>
                <a:spLocks noRot="1" noChangeAspect="1" noMove="1" noResize="1" noEditPoints="1" noAdjustHandles="1" noChangeArrowheads="1" noChangeShapeType="1" noTextEdit="1"/>
              </p:cNvSpPr>
              <p:nvPr/>
            </p:nvSpPr>
            <p:spPr>
              <a:xfrm>
                <a:off x="2732023" y="2627297"/>
                <a:ext cx="3006861" cy="769378"/>
              </a:xfrm>
              <a:prstGeom prst="rect">
                <a:avLst/>
              </a:prstGeom>
              <a:blipFill rotWithShape="0">
                <a:blip r:embed="rId1"/>
                <a:stretch>
                  <a:fillRect/>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3" name="矩形 2"/>
              <p:cNvSpPr/>
              <p:nvPr/>
            </p:nvSpPr>
            <p:spPr>
              <a:xfrm>
                <a:off x="3329899" y="3960290"/>
                <a:ext cx="1678986" cy="657039"/>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𝑡</m:t>
                      </m:r>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0">
                              <a:latin typeface="Cambria Math" panose="02040503050406030204" pitchFamily="18" charset="0"/>
                            </a:rPr>
                            <m:t>4</m:t>
                          </m:r>
                          <m:sSub>
                            <m:sSubPr>
                              <m:ctrlPr>
                                <a:rPr lang="zh-CN" altLang="en-US" i="1">
                                  <a:latin typeface="Cambria Math" panose="02040503050406030204" pitchFamily="18" charset="0"/>
                                </a:rPr>
                              </m:ctrlPr>
                            </m:sSubPr>
                            <m:e>
                              <m:r>
                                <a:rPr lang="zh-CN" altLang="en-US" i="1">
                                  <a:latin typeface="Cambria Math" panose="02040503050406030204" pitchFamily="18" charset="0"/>
                                </a:rPr>
                                <m:t>𝑍</m:t>
                              </m:r>
                            </m:e>
                            <m:sub>
                              <m:r>
                                <a:rPr lang="zh-CN" altLang="en-US" i="0">
                                  <a:latin typeface="Cambria Math" panose="02040503050406030204" pitchFamily="18" charset="0"/>
                                </a:rPr>
                                <m:t>1</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𝑍</m:t>
                              </m:r>
                            </m:e>
                            <m:sub>
                              <m:r>
                                <a:rPr lang="zh-CN" altLang="en-US" i="0">
                                  <a:latin typeface="Cambria Math" panose="02040503050406030204" pitchFamily="18" charset="0"/>
                                </a:rPr>
                                <m:t>2</m:t>
                              </m:r>
                            </m:sub>
                          </m:sSub>
                        </m:num>
                        <m:den>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𝑍</m:t>
                                      </m:r>
                                    </m:e>
                                    <m:sub>
                                      <m:r>
                                        <a:rPr lang="zh-CN" altLang="en-US" i="0">
                                          <a:latin typeface="Cambria Math" panose="02040503050406030204" pitchFamily="18" charset="0"/>
                                        </a:rPr>
                                        <m:t>1</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𝑍</m:t>
                                      </m:r>
                                    </m:e>
                                    <m:sub>
                                      <m:r>
                                        <a:rPr lang="zh-CN" altLang="en-US" i="0">
                                          <a:latin typeface="Cambria Math" panose="02040503050406030204" pitchFamily="18" charset="0"/>
                                        </a:rPr>
                                        <m:t>2</m:t>
                                      </m:r>
                                    </m:sub>
                                  </m:sSub>
                                </m:e>
                              </m:d>
                            </m:e>
                            <m:sup>
                              <m:r>
                                <a:rPr lang="zh-CN" altLang="en-US" i="0">
                                  <a:latin typeface="Cambria Math" panose="02040503050406030204" pitchFamily="18" charset="0"/>
                                </a:rPr>
                                <m:t>2</m:t>
                              </m:r>
                            </m:sup>
                          </m:sSup>
                        </m:den>
                      </m:f>
                    </m:oMath>
                  </m:oMathPara>
                </a14:m>
                <a:endParaRPr lang="zh-CN" altLang="en-US" dirty="0"/>
              </a:p>
            </p:txBody>
          </p:sp>
        </mc:Choice>
        <mc:Fallback>
          <p:sp>
            <p:nvSpPr>
              <p:cNvPr id="3" name="矩形 2"/>
              <p:cNvSpPr>
                <a:spLocks noRot="1" noChangeAspect="1" noMove="1" noResize="1" noEditPoints="1" noAdjustHandles="1" noChangeArrowheads="1" noChangeShapeType="1" noTextEdit="1"/>
              </p:cNvSpPr>
              <p:nvPr/>
            </p:nvSpPr>
            <p:spPr>
              <a:xfrm>
                <a:off x="3329899" y="3960290"/>
                <a:ext cx="1678986" cy="657039"/>
              </a:xfrm>
              <a:prstGeom prst="rect">
                <a:avLst/>
              </a:prstGeom>
              <a:blipFill rotWithShape="0">
                <a:blip r:embed="rId2"/>
                <a:stretch>
                  <a:fillRect/>
                </a:stretch>
              </a:blipFill>
            </p:spPr>
            <p:txBody>
              <a:bodyPr/>
              <a:lstStyle/>
              <a:p>
                <a:r>
                  <a:rPr lang="zh-CN" altLang="en-US">
                    <a:noFill/>
                  </a:rPr>
                  <a:t> </a:t>
                </a:r>
                <a:endParaRPr lang="zh-CN" altLang="en-US">
                  <a:noFill/>
                </a:endParaRPr>
              </a:p>
            </p:txBody>
          </p:sp>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476510" y="194928"/>
            <a:ext cx="6389687" cy="8572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dirty="0" smtClean="0">
                <a:latin typeface="华文楷体" panose="02010600040101010101" pitchFamily="2" charset="-122"/>
                <a:ea typeface="华文楷体" panose="02010600040101010101" pitchFamily="2" charset="-122"/>
              </a:rPr>
              <a:t>B</a:t>
            </a:r>
            <a:r>
              <a:rPr lang="zh-CN" altLang="en-US" sz="2800" dirty="0" smtClean="0">
                <a:latin typeface="华文楷体" panose="02010600040101010101" pitchFamily="2" charset="-122"/>
                <a:ea typeface="华文楷体" panose="02010600040101010101" pitchFamily="2" charset="-122"/>
              </a:rPr>
              <a:t>超成像原理</a:t>
            </a:r>
            <a:endParaRPr lang="en-US" altLang="zh-CN" sz="2800" dirty="0" smtClean="0">
              <a:latin typeface="华文楷体" panose="02010600040101010101" pitchFamily="2" charset="-122"/>
              <a:ea typeface="华文楷体" panose="02010600040101010101" pitchFamily="2" charset="-122"/>
            </a:endParaRPr>
          </a:p>
        </p:txBody>
      </p:sp>
      <p:sp>
        <p:nvSpPr>
          <p:cNvPr id="6" name="Rectangle 3"/>
          <p:cNvSpPr txBox="1">
            <a:spLocks noChangeArrowheads="1"/>
          </p:cNvSpPr>
          <p:nvPr/>
        </p:nvSpPr>
        <p:spPr>
          <a:xfrm>
            <a:off x="563793" y="1125458"/>
            <a:ext cx="7776864" cy="47863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pPr>
            <a:endParaRPr lang="en-US" altLang="zh-CN" sz="2000" dirty="0" smtClean="0">
              <a:solidFill>
                <a:schemeClr val="accent1">
                  <a:lumMod val="75000"/>
                </a:schemeClr>
              </a:solidFill>
              <a:latin typeface="华文楷体" panose="02010600040101010101" pitchFamily="2" charset="-122"/>
              <a:ea typeface="华文楷体" panose="02010600040101010101" pitchFamily="2" charset="-122"/>
            </a:endParaRPr>
          </a:p>
        </p:txBody>
      </p:sp>
      <p:graphicFrame>
        <p:nvGraphicFramePr>
          <p:cNvPr id="7" name="Object 3"/>
          <p:cNvGraphicFramePr>
            <a:graphicFrameLocks noChangeAspect="1"/>
          </p:cNvGraphicFramePr>
          <p:nvPr/>
        </p:nvGraphicFramePr>
        <p:xfrm>
          <a:off x="6154052" y="1079372"/>
          <a:ext cx="2691430" cy="3267963"/>
        </p:xfrm>
        <a:graphic>
          <a:graphicData uri="http://schemas.openxmlformats.org/presentationml/2006/ole">
            <mc:AlternateContent xmlns:mc="http://schemas.openxmlformats.org/markup-compatibility/2006">
              <mc:Choice xmlns:v="urn:schemas-microsoft-com:vml" Requires="v">
                <p:oleObj spid="_x0000_s1028" name="Image" r:id="rId1" imgW="4381500" imgH="4178300" progId="Photoshop.Image.6">
                  <p:embed/>
                </p:oleObj>
              </mc:Choice>
              <mc:Fallback>
                <p:oleObj name="Image" r:id="rId1" imgW="4381500" imgH="4178300" progId="Photoshop.Image.6">
                  <p:embed/>
                  <p:pic>
                    <p:nvPicPr>
                      <p:cNvPr id="0" name="图片 10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4052" y="1079372"/>
                        <a:ext cx="2691430" cy="3267963"/>
                      </a:xfrm>
                      <a:prstGeom prst="rect">
                        <a:avLst/>
                      </a:prstGeom>
                      <a:noFill/>
                      <a:ln>
                        <a:noFill/>
                      </a:ln>
                      <a:effectLst/>
                    </p:spPr>
                  </p:pic>
                </p:oleObj>
              </mc:Fallback>
            </mc:AlternateContent>
          </a:graphicData>
        </a:graphic>
      </p:graphicFrame>
      <p:grpSp>
        <p:nvGrpSpPr>
          <p:cNvPr id="8" name="Group 3"/>
          <p:cNvGrpSpPr/>
          <p:nvPr/>
        </p:nvGrpSpPr>
        <p:grpSpPr bwMode="auto">
          <a:xfrm>
            <a:off x="173608" y="1357951"/>
            <a:ext cx="7239000" cy="4572000"/>
            <a:chOff x="390" y="4545"/>
            <a:chExt cx="11400" cy="4290"/>
          </a:xfrm>
        </p:grpSpPr>
        <p:sp>
          <p:nvSpPr>
            <p:cNvPr id="9" name="Rectangle 4"/>
            <p:cNvSpPr>
              <a:spLocks noChangeArrowheads="1"/>
            </p:cNvSpPr>
            <p:nvPr/>
          </p:nvSpPr>
          <p:spPr bwMode="auto">
            <a:xfrm>
              <a:off x="2175" y="6015"/>
              <a:ext cx="570" cy="1335"/>
            </a:xfrm>
            <a:prstGeom prst="rect">
              <a:avLst/>
            </a:prstGeom>
            <a:solidFill>
              <a:srgbClr val="FFFFFF"/>
            </a:solidFill>
            <a:ln w="9525">
              <a:solidFill>
                <a:srgbClr val="000000"/>
              </a:solidFill>
              <a:miter lim="800000"/>
            </a:ln>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zh-CN" altLang="en-US">
                <a:ea typeface="宋体" panose="02010600030101010101" pitchFamily="2" charset="-122"/>
              </a:endParaRPr>
            </a:p>
          </p:txBody>
        </p:sp>
        <p:sp>
          <p:nvSpPr>
            <p:cNvPr id="10" name="Rectangle 5"/>
            <p:cNvSpPr>
              <a:spLocks noChangeArrowheads="1"/>
            </p:cNvSpPr>
            <p:nvPr/>
          </p:nvSpPr>
          <p:spPr bwMode="auto">
            <a:xfrm>
              <a:off x="2175" y="6750"/>
              <a:ext cx="570" cy="300"/>
            </a:xfrm>
            <a:prstGeom prst="rect">
              <a:avLst/>
            </a:prstGeom>
            <a:solidFill>
              <a:srgbClr val="333333"/>
            </a:solidFill>
            <a:ln w="9525">
              <a:solidFill>
                <a:srgbClr val="000000"/>
              </a:solidFill>
              <a:miter lim="800000"/>
            </a:ln>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zh-CN" altLang="en-US">
                <a:ea typeface="宋体" panose="02010600030101010101" pitchFamily="2" charset="-122"/>
              </a:endParaRPr>
            </a:p>
          </p:txBody>
        </p:sp>
        <p:sp>
          <p:nvSpPr>
            <p:cNvPr id="11" name="Rectangle 6"/>
            <p:cNvSpPr>
              <a:spLocks noChangeArrowheads="1"/>
            </p:cNvSpPr>
            <p:nvPr/>
          </p:nvSpPr>
          <p:spPr bwMode="auto">
            <a:xfrm>
              <a:off x="2175" y="7050"/>
              <a:ext cx="570" cy="300"/>
            </a:xfrm>
            <a:prstGeom prst="rect">
              <a:avLst/>
            </a:prstGeom>
            <a:solidFill>
              <a:srgbClr val="808080"/>
            </a:solidFill>
            <a:ln w="9525">
              <a:solidFill>
                <a:srgbClr val="000000"/>
              </a:solidFill>
              <a:miter lim="800000"/>
            </a:ln>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zh-CN" altLang="en-US">
                <a:ea typeface="宋体" panose="02010600030101010101" pitchFamily="2" charset="-122"/>
              </a:endParaRPr>
            </a:p>
          </p:txBody>
        </p:sp>
        <p:sp>
          <p:nvSpPr>
            <p:cNvPr id="12" name="Rectangle 7"/>
            <p:cNvSpPr>
              <a:spLocks noChangeArrowheads="1"/>
            </p:cNvSpPr>
            <p:nvPr/>
          </p:nvSpPr>
          <p:spPr bwMode="auto">
            <a:xfrm>
              <a:off x="2175" y="6450"/>
              <a:ext cx="570" cy="300"/>
            </a:xfrm>
            <a:prstGeom prst="rect">
              <a:avLst/>
            </a:prstGeom>
            <a:solidFill>
              <a:srgbClr val="C0C0C0"/>
            </a:solidFill>
            <a:ln w="9525">
              <a:solidFill>
                <a:srgbClr val="000000"/>
              </a:solidFill>
              <a:miter lim="800000"/>
            </a:ln>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zh-CN" altLang="en-US">
                <a:ea typeface="宋体" panose="02010600030101010101" pitchFamily="2" charset="-122"/>
              </a:endParaRPr>
            </a:p>
          </p:txBody>
        </p:sp>
        <p:sp>
          <p:nvSpPr>
            <p:cNvPr id="13" name="Text Box 8"/>
            <p:cNvSpPr txBox="1">
              <a:spLocks noChangeArrowheads="1"/>
            </p:cNvSpPr>
            <p:nvPr/>
          </p:nvSpPr>
          <p:spPr bwMode="auto">
            <a:xfrm>
              <a:off x="405" y="7050"/>
              <a:ext cx="2070"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sz="900">
                  <a:latin typeface="Times New Roman" panose="02020603050405020304" pitchFamily="18" charset="0"/>
                  <a:ea typeface="宋体" panose="02010600030101010101" pitchFamily="2" charset="-122"/>
                </a:rPr>
                <a:t>Piezoelectric crystal</a:t>
              </a:r>
              <a:endParaRPr lang="en-US" altLang="zh-CN" sz="900">
                <a:latin typeface="Times New Roman" panose="02020603050405020304" pitchFamily="18" charset="0"/>
                <a:ea typeface="宋体" panose="02010600030101010101" pitchFamily="2" charset="-122"/>
              </a:endParaRPr>
            </a:p>
          </p:txBody>
        </p:sp>
        <p:sp>
          <p:nvSpPr>
            <p:cNvPr id="14" name="Text Box 9"/>
            <p:cNvSpPr txBox="1">
              <a:spLocks noChangeArrowheads="1"/>
            </p:cNvSpPr>
            <p:nvPr/>
          </p:nvSpPr>
          <p:spPr bwMode="auto">
            <a:xfrm>
              <a:off x="405" y="6300"/>
              <a:ext cx="1785"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sz="900" dirty="0">
                  <a:latin typeface="Times New Roman" panose="02020603050405020304" pitchFamily="18" charset="0"/>
                  <a:ea typeface="宋体" panose="02010600030101010101" pitchFamily="2" charset="-122"/>
                </a:rPr>
                <a:t>Acoustic absorbers</a:t>
              </a:r>
              <a:endParaRPr lang="en-US" altLang="zh-CN" sz="900" dirty="0">
                <a:latin typeface="Times New Roman" panose="02020603050405020304" pitchFamily="18" charset="0"/>
                <a:ea typeface="宋体" panose="02010600030101010101" pitchFamily="2" charset="-122"/>
              </a:endParaRPr>
            </a:p>
          </p:txBody>
        </p:sp>
        <p:sp>
          <p:nvSpPr>
            <p:cNvPr id="15" name="Text Box 10"/>
            <p:cNvSpPr txBox="1">
              <a:spLocks noChangeArrowheads="1"/>
            </p:cNvSpPr>
            <p:nvPr/>
          </p:nvSpPr>
          <p:spPr bwMode="auto">
            <a:xfrm>
              <a:off x="390" y="6690"/>
              <a:ext cx="1785"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sz="900" dirty="0">
                  <a:latin typeface="Times New Roman" panose="02020603050405020304" pitchFamily="18" charset="0"/>
                  <a:ea typeface="宋体" panose="02010600030101010101" pitchFamily="2" charset="-122"/>
                </a:rPr>
                <a:t>Blockers</a:t>
              </a:r>
              <a:endParaRPr lang="en-US" altLang="zh-CN" sz="900" dirty="0">
                <a:latin typeface="Times New Roman" panose="02020603050405020304" pitchFamily="18" charset="0"/>
                <a:ea typeface="宋体" panose="02010600030101010101" pitchFamily="2" charset="-122"/>
              </a:endParaRPr>
            </a:p>
          </p:txBody>
        </p:sp>
        <p:sp>
          <p:nvSpPr>
            <p:cNvPr id="16" name="AutoShape 11"/>
            <p:cNvSpPr>
              <a:spLocks noChangeArrowheads="1"/>
            </p:cNvSpPr>
            <p:nvPr/>
          </p:nvSpPr>
          <p:spPr bwMode="auto">
            <a:xfrm>
              <a:off x="1740" y="7935"/>
              <a:ext cx="1545" cy="675"/>
            </a:xfrm>
            <a:prstGeom prst="sun">
              <a:avLst>
                <a:gd name="adj" fmla="val 25000"/>
              </a:avLst>
            </a:prstGeom>
            <a:solidFill>
              <a:srgbClr val="FFFFFF"/>
            </a:solidFill>
            <a:ln w="9525">
              <a:miter lim="800000"/>
            </a:ln>
            <a:scene3d>
              <a:camera prst="legacyObliqueBottomLeft"/>
              <a:lightRig rig="legacyFlat3" dir="t"/>
            </a:scene3d>
            <a:sp3d extrusionH="430200" prstMaterial="legacyMatte">
              <a:bevelT w="13500" h="13500" prst="angle"/>
              <a:bevelB w="13500" h="13500" prst="angle"/>
              <a:extrusionClr>
                <a:srgbClr val="FFFFFF"/>
              </a:extrusionClr>
              <a:contourClr>
                <a:srgbClr val="FFFFFF"/>
              </a:contourClr>
            </a:sp3d>
          </p:spPr>
          <p:txBody>
            <a:bodyPr>
              <a:flatTx/>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zh-CN" altLang="en-US">
                <a:ea typeface="宋体" panose="02010600030101010101" pitchFamily="2" charset="-122"/>
              </a:endParaRPr>
            </a:p>
          </p:txBody>
        </p:sp>
        <p:sp>
          <p:nvSpPr>
            <p:cNvPr id="17" name="Text Box 12"/>
            <p:cNvSpPr txBox="1">
              <a:spLocks noChangeArrowheads="1"/>
            </p:cNvSpPr>
            <p:nvPr/>
          </p:nvSpPr>
          <p:spPr bwMode="auto">
            <a:xfrm>
              <a:off x="570" y="8100"/>
              <a:ext cx="1785"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sz="900">
                  <a:latin typeface="Times New Roman" panose="02020603050405020304" pitchFamily="18" charset="0"/>
                  <a:ea typeface="宋体" panose="02010600030101010101" pitchFamily="2" charset="-122"/>
                </a:rPr>
                <a:t>Imaging</a:t>
              </a:r>
              <a:endParaRPr lang="en-US" altLang="zh-CN" sz="900">
                <a:latin typeface="Times New Roman" panose="02020603050405020304" pitchFamily="18" charset="0"/>
                <a:ea typeface="宋体" panose="02010600030101010101" pitchFamily="2" charset="-122"/>
              </a:endParaRPr>
            </a:p>
            <a:p>
              <a:r>
                <a:rPr lang="en-US" altLang="zh-CN" sz="900">
                  <a:latin typeface="Times New Roman" panose="02020603050405020304" pitchFamily="18" charset="0"/>
                  <a:ea typeface="宋体" panose="02010600030101010101" pitchFamily="2" charset="-122"/>
                </a:rPr>
                <a:t>Object</a:t>
              </a:r>
              <a:endParaRPr lang="en-US" altLang="zh-CN" sz="900">
                <a:latin typeface="Times New Roman" panose="02020603050405020304" pitchFamily="18" charset="0"/>
                <a:ea typeface="宋体" panose="02010600030101010101" pitchFamily="2" charset="-122"/>
              </a:endParaRPr>
            </a:p>
          </p:txBody>
        </p:sp>
        <p:sp>
          <p:nvSpPr>
            <p:cNvPr id="18" name="Rectangle 13"/>
            <p:cNvSpPr>
              <a:spLocks noChangeArrowheads="1"/>
            </p:cNvSpPr>
            <p:nvPr/>
          </p:nvSpPr>
          <p:spPr bwMode="auto">
            <a:xfrm>
              <a:off x="4455" y="6015"/>
              <a:ext cx="1755" cy="900"/>
            </a:xfrm>
            <a:prstGeom prst="rect">
              <a:avLst/>
            </a:prstGeom>
            <a:solidFill>
              <a:srgbClr val="FFFFFF"/>
            </a:solidFill>
            <a:ln w="9525">
              <a:solidFill>
                <a:srgbClr val="000000"/>
              </a:solidFill>
              <a:miter lim="800000"/>
            </a:ln>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zh-CN" sz="1200">
                  <a:latin typeface="Times New Roman" panose="02020603050405020304" pitchFamily="18" charset="0"/>
                  <a:ea typeface="宋体" panose="02010600030101010101" pitchFamily="2" charset="-122"/>
                </a:rPr>
                <a:t>Transmitter/</a:t>
              </a:r>
              <a:endParaRPr lang="en-US" altLang="zh-CN" sz="1200">
                <a:latin typeface="Times New Roman" panose="02020603050405020304" pitchFamily="18" charset="0"/>
                <a:ea typeface="宋体" panose="02010600030101010101" pitchFamily="2" charset="-122"/>
              </a:endParaRPr>
            </a:p>
            <a:p>
              <a:pPr algn="ctr"/>
              <a:r>
                <a:rPr lang="en-US" altLang="zh-CN" sz="1200">
                  <a:latin typeface="Times New Roman" panose="02020603050405020304" pitchFamily="18" charset="0"/>
                  <a:ea typeface="宋体" panose="02010600030101010101" pitchFamily="2" charset="-122"/>
                </a:rPr>
                <a:t>Receiver </a:t>
              </a:r>
              <a:endParaRPr lang="en-US" altLang="zh-CN" sz="1200">
                <a:latin typeface="Times New Roman" panose="02020603050405020304" pitchFamily="18" charset="0"/>
                <a:ea typeface="宋体" panose="02010600030101010101" pitchFamily="2" charset="-122"/>
              </a:endParaRPr>
            </a:p>
            <a:p>
              <a:pPr algn="ctr"/>
              <a:r>
                <a:rPr lang="en-US" altLang="zh-CN" sz="1200">
                  <a:latin typeface="Times New Roman" panose="02020603050405020304" pitchFamily="18" charset="0"/>
                  <a:ea typeface="宋体" panose="02010600030101010101" pitchFamily="2" charset="-122"/>
                </a:rPr>
                <a:t>Circuit</a:t>
              </a:r>
              <a:endParaRPr lang="en-US" altLang="zh-CN" sz="1200">
                <a:latin typeface="Times New Roman" panose="02020603050405020304" pitchFamily="18" charset="0"/>
                <a:ea typeface="宋体" panose="02010600030101010101" pitchFamily="2" charset="-122"/>
              </a:endParaRPr>
            </a:p>
          </p:txBody>
        </p:sp>
        <p:sp>
          <p:nvSpPr>
            <p:cNvPr id="19" name="Rectangle 14"/>
            <p:cNvSpPr>
              <a:spLocks noChangeArrowheads="1"/>
            </p:cNvSpPr>
            <p:nvPr/>
          </p:nvSpPr>
          <p:spPr bwMode="auto">
            <a:xfrm>
              <a:off x="7275" y="6075"/>
              <a:ext cx="1755" cy="735"/>
            </a:xfrm>
            <a:prstGeom prst="rect">
              <a:avLst/>
            </a:prstGeom>
            <a:solidFill>
              <a:srgbClr val="FFFFFF"/>
            </a:solidFill>
            <a:ln w="9525">
              <a:solidFill>
                <a:srgbClr val="000000"/>
              </a:solidFill>
              <a:miter lim="800000"/>
            </a:ln>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zh-CN" sz="1200">
                  <a:latin typeface="Times New Roman" panose="02020603050405020304" pitchFamily="18" charset="0"/>
                  <a:ea typeface="宋体" panose="02010600030101010101" pitchFamily="2" charset="-122"/>
                </a:rPr>
                <a:t>Control</a:t>
              </a:r>
              <a:endParaRPr lang="en-US" altLang="zh-CN" sz="1200">
                <a:latin typeface="Times New Roman" panose="02020603050405020304" pitchFamily="18" charset="0"/>
                <a:ea typeface="宋体" panose="02010600030101010101" pitchFamily="2" charset="-122"/>
              </a:endParaRPr>
            </a:p>
            <a:p>
              <a:pPr algn="ctr"/>
              <a:r>
                <a:rPr lang="en-US" altLang="zh-CN" sz="1200">
                  <a:latin typeface="Times New Roman" panose="02020603050405020304" pitchFamily="18" charset="0"/>
                  <a:ea typeface="宋体" panose="02010600030101010101" pitchFamily="2" charset="-122"/>
                </a:rPr>
                <a:t>Circuit</a:t>
              </a:r>
              <a:endParaRPr lang="en-US" altLang="zh-CN" sz="1200">
                <a:latin typeface="Times New Roman" panose="02020603050405020304" pitchFamily="18" charset="0"/>
                <a:ea typeface="宋体" panose="02010600030101010101" pitchFamily="2" charset="-122"/>
              </a:endParaRPr>
            </a:p>
          </p:txBody>
        </p:sp>
        <p:sp>
          <p:nvSpPr>
            <p:cNvPr id="20" name="Rectangle 15"/>
            <p:cNvSpPr>
              <a:spLocks noChangeArrowheads="1"/>
            </p:cNvSpPr>
            <p:nvPr/>
          </p:nvSpPr>
          <p:spPr bwMode="auto">
            <a:xfrm>
              <a:off x="4425" y="4545"/>
              <a:ext cx="1755" cy="900"/>
            </a:xfrm>
            <a:prstGeom prst="rect">
              <a:avLst/>
            </a:prstGeom>
            <a:solidFill>
              <a:srgbClr val="FFFFFF"/>
            </a:solidFill>
            <a:ln w="9525">
              <a:solidFill>
                <a:srgbClr val="000000"/>
              </a:solidFill>
              <a:miter lim="800000"/>
            </a:ln>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zh-CN" sz="1200" dirty="0">
                  <a:latin typeface="Times New Roman" panose="02020603050405020304" pitchFamily="18" charset="0"/>
                  <a:ea typeface="宋体" panose="02010600030101010101" pitchFamily="2" charset="-122"/>
                </a:rPr>
                <a:t>Pulse</a:t>
              </a:r>
              <a:endParaRPr lang="en-US" altLang="zh-CN" sz="1200" dirty="0">
                <a:latin typeface="Times New Roman" panose="02020603050405020304" pitchFamily="18" charset="0"/>
                <a:ea typeface="宋体" panose="02010600030101010101" pitchFamily="2" charset="-122"/>
              </a:endParaRPr>
            </a:p>
            <a:p>
              <a:pPr algn="ctr"/>
              <a:r>
                <a:rPr lang="en-US" altLang="zh-CN" sz="1200" dirty="0">
                  <a:latin typeface="Times New Roman" panose="02020603050405020304" pitchFamily="18" charset="0"/>
                  <a:ea typeface="宋体" panose="02010600030101010101" pitchFamily="2" charset="-122"/>
                </a:rPr>
                <a:t>Generation and Timing</a:t>
              </a:r>
              <a:endParaRPr lang="en-US" altLang="zh-CN" sz="1200" dirty="0">
                <a:latin typeface="Times New Roman" panose="02020603050405020304" pitchFamily="18" charset="0"/>
                <a:ea typeface="宋体" panose="02010600030101010101" pitchFamily="2" charset="-122"/>
              </a:endParaRPr>
            </a:p>
          </p:txBody>
        </p:sp>
        <p:sp>
          <p:nvSpPr>
            <p:cNvPr id="21" name="Rectangle 16"/>
            <p:cNvSpPr>
              <a:spLocks noChangeArrowheads="1"/>
            </p:cNvSpPr>
            <p:nvPr/>
          </p:nvSpPr>
          <p:spPr bwMode="auto">
            <a:xfrm>
              <a:off x="4545" y="7740"/>
              <a:ext cx="1755" cy="900"/>
            </a:xfrm>
            <a:prstGeom prst="rect">
              <a:avLst/>
            </a:prstGeom>
            <a:solidFill>
              <a:srgbClr val="FFFFFF"/>
            </a:solidFill>
            <a:ln w="9525">
              <a:solidFill>
                <a:srgbClr val="000000"/>
              </a:solidFill>
              <a:miter lim="800000"/>
            </a:ln>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zh-CN" sz="1200">
                  <a:latin typeface="Times New Roman" panose="02020603050405020304" pitchFamily="18" charset="0"/>
                  <a:ea typeface="宋体" panose="02010600030101010101" pitchFamily="2" charset="-122"/>
                </a:rPr>
                <a:t>Data-Acquisition </a:t>
              </a:r>
              <a:endParaRPr lang="en-US" altLang="zh-CN" sz="1200">
                <a:latin typeface="Times New Roman" panose="02020603050405020304" pitchFamily="18" charset="0"/>
                <a:ea typeface="宋体" panose="02010600030101010101" pitchFamily="2" charset="-122"/>
              </a:endParaRPr>
            </a:p>
            <a:p>
              <a:pPr algn="ctr"/>
              <a:r>
                <a:rPr lang="en-US" altLang="zh-CN" sz="1200">
                  <a:latin typeface="Times New Roman" panose="02020603050405020304" pitchFamily="18" charset="0"/>
                  <a:ea typeface="宋体" panose="02010600030101010101" pitchFamily="2" charset="-122"/>
                </a:rPr>
                <a:t>Analog to Digital Converter</a:t>
              </a:r>
              <a:endParaRPr lang="en-US" altLang="zh-CN" sz="1200">
                <a:latin typeface="Times New Roman" panose="02020603050405020304" pitchFamily="18" charset="0"/>
                <a:ea typeface="宋体" panose="02010600030101010101" pitchFamily="2" charset="-122"/>
              </a:endParaRPr>
            </a:p>
          </p:txBody>
        </p:sp>
        <p:sp>
          <p:nvSpPr>
            <p:cNvPr id="22" name="Line 17"/>
            <p:cNvSpPr>
              <a:spLocks noChangeShapeType="1"/>
            </p:cNvSpPr>
            <p:nvPr/>
          </p:nvSpPr>
          <p:spPr bwMode="auto">
            <a:xfrm flipV="1">
              <a:off x="2445" y="5355"/>
              <a:ext cx="0" cy="660"/>
            </a:xfrm>
            <a:prstGeom prst="line">
              <a:avLst/>
            </a:prstGeom>
            <a:noFill/>
            <a:ln w="9525">
              <a:solidFill>
                <a:srgbClr val="000000"/>
              </a:solidFill>
              <a:round/>
              <a:head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 name="Line 18"/>
            <p:cNvSpPr>
              <a:spLocks noChangeShapeType="1"/>
            </p:cNvSpPr>
            <p:nvPr/>
          </p:nvSpPr>
          <p:spPr bwMode="auto">
            <a:xfrm>
              <a:off x="2445" y="5355"/>
              <a:ext cx="1485"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 name="Line 19"/>
            <p:cNvSpPr>
              <a:spLocks noChangeShapeType="1"/>
            </p:cNvSpPr>
            <p:nvPr/>
          </p:nvSpPr>
          <p:spPr bwMode="auto">
            <a:xfrm>
              <a:off x="3915" y="5325"/>
              <a:ext cx="0" cy="106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 name="Line 20"/>
            <p:cNvSpPr>
              <a:spLocks noChangeShapeType="1"/>
            </p:cNvSpPr>
            <p:nvPr/>
          </p:nvSpPr>
          <p:spPr bwMode="auto">
            <a:xfrm flipV="1">
              <a:off x="3915" y="6375"/>
              <a:ext cx="555"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 name="Line 21"/>
            <p:cNvSpPr>
              <a:spLocks noChangeShapeType="1"/>
            </p:cNvSpPr>
            <p:nvPr/>
          </p:nvSpPr>
          <p:spPr bwMode="auto">
            <a:xfrm>
              <a:off x="5310" y="5445"/>
              <a:ext cx="0" cy="585"/>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 name="Line 22"/>
            <p:cNvSpPr>
              <a:spLocks noChangeShapeType="1"/>
            </p:cNvSpPr>
            <p:nvPr/>
          </p:nvSpPr>
          <p:spPr bwMode="auto">
            <a:xfrm flipV="1">
              <a:off x="3915" y="4875"/>
              <a:ext cx="0" cy="43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8" name="Line 23"/>
            <p:cNvSpPr>
              <a:spLocks noChangeShapeType="1"/>
            </p:cNvSpPr>
            <p:nvPr/>
          </p:nvSpPr>
          <p:spPr bwMode="auto">
            <a:xfrm>
              <a:off x="3930" y="4875"/>
              <a:ext cx="495"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 name="Line 24"/>
            <p:cNvSpPr>
              <a:spLocks noChangeShapeType="1"/>
            </p:cNvSpPr>
            <p:nvPr/>
          </p:nvSpPr>
          <p:spPr bwMode="auto">
            <a:xfrm>
              <a:off x="6180" y="4935"/>
              <a:ext cx="1890" cy="0"/>
            </a:xfrm>
            <a:prstGeom prst="line">
              <a:avLst/>
            </a:prstGeom>
            <a:noFill/>
            <a:ln w="9525">
              <a:solidFill>
                <a:srgbClr val="000000"/>
              </a:solidFill>
              <a:round/>
              <a:head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 name="Line 25"/>
            <p:cNvSpPr>
              <a:spLocks noChangeShapeType="1"/>
            </p:cNvSpPr>
            <p:nvPr/>
          </p:nvSpPr>
          <p:spPr bwMode="auto">
            <a:xfrm>
              <a:off x="8085" y="4920"/>
              <a:ext cx="0" cy="1155"/>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 name="Line 26"/>
            <p:cNvSpPr>
              <a:spLocks noChangeShapeType="1"/>
            </p:cNvSpPr>
            <p:nvPr/>
          </p:nvSpPr>
          <p:spPr bwMode="auto">
            <a:xfrm>
              <a:off x="6225" y="6465"/>
              <a:ext cx="1065" cy="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 name="Rectangle 27"/>
            <p:cNvSpPr>
              <a:spLocks noChangeArrowheads="1"/>
            </p:cNvSpPr>
            <p:nvPr/>
          </p:nvSpPr>
          <p:spPr bwMode="auto">
            <a:xfrm>
              <a:off x="7290" y="7740"/>
              <a:ext cx="1755" cy="900"/>
            </a:xfrm>
            <a:prstGeom prst="rect">
              <a:avLst/>
            </a:prstGeom>
            <a:solidFill>
              <a:srgbClr val="FFFFFF"/>
            </a:solidFill>
            <a:ln w="9525">
              <a:solidFill>
                <a:srgbClr val="000000"/>
              </a:solidFill>
              <a:miter lim="800000"/>
            </a:ln>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zh-CN" sz="1200">
                  <a:latin typeface="Times New Roman" panose="02020603050405020304" pitchFamily="18" charset="0"/>
                  <a:ea typeface="宋体" panose="02010600030101010101" pitchFamily="2" charset="-122"/>
                </a:rPr>
                <a:t>Computer </a:t>
              </a:r>
              <a:endParaRPr lang="en-US" altLang="zh-CN" sz="1200">
                <a:latin typeface="Times New Roman" panose="02020603050405020304" pitchFamily="18" charset="0"/>
                <a:ea typeface="宋体" panose="02010600030101010101" pitchFamily="2" charset="-122"/>
              </a:endParaRPr>
            </a:p>
            <a:p>
              <a:pPr algn="ctr"/>
              <a:r>
                <a:rPr lang="en-US" altLang="zh-CN" sz="1200">
                  <a:latin typeface="Times New Roman" panose="02020603050405020304" pitchFamily="18" charset="0"/>
                  <a:ea typeface="宋体" panose="02010600030101010101" pitchFamily="2" charset="-122"/>
                </a:rPr>
                <a:t>Imaging Storage and Processing</a:t>
              </a:r>
              <a:endParaRPr lang="en-US" altLang="zh-CN" sz="1200">
                <a:latin typeface="Times New Roman" panose="02020603050405020304" pitchFamily="18" charset="0"/>
                <a:ea typeface="宋体" panose="02010600030101010101" pitchFamily="2" charset="-122"/>
              </a:endParaRPr>
            </a:p>
          </p:txBody>
        </p:sp>
        <p:sp>
          <p:nvSpPr>
            <p:cNvPr id="33" name="Rectangle 28"/>
            <p:cNvSpPr>
              <a:spLocks noChangeArrowheads="1"/>
            </p:cNvSpPr>
            <p:nvPr/>
          </p:nvSpPr>
          <p:spPr bwMode="auto">
            <a:xfrm>
              <a:off x="10035" y="7740"/>
              <a:ext cx="1755" cy="900"/>
            </a:xfrm>
            <a:prstGeom prst="rect">
              <a:avLst/>
            </a:prstGeom>
            <a:solidFill>
              <a:srgbClr val="FFFFFF"/>
            </a:solidFill>
            <a:ln w="9525">
              <a:solidFill>
                <a:srgbClr val="000000"/>
              </a:solidFill>
              <a:miter lim="800000"/>
            </a:ln>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endParaRPr lang="zh-CN" altLang="en-US" sz="1200">
                <a:latin typeface="Times New Roman" panose="02020603050405020304" pitchFamily="18" charset="0"/>
                <a:ea typeface="宋体" panose="02010600030101010101" pitchFamily="2" charset="-122"/>
              </a:endParaRPr>
            </a:p>
            <a:p>
              <a:pPr algn="ctr"/>
              <a:r>
                <a:rPr lang="en-US" altLang="zh-CN" sz="1200">
                  <a:latin typeface="Times New Roman" panose="02020603050405020304" pitchFamily="18" charset="0"/>
                  <a:ea typeface="宋体" panose="02010600030101010101" pitchFamily="2" charset="-122"/>
                </a:rPr>
                <a:t>Display</a:t>
              </a:r>
              <a:endParaRPr lang="en-US" altLang="zh-CN" sz="1200">
                <a:latin typeface="Times New Roman" panose="02020603050405020304" pitchFamily="18" charset="0"/>
                <a:ea typeface="宋体" panose="02010600030101010101" pitchFamily="2" charset="-122"/>
              </a:endParaRPr>
            </a:p>
          </p:txBody>
        </p:sp>
        <p:sp>
          <p:nvSpPr>
            <p:cNvPr id="34" name="Line 29"/>
            <p:cNvSpPr>
              <a:spLocks noChangeShapeType="1"/>
            </p:cNvSpPr>
            <p:nvPr/>
          </p:nvSpPr>
          <p:spPr bwMode="auto">
            <a:xfrm>
              <a:off x="6285" y="8160"/>
              <a:ext cx="102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 name="Line 30"/>
            <p:cNvSpPr>
              <a:spLocks noChangeShapeType="1"/>
            </p:cNvSpPr>
            <p:nvPr/>
          </p:nvSpPr>
          <p:spPr bwMode="auto">
            <a:xfrm>
              <a:off x="9045" y="8190"/>
              <a:ext cx="99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 name="Line 31"/>
            <p:cNvSpPr>
              <a:spLocks noChangeShapeType="1"/>
            </p:cNvSpPr>
            <p:nvPr/>
          </p:nvSpPr>
          <p:spPr bwMode="auto">
            <a:xfrm>
              <a:off x="5340" y="6915"/>
              <a:ext cx="0" cy="855"/>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 name="Line 32"/>
            <p:cNvSpPr>
              <a:spLocks noChangeShapeType="1"/>
            </p:cNvSpPr>
            <p:nvPr/>
          </p:nvSpPr>
          <p:spPr bwMode="auto">
            <a:xfrm>
              <a:off x="8145" y="6825"/>
              <a:ext cx="0" cy="915"/>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 name="Line 33"/>
            <p:cNvSpPr>
              <a:spLocks noChangeShapeType="1"/>
            </p:cNvSpPr>
            <p:nvPr/>
          </p:nvSpPr>
          <p:spPr bwMode="auto">
            <a:xfrm flipH="1">
              <a:off x="5835" y="7230"/>
              <a:ext cx="2295"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 name="Line 34"/>
            <p:cNvSpPr>
              <a:spLocks noChangeShapeType="1"/>
            </p:cNvSpPr>
            <p:nvPr/>
          </p:nvSpPr>
          <p:spPr bwMode="auto">
            <a:xfrm>
              <a:off x="5820" y="7230"/>
              <a:ext cx="0" cy="51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476510" y="194928"/>
            <a:ext cx="6389687" cy="8572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dirty="0" smtClean="0">
                <a:latin typeface="华文楷体" panose="02010600040101010101" pitchFamily="2" charset="-122"/>
                <a:ea typeface="华文楷体" panose="02010600040101010101" pitchFamily="2" charset="-122"/>
              </a:rPr>
              <a:t>B</a:t>
            </a:r>
            <a:r>
              <a:rPr lang="zh-CN" altLang="en-US" sz="2800" dirty="0" smtClean="0">
                <a:latin typeface="华文楷体" panose="02010600040101010101" pitchFamily="2" charset="-122"/>
                <a:ea typeface="华文楷体" panose="02010600040101010101" pitchFamily="2" charset="-122"/>
              </a:rPr>
              <a:t>超</a:t>
            </a:r>
            <a:r>
              <a:rPr lang="zh-CN" altLang="en-US" sz="2800" dirty="0" smtClean="0">
                <a:latin typeface="华文楷体" panose="02010600040101010101" pitchFamily="2" charset="-122"/>
                <a:ea typeface="华文楷体" panose="02010600040101010101" pitchFamily="2" charset="-122"/>
              </a:rPr>
              <a:t>成像适用范围</a:t>
            </a:r>
            <a:endParaRPr lang="en-US" altLang="zh-CN" sz="2800" dirty="0" smtClean="0">
              <a:latin typeface="华文楷体" panose="02010600040101010101" pitchFamily="2" charset="-122"/>
              <a:ea typeface="华文楷体" panose="02010600040101010101" pitchFamily="2" charset="-122"/>
            </a:endParaRPr>
          </a:p>
        </p:txBody>
      </p:sp>
      <p:sp>
        <p:nvSpPr>
          <p:cNvPr id="6" name="Rectangle 3"/>
          <p:cNvSpPr txBox="1">
            <a:spLocks noChangeArrowheads="1"/>
          </p:cNvSpPr>
          <p:nvPr/>
        </p:nvSpPr>
        <p:spPr>
          <a:xfrm>
            <a:off x="577441" y="1500771"/>
            <a:ext cx="7776864" cy="4786312"/>
          </a:xfrm>
          <a:prstGeom prst="rect">
            <a:avLst/>
          </a:prstGeom>
        </p:spPr>
        <p:txBody>
          <a:bodyPr vert="horz" lIns="91440" tIns="45720" rIns="91440" bIns="45720" rtlCol="0">
            <a:normAutofit fontScale="9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pPr>
            <a:r>
              <a:rPr lang="zh-CN" altLang="en-US" sz="2000" dirty="0" smtClean="0">
                <a:latin typeface="华文楷体" panose="02010600040101010101" pitchFamily="2" charset="-122"/>
                <a:ea typeface="华文楷体" panose="02010600040101010101" pitchFamily="2" charset="-122"/>
                <a:cs typeface="Arial" panose="020B0604020202020204" pitchFamily="34" charset="0"/>
              </a:rPr>
              <a:t>人体组织按照声阻抗可分为三类：</a:t>
            </a:r>
            <a:endParaRPr lang="en-US" altLang="zh-CN" sz="2000" dirty="0" smtClean="0">
              <a:latin typeface="华文楷体" panose="02010600040101010101" pitchFamily="2" charset="-122"/>
              <a:ea typeface="华文楷体" panose="02010600040101010101" pitchFamily="2" charset="-122"/>
              <a:cs typeface="Arial" panose="020B0604020202020204" pitchFamily="34" charset="0"/>
            </a:endParaRPr>
          </a:p>
          <a:p>
            <a:pPr marL="179705" indent="0">
              <a:spcAft>
                <a:spcPts val="600"/>
              </a:spcAft>
              <a:buNone/>
            </a:pPr>
            <a:r>
              <a:rPr lang="en-US" altLang="zh-CN" sz="2000" b="1" dirty="0" smtClean="0">
                <a:latin typeface="华文楷体" panose="02010600040101010101" pitchFamily="2" charset="-122"/>
                <a:ea typeface="华文楷体" panose="02010600040101010101" pitchFamily="2" charset="-122"/>
                <a:cs typeface="Arial" panose="020B0604020202020204" pitchFamily="34" charset="0"/>
              </a:rPr>
              <a:t>1.   </a:t>
            </a:r>
            <a:r>
              <a:rPr lang="zh-CN" altLang="en-US" sz="2000" b="1" dirty="0" smtClean="0">
                <a:latin typeface="华文楷体" panose="02010600040101010101" pitchFamily="2" charset="-122"/>
                <a:ea typeface="华文楷体" panose="02010600040101010101" pitchFamily="2" charset="-122"/>
                <a:cs typeface="Arial" panose="020B0604020202020204" pitchFamily="34" charset="0"/>
              </a:rPr>
              <a:t>低声阻抗的气体或充气组织，如肺部组织；</a:t>
            </a:r>
            <a:endParaRPr lang="en-US" altLang="zh-CN" sz="2000" b="1" dirty="0" smtClean="0">
              <a:latin typeface="华文楷体" panose="02010600040101010101" pitchFamily="2" charset="-122"/>
              <a:ea typeface="华文楷体" panose="02010600040101010101" pitchFamily="2" charset="-122"/>
              <a:cs typeface="Arial" panose="020B0604020202020204" pitchFamily="34" charset="0"/>
            </a:endParaRPr>
          </a:p>
          <a:p>
            <a:pPr marL="0" indent="0">
              <a:spcAft>
                <a:spcPts val="600"/>
              </a:spcAft>
              <a:buNone/>
            </a:pPr>
            <a:r>
              <a:rPr lang="zh-CN" altLang="en-US" sz="2000" b="1" dirty="0" smtClean="0">
                <a:latin typeface="华文楷体" panose="02010600040101010101" pitchFamily="2" charset="-122"/>
                <a:ea typeface="华文楷体" panose="02010600040101010101" pitchFamily="2" charset="-122"/>
                <a:cs typeface="Arial" panose="020B0604020202020204" pitchFamily="34" charset="0"/>
              </a:rPr>
              <a:t>   </a:t>
            </a:r>
            <a:r>
              <a:rPr lang="en-US" altLang="zh-CN" sz="2000" b="1" dirty="0" smtClean="0">
                <a:latin typeface="华文楷体" panose="02010600040101010101" pitchFamily="2" charset="-122"/>
                <a:ea typeface="华文楷体" panose="02010600040101010101" pitchFamily="2" charset="-122"/>
                <a:cs typeface="Arial" panose="020B0604020202020204" pitchFamily="34" charset="0"/>
              </a:rPr>
              <a:t>2.   </a:t>
            </a:r>
            <a:r>
              <a:rPr lang="zh-CN" altLang="en-US" sz="2000" b="1" dirty="0" smtClean="0">
                <a:latin typeface="华文楷体" panose="02010600040101010101" pitchFamily="2" charset="-122"/>
                <a:ea typeface="华文楷体" panose="02010600040101010101" pitchFamily="2" charset="-122"/>
                <a:cs typeface="Arial" panose="020B0604020202020204" pitchFamily="34" charset="0"/>
              </a:rPr>
              <a:t>中等声阻抗的液体与软组织，如肌肉；</a:t>
            </a:r>
            <a:endParaRPr lang="en-US" altLang="zh-CN" sz="2000" b="1" dirty="0">
              <a:latin typeface="华文楷体" panose="02010600040101010101" pitchFamily="2" charset="-122"/>
              <a:ea typeface="华文楷体" panose="02010600040101010101" pitchFamily="2" charset="-122"/>
              <a:cs typeface="Arial" panose="020B0604020202020204" pitchFamily="34" charset="0"/>
            </a:endParaRPr>
          </a:p>
          <a:p>
            <a:pPr marL="0" indent="0">
              <a:spcAft>
                <a:spcPts val="600"/>
              </a:spcAft>
              <a:buNone/>
            </a:pPr>
            <a:r>
              <a:rPr lang="en-US" altLang="zh-CN" sz="2000" b="1" dirty="0" smtClean="0">
                <a:latin typeface="华文楷体" panose="02010600040101010101" pitchFamily="2" charset="-122"/>
                <a:ea typeface="华文楷体" panose="02010600040101010101" pitchFamily="2" charset="-122"/>
                <a:cs typeface="Arial" panose="020B0604020202020204" pitchFamily="34" charset="0"/>
              </a:rPr>
              <a:t>   3.   </a:t>
            </a:r>
            <a:r>
              <a:rPr lang="zh-CN" altLang="en-US" sz="2000" b="1" dirty="0" smtClean="0">
                <a:latin typeface="华文楷体" panose="02010600040101010101" pitchFamily="2" charset="-122"/>
                <a:ea typeface="华文楷体" panose="02010600040101010101" pitchFamily="2" charset="-122"/>
                <a:cs typeface="Arial" panose="020B0604020202020204" pitchFamily="34" charset="0"/>
              </a:rPr>
              <a:t>高等声阻抗的矿物组织，如骨骼等。</a:t>
            </a:r>
            <a:endParaRPr lang="en-US" altLang="zh-CN" sz="1800" b="1" dirty="0">
              <a:ea typeface="宋体" panose="02010600030101010101" pitchFamily="2" charset="-122"/>
            </a:endParaRPr>
          </a:p>
          <a:p>
            <a:pPr marL="0" indent="0">
              <a:spcAft>
                <a:spcPts val="600"/>
              </a:spcAft>
              <a:buNone/>
            </a:pPr>
            <a:endParaRPr lang="en-US" altLang="zh-CN" sz="1800" b="1" dirty="0" smtClean="0">
              <a:latin typeface="宋体" panose="02010600030101010101" pitchFamily="2" charset="-122"/>
              <a:ea typeface="宋体" panose="02010600030101010101" pitchFamily="2" charset="-122"/>
            </a:endParaRPr>
          </a:p>
          <a:p>
            <a:pPr>
              <a:lnSpc>
                <a:spcPct val="150000"/>
              </a:lnSpc>
              <a:spcAft>
                <a:spcPts val="600"/>
              </a:spcAft>
              <a:buFont typeface="Wingdings" panose="05000000000000000000" pitchFamily="2" charset="2"/>
              <a:buChar char="Ø"/>
            </a:pPr>
            <a:r>
              <a:rPr lang="zh-CN" altLang="en-US" sz="2000" dirty="0" smtClean="0">
                <a:solidFill>
                  <a:schemeClr val="accent1">
                    <a:lumMod val="75000"/>
                  </a:schemeClr>
                </a:solidFill>
                <a:latin typeface="华文楷体" panose="02010600040101010101" pitchFamily="2" charset="-122"/>
                <a:ea typeface="华文楷体" panose="02010600040101010101" pitchFamily="2" charset="-122"/>
              </a:rPr>
              <a:t>超声适用于具有中等声阻抗的组织检查，如腹部器官</a:t>
            </a:r>
            <a:endParaRPr lang="zh-CN" altLang="en-US" sz="2000" dirty="0" smtClean="0">
              <a:solidFill>
                <a:schemeClr val="accent1">
                  <a:lumMod val="75000"/>
                </a:schemeClr>
              </a:solidFill>
              <a:latin typeface="华文楷体" panose="02010600040101010101" pitchFamily="2" charset="-122"/>
              <a:ea typeface="华文楷体" panose="02010600040101010101" pitchFamily="2" charset="-122"/>
            </a:endParaRPr>
          </a:p>
          <a:p>
            <a:pPr>
              <a:lnSpc>
                <a:spcPct val="150000"/>
              </a:lnSpc>
              <a:spcAft>
                <a:spcPts val="600"/>
              </a:spcAft>
              <a:buFont typeface="Wingdings" panose="05000000000000000000" pitchFamily="2" charset="2"/>
              <a:buChar char="Ø"/>
            </a:pPr>
            <a:r>
              <a:rPr lang="zh-CN" altLang="en-US" sz="2000" dirty="0" smtClean="0">
                <a:solidFill>
                  <a:schemeClr val="accent1">
                    <a:lumMod val="75000"/>
                  </a:schemeClr>
                </a:solidFill>
                <a:latin typeface="华文楷体" panose="02010600040101010101" pitchFamily="2" charset="-122"/>
                <a:ea typeface="华文楷体" panose="02010600040101010101" pitchFamily="2" charset="-122"/>
              </a:rPr>
              <a:t>价格适中</a:t>
            </a:r>
            <a:r>
              <a:rPr lang="en-US" altLang="zh-CN" sz="2000" dirty="0" smtClean="0">
                <a:solidFill>
                  <a:schemeClr val="accent1">
                    <a:lumMod val="75000"/>
                  </a:schemeClr>
                </a:solidFill>
                <a:latin typeface="华文楷体" panose="02010600040101010101" pitchFamily="2" charset="-122"/>
                <a:ea typeface="华文楷体" panose="02010600040101010101" pitchFamily="2" charset="-122"/>
              </a:rPr>
              <a:t>80</a:t>
            </a:r>
            <a:r>
              <a:rPr lang="zh-CN" altLang="en-US" sz="2000" dirty="0" smtClean="0">
                <a:solidFill>
                  <a:schemeClr val="accent1">
                    <a:lumMod val="75000"/>
                  </a:schemeClr>
                </a:solidFill>
                <a:latin typeface="华文楷体" panose="02010600040101010101" pitchFamily="2" charset="-122"/>
                <a:ea typeface="华文楷体" panose="02010600040101010101" pitchFamily="2" charset="-122"/>
              </a:rPr>
              <a:t>到</a:t>
            </a:r>
            <a:r>
              <a:rPr lang="en-US" altLang="zh-CN" sz="2000" dirty="0" smtClean="0">
                <a:solidFill>
                  <a:schemeClr val="accent1">
                    <a:lumMod val="75000"/>
                  </a:schemeClr>
                </a:solidFill>
                <a:latin typeface="华文楷体" panose="02010600040101010101" pitchFamily="2" charset="-122"/>
                <a:ea typeface="华文楷体" panose="02010600040101010101" pitchFamily="2" charset="-122"/>
              </a:rPr>
              <a:t>120</a:t>
            </a:r>
            <a:r>
              <a:rPr lang="zh-CN" altLang="en-US" sz="2000" dirty="0" smtClean="0">
                <a:solidFill>
                  <a:schemeClr val="accent1">
                    <a:lumMod val="75000"/>
                  </a:schemeClr>
                </a:solidFill>
                <a:latin typeface="华文楷体" panose="02010600040101010101" pitchFamily="2" charset="-122"/>
                <a:ea typeface="华文楷体" panose="02010600040101010101" pitchFamily="2" charset="-122"/>
              </a:rPr>
              <a:t>元之间</a:t>
            </a:r>
            <a:endParaRPr lang="en-US" altLang="zh-CN" sz="2000" dirty="0" smtClean="0">
              <a:solidFill>
                <a:schemeClr val="accent1">
                  <a:lumMod val="75000"/>
                </a:schemeClr>
              </a:solidFill>
              <a:latin typeface="华文楷体" panose="02010600040101010101" pitchFamily="2" charset="-122"/>
              <a:ea typeface="华文楷体" panose="02010600040101010101" pitchFamily="2" charset="-122"/>
            </a:endParaRPr>
          </a:p>
          <a:p>
            <a:pPr>
              <a:lnSpc>
                <a:spcPct val="150000"/>
              </a:lnSpc>
              <a:spcAft>
                <a:spcPts val="600"/>
              </a:spcAft>
              <a:buFont typeface="Wingdings" panose="05000000000000000000" pitchFamily="2" charset="2"/>
              <a:buChar char="Ø"/>
            </a:pPr>
            <a:r>
              <a:rPr lang="zh-CN" altLang="en-US" sz="2000" dirty="0" smtClean="0">
                <a:solidFill>
                  <a:schemeClr val="accent1">
                    <a:lumMod val="75000"/>
                  </a:schemeClr>
                </a:solidFill>
                <a:latin typeface="华文楷体" panose="02010600040101010101" pitchFamily="2" charset="-122"/>
                <a:ea typeface="华文楷体" panose="02010600040101010101" pitchFamily="2" charset="-122"/>
              </a:rPr>
              <a:t>超声检查对于人体无害，适用于预防性检查，如孕妇胎儿检查等</a:t>
            </a:r>
            <a:endParaRPr lang="en-US" altLang="zh-CN" sz="2000" dirty="0" smtClean="0">
              <a:solidFill>
                <a:schemeClr val="accent1">
                  <a:lumMod val="75000"/>
                </a:schemeClr>
              </a:solidFill>
              <a:latin typeface="华文楷体" panose="02010600040101010101" pitchFamily="2" charset="-122"/>
              <a:ea typeface="华文楷体" panose="02010600040101010101" pitchFamily="2" charset="-122"/>
            </a:endParaRPr>
          </a:p>
          <a:p>
            <a:pPr>
              <a:lnSpc>
                <a:spcPct val="150000"/>
              </a:lnSpc>
              <a:spcAft>
                <a:spcPts val="600"/>
              </a:spcAft>
              <a:buFont typeface="Wingdings" panose="05000000000000000000" pitchFamily="2" charset="2"/>
              <a:buChar char="Ø"/>
            </a:pPr>
            <a:r>
              <a:rPr lang="zh-CN" altLang="en-US" sz="2000" dirty="0" smtClean="0">
                <a:solidFill>
                  <a:schemeClr val="accent1">
                    <a:lumMod val="75000"/>
                  </a:schemeClr>
                </a:solidFill>
                <a:latin typeface="华文楷体" panose="02010600040101010101" pitchFamily="2" charset="-122"/>
                <a:ea typeface="华文楷体" panose="02010600040101010101" pitchFamily="2" charset="-122"/>
              </a:rPr>
              <a:t>检查前需要在检查位置涂抹蓖麻油，以此降低声波进入人体的反射强度</a:t>
            </a:r>
            <a:endParaRPr lang="en-US" altLang="zh-CN" sz="2000" dirty="0" smtClean="0">
              <a:solidFill>
                <a:schemeClr val="accent1">
                  <a:lumMod val="75000"/>
                </a:schemeClr>
              </a:solidFill>
              <a:latin typeface="华文楷体" panose="02010600040101010101" pitchFamily="2" charset="-122"/>
              <a:ea typeface="华文楷体" panose="0201060004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body" idx="4294967295"/>
          </p:nvPr>
        </p:nvSpPr>
        <p:spPr>
          <a:xfrm>
            <a:off x="1357313" y="3998578"/>
            <a:ext cx="2735262" cy="576262"/>
          </a:xfrm>
        </p:spPr>
        <p:txBody>
          <a:bodyPr/>
          <a:lstStyle/>
          <a:p>
            <a:pPr eaLnBrk="1" hangingPunct="1">
              <a:buFont typeface="Wingdings" panose="05000000000000000000" pitchFamily="2" charset="2"/>
              <a:buNone/>
            </a:pPr>
            <a:r>
              <a:rPr lang="zh-CN" altLang="en-US" sz="2000" smtClean="0">
                <a:solidFill>
                  <a:schemeClr val="tx1"/>
                </a:solidFill>
                <a:latin typeface="华文楷体" panose="02010600040101010101" pitchFamily="2" charset="-122"/>
                <a:ea typeface="华文楷体" panose="02010600040101010101" pitchFamily="2" charset="-122"/>
              </a:rPr>
              <a:t>德国物理学家伦琴 </a:t>
            </a:r>
            <a:endParaRPr lang="zh-CN" altLang="en-US" sz="2000" smtClean="0">
              <a:solidFill>
                <a:schemeClr val="tx1"/>
              </a:solidFill>
              <a:latin typeface="华文楷体" panose="02010600040101010101" pitchFamily="2" charset="-122"/>
              <a:ea typeface="华文楷体" panose="02010600040101010101" pitchFamily="2" charset="-122"/>
            </a:endParaRPr>
          </a:p>
        </p:txBody>
      </p:sp>
      <p:pic>
        <p:nvPicPr>
          <p:cNvPr id="13315" name="Picture 4" descr="lunqin"/>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71625" y="1355390"/>
            <a:ext cx="2000250" cy="249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6" name="Picture 5" descr="ha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9188" y="1712578"/>
            <a:ext cx="3024187"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7" name="Text Box 6"/>
          <p:cNvSpPr txBox="1">
            <a:spLocks noChangeArrowheads="1"/>
          </p:cNvSpPr>
          <p:nvPr/>
        </p:nvSpPr>
        <p:spPr bwMode="auto">
          <a:xfrm>
            <a:off x="5143500" y="3927140"/>
            <a:ext cx="30257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spcBef>
                <a:spcPct val="50000"/>
              </a:spcBef>
            </a:pPr>
            <a:r>
              <a:rPr lang="zh-CN" altLang="en-US" sz="2000">
                <a:latin typeface="华文楷体" panose="02010600040101010101" pitchFamily="2" charset="-122"/>
                <a:ea typeface="华文楷体" panose="02010600040101010101" pitchFamily="2" charset="-122"/>
              </a:rPr>
              <a:t>伦琴夫人手的</a:t>
            </a:r>
            <a:r>
              <a:rPr lang="en-US" altLang="zh-CN" sz="2000">
                <a:latin typeface="华文楷体" panose="02010600040101010101" pitchFamily="2" charset="-122"/>
                <a:ea typeface="华文楷体" panose="02010600040101010101" pitchFamily="2" charset="-122"/>
              </a:rPr>
              <a:t>X</a:t>
            </a:r>
            <a:r>
              <a:rPr lang="zh-CN" altLang="en-US" sz="2000">
                <a:latin typeface="华文楷体" panose="02010600040101010101" pitchFamily="2" charset="-122"/>
                <a:ea typeface="华文楷体" panose="02010600040101010101" pitchFamily="2" charset="-122"/>
              </a:rPr>
              <a:t>光片</a:t>
            </a:r>
            <a:endParaRPr lang="zh-CN" altLang="en-US" sz="2000">
              <a:latin typeface="华文楷体" panose="02010600040101010101" pitchFamily="2" charset="-122"/>
              <a:ea typeface="华文楷体" panose="02010600040101010101" pitchFamily="2" charset="-122"/>
            </a:endParaRPr>
          </a:p>
        </p:txBody>
      </p:sp>
      <p:sp>
        <p:nvSpPr>
          <p:cNvPr id="13318" name="TextBox 6"/>
          <p:cNvSpPr txBox="1">
            <a:spLocks noChangeArrowheads="1"/>
          </p:cNvSpPr>
          <p:nvPr/>
        </p:nvSpPr>
        <p:spPr bwMode="auto">
          <a:xfrm>
            <a:off x="724398" y="4627446"/>
            <a:ext cx="7643812"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zh-CN" sz="2000" dirty="0">
                <a:latin typeface="华文楷体" panose="02010600040101010101" pitchFamily="2" charset="-122"/>
                <a:ea typeface="华文楷体" panose="02010600040101010101" pitchFamily="2" charset="-122"/>
              </a:rPr>
              <a:t>1895</a:t>
            </a:r>
            <a:r>
              <a:rPr lang="zh-CN" altLang="en-US" sz="2000" dirty="0">
                <a:latin typeface="华文楷体" panose="02010600040101010101" pitchFamily="2" charset="-122"/>
                <a:ea typeface="华文楷体" panose="02010600040101010101" pitchFamily="2" charset="-122"/>
              </a:rPr>
              <a:t>年德国物理学家伦琴（</a:t>
            </a:r>
            <a:r>
              <a:rPr lang="en-US" altLang="zh-CN" sz="2000" dirty="0">
                <a:latin typeface="华文楷体" panose="02010600040101010101" pitchFamily="2" charset="-122"/>
                <a:ea typeface="华文楷体" panose="02010600040101010101" pitchFamily="2" charset="-122"/>
              </a:rPr>
              <a:t>Wilhelm Conrad </a:t>
            </a:r>
            <a:r>
              <a:rPr lang="en-US" altLang="zh-CN" sz="2000" dirty="0" err="1" smtClean="0">
                <a:latin typeface="华文楷体" panose="02010600040101010101" pitchFamily="2" charset="-122"/>
                <a:ea typeface="华文楷体" panose="02010600040101010101" pitchFamily="2" charset="-122"/>
              </a:rPr>
              <a:t>Röntgen</a:t>
            </a:r>
            <a:r>
              <a:rPr lang="zh-CN" altLang="en-US" sz="2000" dirty="0" smtClean="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发现一种未知的射线，称做“</a:t>
            </a:r>
            <a:r>
              <a:rPr lang="en-US" altLang="zh-CN" sz="2000" dirty="0">
                <a:latin typeface="华文楷体" panose="02010600040101010101" pitchFamily="2" charset="-122"/>
                <a:ea typeface="华文楷体" panose="02010600040101010101" pitchFamily="2" charset="-122"/>
              </a:rPr>
              <a:t>X”</a:t>
            </a:r>
            <a:r>
              <a:rPr lang="zh-CN" altLang="en-US" sz="2000" dirty="0">
                <a:latin typeface="华文楷体" panose="02010600040101010101" pitchFamily="2" charset="-122"/>
                <a:ea typeface="华文楷体" panose="02010600040101010101" pitchFamily="2" charset="-122"/>
              </a:rPr>
              <a:t>射线，并用“</a:t>
            </a:r>
            <a:r>
              <a:rPr lang="en-US" altLang="zh-CN" sz="2000" dirty="0">
                <a:latin typeface="华文楷体" panose="02010600040101010101" pitchFamily="2" charset="-122"/>
                <a:ea typeface="华文楷体" panose="02010600040101010101" pitchFamily="2" charset="-122"/>
              </a:rPr>
              <a:t>X”</a:t>
            </a:r>
            <a:r>
              <a:rPr lang="zh-CN" altLang="en-US" sz="2000" dirty="0">
                <a:latin typeface="华文楷体" panose="02010600040101010101" pitchFamily="2" charset="-122"/>
                <a:ea typeface="华文楷体" panose="02010600040101010101" pitchFamily="2" charset="-122"/>
              </a:rPr>
              <a:t>射线给他夫人的手拍照。这就是人类史上第一次科学技术医学成像。为了纪念他，人们将</a:t>
            </a:r>
            <a:r>
              <a:rPr lang="en-US" altLang="zh-CN" sz="2000" dirty="0">
                <a:latin typeface="华文楷体" panose="02010600040101010101" pitchFamily="2" charset="-122"/>
                <a:ea typeface="华文楷体" panose="02010600040101010101" pitchFamily="2" charset="-122"/>
              </a:rPr>
              <a:t>"X"</a:t>
            </a:r>
            <a:r>
              <a:rPr lang="zh-CN" altLang="en-US" sz="2000" dirty="0">
                <a:latin typeface="华文楷体" panose="02010600040101010101" pitchFamily="2" charset="-122"/>
                <a:ea typeface="华文楷体" panose="02010600040101010101" pitchFamily="2" charset="-122"/>
              </a:rPr>
              <a:t>射线又叫做伦琴射线。伦琴本人也因为这一重大贡献获得第一个诺贝尔物理学奖。</a:t>
            </a:r>
            <a:endParaRPr lang="zh-CN" altLang="en-US" sz="2000" dirty="0">
              <a:latin typeface="华文楷体" panose="02010600040101010101" pitchFamily="2" charset="-122"/>
              <a:ea typeface="华文楷体" panose="02010600040101010101" pitchFamily="2" charset="-122"/>
            </a:endParaRPr>
          </a:p>
        </p:txBody>
      </p:sp>
      <p:sp>
        <p:nvSpPr>
          <p:cNvPr id="7" name="TextBox 6"/>
          <p:cNvSpPr txBox="1">
            <a:spLocks noChangeArrowheads="1"/>
          </p:cNvSpPr>
          <p:nvPr/>
        </p:nvSpPr>
        <p:spPr bwMode="auto">
          <a:xfrm>
            <a:off x="270669" y="471267"/>
            <a:ext cx="76438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zh-CN" sz="2800" dirty="0" smtClean="0">
                <a:latin typeface="华文楷体" panose="02010600040101010101" pitchFamily="2" charset="-122"/>
                <a:ea typeface="华文楷体" panose="02010600040101010101" pitchFamily="2" charset="-122"/>
              </a:rPr>
              <a:t>X</a:t>
            </a:r>
            <a:r>
              <a:rPr lang="zh-CN" altLang="en-US" sz="2800" dirty="0" smtClean="0">
                <a:latin typeface="华文楷体" panose="02010600040101010101" pitchFamily="2" charset="-122"/>
                <a:ea typeface="华文楷体" panose="02010600040101010101" pitchFamily="2" charset="-122"/>
              </a:rPr>
              <a:t>光射线检查</a:t>
            </a:r>
            <a:endParaRPr lang="zh-CN" altLang="en-US" sz="2800" dirty="0">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4665</Words>
  <Application>WPS 演示</Application>
  <PresentationFormat>全屏显示(4:3)</PresentationFormat>
  <Paragraphs>351</Paragraphs>
  <Slides>31</Slides>
  <Notes>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4</vt:i4>
      </vt:variant>
      <vt:variant>
        <vt:lpstr>幻灯片标题</vt:lpstr>
      </vt:variant>
      <vt:variant>
        <vt:i4>31</vt:i4>
      </vt:variant>
    </vt:vector>
  </HeadingPairs>
  <TitlesOfParts>
    <vt:vector size="48" baseType="lpstr">
      <vt:lpstr>Arial</vt:lpstr>
      <vt:lpstr>宋体</vt:lpstr>
      <vt:lpstr>Wingdings</vt:lpstr>
      <vt:lpstr>Times New Roman</vt:lpstr>
      <vt:lpstr>华文楷体</vt:lpstr>
      <vt:lpstr>Tahoma</vt:lpstr>
      <vt:lpstr>微软雅黑</vt:lpstr>
      <vt:lpstr>Arial Unicode MS</vt:lpstr>
      <vt:lpstr>Calibri Light</vt:lpstr>
      <vt:lpstr>Calibri</vt:lpstr>
      <vt:lpstr>Symbol</vt:lpstr>
      <vt:lpstr>Arial Black</vt:lpstr>
      <vt:lpstr>Office 主题</vt:lpstr>
      <vt:lpstr>Photoshop.Image.6</vt:lpstr>
      <vt:lpstr>Photoshop.Image.6</vt:lpstr>
      <vt:lpstr>Equation.3</vt:lpstr>
      <vt:lpstr>Photoshop.Image.6</vt:lpstr>
      <vt:lpstr>医学图像处理与分析 Medical Image Processing and Analysis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Chest Radiograph</vt:lpstr>
      <vt:lpstr>PowerPoint 演示文稿</vt:lpstr>
      <vt:lpstr> X射线成像原理</vt:lpstr>
      <vt:lpstr>PowerPoint 演示文稿</vt:lpstr>
      <vt:lpstr>PowerPoint 演示文稿</vt:lpstr>
      <vt:lpstr>不同的CT扫描方式</vt:lpstr>
      <vt:lpstr>3-D 数据结构</vt:lpstr>
      <vt:lpstr>磁共振成像 Magnetic Resonance Imaging</vt:lpstr>
      <vt:lpstr>PowerPoint 演示文稿</vt:lpstr>
      <vt:lpstr>PowerPoint 演示文稿</vt:lpstr>
      <vt:lpstr>核医学成像  Nuclear Medicine Imaging</vt:lpstr>
      <vt:lpstr>单光子发射计算机断层图像 Single photon emission computed tomography (SPECT)</vt:lpstr>
      <vt:lpstr>SPECT 成像原理</vt:lpstr>
      <vt:lpstr>99mTc (140 keV) SPECT 图像</vt:lpstr>
      <vt:lpstr>正电子发射断层扫描图像 Positron emission tomography (PET)</vt:lpstr>
      <vt:lpstr>PET成像原理</vt:lpstr>
      <vt:lpstr>FDG PET 图像</vt:lpstr>
      <vt:lpstr>PET成像和SPECT成像区别</vt:lpstr>
      <vt:lpstr>分子成像 Molecular imaging</vt:lpstr>
      <vt:lpstr>医学成像和图像分析 Medical Imaging and Image Analysis</vt:lpstr>
      <vt:lpstr>医学图像后处理概念 </vt:lpstr>
      <vt:lpstr>医学图像处理与分析包括：</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医学图像处理与分析 Medical Image Processing and Analysis</dc:title>
  <dc:creator>康肥果</dc:creator>
  <cp:lastModifiedBy>路</cp:lastModifiedBy>
  <cp:revision>20</cp:revision>
  <dcterms:created xsi:type="dcterms:W3CDTF">2021-02-27T09:44:00Z</dcterms:created>
  <dcterms:modified xsi:type="dcterms:W3CDTF">2021-03-02T14:09:21Z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2052-11.1.0.9828</vt:lpwstr>
  </property>
</Properties>
</file>