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59" r:id="rId3"/>
    <p:sldId id="275" r:id="rId4"/>
    <p:sldId id="276" r:id="rId5"/>
    <p:sldId id="277" r:id="rId6"/>
    <p:sldId id="278" r:id="rId7"/>
    <p:sldId id="280" r:id="rId8"/>
    <p:sldId id="281" r:id="rId9"/>
    <p:sldId id="283" r:id="rId10"/>
  </p:sldIdLst>
  <p:sldSz cx="9144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B00000"/>
    <a:srgbClr val="FF967D"/>
    <a:srgbClr val="F0CB94"/>
    <a:srgbClr val="E7AB53"/>
    <a:srgbClr val="95ADC1"/>
    <a:srgbClr val="FFD393"/>
    <a:srgbClr val="F7F6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7462"/>
            <a:ext cx="7772400" cy="37599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72376"/>
            <a:ext cx="6858000" cy="260744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12/10/2020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877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12/10/2020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5710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4987"/>
            <a:ext cx="1971675" cy="9152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74987"/>
            <a:ext cx="5800725" cy="91523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12/10/2020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102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12/10/2020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0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92444"/>
            <a:ext cx="7886700" cy="44924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227345"/>
            <a:ext cx="7886700" cy="23624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12/10/2020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4186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874937"/>
            <a:ext cx="3886200" cy="68523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4937"/>
            <a:ext cx="3886200" cy="68523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12/10/2020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3540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74990"/>
            <a:ext cx="7886700" cy="208745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47443"/>
            <a:ext cx="3868340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944914"/>
            <a:ext cx="3868340" cy="58023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47443"/>
            <a:ext cx="3887391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944914"/>
            <a:ext cx="3887391" cy="58023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12/10/2020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3279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12/10/2020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7525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12/10/2020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549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54968"/>
            <a:ext cx="4629150" cy="76748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12/10/2020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897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54968"/>
            <a:ext cx="4629150" cy="767483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09E3-77F7-4333-95CC-7EA27864F93C}" type="datetimeFigureOut">
              <a:rPr lang="es-VE" smtClean="0"/>
              <a:t>12/10/2020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6241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74990"/>
            <a:ext cx="78867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874937"/>
            <a:ext cx="78867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909E3-77F7-4333-95CC-7EA27864F93C}" type="datetimeFigureOut">
              <a:rPr lang="es-VE" smtClean="0"/>
              <a:t>12/10/2020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009783"/>
            <a:ext cx="30861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9394-38B1-439D-BE03-1DB835E559D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2324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D:\servicios forobeta posts\diseño grafico\CLIENTES\Feelmusic - 05.11.18\archivos\15\1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-2"/>
            <a:ext cx="5219700" cy="107997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3"/>
          <p:cNvSpPr/>
          <p:nvPr/>
        </p:nvSpPr>
        <p:spPr>
          <a:xfrm>
            <a:off x="1880474" y="2547259"/>
            <a:ext cx="7073026" cy="21005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INDICADORES TECNICOS</a:t>
            </a:r>
            <a:endParaRPr lang="es-ES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9482131"/>
            <a:ext cx="2724150" cy="11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056233" y="4438184"/>
            <a:ext cx="6621885" cy="1546577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4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PRINCIPALES INDICADORES</a:t>
            </a:r>
            <a:endParaRPr lang="es-E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915400" y="0"/>
            <a:ext cx="228600" cy="10799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Rectángulo 7"/>
          <p:cNvSpPr/>
          <p:nvPr/>
        </p:nvSpPr>
        <p:spPr>
          <a:xfrm>
            <a:off x="8678118" y="2057397"/>
            <a:ext cx="45719" cy="6038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/>
          <p:cNvSpPr/>
          <p:nvPr/>
        </p:nvSpPr>
        <p:spPr>
          <a:xfrm>
            <a:off x="0" y="8249029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45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Md BT" panose="020B0807020203060204" pitchFamily="34" charset="0"/>
              </a:rPr>
              <a:t>CONCEPTO</a:t>
            </a:r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1" y="9025915"/>
            <a:ext cx="9144001" cy="1015663"/>
          </a:xfrm>
          <a:prstGeom prst="rect">
            <a:avLst/>
          </a:prstGeom>
          <a:solidFill>
            <a:srgbClr val="F0CB9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Rectángulo 8"/>
          <p:cNvSpPr/>
          <p:nvPr/>
        </p:nvSpPr>
        <p:spPr>
          <a:xfrm>
            <a:off x="104153" y="9025915"/>
            <a:ext cx="87070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indicadores técnicos son cálculos matemáticos y </a:t>
            </a:r>
            <a:r>
              <a:rPr lang="es-419" sz="200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algoritmicos </a:t>
            </a:r>
            <a:r>
              <a:rPr lang="es-419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manera de líneas graficas, cada uno con una función diferente para determinar el movimiento del precio en los mercados financieros.</a:t>
            </a:r>
            <a:endParaRPr lang="es-V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riángulo isósceles 9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299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ángulo 142"/>
          <p:cNvSpPr/>
          <p:nvPr/>
        </p:nvSpPr>
        <p:spPr>
          <a:xfrm>
            <a:off x="4777685" y="8013737"/>
            <a:ext cx="4351715" cy="2749706"/>
          </a:xfrm>
          <a:prstGeom prst="rect">
            <a:avLst/>
          </a:prstGeom>
          <a:solidFill>
            <a:srgbClr val="F0CB9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pic>
        <p:nvPicPr>
          <p:cNvPr id="133" name="Imagen 1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6" r="9576" b="8140"/>
          <a:stretch/>
        </p:blipFill>
        <p:spPr>
          <a:xfrm>
            <a:off x="362573" y="1100159"/>
            <a:ext cx="8635477" cy="3839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1" name="Rectángulo 70"/>
          <p:cNvSpPr/>
          <p:nvPr/>
        </p:nvSpPr>
        <p:spPr>
          <a:xfrm>
            <a:off x="362573" y="5088698"/>
            <a:ext cx="8795799" cy="9853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1491231" y="218847"/>
            <a:ext cx="652411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 MEDIAS MOVILES (MA)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2" name="Rectángulo 71"/>
          <p:cNvSpPr/>
          <p:nvPr/>
        </p:nvSpPr>
        <p:spPr>
          <a:xfrm rot="10800000">
            <a:off x="4777686" y="6136089"/>
            <a:ext cx="4366088" cy="39915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73" name="Grupo 72"/>
          <p:cNvGrpSpPr/>
          <p:nvPr/>
        </p:nvGrpSpPr>
        <p:grpSpPr>
          <a:xfrm rot="10800000">
            <a:off x="8085263" y="6162458"/>
            <a:ext cx="1073108" cy="350185"/>
            <a:chOff x="2885647" y="1109058"/>
            <a:chExt cx="1780534" cy="386242"/>
          </a:xfrm>
        </p:grpSpPr>
        <p:grpSp>
          <p:nvGrpSpPr>
            <p:cNvPr id="76" name="Grupo 75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5" name="Cheurón 104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Cheurón 105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Cheurón 106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78" name="Cheurón 77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Cheurón 79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heurón 90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9" name="Rectángulo 108"/>
          <p:cNvSpPr/>
          <p:nvPr/>
        </p:nvSpPr>
        <p:spPr>
          <a:xfrm>
            <a:off x="5509921" y="6074058"/>
            <a:ext cx="21926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APLICACION 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32" name="Rectángulo 131"/>
          <p:cNvSpPr/>
          <p:nvPr/>
        </p:nvSpPr>
        <p:spPr>
          <a:xfrm>
            <a:off x="500681" y="5063740"/>
            <a:ext cx="8657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medias móviles son indicadores utilizados para identificar la dirección de una tendencia, se caracteriza por una línea longitudinal y su función es calcular los datos recogidos de precios de cada cierre según el periodo de tiempo establecido.</a:t>
            </a:r>
          </a:p>
        </p:txBody>
      </p:sp>
      <p:sp>
        <p:nvSpPr>
          <p:cNvPr id="134" name="CuadroTexto 133"/>
          <p:cNvSpPr txBox="1"/>
          <p:nvPr/>
        </p:nvSpPr>
        <p:spPr>
          <a:xfrm>
            <a:off x="7827749" y="3019919"/>
            <a:ext cx="1269832" cy="4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MEDIA MOVIL (20 PERIODOS)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512158" y="3898475"/>
            <a:ext cx="3509442" cy="1041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135" name="CuadroTexto 134"/>
          <p:cNvSpPr txBox="1"/>
          <p:nvPr/>
        </p:nvSpPr>
        <p:spPr>
          <a:xfrm>
            <a:off x="5474186" y="3976033"/>
            <a:ext cx="3585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FF0000"/>
                </a:solidFill>
              </a:rPr>
              <a:t>EL CALCULO SE REALIZA SUMANDO EL VALOR MEDIO DE LOS PRECIOS DE CIERRE DE CADA VELA DURANTE UN TIEMPO DETERMINADO DIVIDIDO EN  EL PERIODO ESTABLECIDO DE LA MEDIA MOVIL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3992451" y="1803042"/>
            <a:ext cx="861778" cy="69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CuadroTexto 135"/>
          <p:cNvSpPr txBox="1"/>
          <p:nvPr/>
        </p:nvSpPr>
        <p:spPr>
          <a:xfrm>
            <a:off x="1998326" y="1341377"/>
            <a:ext cx="1946175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CADA VELA TIENE UN PRECIO DE CIERRE</a:t>
            </a:r>
          </a:p>
        </p:txBody>
      </p:sp>
      <p:sp>
        <p:nvSpPr>
          <p:cNvPr id="140" name="Rectángulo 139"/>
          <p:cNvSpPr/>
          <p:nvPr/>
        </p:nvSpPr>
        <p:spPr>
          <a:xfrm>
            <a:off x="4777686" y="6659308"/>
            <a:ext cx="4351715" cy="1037131"/>
          </a:xfrm>
          <a:prstGeom prst="rect">
            <a:avLst/>
          </a:prstGeom>
          <a:solidFill>
            <a:srgbClr val="F0CB9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41" name="Rectángulo 140"/>
          <p:cNvSpPr/>
          <p:nvPr/>
        </p:nvSpPr>
        <p:spPr>
          <a:xfrm>
            <a:off x="4714913" y="8075767"/>
            <a:ext cx="43517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media móvil (200) siempre estará alejada de la media móvil (20) según el tipo de tendencia.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419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 tendencia es alcista, las velas japonesas deben estar cerca y por encima de la media móvil (20) </a:t>
            </a:r>
          </a:p>
          <a:p>
            <a:pPr algn="just"/>
            <a:endParaRPr lang="es-419" sz="1600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 tendencia es </a:t>
            </a:r>
            <a:r>
              <a:rPr lang="es-419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bajista, </a:t>
            </a:r>
            <a:r>
              <a:rPr lang="es-419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velas japonesas deben </a:t>
            </a:r>
            <a:r>
              <a:rPr lang="es-419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estar cerca y </a:t>
            </a:r>
            <a:r>
              <a:rPr lang="es-419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es-419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debajo </a:t>
            </a:r>
            <a:r>
              <a:rPr lang="es-419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la media móvil (20)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818550" y="6669304"/>
            <a:ext cx="4310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 este indicador técnico es utilizando dos medias móviles con periodos de tiempo diferentes. (20 y 200 periodos).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0" y="6345715"/>
            <a:ext cx="4687934" cy="4368004"/>
            <a:chOff x="0" y="6345715"/>
            <a:chExt cx="4687934" cy="4368004"/>
          </a:xfrm>
        </p:grpSpPr>
        <p:grpSp>
          <p:nvGrpSpPr>
            <p:cNvPr id="39" name="Grupo 38"/>
            <p:cNvGrpSpPr/>
            <p:nvPr/>
          </p:nvGrpSpPr>
          <p:grpSpPr>
            <a:xfrm>
              <a:off x="0" y="6345715"/>
              <a:ext cx="4687934" cy="4368004"/>
              <a:chOff x="0" y="6345715"/>
              <a:chExt cx="4687934" cy="4368004"/>
            </a:xfrm>
          </p:grpSpPr>
          <p:sp>
            <p:nvSpPr>
              <p:cNvPr id="182" name="CuadroTexto 181"/>
              <p:cNvSpPr txBox="1"/>
              <p:nvPr/>
            </p:nvSpPr>
            <p:spPr>
              <a:xfrm>
                <a:off x="2399456" y="9030629"/>
                <a:ext cx="20238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1200" b="1" dirty="0" smtClean="0"/>
                  <a:t>SI EXISTE EXPANSION ENTRE MEDIAS MOVILES PUEDE OCURRIR UN CAMBIO DE TENDENCIA</a:t>
                </a:r>
              </a:p>
            </p:txBody>
          </p:sp>
          <p:grpSp>
            <p:nvGrpSpPr>
              <p:cNvPr id="37" name="Grupo 36"/>
              <p:cNvGrpSpPr/>
              <p:nvPr/>
            </p:nvGrpSpPr>
            <p:grpSpPr>
              <a:xfrm>
                <a:off x="0" y="6345715"/>
                <a:ext cx="4687934" cy="4368004"/>
                <a:chOff x="0" y="6345715"/>
                <a:chExt cx="4687934" cy="4368004"/>
              </a:xfrm>
            </p:grpSpPr>
            <p:grpSp>
              <p:nvGrpSpPr>
                <p:cNvPr id="32" name="Grupo 31"/>
                <p:cNvGrpSpPr/>
                <p:nvPr/>
              </p:nvGrpSpPr>
              <p:grpSpPr>
                <a:xfrm>
                  <a:off x="418563" y="6345715"/>
                  <a:ext cx="3909352" cy="3448375"/>
                  <a:chOff x="418563" y="6345715"/>
                  <a:chExt cx="3909352" cy="3448375"/>
                </a:xfrm>
              </p:grpSpPr>
              <p:sp>
                <p:nvSpPr>
                  <p:cNvPr id="145" name="Rectángulo 144"/>
                  <p:cNvSpPr/>
                  <p:nvPr/>
                </p:nvSpPr>
                <p:spPr>
                  <a:xfrm>
                    <a:off x="418563" y="9132965"/>
                    <a:ext cx="128789" cy="493297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46" name="Rectángulo 145"/>
                  <p:cNvSpPr/>
                  <p:nvPr/>
                </p:nvSpPr>
                <p:spPr>
                  <a:xfrm>
                    <a:off x="610487" y="8916927"/>
                    <a:ext cx="128789" cy="49329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56" name="Rectángulo 155"/>
                  <p:cNvSpPr/>
                  <p:nvPr/>
                </p:nvSpPr>
                <p:spPr>
                  <a:xfrm>
                    <a:off x="788831" y="9300793"/>
                    <a:ext cx="128789" cy="49329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57" name="Rectángulo 156"/>
                  <p:cNvSpPr/>
                  <p:nvPr/>
                </p:nvSpPr>
                <p:spPr>
                  <a:xfrm>
                    <a:off x="998813" y="8874140"/>
                    <a:ext cx="128789" cy="493297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58" name="Rectángulo 157"/>
                  <p:cNvSpPr/>
                  <p:nvPr/>
                </p:nvSpPr>
                <p:spPr>
                  <a:xfrm>
                    <a:off x="1228114" y="8423630"/>
                    <a:ext cx="128789" cy="493297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59" name="Rectángulo 158"/>
                  <p:cNvSpPr/>
                  <p:nvPr/>
                </p:nvSpPr>
                <p:spPr>
                  <a:xfrm>
                    <a:off x="1426836" y="7943612"/>
                    <a:ext cx="128789" cy="493297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60" name="Rectángulo 159"/>
                  <p:cNvSpPr/>
                  <p:nvPr/>
                </p:nvSpPr>
                <p:spPr>
                  <a:xfrm>
                    <a:off x="1635006" y="8157573"/>
                    <a:ext cx="128789" cy="49329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61" name="Rectángulo 160"/>
                  <p:cNvSpPr/>
                  <p:nvPr/>
                </p:nvSpPr>
                <p:spPr>
                  <a:xfrm>
                    <a:off x="1845276" y="8404221"/>
                    <a:ext cx="128789" cy="49329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62" name="Rectángulo 161"/>
                  <p:cNvSpPr/>
                  <p:nvPr/>
                </p:nvSpPr>
                <p:spPr>
                  <a:xfrm>
                    <a:off x="2055546" y="8051053"/>
                    <a:ext cx="128789" cy="493297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64" name="Rectángulo 163"/>
                  <p:cNvSpPr/>
                  <p:nvPr/>
                </p:nvSpPr>
                <p:spPr>
                  <a:xfrm>
                    <a:off x="2285999" y="8157572"/>
                    <a:ext cx="128789" cy="49329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65" name="Rectángulo 164"/>
                  <p:cNvSpPr/>
                  <p:nvPr/>
                </p:nvSpPr>
                <p:spPr>
                  <a:xfrm>
                    <a:off x="2476086" y="7777943"/>
                    <a:ext cx="128789" cy="493297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66" name="Rectángulo 165"/>
                  <p:cNvSpPr/>
                  <p:nvPr/>
                </p:nvSpPr>
                <p:spPr>
                  <a:xfrm>
                    <a:off x="2666173" y="7353788"/>
                    <a:ext cx="128789" cy="493297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67" name="Rectángulo 166"/>
                  <p:cNvSpPr/>
                  <p:nvPr/>
                </p:nvSpPr>
                <p:spPr>
                  <a:xfrm>
                    <a:off x="2881149" y="7614827"/>
                    <a:ext cx="128789" cy="49329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68" name="Rectángulo 167"/>
                  <p:cNvSpPr/>
                  <p:nvPr/>
                </p:nvSpPr>
                <p:spPr>
                  <a:xfrm>
                    <a:off x="3095825" y="7943612"/>
                    <a:ext cx="128789" cy="49329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69" name="Rectángulo 168"/>
                  <p:cNvSpPr/>
                  <p:nvPr/>
                </p:nvSpPr>
                <p:spPr>
                  <a:xfrm>
                    <a:off x="3320276" y="7696963"/>
                    <a:ext cx="128789" cy="493297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70" name="Rectángulo 169"/>
                  <p:cNvSpPr/>
                  <p:nvPr/>
                </p:nvSpPr>
                <p:spPr>
                  <a:xfrm>
                    <a:off x="3534885" y="7284646"/>
                    <a:ext cx="128789" cy="493297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71" name="Rectángulo 170"/>
                  <p:cNvSpPr/>
                  <p:nvPr/>
                </p:nvSpPr>
                <p:spPr>
                  <a:xfrm>
                    <a:off x="3719159" y="6869167"/>
                    <a:ext cx="128789" cy="493297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72" name="Rectángulo 171"/>
                  <p:cNvSpPr/>
                  <p:nvPr/>
                </p:nvSpPr>
                <p:spPr>
                  <a:xfrm>
                    <a:off x="3951573" y="6345715"/>
                    <a:ext cx="128789" cy="493297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173" name="Rectángulo 172"/>
                  <p:cNvSpPr/>
                  <p:nvPr/>
                </p:nvSpPr>
                <p:spPr>
                  <a:xfrm>
                    <a:off x="4199126" y="6647165"/>
                    <a:ext cx="128789" cy="49329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</p:grpSp>
            <p:sp>
              <p:nvSpPr>
                <p:cNvPr id="176" name="CuadroTexto 175"/>
                <p:cNvSpPr txBox="1"/>
                <p:nvPr/>
              </p:nvSpPr>
              <p:spPr>
                <a:xfrm>
                  <a:off x="3940331" y="7264282"/>
                  <a:ext cx="747603" cy="2769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419" sz="1200" b="1" dirty="0" smtClean="0">
                      <a:solidFill>
                        <a:schemeClr val="tx1"/>
                      </a:solidFill>
                    </a:rPr>
                    <a:t>MA (20)</a:t>
                  </a:r>
                </a:p>
              </p:txBody>
            </p:sp>
            <p:sp>
              <p:nvSpPr>
                <p:cNvPr id="177" name="CuadroTexto 176"/>
                <p:cNvSpPr txBox="1"/>
                <p:nvPr/>
              </p:nvSpPr>
              <p:spPr>
                <a:xfrm>
                  <a:off x="3814441" y="10079075"/>
                  <a:ext cx="873493" cy="276999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419" sz="1200" b="1" dirty="0" smtClean="0">
                      <a:solidFill>
                        <a:schemeClr val="tx1"/>
                      </a:solidFill>
                    </a:rPr>
                    <a:t>MA (200) </a:t>
                  </a:r>
                </a:p>
              </p:txBody>
            </p:sp>
            <p:grpSp>
              <p:nvGrpSpPr>
                <p:cNvPr id="35" name="Grupo 34"/>
                <p:cNvGrpSpPr/>
                <p:nvPr/>
              </p:nvGrpSpPr>
              <p:grpSpPr>
                <a:xfrm>
                  <a:off x="0" y="7572777"/>
                  <a:ext cx="4687934" cy="3140942"/>
                  <a:chOff x="0" y="7572777"/>
                  <a:chExt cx="4687934" cy="3140942"/>
                </a:xfrm>
              </p:grpSpPr>
              <p:sp>
                <p:nvSpPr>
                  <p:cNvPr id="16" name="Forma libre 15"/>
                  <p:cNvSpPr/>
                  <p:nvPr/>
                </p:nvSpPr>
                <p:spPr>
                  <a:xfrm>
                    <a:off x="77273" y="7572777"/>
                    <a:ext cx="4327302" cy="2653048"/>
                  </a:xfrm>
                  <a:custGeom>
                    <a:avLst/>
                    <a:gdLst>
                      <a:gd name="connsiteX0" fmla="*/ 0 w 4327302"/>
                      <a:gd name="connsiteY0" fmla="*/ 2653048 h 2653048"/>
                      <a:gd name="connsiteX1" fmla="*/ 1390919 w 4327302"/>
                      <a:gd name="connsiteY1" fmla="*/ 2047741 h 2653048"/>
                      <a:gd name="connsiteX2" fmla="*/ 2627290 w 4327302"/>
                      <a:gd name="connsiteY2" fmla="*/ 1133341 h 2653048"/>
                      <a:gd name="connsiteX3" fmla="*/ 3670479 w 4327302"/>
                      <a:gd name="connsiteY3" fmla="*/ 798491 h 2653048"/>
                      <a:gd name="connsiteX4" fmla="*/ 4327302 w 4327302"/>
                      <a:gd name="connsiteY4" fmla="*/ 0 h 2653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27302" h="2653048">
                        <a:moveTo>
                          <a:pt x="0" y="2653048"/>
                        </a:moveTo>
                        <a:cubicBezTo>
                          <a:pt x="476518" y="2477036"/>
                          <a:pt x="953037" y="2301025"/>
                          <a:pt x="1390919" y="2047741"/>
                        </a:cubicBezTo>
                        <a:cubicBezTo>
                          <a:pt x="1828801" y="1794457"/>
                          <a:pt x="2247363" y="1341549"/>
                          <a:pt x="2627290" y="1133341"/>
                        </a:cubicBezTo>
                        <a:cubicBezTo>
                          <a:pt x="3007217" y="925133"/>
                          <a:pt x="3387144" y="987381"/>
                          <a:pt x="3670479" y="798491"/>
                        </a:cubicBezTo>
                        <a:cubicBezTo>
                          <a:pt x="3953814" y="609601"/>
                          <a:pt x="4140558" y="304800"/>
                          <a:pt x="4327302" y="0"/>
                        </a:cubicBezTo>
                      </a:path>
                    </a:pathLst>
                  </a:custGeom>
                  <a:ln w="38100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/>
                  </a:p>
                </p:txBody>
              </p:sp>
              <p:sp>
                <p:nvSpPr>
                  <p:cNvPr id="30" name="Forma libre 29"/>
                  <p:cNvSpPr/>
                  <p:nvPr/>
                </p:nvSpPr>
                <p:spPr>
                  <a:xfrm>
                    <a:off x="0" y="10005692"/>
                    <a:ext cx="4687934" cy="708027"/>
                  </a:xfrm>
                  <a:custGeom>
                    <a:avLst/>
                    <a:gdLst>
                      <a:gd name="connsiteX0" fmla="*/ 0 w 4709160"/>
                      <a:gd name="connsiteY0" fmla="*/ 716280 h 716280"/>
                      <a:gd name="connsiteX1" fmla="*/ 906780 w 4709160"/>
                      <a:gd name="connsiteY1" fmla="*/ 434340 h 716280"/>
                      <a:gd name="connsiteX2" fmla="*/ 1935480 w 4709160"/>
                      <a:gd name="connsiteY2" fmla="*/ 83820 h 716280"/>
                      <a:gd name="connsiteX3" fmla="*/ 2926080 w 4709160"/>
                      <a:gd name="connsiteY3" fmla="*/ 30480 h 716280"/>
                      <a:gd name="connsiteX4" fmla="*/ 4709160 w 4709160"/>
                      <a:gd name="connsiteY4" fmla="*/ 0 h 716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09160" h="716280">
                        <a:moveTo>
                          <a:pt x="0" y="716280"/>
                        </a:moveTo>
                        <a:lnTo>
                          <a:pt x="906780" y="434340"/>
                        </a:lnTo>
                        <a:cubicBezTo>
                          <a:pt x="1229360" y="328930"/>
                          <a:pt x="1598930" y="151130"/>
                          <a:pt x="1935480" y="83820"/>
                        </a:cubicBezTo>
                        <a:cubicBezTo>
                          <a:pt x="2272030" y="16510"/>
                          <a:pt x="2463800" y="44450"/>
                          <a:pt x="2926080" y="30480"/>
                        </a:cubicBezTo>
                        <a:cubicBezTo>
                          <a:pt x="3388360" y="16510"/>
                          <a:pt x="4048760" y="8255"/>
                          <a:pt x="4709160" y="0"/>
                        </a:cubicBezTo>
                      </a:path>
                    </a:pathLst>
                  </a:custGeom>
                  <a:ln w="38100">
                    <a:solidFill>
                      <a:schemeClr val="accent4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VE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36" name="Grupo 35"/>
            <p:cNvGrpSpPr/>
            <p:nvPr/>
          </p:nvGrpSpPr>
          <p:grpSpPr>
            <a:xfrm>
              <a:off x="290447" y="9576351"/>
              <a:ext cx="1265178" cy="1044963"/>
              <a:chOff x="290447" y="9576351"/>
              <a:chExt cx="1265178" cy="1044963"/>
            </a:xfrm>
          </p:grpSpPr>
          <p:cxnSp>
            <p:nvCxnSpPr>
              <p:cNvPr id="21" name="Conector recto de flecha 20"/>
              <p:cNvCxnSpPr/>
              <p:nvPr/>
            </p:nvCxnSpPr>
            <p:spPr>
              <a:xfrm flipV="1">
                <a:off x="1555625" y="9576351"/>
                <a:ext cx="0" cy="57742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de flecha 183"/>
              <p:cNvCxnSpPr/>
              <p:nvPr/>
            </p:nvCxnSpPr>
            <p:spPr>
              <a:xfrm flipV="1">
                <a:off x="917620" y="9891982"/>
                <a:ext cx="0" cy="5235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de flecha 185"/>
              <p:cNvCxnSpPr/>
              <p:nvPr/>
            </p:nvCxnSpPr>
            <p:spPr>
              <a:xfrm flipV="1">
                <a:off x="290447" y="10153778"/>
                <a:ext cx="0" cy="46753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CuadroTexto 65"/>
          <p:cNvSpPr txBox="1"/>
          <p:nvPr/>
        </p:nvSpPr>
        <p:spPr>
          <a:xfrm>
            <a:off x="5707696" y="7705960"/>
            <a:ext cx="2612166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IMPORTANCIA</a:t>
            </a:r>
            <a:endParaRPr lang="es-419" sz="1050" b="1" dirty="0" smtClean="0">
              <a:solidFill>
                <a:schemeClr val="tx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32435" y="6438397"/>
            <a:ext cx="2292915" cy="139466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 rot="19730876">
            <a:off x="407106" y="6840985"/>
            <a:ext cx="207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 smtClean="0"/>
              <a:t>TENDENCIA ALCISTA</a:t>
            </a:r>
          </a:p>
        </p:txBody>
      </p:sp>
      <p:cxnSp>
        <p:nvCxnSpPr>
          <p:cNvPr id="75" name="Conector recto de flecha 74"/>
          <p:cNvCxnSpPr/>
          <p:nvPr/>
        </p:nvCxnSpPr>
        <p:spPr>
          <a:xfrm flipH="1" flipV="1">
            <a:off x="2370081" y="8934991"/>
            <a:ext cx="3127" cy="10987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/>
          <p:nvPr/>
        </p:nvCxnSpPr>
        <p:spPr>
          <a:xfrm flipV="1">
            <a:off x="4366351" y="7705960"/>
            <a:ext cx="12725" cy="2247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-16111" y="6200197"/>
            <a:ext cx="4803155" cy="4477099"/>
            <a:chOff x="-16111" y="6200197"/>
            <a:chExt cx="4803155" cy="4477099"/>
          </a:xfrm>
        </p:grpSpPr>
        <p:sp>
          <p:nvSpPr>
            <p:cNvPr id="290" name="Rectángulo 289"/>
            <p:cNvSpPr/>
            <p:nvPr/>
          </p:nvSpPr>
          <p:spPr>
            <a:xfrm>
              <a:off x="-1" y="8583763"/>
              <a:ext cx="4764189" cy="10866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grpSp>
          <p:nvGrpSpPr>
            <p:cNvPr id="64" name="Grupo 63"/>
            <p:cNvGrpSpPr/>
            <p:nvPr/>
          </p:nvGrpSpPr>
          <p:grpSpPr>
            <a:xfrm>
              <a:off x="-16111" y="8587279"/>
              <a:ext cx="4773689" cy="1063502"/>
              <a:chOff x="-16111" y="8587279"/>
              <a:chExt cx="4773689" cy="1063502"/>
            </a:xfrm>
          </p:grpSpPr>
          <p:cxnSp>
            <p:nvCxnSpPr>
              <p:cNvPr id="117" name="Conector recto 116"/>
              <p:cNvCxnSpPr/>
              <p:nvPr/>
            </p:nvCxnSpPr>
            <p:spPr>
              <a:xfrm>
                <a:off x="109749" y="8587279"/>
                <a:ext cx="4647829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/>
              <p:cNvCxnSpPr/>
              <p:nvPr/>
            </p:nvCxnSpPr>
            <p:spPr>
              <a:xfrm>
                <a:off x="-16111" y="9650781"/>
                <a:ext cx="4753287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6" name="CuadroTexto 175"/>
            <p:cNvSpPr txBox="1"/>
            <p:nvPr/>
          </p:nvSpPr>
          <p:spPr>
            <a:xfrm>
              <a:off x="1664755" y="10269957"/>
              <a:ext cx="1334036" cy="2769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chemeClr val="tx1"/>
                  </a:solidFill>
                </a:rPr>
                <a:t>MACD (12,26)</a:t>
              </a:r>
            </a:p>
          </p:txBody>
        </p:sp>
        <p:sp>
          <p:nvSpPr>
            <p:cNvPr id="177" name="CuadroTexto 176"/>
            <p:cNvSpPr txBox="1"/>
            <p:nvPr/>
          </p:nvSpPr>
          <p:spPr>
            <a:xfrm>
              <a:off x="165656" y="10269957"/>
              <a:ext cx="1334036" cy="276999"/>
            </a:xfrm>
            <a:prstGeom prst="rect">
              <a:avLst/>
            </a:prstGeom>
            <a:solidFill>
              <a:srgbClr val="C00000">
                <a:alpha val="61000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chemeClr val="tx1"/>
                  </a:solidFill>
                </a:rPr>
                <a:t>LINEA SEÑAL (9) </a:t>
              </a:r>
            </a:p>
          </p:txBody>
        </p:sp>
        <p:cxnSp>
          <p:nvCxnSpPr>
            <p:cNvPr id="25" name="Conector recto 24"/>
            <p:cNvCxnSpPr/>
            <p:nvPr/>
          </p:nvCxnSpPr>
          <p:spPr>
            <a:xfrm>
              <a:off x="305395" y="9103023"/>
              <a:ext cx="4368799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CuadroTexto 103"/>
            <p:cNvSpPr txBox="1"/>
            <p:nvPr/>
          </p:nvSpPr>
          <p:spPr>
            <a:xfrm>
              <a:off x="3048829" y="10400297"/>
              <a:ext cx="165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/>
                <a:t>LINEA DE ZONA CERO</a:t>
              </a:r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338814" y="8587279"/>
              <a:ext cx="4356100" cy="1063502"/>
              <a:chOff x="303006" y="9576445"/>
              <a:chExt cx="4356100" cy="737089"/>
            </a:xfrm>
          </p:grpSpPr>
          <p:sp>
            <p:nvSpPr>
              <p:cNvPr id="33" name="Forma libre 32"/>
              <p:cNvSpPr/>
              <p:nvPr/>
            </p:nvSpPr>
            <p:spPr>
              <a:xfrm>
                <a:off x="322056" y="9671692"/>
                <a:ext cx="4337050" cy="480727"/>
              </a:xfrm>
              <a:custGeom>
                <a:avLst/>
                <a:gdLst>
                  <a:gd name="connsiteX0" fmla="*/ 0 w 4337050"/>
                  <a:gd name="connsiteY0" fmla="*/ 12700 h 480727"/>
                  <a:gd name="connsiteX1" fmla="*/ 406400 w 4337050"/>
                  <a:gd name="connsiteY1" fmla="*/ 266700 h 480727"/>
                  <a:gd name="connsiteX2" fmla="*/ 984250 w 4337050"/>
                  <a:gd name="connsiteY2" fmla="*/ 476250 h 480727"/>
                  <a:gd name="connsiteX3" fmla="*/ 1479550 w 4337050"/>
                  <a:gd name="connsiteY3" fmla="*/ 387350 h 480727"/>
                  <a:gd name="connsiteX4" fmla="*/ 1981200 w 4337050"/>
                  <a:gd name="connsiteY4" fmla="*/ 127000 h 480727"/>
                  <a:gd name="connsiteX5" fmla="*/ 2476500 w 4337050"/>
                  <a:gd name="connsiteY5" fmla="*/ 63500 h 480727"/>
                  <a:gd name="connsiteX6" fmla="*/ 2946400 w 4337050"/>
                  <a:gd name="connsiteY6" fmla="*/ 196850 h 480727"/>
                  <a:gd name="connsiteX7" fmla="*/ 3340100 w 4337050"/>
                  <a:gd name="connsiteY7" fmla="*/ 431800 h 480727"/>
                  <a:gd name="connsiteX8" fmla="*/ 3937000 w 4337050"/>
                  <a:gd name="connsiteY8" fmla="*/ 406400 h 480727"/>
                  <a:gd name="connsiteX9" fmla="*/ 4337050 w 4337050"/>
                  <a:gd name="connsiteY9" fmla="*/ 0 h 480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37050" h="480727">
                    <a:moveTo>
                      <a:pt x="0" y="12700"/>
                    </a:moveTo>
                    <a:cubicBezTo>
                      <a:pt x="121179" y="101071"/>
                      <a:pt x="242358" y="189442"/>
                      <a:pt x="406400" y="266700"/>
                    </a:cubicBezTo>
                    <a:cubicBezTo>
                      <a:pt x="570442" y="343958"/>
                      <a:pt x="805392" y="456142"/>
                      <a:pt x="984250" y="476250"/>
                    </a:cubicBezTo>
                    <a:cubicBezTo>
                      <a:pt x="1163108" y="496358"/>
                      <a:pt x="1313392" y="445558"/>
                      <a:pt x="1479550" y="387350"/>
                    </a:cubicBezTo>
                    <a:cubicBezTo>
                      <a:pt x="1645708" y="329142"/>
                      <a:pt x="1815042" y="180975"/>
                      <a:pt x="1981200" y="127000"/>
                    </a:cubicBezTo>
                    <a:cubicBezTo>
                      <a:pt x="2147358" y="73025"/>
                      <a:pt x="2315633" y="51858"/>
                      <a:pt x="2476500" y="63500"/>
                    </a:cubicBezTo>
                    <a:cubicBezTo>
                      <a:pt x="2637367" y="75142"/>
                      <a:pt x="2802467" y="135467"/>
                      <a:pt x="2946400" y="196850"/>
                    </a:cubicBezTo>
                    <a:cubicBezTo>
                      <a:pt x="3090333" y="258233"/>
                      <a:pt x="3175000" y="396875"/>
                      <a:pt x="3340100" y="431800"/>
                    </a:cubicBezTo>
                    <a:cubicBezTo>
                      <a:pt x="3505200" y="466725"/>
                      <a:pt x="3770842" y="478367"/>
                      <a:pt x="3937000" y="406400"/>
                    </a:cubicBezTo>
                    <a:cubicBezTo>
                      <a:pt x="4103158" y="334433"/>
                      <a:pt x="4220104" y="167216"/>
                      <a:pt x="4337050" y="0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34" name="Forma libre 33"/>
              <p:cNvSpPr/>
              <p:nvPr/>
            </p:nvSpPr>
            <p:spPr>
              <a:xfrm>
                <a:off x="303006" y="9576445"/>
                <a:ext cx="4171950" cy="737089"/>
              </a:xfrm>
              <a:custGeom>
                <a:avLst/>
                <a:gdLst>
                  <a:gd name="connsiteX0" fmla="*/ 0 w 4171950"/>
                  <a:gd name="connsiteY0" fmla="*/ 279400 h 737089"/>
                  <a:gd name="connsiteX1" fmla="*/ 508000 w 4171950"/>
                  <a:gd name="connsiteY1" fmla="*/ 603250 h 737089"/>
                  <a:gd name="connsiteX2" fmla="*/ 1346200 w 4171950"/>
                  <a:gd name="connsiteY2" fmla="*/ 457200 h 737089"/>
                  <a:gd name="connsiteX3" fmla="*/ 1771650 w 4171950"/>
                  <a:gd name="connsiteY3" fmla="*/ 146050 h 737089"/>
                  <a:gd name="connsiteX4" fmla="*/ 2374900 w 4171950"/>
                  <a:gd name="connsiteY4" fmla="*/ 114300 h 737089"/>
                  <a:gd name="connsiteX5" fmla="*/ 3517900 w 4171950"/>
                  <a:gd name="connsiteY5" fmla="*/ 736600 h 737089"/>
                  <a:gd name="connsiteX6" fmla="*/ 4171950 w 4171950"/>
                  <a:gd name="connsiteY6" fmla="*/ 0 h 73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71950" h="737089">
                    <a:moveTo>
                      <a:pt x="0" y="279400"/>
                    </a:moveTo>
                    <a:cubicBezTo>
                      <a:pt x="141816" y="426508"/>
                      <a:pt x="283633" y="573617"/>
                      <a:pt x="508000" y="603250"/>
                    </a:cubicBezTo>
                    <a:cubicBezTo>
                      <a:pt x="732367" y="632883"/>
                      <a:pt x="1135592" y="533400"/>
                      <a:pt x="1346200" y="457200"/>
                    </a:cubicBezTo>
                    <a:cubicBezTo>
                      <a:pt x="1556808" y="381000"/>
                      <a:pt x="1600200" y="203200"/>
                      <a:pt x="1771650" y="146050"/>
                    </a:cubicBezTo>
                    <a:cubicBezTo>
                      <a:pt x="1943100" y="88900"/>
                      <a:pt x="2083858" y="15875"/>
                      <a:pt x="2374900" y="114300"/>
                    </a:cubicBezTo>
                    <a:cubicBezTo>
                      <a:pt x="2665942" y="212725"/>
                      <a:pt x="3218392" y="755650"/>
                      <a:pt x="3517900" y="736600"/>
                    </a:cubicBezTo>
                    <a:cubicBezTo>
                      <a:pt x="3817408" y="717550"/>
                      <a:pt x="3994679" y="358775"/>
                      <a:pt x="4171950" y="0"/>
                    </a:cubicBezTo>
                  </a:path>
                </a:pathLst>
              </a:custGeom>
              <a:noFill/>
              <a:ln w="38100">
                <a:solidFill>
                  <a:srgbClr val="B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cxnSp>
          <p:nvCxnSpPr>
            <p:cNvPr id="126" name="Conector recto de flecha 125"/>
            <p:cNvCxnSpPr/>
            <p:nvPr/>
          </p:nvCxnSpPr>
          <p:spPr>
            <a:xfrm flipV="1">
              <a:off x="2898904" y="8404343"/>
              <a:ext cx="401961" cy="357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CuadroTexto 126"/>
            <p:cNvSpPr txBox="1"/>
            <p:nvPr/>
          </p:nvSpPr>
          <p:spPr>
            <a:xfrm>
              <a:off x="3194666" y="8266962"/>
              <a:ext cx="1592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/>
                <a:t>Intersección superior</a:t>
              </a:r>
            </a:p>
          </p:txBody>
        </p:sp>
        <p:grpSp>
          <p:nvGrpSpPr>
            <p:cNvPr id="55" name="Grupo 54"/>
            <p:cNvGrpSpPr/>
            <p:nvPr/>
          </p:nvGrpSpPr>
          <p:grpSpPr>
            <a:xfrm>
              <a:off x="713611" y="8891329"/>
              <a:ext cx="3804227" cy="418309"/>
              <a:chOff x="673271" y="9348589"/>
              <a:chExt cx="3804227" cy="418309"/>
            </a:xfrm>
            <a:solidFill>
              <a:schemeClr val="tx1">
                <a:alpha val="68000"/>
              </a:schemeClr>
            </a:solidFill>
          </p:grpSpPr>
          <p:grpSp>
            <p:nvGrpSpPr>
              <p:cNvPr id="50" name="Grupo 49"/>
              <p:cNvGrpSpPr/>
              <p:nvPr/>
            </p:nvGrpSpPr>
            <p:grpSpPr>
              <a:xfrm>
                <a:off x="673271" y="9575163"/>
                <a:ext cx="1107837" cy="191735"/>
                <a:chOff x="10939463" y="4265215"/>
                <a:chExt cx="1107837" cy="191735"/>
              </a:xfrm>
              <a:grpFill/>
            </p:grpSpPr>
            <p:sp>
              <p:nvSpPr>
                <p:cNvPr id="49" name="Rectángulo 48"/>
                <p:cNvSpPr/>
                <p:nvPr/>
              </p:nvSpPr>
              <p:spPr>
                <a:xfrm>
                  <a:off x="10939463" y="4267200"/>
                  <a:ext cx="47625" cy="189750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42" name="Rectángulo 141"/>
                <p:cNvSpPr/>
                <p:nvPr/>
              </p:nvSpPr>
              <p:spPr>
                <a:xfrm>
                  <a:off x="11010901" y="4267200"/>
                  <a:ext cx="47625" cy="189750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47" name="Rectángulo 146"/>
                <p:cNvSpPr/>
                <p:nvPr/>
              </p:nvSpPr>
              <p:spPr>
                <a:xfrm>
                  <a:off x="11082339" y="4267200"/>
                  <a:ext cx="47625" cy="189750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48" name="Rectángulo 147"/>
                <p:cNvSpPr/>
                <p:nvPr/>
              </p:nvSpPr>
              <p:spPr>
                <a:xfrm>
                  <a:off x="11170799" y="4267200"/>
                  <a:ext cx="47625" cy="189750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49" name="Rectángulo 148"/>
                <p:cNvSpPr/>
                <p:nvPr/>
              </p:nvSpPr>
              <p:spPr>
                <a:xfrm>
                  <a:off x="11247395" y="4267200"/>
                  <a:ext cx="45719" cy="169069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50" name="Rectángulo 149"/>
                <p:cNvSpPr/>
                <p:nvPr/>
              </p:nvSpPr>
              <p:spPr>
                <a:xfrm>
                  <a:off x="11322085" y="4265215"/>
                  <a:ext cx="45719" cy="169069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51" name="Rectángulo 150"/>
                <p:cNvSpPr/>
                <p:nvPr/>
              </p:nvSpPr>
              <p:spPr>
                <a:xfrm>
                  <a:off x="11392260" y="4267200"/>
                  <a:ext cx="47625" cy="189750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52" name="Rectángulo 151"/>
                <p:cNvSpPr/>
                <p:nvPr/>
              </p:nvSpPr>
              <p:spPr>
                <a:xfrm>
                  <a:off x="11473795" y="4267200"/>
                  <a:ext cx="45719" cy="167084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53" name="Rectángulo 152"/>
                <p:cNvSpPr/>
                <p:nvPr/>
              </p:nvSpPr>
              <p:spPr>
                <a:xfrm>
                  <a:off x="11546719" y="4272558"/>
                  <a:ext cx="45719" cy="161726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54" name="Rectángulo 153"/>
                <p:cNvSpPr/>
                <p:nvPr/>
              </p:nvSpPr>
              <p:spPr>
                <a:xfrm>
                  <a:off x="11628111" y="4275237"/>
                  <a:ext cx="52837" cy="139601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55" name="Rectángulo 154"/>
                <p:cNvSpPr/>
                <p:nvPr/>
              </p:nvSpPr>
              <p:spPr>
                <a:xfrm>
                  <a:off x="11702801" y="4272559"/>
                  <a:ext cx="52837" cy="104180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3" name="Rectángulo 162"/>
                <p:cNvSpPr/>
                <p:nvPr/>
              </p:nvSpPr>
              <p:spPr>
                <a:xfrm>
                  <a:off x="11777491" y="4265215"/>
                  <a:ext cx="52559" cy="78185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74" name="Rectángulo 173"/>
                <p:cNvSpPr/>
                <p:nvPr/>
              </p:nvSpPr>
              <p:spPr>
                <a:xfrm>
                  <a:off x="11856402" y="4265216"/>
                  <a:ext cx="45719" cy="53236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75" name="Rectángulo 174"/>
                <p:cNvSpPr/>
                <p:nvPr/>
              </p:nvSpPr>
              <p:spPr>
                <a:xfrm>
                  <a:off x="11928396" y="4267640"/>
                  <a:ext cx="46910" cy="45719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79" name="Rectángulo 178"/>
                <p:cNvSpPr/>
                <p:nvPr/>
              </p:nvSpPr>
              <p:spPr>
                <a:xfrm>
                  <a:off x="12001581" y="4265215"/>
                  <a:ext cx="45719" cy="45719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</p:grpSp>
          <p:grpSp>
            <p:nvGrpSpPr>
              <p:cNvPr id="53" name="Grupo 52"/>
              <p:cNvGrpSpPr/>
              <p:nvPr/>
            </p:nvGrpSpPr>
            <p:grpSpPr>
              <a:xfrm>
                <a:off x="1819612" y="9348589"/>
                <a:ext cx="799905" cy="191735"/>
                <a:chOff x="12024440" y="5210921"/>
                <a:chExt cx="799905" cy="191735"/>
              </a:xfrm>
              <a:grpFill/>
            </p:grpSpPr>
            <p:sp>
              <p:nvSpPr>
                <p:cNvPr id="190" name="Rectángulo 189"/>
                <p:cNvSpPr/>
                <p:nvPr/>
              </p:nvSpPr>
              <p:spPr>
                <a:xfrm rot="10800000">
                  <a:off x="12778626" y="5231602"/>
                  <a:ext cx="45719" cy="1690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91" name="Rectángulo 190"/>
                <p:cNvSpPr/>
                <p:nvPr/>
              </p:nvSpPr>
              <p:spPr>
                <a:xfrm rot="10800000">
                  <a:off x="12703936" y="5233587"/>
                  <a:ext cx="45719" cy="1690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92" name="Rectángulo 191"/>
                <p:cNvSpPr/>
                <p:nvPr/>
              </p:nvSpPr>
              <p:spPr>
                <a:xfrm rot="10800000">
                  <a:off x="12631855" y="5210921"/>
                  <a:ext cx="47625" cy="189750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93" name="Rectángulo 192"/>
                <p:cNvSpPr/>
                <p:nvPr/>
              </p:nvSpPr>
              <p:spPr>
                <a:xfrm rot="10800000">
                  <a:off x="12552226" y="5233587"/>
                  <a:ext cx="45719" cy="167084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94" name="Rectángulo 193"/>
                <p:cNvSpPr/>
                <p:nvPr/>
              </p:nvSpPr>
              <p:spPr>
                <a:xfrm rot="10800000">
                  <a:off x="12479302" y="5233587"/>
                  <a:ext cx="45719" cy="161726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95" name="Rectángulo 194"/>
                <p:cNvSpPr/>
                <p:nvPr/>
              </p:nvSpPr>
              <p:spPr>
                <a:xfrm rot="10800000">
                  <a:off x="12390792" y="5253033"/>
                  <a:ext cx="52837" cy="139601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96" name="Rectángulo 195"/>
                <p:cNvSpPr/>
                <p:nvPr/>
              </p:nvSpPr>
              <p:spPr>
                <a:xfrm rot="10800000">
                  <a:off x="12316102" y="5291132"/>
                  <a:ext cx="52837" cy="104180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97" name="Rectángulo 196"/>
                <p:cNvSpPr/>
                <p:nvPr/>
              </p:nvSpPr>
              <p:spPr>
                <a:xfrm rot="10800000">
                  <a:off x="12241690" y="5324471"/>
                  <a:ext cx="52559" cy="78185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98" name="Rectángulo 197"/>
                <p:cNvSpPr/>
                <p:nvPr/>
              </p:nvSpPr>
              <p:spPr>
                <a:xfrm rot="10800000">
                  <a:off x="12169619" y="5349419"/>
                  <a:ext cx="45719" cy="53236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99" name="Rectángulo 198"/>
                <p:cNvSpPr/>
                <p:nvPr/>
              </p:nvSpPr>
              <p:spPr>
                <a:xfrm rot="10800000">
                  <a:off x="12096434" y="5354512"/>
                  <a:ext cx="46910" cy="4571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00" name="Rectángulo 199"/>
                <p:cNvSpPr/>
                <p:nvPr/>
              </p:nvSpPr>
              <p:spPr>
                <a:xfrm rot="10800000">
                  <a:off x="12024440" y="5356937"/>
                  <a:ext cx="45719" cy="4571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 flipH="1">
                <a:off x="3358058" y="9575163"/>
                <a:ext cx="1119440" cy="191735"/>
                <a:chOff x="10939463" y="4265215"/>
                <a:chExt cx="1107837" cy="191735"/>
              </a:xfrm>
              <a:grpFill/>
            </p:grpSpPr>
            <p:sp>
              <p:nvSpPr>
                <p:cNvPr id="235" name="Rectángulo 234"/>
                <p:cNvSpPr/>
                <p:nvPr/>
              </p:nvSpPr>
              <p:spPr>
                <a:xfrm>
                  <a:off x="10939463" y="4267200"/>
                  <a:ext cx="47625" cy="189750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36" name="Rectángulo 235"/>
                <p:cNvSpPr/>
                <p:nvPr/>
              </p:nvSpPr>
              <p:spPr>
                <a:xfrm>
                  <a:off x="11010901" y="4267200"/>
                  <a:ext cx="47625" cy="189750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37" name="Rectángulo 236"/>
                <p:cNvSpPr/>
                <p:nvPr/>
              </p:nvSpPr>
              <p:spPr>
                <a:xfrm>
                  <a:off x="11082339" y="4267200"/>
                  <a:ext cx="47625" cy="189750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38" name="Rectángulo 237"/>
                <p:cNvSpPr/>
                <p:nvPr/>
              </p:nvSpPr>
              <p:spPr>
                <a:xfrm>
                  <a:off x="11170799" y="4267200"/>
                  <a:ext cx="47625" cy="189750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39" name="Rectángulo 238"/>
                <p:cNvSpPr/>
                <p:nvPr/>
              </p:nvSpPr>
              <p:spPr>
                <a:xfrm>
                  <a:off x="11247395" y="4267200"/>
                  <a:ext cx="45719" cy="169069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40" name="Rectángulo 239"/>
                <p:cNvSpPr/>
                <p:nvPr/>
              </p:nvSpPr>
              <p:spPr>
                <a:xfrm>
                  <a:off x="11322085" y="4265215"/>
                  <a:ext cx="45719" cy="169069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41" name="Rectángulo 240"/>
                <p:cNvSpPr/>
                <p:nvPr/>
              </p:nvSpPr>
              <p:spPr>
                <a:xfrm>
                  <a:off x="11392260" y="4267200"/>
                  <a:ext cx="47625" cy="189750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42" name="Rectángulo 241"/>
                <p:cNvSpPr/>
                <p:nvPr/>
              </p:nvSpPr>
              <p:spPr>
                <a:xfrm>
                  <a:off x="11473795" y="4267200"/>
                  <a:ext cx="45719" cy="167084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43" name="Rectángulo 242"/>
                <p:cNvSpPr/>
                <p:nvPr/>
              </p:nvSpPr>
              <p:spPr>
                <a:xfrm>
                  <a:off x="11546719" y="4272558"/>
                  <a:ext cx="45719" cy="161726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44" name="Rectángulo 243"/>
                <p:cNvSpPr/>
                <p:nvPr/>
              </p:nvSpPr>
              <p:spPr>
                <a:xfrm>
                  <a:off x="11628111" y="4275237"/>
                  <a:ext cx="52837" cy="139601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45" name="Rectángulo 244"/>
                <p:cNvSpPr/>
                <p:nvPr/>
              </p:nvSpPr>
              <p:spPr>
                <a:xfrm>
                  <a:off x="11702801" y="4272559"/>
                  <a:ext cx="52837" cy="104180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46" name="Rectángulo 245"/>
                <p:cNvSpPr/>
                <p:nvPr/>
              </p:nvSpPr>
              <p:spPr>
                <a:xfrm>
                  <a:off x="11777491" y="4265215"/>
                  <a:ext cx="52559" cy="78185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47" name="Rectángulo 246"/>
                <p:cNvSpPr/>
                <p:nvPr/>
              </p:nvSpPr>
              <p:spPr>
                <a:xfrm>
                  <a:off x="11856402" y="4265216"/>
                  <a:ext cx="45719" cy="53236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48" name="Rectángulo 247"/>
                <p:cNvSpPr/>
                <p:nvPr/>
              </p:nvSpPr>
              <p:spPr>
                <a:xfrm>
                  <a:off x="11928396" y="4267640"/>
                  <a:ext cx="46910" cy="45719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49" name="Rectángulo 248"/>
                <p:cNvSpPr/>
                <p:nvPr/>
              </p:nvSpPr>
              <p:spPr>
                <a:xfrm>
                  <a:off x="12001581" y="4265215"/>
                  <a:ext cx="45719" cy="45719"/>
                </a:xfrm>
                <a:prstGeom prst="rect">
                  <a:avLst/>
                </a:prstGeom>
                <a:grpFill/>
                <a:ln>
                  <a:solidFill>
                    <a:srgbClr val="FF0000">
                      <a:alpha val="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</p:grpSp>
          <p:grpSp>
            <p:nvGrpSpPr>
              <p:cNvPr id="266" name="Grupo 265"/>
              <p:cNvGrpSpPr/>
              <p:nvPr/>
            </p:nvGrpSpPr>
            <p:grpSpPr>
              <a:xfrm flipH="1">
                <a:off x="2574243" y="9352291"/>
                <a:ext cx="779269" cy="191735"/>
                <a:chOff x="12024440" y="5210921"/>
                <a:chExt cx="799905" cy="191735"/>
              </a:xfrm>
              <a:grpFill/>
            </p:grpSpPr>
            <p:sp>
              <p:nvSpPr>
                <p:cNvPr id="267" name="Rectángulo 266"/>
                <p:cNvSpPr/>
                <p:nvPr/>
              </p:nvSpPr>
              <p:spPr>
                <a:xfrm rot="10800000">
                  <a:off x="12778626" y="5231602"/>
                  <a:ext cx="45719" cy="1690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68" name="Rectángulo 267"/>
                <p:cNvSpPr/>
                <p:nvPr/>
              </p:nvSpPr>
              <p:spPr>
                <a:xfrm rot="10800000">
                  <a:off x="12703936" y="5233587"/>
                  <a:ext cx="45719" cy="16906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69" name="Rectángulo 268"/>
                <p:cNvSpPr/>
                <p:nvPr/>
              </p:nvSpPr>
              <p:spPr>
                <a:xfrm rot="10800000">
                  <a:off x="12631855" y="5210921"/>
                  <a:ext cx="47625" cy="189750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70" name="Rectángulo 269"/>
                <p:cNvSpPr/>
                <p:nvPr/>
              </p:nvSpPr>
              <p:spPr>
                <a:xfrm rot="10800000">
                  <a:off x="12552226" y="5233587"/>
                  <a:ext cx="45719" cy="167084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71" name="Rectángulo 270"/>
                <p:cNvSpPr/>
                <p:nvPr/>
              </p:nvSpPr>
              <p:spPr>
                <a:xfrm rot="10800000">
                  <a:off x="12479302" y="5233587"/>
                  <a:ext cx="45719" cy="161726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72" name="Rectángulo 271"/>
                <p:cNvSpPr/>
                <p:nvPr/>
              </p:nvSpPr>
              <p:spPr>
                <a:xfrm rot="10800000">
                  <a:off x="12390792" y="5253033"/>
                  <a:ext cx="52837" cy="139601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73" name="Rectángulo 272"/>
                <p:cNvSpPr/>
                <p:nvPr/>
              </p:nvSpPr>
              <p:spPr>
                <a:xfrm rot="10800000">
                  <a:off x="12316102" y="5291132"/>
                  <a:ext cx="52837" cy="104180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74" name="Rectángulo 273"/>
                <p:cNvSpPr/>
                <p:nvPr/>
              </p:nvSpPr>
              <p:spPr>
                <a:xfrm rot="10800000">
                  <a:off x="12241690" y="5324471"/>
                  <a:ext cx="52559" cy="78185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75" name="Rectángulo 274"/>
                <p:cNvSpPr/>
                <p:nvPr/>
              </p:nvSpPr>
              <p:spPr>
                <a:xfrm rot="10800000">
                  <a:off x="12169619" y="5349419"/>
                  <a:ext cx="45719" cy="53236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76" name="Rectángulo 275"/>
                <p:cNvSpPr/>
                <p:nvPr/>
              </p:nvSpPr>
              <p:spPr>
                <a:xfrm rot="10800000">
                  <a:off x="12096434" y="5354512"/>
                  <a:ext cx="46910" cy="4571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277" name="Rectángulo 276"/>
                <p:cNvSpPr/>
                <p:nvPr/>
              </p:nvSpPr>
              <p:spPr>
                <a:xfrm rot="10800000">
                  <a:off x="12024440" y="5356937"/>
                  <a:ext cx="45719" cy="45719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75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</p:grpSp>
        </p:grpSp>
        <p:sp>
          <p:nvSpPr>
            <p:cNvPr id="123" name="Elipse 122"/>
            <p:cNvSpPr/>
            <p:nvPr/>
          </p:nvSpPr>
          <p:spPr>
            <a:xfrm>
              <a:off x="2675823" y="8664782"/>
              <a:ext cx="277743" cy="267309"/>
            </a:xfrm>
            <a:prstGeom prst="ellipse">
              <a:avLst/>
            </a:prstGeom>
            <a:solidFill>
              <a:schemeClr val="bg2">
                <a:lumMod val="50000"/>
                <a:alpha val="84000"/>
              </a:schemeClr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458447" y="6200197"/>
              <a:ext cx="4113554" cy="2211819"/>
              <a:chOff x="432695" y="6492235"/>
              <a:chExt cx="4005247" cy="1812102"/>
            </a:xfrm>
          </p:grpSpPr>
          <p:grpSp>
            <p:nvGrpSpPr>
              <p:cNvPr id="32" name="Grupo 31"/>
              <p:cNvGrpSpPr/>
              <p:nvPr/>
            </p:nvGrpSpPr>
            <p:grpSpPr>
              <a:xfrm>
                <a:off x="432695" y="6492235"/>
                <a:ext cx="4005247" cy="1812102"/>
                <a:chOff x="418563" y="6592251"/>
                <a:chExt cx="3793225" cy="3201839"/>
              </a:xfrm>
            </p:grpSpPr>
            <p:sp>
              <p:nvSpPr>
                <p:cNvPr id="145" name="Rectángulo 144"/>
                <p:cNvSpPr/>
                <p:nvPr/>
              </p:nvSpPr>
              <p:spPr>
                <a:xfrm>
                  <a:off x="418563" y="9132965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46" name="Rectángulo 145"/>
                <p:cNvSpPr/>
                <p:nvPr/>
              </p:nvSpPr>
              <p:spPr>
                <a:xfrm>
                  <a:off x="610487" y="8916927"/>
                  <a:ext cx="128789" cy="49329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56" name="Rectángulo 155"/>
                <p:cNvSpPr/>
                <p:nvPr/>
              </p:nvSpPr>
              <p:spPr>
                <a:xfrm>
                  <a:off x="788831" y="9300793"/>
                  <a:ext cx="128789" cy="49329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57" name="Rectángulo 156"/>
                <p:cNvSpPr/>
                <p:nvPr/>
              </p:nvSpPr>
              <p:spPr>
                <a:xfrm>
                  <a:off x="998813" y="8874140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58" name="Rectángulo 157"/>
                <p:cNvSpPr/>
                <p:nvPr/>
              </p:nvSpPr>
              <p:spPr>
                <a:xfrm>
                  <a:off x="1228114" y="8423630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59" name="Rectángulo 158"/>
                <p:cNvSpPr/>
                <p:nvPr/>
              </p:nvSpPr>
              <p:spPr>
                <a:xfrm>
                  <a:off x="1426836" y="7943612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0" name="Rectángulo 159"/>
                <p:cNvSpPr/>
                <p:nvPr/>
              </p:nvSpPr>
              <p:spPr>
                <a:xfrm>
                  <a:off x="1635006" y="8157573"/>
                  <a:ext cx="128789" cy="49329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1" name="Rectángulo 160"/>
                <p:cNvSpPr/>
                <p:nvPr/>
              </p:nvSpPr>
              <p:spPr>
                <a:xfrm>
                  <a:off x="1845276" y="8404221"/>
                  <a:ext cx="128789" cy="49329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2" name="Rectángulo 161"/>
                <p:cNvSpPr/>
                <p:nvPr/>
              </p:nvSpPr>
              <p:spPr>
                <a:xfrm>
                  <a:off x="2055546" y="8051053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4" name="Rectángulo 163"/>
                <p:cNvSpPr/>
                <p:nvPr/>
              </p:nvSpPr>
              <p:spPr>
                <a:xfrm>
                  <a:off x="2285999" y="8157572"/>
                  <a:ext cx="128789" cy="49329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5" name="Rectángulo 164"/>
                <p:cNvSpPr/>
                <p:nvPr/>
              </p:nvSpPr>
              <p:spPr>
                <a:xfrm>
                  <a:off x="2476086" y="7777943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6" name="Rectángulo 165"/>
                <p:cNvSpPr/>
                <p:nvPr/>
              </p:nvSpPr>
              <p:spPr>
                <a:xfrm>
                  <a:off x="2666173" y="7353788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7" name="Rectángulo 166"/>
                <p:cNvSpPr/>
                <p:nvPr/>
              </p:nvSpPr>
              <p:spPr>
                <a:xfrm>
                  <a:off x="2881149" y="7614827"/>
                  <a:ext cx="128789" cy="49329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8" name="Rectángulo 167"/>
                <p:cNvSpPr/>
                <p:nvPr/>
              </p:nvSpPr>
              <p:spPr>
                <a:xfrm>
                  <a:off x="3095824" y="7943613"/>
                  <a:ext cx="127145" cy="70725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9" name="Rectángulo 168"/>
                <p:cNvSpPr/>
                <p:nvPr/>
              </p:nvSpPr>
              <p:spPr>
                <a:xfrm>
                  <a:off x="3286637" y="8454933"/>
                  <a:ext cx="128789" cy="49329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71" name="Rectángulo 170"/>
                <p:cNvSpPr/>
                <p:nvPr/>
              </p:nvSpPr>
              <p:spPr>
                <a:xfrm>
                  <a:off x="3706321" y="7438846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72" name="Rectángulo 171"/>
                <p:cNvSpPr/>
                <p:nvPr/>
              </p:nvSpPr>
              <p:spPr>
                <a:xfrm>
                  <a:off x="3887289" y="6935370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73" name="Rectángulo 172"/>
                <p:cNvSpPr/>
                <p:nvPr/>
              </p:nvSpPr>
              <p:spPr>
                <a:xfrm>
                  <a:off x="4082999" y="6592251"/>
                  <a:ext cx="128789" cy="4932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</p:grpSp>
          <p:sp>
            <p:nvSpPr>
              <p:cNvPr id="279" name="Rectángulo 278"/>
              <p:cNvSpPr/>
              <p:nvPr/>
            </p:nvSpPr>
            <p:spPr>
              <a:xfrm>
                <a:off x="3700496" y="7270683"/>
                <a:ext cx="157528" cy="41428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291" name="Elipse 290"/>
            <p:cNvSpPr/>
            <p:nvPr/>
          </p:nvSpPr>
          <p:spPr>
            <a:xfrm>
              <a:off x="1137235" y="9267526"/>
              <a:ext cx="277743" cy="267309"/>
            </a:xfrm>
            <a:prstGeom prst="ellipse">
              <a:avLst/>
            </a:prstGeom>
            <a:solidFill>
              <a:schemeClr val="bg2">
                <a:lumMod val="50000"/>
                <a:alpha val="84000"/>
              </a:schemeClr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92" name="Elipse 291"/>
            <p:cNvSpPr/>
            <p:nvPr/>
          </p:nvSpPr>
          <p:spPr>
            <a:xfrm>
              <a:off x="4023537" y="9236607"/>
              <a:ext cx="277743" cy="267309"/>
            </a:xfrm>
            <a:prstGeom prst="ellipse">
              <a:avLst/>
            </a:prstGeom>
            <a:solidFill>
              <a:schemeClr val="bg2">
                <a:lumMod val="50000"/>
                <a:alpha val="84000"/>
              </a:schemeClr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293" name="Conector recto 292"/>
            <p:cNvCxnSpPr/>
            <p:nvPr/>
          </p:nvCxnSpPr>
          <p:spPr>
            <a:xfrm flipV="1">
              <a:off x="3110872" y="10376788"/>
              <a:ext cx="1513761" cy="339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8" t="5911" r="8085"/>
          <a:stretch/>
        </p:blipFill>
        <p:spPr>
          <a:xfrm>
            <a:off x="498600" y="1040680"/>
            <a:ext cx="8630800" cy="3923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4" name="CuadroTexto 143"/>
          <p:cNvSpPr txBox="1"/>
          <p:nvPr/>
        </p:nvSpPr>
        <p:spPr>
          <a:xfrm>
            <a:off x="5704354" y="8426014"/>
            <a:ext cx="2612166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IMPORTANCIA</a:t>
            </a:r>
            <a:endParaRPr lang="es-419" sz="1050" b="1" dirty="0" smtClean="0">
              <a:solidFill>
                <a:schemeClr val="tx1"/>
              </a:solidFill>
            </a:endParaRPr>
          </a:p>
        </p:txBody>
      </p:sp>
      <p:sp>
        <p:nvSpPr>
          <p:cNvPr id="143" name="Rectángulo 142"/>
          <p:cNvSpPr/>
          <p:nvPr/>
        </p:nvSpPr>
        <p:spPr>
          <a:xfrm>
            <a:off x="4777685" y="8724705"/>
            <a:ext cx="4351715" cy="2038737"/>
          </a:xfrm>
          <a:prstGeom prst="rect">
            <a:avLst/>
          </a:prstGeom>
          <a:solidFill>
            <a:srgbClr val="F0CB9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1" name="Rectángulo 70"/>
          <p:cNvSpPr/>
          <p:nvPr/>
        </p:nvSpPr>
        <p:spPr>
          <a:xfrm>
            <a:off x="362573" y="5088698"/>
            <a:ext cx="8795799" cy="9853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1491231" y="218847"/>
            <a:ext cx="652411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 MEDIA MOVIL (MACD)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2" name="Rectángulo 71"/>
          <p:cNvSpPr/>
          <p:nvPr/>
        </p:nvSpPr>
        <p:spPr>
          <a:xfrm rot="10800000">
            <a:off x="4777686" y="6136089"/>
            <a:ext cx="4366088" cy="39915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73" name="Grupo 72"/>
          <p:cNvGrpSpPr/>
          <p:nvPr/>
        </p:nvGrpSpPr>
        <p:grpSpPr>
          <a:xfrm rot="10800000">
            <a:off x="8085263" y="6162458"/>
            <a:ext cx="1073108" cy="350185"/>
            <a:chOff x="2885647" y="1109058"/>
            <a:chExt cx="1780534" cy="386242"/>
          </a:xfrm>
        </p:grpSpPr>
        <p:grpSp>
          <p:nvGrpSpPr>
            <p:cNvPr id="76" name="Grupo 75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5" name="Cheurón 104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Cheurón 105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Cheurón 106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78" name="Cheurón 77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Cheurón 79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heurón 90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9" name="Rectángulo 108"/>
          <p:cNvSpPr/>
          <p:nvPr/>
        </p:nvSpPr>
        <p:spPr>
          <a:xfrm>
            <a:off x="5509921" y="6074058"/>
            <a:ext cx="21926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APLICACION 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36" name="CuadroTexto 135"/>
          <p:cNvSpPr txBox="1"/>
          <p:nvPr/>
        </p:nvSpPr>
        <p:spPr>
          <a:xfrm>
            <a:off x="6980939" y="4526490"/>
            <a:ext cx="1946175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HISTOGRAMA</a:t>
            </a:r>
          </a:p>
        </p:txBody>
      </p:sp>
      <p:sp>
        <p:nvSpPr>
          <p:cNvPr id="140" name="Rectángulo 139"/>
          <p:cNvSpPr/>
          <p:nvPr/>
        </p:nvSpPr>
        <p:spPr>
          <a:xfrm>
            <a:off x="4777686" y="6659309"/>
            <a:ext cx="4351715" cy="1741276"/>
          </a:xfrm>
          <a:prstGeom prst="rect">
            <a:avLst/>
          </a:prstGeom>
          <a:solidFill>
            <a:srgbClr val="F0CB9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4" name="Rectángulo 13"/>
          <p:cNvSpPr/>
          <p:nvPr/>
        </p:nvSpPr>
        <p:spPr>
          <a:xfrm>
            <a:off x="4753287" y="6594396"/>
            <a:ext cx="43108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 este indicador es identificar en el histograma:</a:t>
            </a:r>
          </a:p>
          <a:p>
            <a:pPr algn="just"/>
            <a:endParaRPr lang="es-419" sz="1600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intersección entre las medias móviles y su ubicación donde se creo dicha intersección por encima o por debajo de la zona cero para realizar operaciones de compra/venta.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406185" y="5090985"/>
            <a:ext cx="8735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MACD (convergencia y divergencia). Es un indicador técnico que indica los impulsos tendenciales, se caracteriza por un histograma que comprende dos medias móviles (MACD y línea señal) que se van intersectando entre si para identificar posibles compras y ventas.</a:t>
            </a:r>
          </a:p>
        </p:txBody>
      </p:sp>
      <p:cxnSp>
        <p:nvCxnSpPr>
          <p:cNvPr id="15" name="Conector recto 14"/>
          <p:cNvCxnSpPr/>
          <p:nvPr/>
        </p:nvCxnSpPr>
        <p:spPr>
          <a:xfrm flipH="1" flipV="1">
            <a:off x="543761" y="4343400"/>
            <a:ext cx="8614610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995105" y="4356100"/>
            <a:ext cx="1733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LINEA DE ZONA CERO</a:t>
            </a:r>
          </a:p>
        </p:txBody>
      </p:sp>
      <p:sp>
        <p:nvSpPr>
          <p:cNvPr id="18" name="Elipse 17"/>
          <p:cNvSpPr/>
          <p:nvPr/>
        </p:nvSpPr>
        <p:spPr>
          <a:xfrm>
            <a:off x="7574814" y="3714463"/>
            <a:ext cx="379212" cy="30755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96" name="Conector recto de flecha 95"/>
          <p:cNvCxnSpPr/>
          <p:nvPr/>
        </p:nvCxnSpPr>
        <p:spPr>
          <a:xfrm flipV="1">
            <a:off x="7874340" y="3269497"/>
            <a:ext cx="326551" cy="45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CuadroTexto 98"/>
          <p:cNvSpPr txBox="1"/>
          <p:nvPr/>
        </p:nvSpPr>
        <p:spPr>
          <a:xfrm>
            <a:off x="7968481" y="3014677"/>
            <a:ext cx="1041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intersección</a:t>
            </a:r>
          </a:p>
        </p:txBody>
      </p:sp>
      <p:sp>
        <p:nvSpPr>
          <p:cNvPr id="283" name="Rectángulo 282"/>
          <p:cNvSpPr/>
          <p:nvPr/>
        </p:nvSpPr>
        <p:spPr>
          <a:xfrm>
            <a:off x="758386" y="1055308"/>
            <a:ext cx="3265151" cy="791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284" name="CuadroTexto 283"/>
          <p:cNvSpPr txBox="1"/>
          <p:nvPr/>
        </p:nvSpPr>
        <p:spPr>
          <a:xfrm>
            <a:off x="766709" y="1050050"/>
            <a:ext cx="3393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FF0000"/>
                </a:solidFill>
              </a:rPr>
              <a:t>LOS PARAMETROS UTILIZADOS:</a:t>
            </a:r>
          </a:p>
          <a:p>
            <a:endParaRPr lang="es-419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b="1" dirty="0" smtClean="0"/>
              <a:t>Las MACD utilizan un índice (12 Y 26 periodos).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b="1" dirty="0" smtClean="0"/>
              <a:t>La línea señal utiliza un periodo de (</a:t>
            </a:r>
            <a:r>
              <a:rPr lang="es-419" sz="1200" b="1" dirty="0"/>
              <a:t>9</a:t>
            </a:r>
            <a:r>
              <a:rPr lang="es-419" sz="1200" b="1" dirty="0" smtClean="0"/>
              <a:t>)</a:t>
            </a:r>
          </a:p>
        </p:txBody>
      </p:sp>
      <p:cxnSp>
        <p:nvCxnSpPr>
          <p:cNvPr id="285" name="Conector recto de flecha 284"/>
          <p:cNvCxnSpPr/>
          <p:nvPr/>
        </p:nvCxnSpPr>
        <p:spPr>
          <a:xfrm flipV="1">
            <a:off x="4559891" y="3582268"/>
            <a:ext cx="482009" cy="30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CuadroTexto 285"/>
          <p:cNvSpPr txBox="1"/>
          <p:nvPr/>
        </p:nvSpPr>
        <p:spPr>
          <a:xfrm>
            <a:off x="4595817" y="3462989"/>
            <a:ext cx="2617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MACD (12,26 PERIODOS)</a:t>
            </a:r>
          </a:p>
        </p:txBody>
      </p:sp>
      <p:cxnSp>
        <p:nvCxnSpPr>
          <p:cNvPr id="287" name="Conector recto de flecha 286"/>
          <p:cNvCxnSpPr/>
          <p:nvPr/>
        </p:nvCxnSpPr>
        <p:spPr>
          <a:xfrm flipV="1">
            <a:off x="4878624" y="3841334"/>
            <a:ext cx="342248" cy="21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CuadroTexto 287"/>
          <p:cNvSpPr txBox="1"/>
          <p:nvPr/>
        </p:nvSpPr>
        <p:spPr>
          <a:xfrm>
            <a:off x="4814000" y="3720917"/>
            <a:ext cx="2617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LINEA SEÑAL (9 PERIODOS)</a:t>
            </a:r>
          </a:p>
        </p:txBody>
      </p:sp>
      <p:cxnSp>
        <p:nvCxnSpPr>
          <p:cNvPr id="289" name="Conector recto de flecha 288"/>
          <p:cNvCxnSpPr/>
          <p:nvPr/>
        </p:nvCxnSpPr>
        <p:spPr>
          <a:xfrm>
            <a:off x="1408855" y="9525063"/>
            <a:ext cx="612446" cy="26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CuadroTexto 293"/>
          <p:cNvSpPr txBox="1"/>
          <p:nvPr/>
        </p:nvSpPr>
        <p:spPr>
          <a:xfrm>
            <a:off x="1988243" y="9689018"/>
            <a:ext cx="1592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Intersección inferior</a:t>
            </a:r>
          </a:p>
        </p:txBody>
      </p:sp>
      <p:sp>
        <p:nvSpPr>
          <p:cNvPr id="295" name="Rectángulo 294"/>
          <p:cNvSpPr/>
          <p:nvPr/>
        </p:nvSpPr>
        <p:spPr>
          <a:xfrm>
            <a:off x="4777684" y="8607196"/>
            <a:ext cx="43517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419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existe intersecciones inferiores se puede operar en venta si la MACD esta por debajo de la línea señal.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419" sz="1600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existe intersecciones superiores se </a:t>
            </a:r>
            <a:r>
              <a:rPr lang="es-419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puede operar en </a:t>
            </a:r>
            <a:r>
              <a:rPr lang="es-419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 </a:t>
            </a:r>
            <a:r>
              <a:rPr lang="es-419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la MACD esta por </a:t>
            </a:r>
            <a:r>
              <a:rPr lang="es-419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encima </a:t>
            </a:r>
            <a:r>
              <a:rPr lang="es-419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la línea </a:t>
            </a:r>
            <a:r>
              <a:rPr lang="es-419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señal</a:t>
            </a:r>
            <a:r>
              <a:rPr lang="es-419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47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-1387" y="8419690"/>
            <a:ext cx="4834661" cy="1283827"/>
            <a:chOff x="-16111" y="8612398"/>
            <a:chExt cx="4834661" cy="1283827"/>
          </a:xfrm>
        </p:grpSpPr>
        <p:sp>
          <p:nvSpPr>
            <p:cNvPr id="290" name="Rectángulo 289"/>
            <p:cNvSpPr/>
            <p:nvPr/>
          </p:nvSpPr>
          <p:spPr>
            <a:xfrm>
              <a:off x="-1" y="8914594"/>
              <a:ext cx="4764189" cy="7558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117" name="Conector recto 116"/>
            <p:cNvCxnSpPr/>
            <p:nvPr/>
          </p:nvCxnSpPr>
          <p:spPr>
            <a:xfrm>
              <a:off x="170721" y="8918583"/>
              <a:ext cx="4647829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-16111" y="9650781"/>
              <a:ext cx="4753287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Forma libre 20"/>
            <p:cNvSpPr/>
            <p:nvPr/>
          </p:nvSpPr>
          <p:spPr>
            <a:xfrm>
              <a:off x="198783" y="8612398"/>
              <a:ext cx="4492487" cy="1283827"/>
            </a:xfrm>
            <a:custGeom>
              <a:avLst/>
              <a:gdLst>
                <a:gd name="connsiteX0" fmla="*/ 0 w 4492487"/>
                <a:gd name="connsiteY0" fmla="*/ 1322343 h 1425211"/>
                <a:gd name="connsiteX1" fmla="*/ 278295 w 4492487"/>
                <a:gd name="connsiteY1" fmla="*/ 315177 h 1425211"/>
                <a:gd name="connsiteX2" fmla="*/ 477078 w 4492487"/>
                <a:gd name="connsiteY2" fmla="*/ 606725 h 1425211"/>
                <a:gd name="connsiteX3" fmla="*/ 675860 w 4492487"/>
                <a:gd name="connsiteY3" fmla="*/ 646482 h 1425211"/>
                <a:gd name="connsiteX4" fmla="*/ 887895 w 4492487"/>
                <a:gd name="connsiteY4" fmla="*/ 1256082 h 1425211"/>
                <a:gd name="connsiteX5" fmla="*/ 1073426 w 4492487"/>
                <a:gd name="connsiteY5" fmla="*/ 1216325 h 1425211"/>
                <a:gd name="connsiteX6" fmla="*/ 1219200 w 4492487"/>
                <a:gd name="connsiteY6" fmla="*/ 779003 h 1425211"/>
                <a:gd name="connsiteX7" fmla="*/ 1431234 w 4492487"/>
                <a:gd name="connsiteY7" fmla="*/ 659734 h 1425211"/>
                <a:gd name="connsiteX8" fmla="*/ 1550504 w 4492487"/>
                <a:gd name="connsiteY8" fmla="*/ 381438 h 1425211"/>
                <a:gd name="connsiteX9" fmla="*/ 1762539 w 4492487"/>
                <a:gd name="connsiteY9" fmla="*/ 752499 h 1425211"/>
                <a:gd name="connsiteX10" fmla="*/ 1828800 w 4492487"/>
                <a:gd name="connsiteY10" fmla="*/ 1030795 h 1425211"/>
                <a:gd name="connsiteX11" fmla="*/ 1987826 w 4492487"/>
                <a:gd name="connsiteY11" fmla="*/ 1176569 h 1425211"/>
                <a:gd name="connsiteX12" fmla="*/ 2213113 w 4492487"/>
                <a:gd name="connsiteY12" fmla="*/ 964534 h 1425211"/>
                <a:gd name="connsiteX13" fmla="*/ 2478156 w 4492487"/>
                <a:gd name="connsiteY13" fmla="*/ 871769 h 1425211"/>
                <a:gd name="connsiteX14" fmla="*/ 2650434 w 4492487"/>
                <a:gd name="connsiteY14" fmla="*/ 407943 h 1425211"/>
                <a:gd name="connsiteX15" fmla="*/ 2981739 w 4492487"/>
                <a:gd name="connsiteY15" fmla="*/ 460951 h 1425211"/>
                <a:gd name="connsiteX16" fmla="*/ 3246782 w 4492487"/>
                <a:gd name="connsiteY16" fmla="*/ 633229 h 1425211"/>
                <a:gd name="connsiteX17" fmla="*/ 3631095 w 4492487"/>
                <a:gd name="connsiteY17" fmla="*/ 1415108 h 1425211"/>
                <a:gd name="connsiteX18" fmla="*/ 4081669 w 4492487"/>
                <a:gd name="connsiteY18" fmla="*/ 10377 h 1425211"/>
                <a:gd name="connsiteX19" fmla="*/ 4492487 w 4492487"/>
                <a:gd name="connsiteY19" fmla="*/ 739247 h 1425211"/>
                <a:gd name="connsiteX20" fmla="*/ 4492487 w 4492487"/>
                <a:gd name="connsiteY20" fmla="*/ 739247 h 142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92487" h="1425211">
                  <a:moveTo>
                    <a:pt x="0" y="1322343"/>
                  </a:moveTo>
                  <a:cubicBezTo>
                    <a:pt x="99391" y="878395"/>
                    <a:pt x="198782" y="434447"/>
                    <a:pt x="278295" y="315177"/>
                  </a:cubicBezTo>
                  <a:cubicBezTo>
                    <a:pt x="357808" y="195907"/>
                    <a:pt x="410817" y="551507"/>
                    <a:pt x="477078" y="606725"/>
                  </a:cubicBezTo>
                  <a:cubicBezTo>
                    <a:pt x="543339" y="661943"/>
                    <a:pt x="607391" y="538256"/>
                    <a:pt x="675860" y="646482"/>
                  </a:cubicBezTo>
                  <a:cubicBezTo>
                    <a:pt x="744330" y="754708"/>
                    <a:pt x="821634" y="1161108"/>
                    <a:pt x="887895" y="1256082"/>
                  </a:cubicBezTo>
                  <a:cubicBezTo>
                    <a:pt x="954156" y="1351056"/>
                    <a:pt x="1018209" y="1295838"/>
                    <a:pt x="1073426" y="1216325"/>
                  </a:cubicBezTo>
                  <a:cubicBezTo>
                    <a:pt x="1128643" y="1136812"/>
                    <a:pt x="1159565" y="871768"/>
                    <a:pt x="1219200" y="779003"/>
                  </a:cubicBezTo>
                  <a:cubicBezTo>
                    <a:pt x="1278835" y="686238"/>
                    <a:pt x="1376017" y="725995"/>
                    <a:pt x="1431234" y="659734"/>
                  </a:cubicBezTo>
                  <a:cubicBezTo>
                    <a:pt x="1486451" y="593473"/>
                    <a:pt x="1495287" y="365977"/>
                    <a:pt x="1550504" y="381438"/>
                  </a:cubicBezTo>
                  <a:cubicBezTo>
                    <a:pt x="1605721" y="396899"/>
                    <a:pt x="1716156" y="644273"/>
                    <a:pt x="1762539" y="752499"/>
                  </a:cubicBezTo>
                  <a:cubicBezTo>
                    <a:pt x="1808922" y="860725"/>
                    <a:pt x="1791252" y="960117"/>
                    <a:pt x="1828800" y="1030795"/>
                  </a:cubicBezTo>
                  <a:cubicBezTo>
                    <a:pt x="1866348" y="1101473"/>
                    <a:pt x="1923774" y="1187612"/>
                    <a:pt x="1987826" y="1176569"/>
                  </a:cubicBezTo>
                  <a:cubicBezTo>
                    <a:pt x="2051878" y="1165525"/>
                    <a:pt x="2131391" y="1015334"/>
                    <a:pt x="2213113" y="964534"/>
                  </a:cubicBezTo>
                  <a:cubicBezTo>
                    <a:pt x="2294835" y="913734"/>
                    <a:pt x="2405269" y="964534"/>
                    <a:pt x="2478156" y="871769"/>
                  </a:cubicBezTo>
                  <a:cubicBezTo>
                    <a:pt x="2551043" y="779004"/>
                    <a:pt x="2566503" y="476413"/>
                    <a:pt x="2650434" y="407943"/>
                  </a:cubicBezTo>
                  <a:cubicBezTo>
                    <a:pt x="2734365" y="339473"/>
                    <a:pt x="2882348" y="423403"/>
                    <a:pt x="2981739" y="460951"/>
                  </a:cubicBezTo>
                  <a:cubicBezTo>
                    <a:pt x="3081130" y="498499"/>
                    <a:pt x="3138556" y="474203"/>
                    <a:pt x="3246782" y="633229"/>
                  </a:cubicBezTo>
                  <a:cubicBezTo>
                    <a:pt x="3355008" y="792255"/>
                    <a:pt x="3491947" y="1518917"/>
                    <a:pt x="3631095" y="1415108"/>
                  </a:cubicBezTo>
                  <a:cubicBezTo>
                    <a:pt x="3770243" y="1311299"/>
                    <a:pt x="3938104" y="123020"/>
                    <a:pt x="4081669" y="10377"/>
                  </a:cubicBezTo>
                  <a:cubicBezTo>
                    <a:pt x="4225234" y="-102266"/>
                    <a:pt x="4492487" y="739247"/>
                    <a:pt x="4492487" y="739247"/>
                  </a:cubicBezTo>
                  <a:lnTo>
                    <a:pt x="4492487" y="739247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185" name="Conector recto 184"/>
            <p:cNvCxnSpPr/>
            <p:nvPr/>
          </p:nvCxnSpPr>
          <p:spPr>
            <a:xfrm>
              <a:off x="35366" y="9269104"/>
              <a:ext cx="4753287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11202" b="2252"/>
          <a:stretch/>
        </p:blipFill>
        <p:spPr>
          <a:xfrm>
            <a:off x="377140" y="1029389"/>
            <a:ext cx="8742823" cy="3905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4" name="CuadroTexto 143"/>
          <p:cNvSpPr txBox="1"/>
          <p:nvPr/>
        </p:nvSpPr>
        <p:spPr>
          <a:xfrm>
            <a:off x="5704354" y="8426014"/>
            <a:ext cx="2612166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IMPORTANCIA</a:t>
            </a:r>
            <a:endParaRPr lang="es-419" sz="1050" b="1" dirty="0" smtClean="0">
              <a:solidFill>
                <a:schemeClr val="tx1"/>
              </a:solidFill>
            </a:endParaRPr>
          </a:p>
        </p:txBody>
      </p:sp>
      <p:sp>
        <p:nvSpPr>
          <p:cNvPr id="143" name="Rectángulo 142"/>
          <p:cNvSpPr/>
          <p:nvPr/>
        </p:nvSpPr>
        <p:spPr>
          <a:xfrm>
            <a:off x="4777685" y="8724705"/>
            <a:ext cx="4351715" cy="2038737"/>
          </a:xfrm>
          <a:prstGeom prst="rect">
            <a:avLst/>
          </a:prstGeom>
          <a:solidFill>
            <a:srgbClr val="F0CB9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1" name="Rectángulo 70"/>
          <p:cNvSpPr/>
          <p:nvPr/>
        </p:nvSpPr>
        <p:spPr>
          <a:xfrm>
            <a:off x="362573" y="5088698"/>
            <a:ext cx="8795799" cy="9853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1137235" y="247739"/>
            <a:ext cx="74715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INDICE DE FUERZA RELATIVA (RSI)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2" name="Rectángulo 71"/>
          <p:cNvSpPr/>
          <p:nvPr/>
        </p:nvSpPr>
        <p:spPr>
          <a:xfrm rot="10800000">
            <a:off x="4777686" y="6136089"/>
            <a:ext cx="4366088" cy="39915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73" name="Grupo 72"/>
          <p:cNvGrpSpPr/>
          <p:nvPr/>
        </p:nvGrpSpPr>
        <p:grpSpPr>
          <a:xfrm rot="10800000">
            <a:off x="8085263" y="6162458"/>
            <a:ext cx="1073108" cy="350185"/>
            <a:chOff x="2885647" y="1109058"/>
            <a:chExt cx="1780534" cy="386242"/>
          </a:xfrm>
        </p:grpSpPr>
        <p:grpSp>
          <p:nvGrpSpPr>
            <p:cNvPr id="76" name="Grupo 75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5" name="Cheurón 104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Cheurón 105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Cheurón 106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78" name="Cheurón 77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Cheurón 79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heurón 90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9" name="Rectángulo 108"/>
          <p:cNvSpPr/>
          <p:nvPr/>
        </p:nvSpPr>
        <p:spPr>
          <a:xfrm>
            <a:off x="5509921" y="6074058"/>
            <a:ext cx="21926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APLICACION 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40" name="Rectángulo 139"/>
          <p:cNvSpPr/>
          <p:nvPr/>
        </p:nvSpPr>
        <p:spPr>
          <a:xfrm>
            <a:off x="4777686" y="6659309"/>
            <a:ext cx="4351715" cy="1741276"/>
          </a:xfrm>
          <a:prstGeom prst="rect">
            <a:avLst/>
          </a:prstGeom>
          <a:solidFill>
            <a:srgbClr val="F0CB9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41" name="Rectángulo 140"/>
          <p:cNvSpPr/>
          <p:nvPr/>
        </p:nvSpPr>
        <p:spPr>
          <a:xfrm>
            <a:off x="4803377" y="8561292"/>
            <a:ext cx="43517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419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niveles del RSI se miden del 0-100 </a:t>
            </a:r>
          </a:p>
          <a:p>
            <a:pPr algn="just"/>
            <a:endParaRPr lang="es-419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RSI tiene un nivel central de (50) que significa la línea que separa los movimientos de precios que divide la zona alcista y la zona bajista.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818550" y="6669304"/>
            <a:ext cx="43108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 este indicador es identificar en el histograma:</a:t>
            </a:r>
            <a:endParaRPr lang="es-419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niveles de sobre compra y operar en venta.</a:t>
            </a:r>
            <a:endParaRPr lang="es-419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niveles </a:t>
            </a:r>
            <a:r>
              <a:rPr lang="es-419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sobre venta y operar en compra.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408766" y="5077054"/>
            <a:ext cx="8735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RSI se utiliza para medir los niveles de sobre compra y sobre venta en los mercados, se caracteriza por un histograma que comprende un rango de precios entre niveles de sobre compra (70) y niveles de sobre venta (30) durante un periodo de tiempo establecido.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2568631" y="10167943"/>
            <a:ext cx="165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LINEA LONGITUDINAL (14 PERIODOS)</a:t>
            </a:r>
          </a:p>
        </p:txBody>
      </p:sp>
      <p:grpSp>
        <p:nvGrpSpPr>
          <p:cNvPr id="65" name="Grupo 64"/>
          <p:cNvGrpSpPr/>
          <p:nvPr/>
        </p:nvGrpSpPr>
        <p:grpSpPr>
          <a:xfrm>
            <a:off x="458447" y="6200197"/>
            <a:ext cx="4113554" cy="2211819"/>
            <a:chOff x="432695" y="6492235"/>
            <a:chExt cx="4005247" cy="1812102"/>
          </a:xfrm>
        </p:grpSpPr>
        <p:grpSp>
          <p:nvGrpSpPr>
            <p:cNvPr id="32" name="Grupo 31"/>
            <p:cNvGrpSpPr/>
            <p:nvPr/>
          </p:nvGrpSpPr>
          <p:grpSpPr>
            <a:xfrm>
              <a:off x="432695" y="6492235"/>
              <a:ext cx="4005247" cy="1812102"/>
              <a:chOff x="418563" y="6592251"/>
              <a:chExt cx="3793225" cy="3201839"/>
            </a:xfrm>
          </p:grpSpPr>
          <p:sp>
            <p:nvSpPr>
              <p:cNvPr id="145" name="Rectángulo 144"/>
              <p:cNvSpPr/>
              <p:nvPr/>
            </p:nvSpPr>
            <p:spPr>
              <a:xfrm>
                <a:off x="418563" y="9132965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46" name="Rectángulo 145"/>
              <p:cNvSpPr/>
              <p:nvPr/>
            </p:nvSpPr>
            <p:spPr>
              <a:xfrm>
                <a:off x="610487" y="8916927"/>
                <a:ext cx="128789" cy="49329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56" name="Rectángulo 155"/>
              <p:cNvSpPr/>
              <p:nvPr/>
            </p:nvSpPr>
            <p:spPr>
              <a:xfrm>
                <a:off x="788831" y="9300793"/>
                <a:ext cx="128789" cy="49329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57" name="Rectángulo 156"/>
              <p:cNvSpPr/>
              <p:nvPr/>
            </p:nvSpPr>
            <p:spPr>
              <a:xfrm>
                <a:off x="998813" y="8874140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58" name="Rectángulo 157"/>
              <p:cNvSpPr/>
              <p:nvPr/>
            </p:nvSpPr>
            <p:spPr>
              <a:xfrm>
                <a:off x="1228114" y="8423630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59" name="Rectángulo 158"/>
              <p:cNvSpPr/>
              <p:nvPr/>
            </p:nvSpPr>
            <p:spPr>
              <a:xfrm>
                <a:off x="1426836" y="7943612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0" name="Rectángulo 159"/>
              <p:cNvSpPr/>
              <p:nvPr/>
            </p:nvSpPr>
            <p:spPr>
              <a:xfrm>
                <a:off x="1635006" y="8157573"/>
                <a:ext cx="128789" cy="49329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1" name="Rectángulo 160"/>
              <p:cNvSpPr/>
              <p:nvPr/>
            </p:nvSpPr>
            <p:spPr>
              <a:xfrm>
                <a:off x="1845276" y="8404221"/>
                <a:ext cx="128789" cy="49329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2" name="Rectángulo 161"/>
              <p:cNvSpPr/>
              <p:nvPr/>
            </p:nvSpPr>
            <p:spPr>
              <a:xfrm>
                <a:off x="2055546" y="8051053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4" name="Rectángulo 163"/>
              <p:cNvSpPr/>
              <p:nvPr/>
            </p:nvSpPr>
            <p:spPr>
              <a:xfrm>
                <a:off x="2285999" y="8157572"/>
                <a:ext cx="128789" cy="49329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5" name="Rectángulo 164"/>
              <p:cNvSpPr/>
              <p:nvPr/>
            </p:nvSpPr>
            <p:spPr>
              <a:xfrm>
                <a:off x="2476086" y="7777943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6" name="Rectángulo 165"/>
              <p:cNvSpPr/>
              <p:nvPr/>
            </p:nvSpPr>
            <p:spPr>
              <a:xfrm>
                <a:off x="2666173" y="7353788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7" name="Rectángulo 166"/>
              <p:cNvSpPr/>
              <p:nvPr/>
            </p:nvSpPr>
            <p:spPr>
              <a:xfrm>
                <a:off x="2881149" y="7614827"/>
                <a:ext cx="128789" cy="49329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8" name="Rectángulo 167"/>
              <p:cNvSpPr/>
              <p:nvPr/>
            </p:nvSpPr>
            <p:spPr>
              <a:xfrm>
                <a:off x="3095824" y="7943613"/>
                <a:ext cx="127145" cy="70725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9" name="Rectángulo 168"/>
              <p:cNvSpPr/>
              <p:nvPr/>
            </p:nvSpPr>
            <p:spPr>
              <a:xfrm>
                <a:off x="3286637" y="8454933"/>
                <a:ext cx="128789" cy="49329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71" name="Rectángulo 170"/>
              <p:cNvSpPr/>
              <p:nvPr/>
            </p:nvSpPr>
            <p:spPr>
              <a:xfrm>
                <a:off x="3706321" y="7438846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72" name="Rectángulo 171"/>
              <p:cNvSpPr/>
              <p:nvPr/>
            </p:nvSpPr>
            <p:spPr>
              <a:xfrm>
                <a:off x="3887289" y="6935370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73" name="Rectángulo 172"/>
              <p:cNvSpPr/>
              <p:nvPr/>
            </p:nvSpPr>
            <p:spPr>
              <a:xfrm>
                <a:off x="4082999" y="6592251"/>
                <a:ext cx="128789" cy="49329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279" name="Rectángulo 278"/>
            <p:cNvSpPr/>
            <p:nvPr/>
          </p:nvSpPr>
          <p:spPr>
            <a:xfrm>
              <a:off x="3700496" y="7270683"/>
              <a:ext cx="157528" cy="41428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cxnSp>
        <p:nvCxnSpPr>
          <p:cNvPr id="293" name="Conector recto 292"/>
          <p:cNvCxnSpPr/>
          <p:nvPr/>
        </p:nvCxnSpPr>
        <p:spPr>
          <a:xfrm flipV="1">
            <a:off x="2233669" y="10153360"/>
            <a:ext cx="2503507" cy="12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4489435" y="3636744"/>
            <a:ext cx="1856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SOBRE COMPRA (70)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6067698" y="4641525"/>
            <a:ext cx="1494732" cy="274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SOBRE VENTA (30)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68182" y="3575219"/>
            <a:ext cx="1657795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HISTOGRAMA</a:t>
            </a:r>
          </a:p>
        </p:txBody>
      </p:sp>
      <p:sp>
        <p:nvSpPr>
          <p:cNvPr id="182" name="CuadroTexto 181"/>
          <p:cNvSpPr txBox="1"/>
          <p:nvPr/>
        </p:nvSpPr>
        <p:spPr>
          <a:xfrm>
            <a:off x="158880" y="9969137"/>
            <a:ext cx="159012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SOBRE COMPRA (70)</a:t>
            </a:r>
          </a:p>
        </p:txBody>
      </p:sp>
      <p:sp>
        <p:nvSpPr>
          <p:cNvPr id="184" name="CuadroTexto 183"/>
          <p:cNvSpPr txBox="1"/>
          <p:nvPr/>
        </p:nvSpPr>
        <p:spPr>
          <a:xfrm>
            <a:off x="168495" y="10303924"/>
            <a:ext cx="1590122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SOBRE VENTA (30)</a:t>
            </a:r>
          </a:p>
        </p:txBody>
      </p:sp>
      <p:cxnSp>
        <p:nvCxnSpPr>
          <p:cNvPr id="212" name="Conector recto de flecha 211"/>
          <p:cNvCxnSpPr/>
          <p:nvPr/>
        </p:nvCxnSpPr>
        <p:spPr>
          <a:xfrm flipH="1">
            <a:off x="3638555" y="8423569"/>
            <a:ext cx="674071" cy="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CuadroTexto 212"/>
          <p:cNvSpPr txBox="1"/>
          <p:nvPr/>
        </p:nvSpPr>
        <p:spPr>
          <a:xfrm>
            <a:off x="2629854" y="8295410"/>
            <a:ext cx="112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Nivel 100</a:t>
            </a:r>
          </a:p>
        </p:txBody>
      </p:sp>
      <p:cxnSp>
        <p:nvCxnSpPr>
          <p:cNvPr id="214" name="Conector recto de flecha 213"/>
          <p:cNvCxnSpPr/>
          <p:nvPr/>
        </p:nvCxnSpPr>
        <p:spPr>
          <a:xfrm flipH="1">
            <a:off x="3191215" y="9697250"/>
            <a:ext cx="674071" cy="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CuadroTexto 215"/>
          <p:cNvSpPr txBox="1"/>
          <p:nvPr/>
        </p:nvSpPr>
        <p:spPr>
          <a:xfrm>
            <a:off x="2362783" y="9558750"/>
            <a:ext cx="112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Nivel 0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1777616" y="8852625"/>
            <a:ext cx="112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Nivel 50</a:t>
            </a:r>
          </a:p>
        </p:txBody>
      </p:sp>
      <p:sp>
        <p:nvSpPr>
          <p:cNvPr id="66" name="Elipse 65"/>
          <p:cNvSpPr/>
          <p:nvPr/>
        </p:nvSpPr>
        <p:spPr>
          <a:xfrm>
            <a:off x="6206949" y="3734433"/>
            <a:ext cx="277743" cy="267309"/>
          </a:xfrm>
          <a:prstGeom prst="ellipse">
            <a:avLst/>
          </a:prstGeom>
          <a:solidFill>
            <a:schemeClr val="bg2">
              <a:lumMod val="50000"/>
              <a:alpha val="84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Elipse 68"/>
          <p:cNvSpPr/>
          <p:nvPr/>
        </p:nvSpPr>
        <p:spPr>
          <a:xfrm>
            <a:off x="5789955" y="4581041"/>
            <a:ext cx="277743" cy="267309"/>
          </a:xfrm>
          <a:prstGeom prst="ellipse">
            <a:avLst/>
          </a:prstGeom>
          <a:solidFill>
            <a:schemeClr val="bg2">
              <a:lumMod val="50000"/>
              <a:alpha val="84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4" name="Rectángulo 73"/>
          <p:cNvSpPr/>
          <p:nvPr/>
        </p:nvSpPr>
        <p:spPr>
          <a:xfrm>
            <a:off x="758386" y="1055307"/>
            <a:ext cx="3461713" cy="751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2" name="CuadroTexto 81"/>
          <p:cNvSpPr txBox="1"/>
          <p:nvPr/>
        </p:nvSpPr>
        <p:spPr>
          <a:xfrm>
            <a:off x="736411" y="1025567"/>
            <a:ext cx="3393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FF0000"/>
                </a:solidFill>
              </a:rPr>
              <a:t>LOS PARAMETROS UTILIZADOS:</a:t>
            </a:r>
          </a:p>
          <a:p>
            <a:endParaRPr lang="es-419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b="1" dirty="0" smtClean="0"/>
              <a:t>Línea longitudinal (14 periodos).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b="1" dirty="0" smtClean="0"/>
              <a:t>Niveles de sobre compra (70) y Sobre venta (30)</a:t>
            </a:r>
          </a:p>
        </p:txBody>
      </p:sp>
    </p:spTree>
    <p:extLst>
      <p:ext uri="{BB962C8B-B14F-4D97-AF65-F5344CB8AC3E}">
        <p14:creationId xmlns:p14="http://schemas.microsoft.com/office/powerpoint/2010/main" val="26242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/>
          <p:nvPr/>
        </p:nvSpPr>
        <p:spPr>
          <a:xfrm>
            <a:off x="251379" y="6754053"/>
            <a:ext cx="4483249" cy="2922428"/>
          </a:xfrm>
          <a:custGeom>
            <a:avLst/>
            <a:gdLst>
              <a:gd name="connsiteX0" fmla="*/ 213441 w 4483249"/>
              <a:gd name="connsiteY0" fmla="*/ 2831907 h 2922428"/>
              <a:gd name="connsiteX1" fmla="*/ 518241 w 4483249"/>
              <a:gd name="connsiteY1" fmla="*/ 2908107 h 2922428"/>
              <a:gd name="connsiteX2" fmla="*/ 701121 w 4483249"/>
              <a:gd name="connsiteY2" fmla="*/ 2793807 h 2922428"/>
              <a:gd name="connsiteX3" fmla="*/ 815421 w 4483249"/>
              <a:gd name="connsiteY3" fmla="*/ 2428047 h 2922428"/>
              <a:gd name="connsiteX4" fmla="*/ 922101 w 4483249"/>
              <a:gd name="connsiteY4" fmla="*/ 2191827 h 2922428"/>
              <a:gd name="connsiteX5" fmla="*/ 1021161 w 4483249"/>
              <a:gd name="connsiteY5" fmla="*/ 2069907 h 2922428"/>
              <a:gd name="connsiteX6" fmla="*/ 1204041 w 4483249"/>
              <a:gd name="connsiteY6" fmla="*/ 2222307 h 2922428"/>
              <a:gd name="connsiteX7" fmla="*/ 1295481 w 4483249"/>
              <a:gd name="connsiteY7" fmla="*/ 2290887 h 2922428"/>
              <a:gd name="connsiteX8" fmla="*/ 1379301 w 4483249"/>
              <a:gd name="connsiteY8" fmla="*/ 2207067 h 2922428"/>
              <a:gd name="connsiteX9" fmla="*/ 1531701 w 4483249"/>
              <a:gd name="connsiteY9" fmla="*/ 2031807 h 2922428"/>
              <a:gd name="connsiteX10" fmla="*/ 1813641 w 4483249"/>
              <a:gd name="connsiteY10" fmla="*/ 2123247 h 2922428"/>
              <a:gd name="connsiteX11" fmla="*/ 1882221 w 4483249"/>
              <a:gd name="connsiteY11" fmla="*/ 2069907 h 2922428"/>
              <a:gd name="connsiteX12" fmla="*/ 1927941 w 4483249"/>
              <a:gd name="connsiteY12" fmla="*/ 1742247 h 2922428"/>
              <a:gd name="connsiteX13" fmla="*/ 1973661 w 4483249"/>
              <a:gd name="connsiteY13" fmla="*/ 1666047 h 2922428"/>
              <a:gd name="connsiteX14" fmla="*/ 2103201 w 4483249"/>
              <a:gd name="connsiteY14" fmla="*/ 1856547 h 2922428"/>
              <a:gd name="connsiteX15" fmla="*/ 2247981 w 4483249"/>
              <a:gd name="connsiteY15" fmla="*/ 2168967 h 2922428"/>
              <a:gd name="connsiteX16" fmla="*/ 2423241 w 4483249"/>
              <a:gd name="connsiteY16" fmla="*/ 2313747 h 2922428"/>
              <a:gd name="connsiteX17" fmla="*/ 2529921 w 4483249"/>
              <a:gd name="connsiteY17" fmla="*/ 2252787 h 2922428"/>
              <a:gd name="connsiteX18" fmla="*/ 2674701 w 4483249"/>
              <a:gd name="connsiteY18" fmla="*/ 1970847 h 2922428"/>
              <a:gd name="connsiteX19" fmla="*/ 2796621 w 4483249"/>
              <a:gd name="connsiteY19" fmla="*/ 1688907 h 2922428"/>
              <a:gd name="connsiteX20" fmla="*/ 2895681 w 4483249"/>
              <a:gd name="connsiteY20" fmla="*/ 1574607 h 2922428"/>
              <a:gd name="connsiteX21" fmla="*/ 3078561 w 4483249"/>
              <a:gd name="connsiteY21" fmla="*/ 1582227 h 2922428"/>
              <a:gd name="connsiteX22" fmla="*/ 3322401 w 4483249"/>
              <a:gd name="connsiteY22" fmla="*/ 1879407 h 2922428"/>
              <a:gd name="connsiteX23" fmla="*/ 3505281 w 4483249"/>
              <a:gd name="connsiteY23" fmla="*/ 2168967 h 2922428"/>
              <a:gd name="connsiteX24" fmla="*/ 3703401 w 4483249"/>
              <a:gd name="connsiteY24" fmla="*/ 2443287 h 2922428"/>
              <a:gd name="connsiteX25" fmla="*/ 3840561 w 4483249"/>
              <a:gd name="connsiteY25" fmla="*/ 2504247 h 2922428"/>
              <a:gd name="connsiteX26" fmla="*/ 3924381 w 4483249"/>
              <a:gd name="connsiteY26" fmla="*/ 2214687 h 2922428"/>
              <a:gd name="connsiteX27" fmla="*/ 3954861 w 4483249"/>
              <a:gd name="connsiteY27" fmla="*/ 1818447 h 2922428"/>
              <a:gd name="connsiteX28" fmla="*/ 3962481 w 4483249"/>
              <a:gd name="connsiteY28" fmla="*/ 1376487 h 2922428"/>
              <a:gd name="connsiteX29" fmla="*/ 3985341 w 4483249"/>
              <a:gd name="connsiteY29" fmla="*/ 1086927 h 2922428"/>
              <a:gd name="connsiteX30" fmla="*/ 4061541 w 4483249"/>
              <a:gd name="connsiteY30" fmla="*/ 957387 h 2922428"/>
              <a:gd name="connsiteX31" fmla="*/ 4213941 w 4483249"/>
              <a:gd name="connsiteY31" fmla="*/ 1010727 h 2922428"/>
              <a:gd name="connsiteX32" fmla="*/ 4396821 w 4483249"/>
              <a:gd name="connsiteY32" fmla="*/ 515427 h 2922428"/>
              <a:gd name="connsiteX33" fmla="*/ 4480641 w 4483249"/>
              <a:gd name="connsiteY33" fmla="*/ 65847 h 2922428"/>
              <a:gd name="connsiteX34" fmla="*/ 4305381 w 4483249"/>
              <a:gd name="connsiteY34" fmla="*/ 12507 h 2922428"/>
              <a:gd name="connsiteX35" fmla="*/ 4053921 w 4483249"/>
              <a:gd name="connsiteY35" fmla="*/ 164907 h 2922428"/>
              <a:gd name="connsiteX36" fmla="*/ 3726261 w 4483249"/>
              <a:gd name="connsiteY36" fmla="*/ 667827 h 2922428"/>
              <a:gd name="connsiteX37" fmla="*/ 3551001 w 4483249"/>
              <a:gd name="connsiteY37" fmla="*/ 888807 h 2922428"/>
              <a:gd name="connsiteX38" fmla="*/ 3474801 w 4483249"/>
              <a:gd name="connsiteY38" fmla="*/ 881187 h 2922428"/>
              <a:gd name="connsiteX39" fmla="*/ 3451941 w 4483249"/>
              <a:gd name="connsiteY39" fmla="*/ 584007 h 2922428"/>
              <a:gd name="connsiteX40" fmla="*/ 3230961 w 4483249"/>
              <a:gd name="connsiteY40" fmla="*/ 271587 h 2922428"/>
              <a:gd name="connsiteX41" fmla="*/ 3116661 w 4483249"/>
              <a:gd name="connsiteY41" fmla="*/ 203007 h 2922428"/>
              <a:gd name="connsiteX42" fmla="*/ 3040461 w 4483249"/>
              <a:gd name="connsiteY42" fmla="*/ 248727 h 2922428"/>
              <a:gd name="connsiteX43" fmla="*/ 2865201 w 4483249"/>
              <a:gd name="connsiteY43" fmla="*/ 568767 h 2922428"/>
              <a:gd name="connsiteX44" fmla="*/ 2712801 w 4483249"/>
              <a:gd name="connsiteY44" fmla="*/ 812607 h 2922428"/>
              <a:gd name="connsiteX45" fmla="*/ 2560401 w 4483249"/>
              <a:gd name="connsiteY45" fmla="*/ 843087 h 2922428"/>
              <a:gd name="connsiteX46" fmla="*/ 2331801 w 4483249"/>
              <a:gd name="connsiteY46" fmla="*/ 690687 h 2922428"/>
              <a:gd name="connsiteX47" fmla="*/ 2103201 w 4483249"/>
              <a:gd name="connsiteY47" fmla="*/ 667827 h 2922428"/>
              <a:gd name="connsiteX48" fmla="*/ 2011761 w 4483249"/>
              <a:gd name="connsiteY48" fmla="*/ 713547 h 2922428"/>
              <a:gd name="connsiteX49" fmla="*/ 1828881 w 4483249"/>
              <a:gd name="connsiteY49" fmla="*/ 873567 h 2922428"/>
              <a:gd name="connsiteX50" fmla="*/ 1653621 w 4483249"/>
              <a:gd name="connsiteY50" fmla="*/ 1170747 h 2922428"/>
              <a:gd name="connsiteX51" fmla="*/ 1546941 w 4483249"/>
              <a:gd name="connsiteY51" fmla="*/ 1353627 h 2922428"/>
              <a:gd name="connsiteX52" fmla="*/ 1386921 w 4483249"/>
              <a:gd name="connsiteY52" fmla="*/ 1437447 h 2922428"/>
              <a:gd name="connsiteX53" fmla="*/ 1219281 w 4483249"/>
              <a:gd name="connsiteY53" fmla="*/ 1422207 h 2922428"/>
              <a:gd name="connsiteX54" fmla="*/ 1059261 w 4483249"/>
              <a:gd name="connsiteY54" fmla="*/ 1216467 h 2922428"/>
              <a:gd name="connsiteX55" fmla="*/ 922101 w 4483249"/>
              <a:gd name="connsiteY55" fmla="*/ 1323147 h 2922428"/>
              <a:gd name="connsiteX56" fmla="*/ 685881 w 4483249"/>
              <a:gd name="connsiteY56" fmla="*/ 1681287 h 2922428"/>
              <a:gd name="connsiteX57" fmla="*/ 525861 w 4483249"/>
              <a:gd name="connsiteY57" fmla="*/ 1925127 h 2922428"/>
              <a:gd name="connsiteX58" fmla="*/ 449661 w 4483249"/>
              <a:gd name="connsiteY58" fmla="*/ 1947987 h 2922428"/>
              <a:gd name="connsiteX59" fmla="*/ 335361 w 4483249"/>
              <a:gd name="connsiteY59" fmla="*/ 1765107 h 2922428"/>
              <a:gd name="connsiteX60" fmla="*/ 236301 w 4483249"/>
              <a:gd name="connsiteY60" fmla="*/ 1826067 h 2922428"/>
              <a:gd name="connsiteX61" fmla="*/ 81 w 4483249"/>
              <a:gd name="connsiteY61" fmla="*/ 2115627 h 2922428"/>
              <a:gd name="connsiteX62" fmla="*/ 213441 w 4483249"/>
              <a:gd name="connsiteY62" fmla="*/ 2831907 h 292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483249" h="2922428">
                <a:moveTo>
                  <a:pt x="213441" y="2831907"/>
                </a:moveTo>
                <a:cubicBezTo>
                  <a:pt x="299801" y="2963987"/>
                  <a:pt x="436961" y="2914457"/>
                  <a:pt x="518241" y="2908107"/>
                </a:cubicBezTo>
                <a:cubicBezTo>
                  <a:pt x="599521" y="2901757"/>
                  <a:pt x="651591" y="2873817"/>
                  <a:pt x="701121" y="2793807"/>
                </a:cubicBezTo>
                <a:cubicBezTo>
                  <a:pt x="750651" y="2713797"/>
                  <a:pt x="778591" y="2528377"/>
                  <a:pt x="815421" y="2428047"/>
                </a:cubicBezTo>
                <a:cubicBezTo>
                  <a:pt x="852251" y="2327717"/>
                  <a:pt x="887811" y="2251517"/>
                  <a:pt x="922101" y="2191827"/>
                </a:cubicBezTo>
                <a:cubicBezTo>
                  <a:pt x="956391" y="2132137"/>
                  <a:pt x="974171" y="2064827"/>
                  <a:pt x="1021161" y="2069907"/>
                </a:cubicBezTo>
                <a:cubicBezTo>
                  <a:pt x="1068151" y="2074987"/>
                  <a:pt x="1158321" y="2185477"/>
                  <a:pt x="1204041" y="2222307"/>
                </a:cubicBezTo>
                <a:cubicBezTo>
                  <a:pt x="1249761" y="2259137"/>
                  <a:pt x="1266271" y="2293427"/>
                  <a:pt x="1295481" y="2290887"/>
                </a:cubicBezTo>
                <a:cubicBezTo>
                  <a:pt x="1324691" y="2288347"/>
                  <a:pt x="1339931" y="2250247"/>
                  <a:pt x="1379301" y="2207067"/>
                </a:cubicBezTo>
                <a:cubicBezTo>
                  <a:pt x="1418671" y="2163887"/>
                  <a:pt x="1459311" y="2045777"/>
                  <a:pt x="1531701" y="2031807"/>
                </a:cubicBezTo>
                <a:cubicBezTo>
                  <a:pt x="1604091" y="2017837"/>
                  <a:pt x="1755221" y="2116897"/>
                  <a:pt x="1813641" y="2123247"/>
                </a:cubicBezTo>
                <a:cubicBezTo>
                  <a:pt x="1872061" y="2129597"/>
                  <a:pt x="1863171" y="2133407"/>
                  <a:pt x="1882221" y="2069907"/>
                </a:cubicBezTo>
                <a:cubicBezTo>
                  <a:pt x="1901271" y="2006407"/>
                  <a:pt x="1912701" y="1809557"/>
                  <a:pt x="1927941" y="1742247"/>
                </a:cubicBezTo>
                <a:cubicBezTo>
                  <a:pt x="1943181" y="1674937"/>
                  <a:pt x="1944451" y="1646997"/>
                  <a:pt x="1973661" y="1666047"/>
                </a:cubicBezTo>
                <a:cubicBezTo>
                  <a:pt x="2002871" y="1685097"/>
                  <a:pt x="2057481" y="1772727"/>
                  <a:pt x="2103201" y="1856547"/>
                </a:cubicBezTo>
                <a:cubicBezTo>
                  <a:pt x="2148921" y="1940367"/>
                  <a:pt x="2194641" y="2092767"/>
                  <a:pt x="2247981" y="2168967"/>
                </a:cubicBezTo>
                <a:cubicBezTo>
                  <a:pt x="2301321" y="2245167"/>
                  <a:pt x="2376251" y="2299777"/>
                  <a:pt x="2423241" y="2313747"/>
                </a:cubicBezTo>
                <a:cubicBezTo>
                  <a:pt x="2470231" y="2327717"/>
                  <a:pt x="2488011" y="2309937"/>
                  <a:pt x="2529921" y="2252787"/>
                </a:cubicBezTo>
                <a:cubicBezTo>
                  <a:pt x="2571831" y="2195637"/>
                  <a:pt x="2630251" y="2064827"/>
                  <a:pt x="2674701" y="1970847"/>
                </a:cubicBezTo>
                <a:cubicBezTo>
                  <a:pt x="2719151" y="1876867"/>
                  <a:pt x="2759791" y="1754947"/>
                  <a:pt x="2796621" y="1688907"/>
                </a:cubicBezTo>
                <a:cubicBezTo>
                  <a:pt x="2833451" y="1622867"/>
                  <a:pt x="2848691" y="1592387"/>
                  <a:pt x="2895681" y="1574607"/>
                </a:cubicBezTo>
                <a:cubicBezTo>
                  <a:pt x="2942671" y="1556827"/>
                  <a:pt x="3007441" y="1531427"/>
                  <a:pt x="3078561" y="1582227"/>
                </a:cubicBezTo>
                <a:cubicBezTo>
                  <a:pt x="3149681" y="1633027"/>
                  <a:pt x="3251281" y="1781617"/>
                  <a:pt x="3322401" y="1879407"/>
                </a:cubicBezTo>
                <a:cubicBezTo>
                  <a:pt x="3393521" y="1977197"/>
                  <a:pt x="3441781" y="2074987"/>
                  <a:pt x="3505281" y="2168967"/>
                </a:cubicBezTo>
                <a:cubicBezTo>
                  <a:pt x="3568781" y="2262947"/>
                  <a:pt x="3647521" y="2387407"/>
                  <a:pt x="3703401" y="2443287"/>
                </a:cubicBezTo>
                <a:cubicBezTo>
                  <a:pt x="3759281" y="2499167"/>
                  <a:pt x="3803731" y="2542347"/>
                  <a:pt x="3840561" y="2504247"/>
                </a:cubicBezTo>
                <a:cubicBezTo>
                  <a:pt x="3877391" y="2466147"/>
                  <a:pt x="3905331" y="2328987"/>
                  <a:pt x="3924381" y="2214687"/>
                </a:cubicBezTo>
                <a:cubicBezTo>
                  <a:pt x="3943431" y="2100387"/>
                  <a:pt x="3948511" y="1958147"/>
                  <a:pt x="3954861" y="1818447"/>
                </a:cubicBezTo>
                <a:cubicBezTo>
                  <a:pt x="3961211" y="1678747"/>
                  <a:pt x="3957401" y="1498407"/>
                  <a:pt x="3962481" y="1376487"/>
                </a:cubicBezTo>
                <a:cubicBezTo>
                  <a:pt x="3967561" y="1254567"/>
                  <a:pt x="3968831" y="1156777"/>
                  <a:pt x="3985341" y="1086927"/>
                </a:cubicBezTo>
                <a:cubicBezTo>
                  <a:pt x="4001851" y="1017077"/>
                  <a:pt x="4023441" y="970087"/>
                  <a:pt x="4061541" y="957387"/>
                </a:cubicBezTo>
                <a:cubicBezTo>
                  <a:pt x="4099641" y="944687"/>
                  <a:pt x="4158061" y="1084387"/>
                  <a:pt x="4213941" y="1010727"/>
                </a:cubicBezTo>
                <a:cubicBezTo>
                  <a:pt x="4269821" y="937067"/>
                  <a:pt x="4352371" y="672907"/>
                  <a:pt x="4396821" y="515427"/>
                </a:cubicBezTo>
                <a:cubicBezTo>
                  <a:pt x="4441271" y="357947"/>
                  <a:pt x="4495881" y="149667"/>
                  <a:pt x="4480641" y="65847"/>
                </a:cubicBezTo>
                <a:cubicBezTo>
                  <a:pt x="4465401" y="-17973"/>
                  <a:pt x="4376501" y="-4003"/>
                  <a:pt x="4305381" y="12507"/>
                </a:cubicBezTo>
                <a:cubicBezTo>
                  <a:pt x="4234261" y="29017"/>
                  <a:pt x="4150441" y="55687"/>
                  <a:pt x="4053921" y="164907"/>
                </a:cubicBezTo>
                <a:cubicBezTo>
                  <a:pt x="3957401" y="274127"/>
                  <a:pt x="3810081" y="547177"/>
                  <a:pt x="3726261" y="667827"/>
                </a:cubicBezTo>
                <a:cubicBezTo>
                  <a:pt x="3642441" y="788477"/>
                  <a:pt x="3592911" y="853247"/>
                  <a:pt x="3551001" y="888807"/>
                </a:cubicBezTo>
                <a:cubicBezTo>
                  <a:pt x="3509091" y="924367"/>
                  <a:pt x="3491311" y="931987"/>
                  <a:pt x="3474801" y="881187"/>
                </a:cubicBezTo>
                <a:cubicBezTo>
                  <a:pt x="3458291" y="830387"/>
                  <a:pt x="3492581" y="685607"/>
                  <a:pt x="3451941" y="584007"/>
                </a:cubicBezTo>
                <a:cubicBezTo>
                  <a:pt x="3411301" y="482407"/>
                  <a:pt x="3286841" y="335087"/>
                  <a:pt x="3230961" y="271587"/>
                </a:cubicBezTo>
                <a:cubicBezTo>
                  <a:pt x="3175081" y="208087"/>
                  <a:pt x="3148411" y="206817"/>
                  <a:pt x="3116661" y="203007"/>
                </a:cubicBezTo>
                <a:cubicBezTo>
                  <a:pt x="3084911" y="199197"/>
                  <a:pt x="3082371" y="187767"/>
                  <a:pt x="3040461" y="248727"/>
                </a:cubicBezTo>
                <a:cubicBezTo>
                  <a:pt x="2998551" y="309687"/>
                  <a:pt x="2919811" y="474787"/>
                  <a:pt x="2865201" y="568767"/>
                </a:cubicBezTo>
                <a:cubicBezTo>
                  <a:pt x="2810591" y="662747"/>
                  <a:pt x="2763601" y="766887"/>
                  <a:pt x="2712801" y="812607"/>
                </a:cubicBezTo>
                <a:cubicBezTo>
                  <a:pt x="2662001" y="858327"/>
                  <a:pt x="2623901" y="863407"/>
                  <a:pt x="2560401" y="843087"/>
                </a:cubicBezTo>
                <a:cubicBezTo>
                  <a:pt x="2496901" y="822767"/>
                  <a:pt x="2408001" y="719897"/>
                  <a:pt x="2331801" y="690687"/>
                </a:cubicBezTo>
                <a:cubicBezTo>
                  <a:pt x="2255601" y="661477"/>
                  <a:pt x="2156541" y="664017"/>
                  <a:pt x="2103201" y="667827"/>
                </a:cubicBezTo>
                <a:cubicBezTo>
                  <a:pt x="2049861" y="671637"/>
                  <a:pt x="2057481" y="679257"/>
                  <a:pt x="2011761" y="713547"/>
                </a:cubicBezTo>
                <a:cubicBezTo>
                  <a:pt x="1966041" y="747837"/>
                  <a:pt x="1888571" y="797367"/>
                  <a:pt x="1828881" y="873567"/>
                </a:cubicBezTo>
                <a:cubicBezTo>
                  <a:pt x="1769191" y="949767"/>
                  <a:pt x="1700611" y="1090737"/>
                  <a:pt x="1653621" y="1170747"/>
                </a:cubicBezTo>
                <a:cubicBezTo>
                  <a:pt x="1606631" y="1250757"/>
                  <a:pt x="1591391" y="1309177"/>
                  <a:pt x="1546941" y="1353627"/>
                </a:cubicBezTo>
                <a:cubicBezTo>
                  <a:pt x="1502491" y="1398077"/>
                  <a:pt x="1441531" y="1426017"/>
                  <a:pt x="1386921" y="1437447"/>
                </a:cubicBezTo>
                <a:cubicBezTo>
                  <a:pt x="1332311" y="1448877"/>
                  <a:pt x="1273891" y="1459037"/>
                  <a:pt x="1219281" y="1422207"/>
                </a:cubicBezTo>
                <a:cubicBezTo>
                  <a:pt x="1164671" y="1385377"/>
                  <a:pt x="1108791" y="1232977"/>
                  <a:pt x="1059261" y="1216467"/>
                </a:cubicBezTo>
                <a:cubicBezTo>
                  <a:pt x="1009731" y="1199957"/>
                  <a:pt x="984331" y="1245677"/>
                  <a:pt x="922101" y="1323147"/>
                </a:cubicBezTo>
                <a:cubicBezTo>
                  <a:pt x="859871" y="1400617"/>
                  <a:pt x="685881" y="1681287"/>
                  <a:pt x="685881" y="1681287"/>
                </a:cubicBezTo>
                <a:cubicBezTo>
                  <a:pt x="619841" y="1781617"/>
                  <a:pt x="565231" y="1880677"/>
                  <a:pt x="525861" y="1925127"/>
                </a:cubicBezTo>
                <a:cubicBezTo>
                  <a:pt x="486491" y="1969577"/>
                  <a:pt x="481411" y="1974657"/>
                  <a:pt x="449661" y="1947987"/>
                </a:cubicBezTo>
                <a:cubicBezTo>
                  <a:pt x="417911" y="1921317"/>
                  <a:pt x="370921" y="1785427"/>
                  <a:pt x="335361" y="1765107"/>
                </a:cubicBezTo>
                <a:cubicBezTo>
                  <a:pt x="299801" y="1744787"/>
                  <a:pt x="292181" y="1767647"/>
                  <a:pt x="236301" y="1826067"/>
                </a:cubicBezTo>
                <a:cubicBezTo>
                  <a:pt x="180421" y="1884487"/>
                  <a:pt x="3891" y="1942907"/>
                  <a:pt x="81" y="2115627"/>
                </a:cubicBezTo>
                <a:cubicBezTo>
                  <a:pt x="-3729" y="2288347"/>
                  <a:pt x="127081" y="2699827"/>
                  <a:pt x="213441" y="2831907"/>
                </a:cubicBezTo>
                <a:close/>
              </a:path>
            </a:pathLst>
          </a:cu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9" name="Grupo 18"/>
          <p:cNvGrpSpPr/>
          <p:nvPr/>
        </p:nvGrpSpPr>
        <p:grpSpPr>
          <a:xfrm>
            <a:off x="375606" y="6606794"/>
            <a:ext cx="4012370" cy="2841390"/>
            <a:chOff x="332221" y="6281441"/>
            <a:chExt cx="4012370" cy="2336958"/>
          </a:xfrm>
        </p:grpSpPr>
        <p:grpSp>
          <p:nvGrpSpPr>
            <p:cNvPr id="65" name="Grupo 64"/>
            <p:cNvGrpSpPr/>
            <p:nvPr/>
          </p:nvGrpSpPr>
          <p:grpSpPr>
            <a:xfrm>
              <a:off x="332221" y="6874918"/>
              <a:ext cx="3012174" cy="1743481"/>
              <a:chOff x="432695" y="6492235"/>
              <a:chExt cx="4005247" cy="1812102"/>
            </a:xfrm>
          </p:grpSpPr>
          <p:grpSp>
            <p:nvGrpSpPr>
              <p:cNvPr id="32" name="Grupo 31"/>
              <p:cNvGrpSpPr/>
              <p:nvPr/>
            </p:nvGrpSpPr>
            <p:grpSpPr>
              <a:xfrm>
                <a:off x="432695" y="6492235"/>
                <a:ext cx="4005247" cy="1812102"/>
                <a:chOff x="418563" y="6592251"/>
                <a:chExt cx="3793225" cy="3201839"/>
              </a:xfrm>
            </p:grpSpPr>
            <p:sp>
              <p:nvSpPr>
                <p:cNvPr id="145" name="Rectángulo 144"/>
                <p:cNvSpPr/>
                <p:nvPr/>
              </p:nvSpPr>
              <p:spPr>
                <a:xfrm>
                  <a:off x="418563" y="9132965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46" name="Rectángulo 145"/>
                <p:cNvSpPr/>
                <p:nvPr/>
              </p:nvSpPr>
              <p:spPr>
                <a:xfrm>
                  <a:off x="610487" y="8916927"/>
                  <a:ext cx="128789" cy="49329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56" name="Rectángulo 155"/>
                <p:cNvSpPr/>
                <p:nvPr/>
              </p:nvSpPr>
              <p:spPr>
                <a:xfrm>
                  <a:off x="788831" y="9300793"/>
                  <a:ext cx="128789" cy="49329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57" name="Rectángulo 156"/>
                <p:cNvSpPr/>
                <p:nvPr/>
              </p:nvSpPr>
              <p:spPr>
                <a:xfrm>
                  <a:off x="998813" y="8874140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58" name="Rectángulo 157"/>
                <p:cNvSpPr/>
                <p:nvPr/>
              </p:nvSpPr>
              <p:spPr>
                <a:xfrm>
                  <a:off x="1228114" y="8423630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59" name="Rectángulo 158"/>
                <p:cNvSpPr/>
                <p:nvPr/>
              </p:nvSpPr>
              <p:spPr>
                <a:xfrm>
                  <a:off x="1426836" y="7943612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0" name="Rectángulo 159"/>
                <p:cNvSpPr/>
                <p:nvPr/>
              </p:nvSpPr>
              <p:spPr>
                <a:xfrm>
                  <a:off x="1635006" y="8157573"/>
                  <a:ext cx="128789" cy="49329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1" name="Rectángulo 160"/>
                <p:cNvSpPr/>
                <p:nvPr/>
              </p:nvSpPr>
              <p:spPr>
                <a:xfrm>
                  <a:off x="1845276" y="8404221"/>
                  <a:ext cx="128789" cy="49329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2" name="Rectángulo 161"/>
                <p:cNvSpPr/>
                <p:nvPr/>
              </p:nvSpPr>
              <p:spPr>
                <a:xfrm>
                  <a:off x="2055546" y="8051053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4" name="Rectángulo 163"/>
                <p:cNvSpPr/>
                <p:nvPr/>
              </p:nvSpPr>
              <p:spPr>
                <a:xfrm>
                  <a:off x="2285999" y="8157572"/>
                  <a:ext cx="128789" cy="49329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5" name="Rectángulo 164"/>
                <p:cNvSpPr/>
                <p:nvPr/>
              </p:nvSpPr>
              <p:spPr>
                <a:xfrm>
                  <a:off x="2476086" y="7777943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6" name="Rectángulo 165"/>
                <p:cNvSpPr/>
                <p:nvPr/>
              </p:nvSpPr>
              <p:spPr>
                <a:xfrm>
                  <a:off x="2666173" y="7353788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7" name="Rectángulo 166"/>
                <p:cNvSpPr/>
                <p:nvPr/>
              </p:nvSpPr>
              <p:spPr>
                <a:xfrm>
                  <a:off x="2881149" y="7614827"/>
                  <a:ext cx="128789" cy="49329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8" name="Rectángulo 167"/>
                <p:cNvSpPr/>
                <p:nvPr/>
              </p:nvSpPr>
              <p:spPr>
                <a:xfrm>
                  <a:off x="3095824" y="7943613"/>
                  <a:ext cx="127145" cy="707259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69" name="Rectángulo 168"/>
                <p:cNvSpPr/>
                <p:nvPr/>
              </p:nvSpPr>
              <p:spPr>
                <a:xfrm>
                  <a:off x="3286637" y="8454933"/>
                  <a:ext cx="128789" cy="49329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71" name="Rectángulo 170"/>
                <p:cNvSpPr/>
                <p:nvPr/>
              </p:nvSpPr>
              <p:spPr>
                <a:xfrm>
                  <a:off x="3706321" y="7438846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72" name="Rectángulo 171"/>
                <p:cNvSpPr/>
                <p:nvPr/>
              </p:nvSpPr>
              <p:spPr>
                <a:xfrm>
                  <a:off x="3887289" y="6935370"/>
                  <a:ext cx="128789" cy="493297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  <p:sp>
              <p:nvSpPr>
                <p:cNvPr id="173" name="Rectángulo 172"/>
                <p:cNvSpPr/>
                <p:nvPr/>
              </p:nvSpPr>
              <p:spPr>
                <a:xfrm>
                  <a:off x="4082999" y="6592251"/>
                  <a:ext cx="128789" cy="493298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/>
                </a:p>
              </p:txBody>
            </p:sp>
          </p:grpSp>
          <p:sp>
            <p:nvSpPr>
              <p:cNvPr id="279" name="Rectángulo 278"/>
              <p:cNvSpPr/>
              <p:nvPr/>
            </p:nvSpPr>
            <p:spPr>
              <a:xfrm>
                <a:off x="3700496" y="7270683"/>
                <a:ext cx="157528" cy="414284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88" name="Rectángulo 87"/>
            <p:cNvSpPr/>
            <p:nvPr/>
          </p:nvSpPr>
          <p:spPr>
            <a:xfrm>
              <a:off x="3394410" y="7027318"/>
              <a:ext cx="102385" cy="77718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3552637" y="7654863"/>
              <a:ext cx="102385" cy="77718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3745872" y="8038775"/>
              <a:ext cx="118470" cy="39859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3" name="Rectángulo 92"/>
            <p:cNvSpPr/>
            <p:nvPr/>
          </p:nvSpPr>
          <p:spPr>
            <a:xfrm>
              <a:off x="3917017" y="7085980"/>
              <a:ext cx="132656" cy="98524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4" name="Rectángulo 93"/>
            <p:cNvSpPr/>
            <p:nvPr/>
          </p:nvSpPr>
          <p:spPr>
            <a:xfrm>
              <a:off x="4074909" y="6675620"/>
              <a:ext cx="118470" cy="39859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4226121" y="6281441"/>
              <a:ext cx="118470" cy="39859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5" r="3329" b="7326"/>
          <a:stretch/>
        </p:blipFill>
        <p:spPr>
          <a:xfrm>
            <a:off x="470059" y="1046382"/>
            <a:ext cx="8673715" cy="3961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4" name="CuadroTexto 143"/>
          <p:cNvSpPr txBox="1"/>
          <p:nvPr/>
        </p:nvSpPr>
        <p:spPr>
          <a:xfrm>
            <a:off x="5704354" y="8426014"/>
            <a:ext cx="2612166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IMPORTANCIA</a:t>
            </a:r>
            <a:endParaRPr lang="es-419" sz="1050" b="1" dirty="0" smtClean="0">
              <a:solidFill>
                <a:schemeClr val="tx1"/>
              </a:solidFill>
            </a:endParaRPr>
          </a:p>
        </p:txBody>
      </p:sp>
      <p:sp>
        <p:nvSpPr>
          <p:cNvPr id="143" name="Rectángulo 142"/>
          <p:cNvSpPr/>
          <p:nvPr/>
        </p:nvSpPr>
        <p:spPr>
          <a:xfrm>
            <a:off x="4777685" y="8724705"/>
            <a:ext cx="4351715" cy="2038737"/>
          </a:xfrm>
          <a:prstGeom prst="rect">
            <a:avLst/>
          </a:prstGeom>
          <a:solidFill>
            <a:srgbClr val="F0CB9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1" name="Rectángulo 70"/>
          <p:cNvSpPr/>
          <p:nvPr/>
        </p:nvSpPr>
        <p:spPr>
          <a:xfrm>
            <a:off x="362573" y="5088698"/>
            <a:ext cx="8795799" cy="9853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1052862" y="199996"/>
            <a:ext cx="74715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BANDAS BOLLINGER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2" name="Rectángulo 71"/>
          <p:cNvSpPr/>
          <p:nvPr/>
        </p:nvSpPr>
        <p:spPr>
          <a:xfrm rot="10800000">
            <a:off x="4777686" y="6136089"/>
            <a:ext cx="4366088" cy="39915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73" name="Grupo 72"/>
          <p:cNvGrpSpPr/>
          <p:nvPr/>
        </p:nvGrpSpPr>
        <p:grpSpPr>
          <a:xfrm rot="10800000">
            <a:off x="8085263" y="6162458"/>
            <a:ext cx="1073108" cy="350185"/>
            <a:chOff x="2885647" y="1109058"/>
            <a:chExt cx="1780534" cy="386242"/>
          </a:xfrm>
        </p:grpSpPr>
        <p:grpSp>
          <p:nvGrpSpPr>
            <p:cNvPr id="76" name="Grupo 75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5" name="Cheurón 104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Cheurón 105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Cheurón 106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78" name="Cheurón 77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Cheurón 79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heurón 90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9" name="Rectángulo 108"/>
          <p:cNvSpPr/>
          <p:nvPr/>
        </p:nvSpPr>
        <p:spPr>
          <a:xfrm>
            <a:off x="5509921" y="6074058"/>
            <a:ext cx="21926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APLICACION 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40" name="Rectángulo 139"/>
          <p:cNvSpPr/>
          <p:nvPr/>
        </p:nvSpPr>
        <p:spPr>
          <a:xfrm>
            <a:off x="4777686" y="6659309"/>
            <a:ext cx="4351715" cy="1741276"/>
          </a:xfrm>
          <a:prstGeom prst="rect">
            <a:avLst/>
          </a:prstGeom>
          <a:solidFill>
            <a:srgbClr val="F0CB9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41" name="Rectángulo 140"/>
          <p:cNvSpPr/>
          <p:nvPr/>
        </p:nvSpPr>
        <p:spPr>
          <a:xfrm>
            <a:off x="4800715" y="8639752"/>
            <a:ext cx="43517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419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el ancho de las bandas es mayor significa volatilidad alta.</a:t>
            </a:r>
          </a:p>
          <a:p>
            <a:pPr algn="just"/>
            <a:endParaRPr lang="es-419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el ancho de las </a:t>
            </a: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bandas </a:t>
            </a:r>
            <a:r>
              <a:rPr lang="es-419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menor </a:t>
            </a:r>
            <a:r>
              <a:rPr lang="es-419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volatilidad </a:t>
            </a: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baja.</a:t>
            </a:r>
            <a:endParaRPr lang="es-419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18550" y="6669304"/>
            <a:ext cx="43108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 este indicador es identificar los rompimientos de las bandas: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 rompimientos superiores indican sobre compra.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rompimientos inferiores indican sobre venta.</a:t>
            </a:r>
            <a:endParaRPr lang="es-419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408992" y="5091773"/>
            <a:ext cx="8735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bandas </a:t>
            </a:r>
            <a:r>
              <a:rPr lang="es-419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Bollingers</a:t>
            </a: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indican la volatilidad del mercado, se caracteriza por dos bandas que encierran la grafica de velas japonesas y un eje central (MA). </a:t>
            </a: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formación de las </a:t>
            </a: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bandas </a:t>
            </a: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por un calculo matemático basado en la </a:t>
            </a: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desviación </a:t>
            </a: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estándar de la media móvil (MA). 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1336364" y="3762184"/>
            <a:ext cx="1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BANDA INFERIOR (2)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2501601" y="6205846"/>
            <a:ext cx="186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ROMPIMIENTO SUPERIOR</a:t>
            </a:r>
          </a:p>
        </p:txBody>
      </p:sp>
      <p:sp>
        <p:nvSpPr>
          <p:cNvPr id="182" name="CuadroTexto 181"/>
          <p:cNvSpPr txBox="1"/>
          <p:nvPr/>
        </p:nvSpPr>
        <p:spPr>
          <a:xfrm>
            <a:off x="94388" y="10203237"/>
            <a:ext cx="159012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BANDA SUPERIOR (2)</a:t>
            </a:r>
          </a:p>
        </p:txBody>
      </p:sp>
      <p:sp>
        <p:nvSpPr>
          <p:cNvPr id="184" name="CuadroTexto 183"/>
          <p:cNvSpPr txBox="1"/>
          <p:nvPr/>
        </p:nvSpPr>
        <p:spPr>
          <a:xfrm>
            <a:off x="1820194" y="10179481"/>
            <a:ext cx="159012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BANDA INFERIOR(2)</a:t>
            </a:r>
          </a:p>
        </p:txBody>
      </p:sp>
      <p:sp>
        <p:nvSpPr>
          <p:cNvPr id="186" name="CuadroTexto 185"/>
          <p:cNvSpPr txBox="1"/>
          <p:nvPr/>
        </p:nvSpPr>
        <p:spPr>
          <a:xfrm>
            <a:off x="3548682" y="10087147"/>
            <a:ext cx="116597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chemeClr val="bg1"/>
                </a:solidFill>
              </a:rPr>
              <a:t>MA CENTRAL</a:t>
            </a:r>
          </a:p>
          <a:p>
            <a:pPr algn="ctr"/>
            <a:r>
              <a:rPr lang="es-419" sz="1200" b="1" dirty="0" smtClean="0">
                <a:solidFill>
                  <a:schemeClr val="bg1"/>
                </a:solidFill>
              </a:rPr>
              <a:t> (20 PERIODOS)</a:t>
            </a:r>
          </a:p>
        </p:txBody>
      </p:sp>
      <p:cxnSp>
        <p:nvCxnSpPr>
          <p:cNvPr id="68" name="Conector recto de flecha 67"/>
          <p:cNvCxnSpPr/>
          <p:nvPr/>
        </p:nvCxnSpPr>
        <p:spPr>
          <a:xfrm flipH="1" flipV="1">
            <a:off x="3903592" y="6508307"/>
            <a:ext cx="301011" cy="30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 flipH="1">
            <a:off x="2965694" y="3399411"/>
            <a:ext cx="428716" cy="43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 flipH="1" flipV="1">
            <a:off x="2875716" y="1342041"/>
            <a:ext cx="431660" cy="42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1307187" y="1107210"/>
            <a:ext cx="1658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BANDA SUPERIOR (2)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5998611" y="3934981"/>
            <a:ext cx="3091368" cy="1041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037260" y="3948267"/>
            <a:ext cx="3045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FF0000"/>
                </a:solidFill>
              </a:rPr>
              <a:t>LOS PARAMETROS UTILIZADOS:</a:t>
            </a:r>
          </a:p>
          <a:p>
            <a:pPr algn="ctr"/>
            <a:endParaRPr lang="es-419" sz="1200" b="1" dirty="0" smtClean="0">
              <a:solidFill>
                <a:srgbClr val="FF0000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419" sz="1200" b="1" dirty="0" smtClean="0"/>
              <a:t>Las bandas </a:t>
            </a:r>
            <a:r>
              <a:rPr lang="es-419" sz="1200" b="1" dirty="0"/>
              <a:t>B</a:t>
            </a:r>
            <a:r>
              <a:rPr lang="es-419" sz="1200" b="1" dirty="0" smtClean="0"/>
              <a:t>ollinger utilizan un índice (2 desviaciones).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419" sz="1200" b="1" dirty="0" smtClean="0"/>
              <a:t>La MA central utiliza un periodo de (20)</a:t>
            </a:r>
          </a:p>
        </p:txBody>
      </p:sp>
      <p:cxnSp>
        <p:nvCxnSpPr>
          <p:cNvPr id="85" name="Conector recto de flecha 84"/>
          <p:cNvCxnSpPr/>
          <p:nvPr/>
        </p:nvCxnSpPr>
        <p:spPr>
          <a:xfrm flipV="1">
            <a:off x="3430737" y="2229624"/>
            <a:ext cx="748741" cy="39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3952068" y="1968099"/>
            <a:ext cx="197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MA central (20 PERIODOS)</a:t>
            </a:r>
          </a:p>
        </p:txBody>
      </p:sp>
      <p:cxnSp>
        <p:nvCxnSpPr>
          <p:cNvPr id="98" name="Conector recto de flecha 97"/>
          <p:cNvCxnSpPr/>
          <p:nvPr/>
        </p:nvCxnSpPr>
        <p:spPr>
          <a:xfrm flipH="1">
            <a:off x="3236771" y="9045452"/>
            <a:ext cx="370611" cy="2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1472534" y="9140036"/>
            <a:ext cx="186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ROMPIMIENTO INFERIOR</a:t>
            </a:r>
          </a:p>
        </p:txBody>
      </p:sp>
      <p:sp>
        <p:nvSpPr>
          <p:cNvPr id="25" name="Forma libre 24"/>
          <p:cNvSpPr/>
          <p:nvPr/>
        </p:nvSpPr>
        <p:spPr>
          <a:xfrm>
            <a:off x="304800" y="6819900"/>
            <a:ext cx="4330700" cy="2451100"/>
          </a:xfrm>
          <a:custGeom>
            <a:avLst/>
            <a:gdLst>
              <a:gd name="connsiteX0" fmla="*/ 0 w 4330700"/>
              <a:gd name="connsiteY0" fmla="*/ 2451100 h 2451100"/>
              <a:gd name="connsiteX1" fmla="*/ 330200 w 4330700"/>
              <a:gd name="connsiteY1" fmla="*/ 2324100 h 2451100"/>
              <a:gd name="connsiteX2" fmla="*/ 749300 w 4330700"/>
              <a:gd name="connsiteY2" fmla="*/ 1892300 h 2451100"/>
              <a:gd name="connsiteX3" fmla="*/ 1041400 w 4330700"/>
              <a:gd name="connsiteY3" fmla="*/ 1663700 h 2451100"/>
              <a:gd name="connsiteX4" fmla="*/ 1308100 w 4330700"/>
              <a:gd name="connsiteY4" fmla="*/ 1790700 h 2451100"/>
              <a:gd name="connsiteX5" fmla="*/ 1651000 w 4330700"/>
              <a:gd name="connsiteY5" fmla="*/ 1625600 h 2451100"/>
              <a:gd name="connsiteX6" fmla="*/ 2070100 w 4330700"/>
              <a:gd name="connsiteY6" fmla="*/ 1066800 h 2451100"/>
              <a:gd name="connsiteX7" fmla="*/ 2387600 w 4330700"/>
              <a:gd name="connsiteY7" fmla="*/ 1625600 h 2451100"/>
              <a:gd name="connsiteX8" fmla="*/ 2616200 w 4330700"/>
              <a:gd name="connsiteY8" fmla="*/ 1104900 h 2451100"/>
              <a:gd name="connsiteX9" fmla="*/ 3035300 w 4330700"/>
              <a:gd name="connsiteY9" fmla="*/ 914400 h 2451100"/>
              <a:gd name="connsiteX10" fmla="*/ 3263900 w 4330700"/>
              <a:gd name="connsiteY10" fmla="*/ 1181100 h 2451100"/>
              <a:gd name="connsiteX11" fmla="*/ 3695700 w 4330700"/>
              <a:gd name="connsiteY11" fmla="*/ 1054100 h 2451100"/>
              <a:gd name="connsiteX12" fmla="*/ 4330700 w 4330700"/>
              <a:gd name="connsiteY12" fmla="*/ 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30700" h="2451100">
                <a:moveTo>
                  <a:pt x="0" y="2451100"/>
                </a:moveTo>
                <a:cubicBezTo>
                  <a:pt x="102658" y="2434166"/>
                  <a:pt x="205317" y="2417233"/>
                  <a:pt x="330200" y="2324100"/>
                </a:cubicBezTo>
                <a:cubicBezTo>
                  <a:pt x="455083" y="2230967"/>
                  <a:pt x="630767" y="2002367"/>
                  <a:pt x="749300" y="1892300"/>
                </a:cubicBezTo>
                <a:cubicBezTo>
                  <a:pt x="867833" y="1782233"/>
                  <a:pt x="948267" y="1680633"/>
                  <a:pt x="1041400" y="1663700"/>
                </a:cubicBezTo>
                <a:cubicBezTo>
                  <a:pt x="1134533" y="1646767"/>
                  <a:pt x="1206500" y="1797050"/>
                  <a:pt x="1308100" y="1790700"/>
                </a:cubicBezTo>
                <a:cubicBezTo>
                  <a:pt x="1409700" y="1784350"/>
                  <a:pt x="1524000" y="1746250"/>
                  <a:pt x="1651000" y="1625600"/>
                </a:cubicBezTo>
                <a:cubicBezTo>
                  <a:pt x="1778000" y="1504950"/>
                  <a:pt x="1947333" y="1066800"/>
                  <a:pt x="2070100" y="1066800"/>
                </a:cubicBezTo>
                <a:cubicBezTo>
                  <a:pt x="2192867" y="1066800"/>
                  <a:pt x="2296583" y="1619250"/>
                  <a:pt x="2387600" y="1625600"/>
                </a:cubicBezTo>
                <a:cubicBezTo>
                  <a:pt x="2478617" y="1631950"/>
                  <a:pt x="2508250" y="1223433"/>
                  <a:pt x="2616200" y="1104900"/>
                </a:cubicBezTo>
                <a:cubicBezTo>
                  <a:pt x="2724150" y="986367"/>
                  <a:pt x="2927350" y="901700"/>
                  <a:pt x="3035300" y="914400"/>
                </a:cubicBezTo>
                <a:cubicBezTo>
                  <a:pt x="3143250" y="927100"/>
                  <a:pt x="3153833" y="1157817"/>
                  <a:pt x="3263900" y="1181100"/>
                </a:cubicBezTo>
                <a:cubicBezTo>
                  <a:pt x="3373967" y="1204383"/>
                  <a:pt x="3517900" y="1250950"/>
                  <a:pt x="3695700" y="1054100"/>
                </a:cubicBezTo>
                <a:cubicBezTo>
                  <a:pt x="3873500" y="857250"/>
                  <a:pt x="4102100" y="428625"/>
                  <a:pt x="433070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7" name="Elipse 96"/>
          <p:cNvSpPr/>
          <p:nvPr/>
        </p:nvSpPr>
        <p:spPr>
          <a:xfrm>
            <a:off x="4153311" y="6763774"/>
            <a:ext cx="391640" cy="395421"/>
          </a:xfrm>
          <a:prstGeom prst="ellipse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FF0000"/>
              </a:solidFill>
            </a:endParaRPr>
          </a:p>
        </p:txBody>
      </p:sp>
      <p:sp>
        <p:nvSpPr>
          <p:cNvPr id="20" name="Forma libre 19"/>
          <p:cNvSpPr/>
          <p:nvPr/>
        </p:nvSpPr>
        <p:spPr>
          <a:xfrm>
            <a:off x="431800" y="6819900"/>
            <a:ext cx="4292600" cy="2837341"/>
          </a:xfrm>
          <a:custGeom>
            <a:avLst/>
            <a:gdLst>
              <a:gd name="connsiteX0" fmla="*/ 0 w 4292600"/>
              <a:gd name="connsiteY0" fmla="*/ 2260600 h 2314057"/>
              <a:gd name="connsiteX1" fmla="*/ 469900 w 4292600"/>
              <a:gd name="connsiteY1" fmla="*/ 2286000 h 2314057"/>
              <a:gd name="connsiteX2" fmla="*/ 635000 w 4292600"/>
              <a:gd name="connsiteY2" fmla="*/ 1917700 h 2314057"/>
              <a:gd name="connsiteX3" fmla="*/ 838200 w 4292600"/>
              <a:gd name="connsiteY3" fmla="*/ 1638300 h 2314057"/>
              <a:gd name="connsiteX4" fmla="*/ 1104900 w 4292600"/>
              <a:gd name="connsiteY4" fmla="*/ 1816100 h 2314057"/>
              <a:gd name="connsiteX5" fmla="*/ 1333500 w 4292600"/>
              <a:gd name="connsiteY5" fmla="*/ 1600200 h 2314057"/>
              <a:gd name="connsiteX6" fmla="*/ 1676400 w 4292600"/>
              <a:gd name="connsiteY6" fmla="*/ 1663700 h 2314057"/>
              <a:gd name="connsiteX7" fmla="*/ 1778000 w 4292600"/>
              <a:gd name="connsiteY7" fmla="*/ 1308100 h 2314057"/>
              <a:gd name="connsiteX8" fmla="*/ 2247900 w 4292600"/>
              <a:gd name="connsiteY8" fmla="*/ 1828800 h 2314057"/>
              <a:gd name="connsiteX9" fmla="*/ 2794000 w 4292600"/>
              <a:gd name="connsiteY9" fmla="*/ 1206500 h 2314057"/>
              <a:gd name="connsiteX10" fmla="*/ 3632200 w 4292600"/>
              <a:gd name="connsiteY10" fmla="*/ 1981200 h 2314057"/>
              <a:gd name="connsiteX11" fmla="*/ 3797300 w 4292600"/>
              <a:gd name="connsiteY11" fmla="*/ 825500 h 2314057"/>
              <a:gd name="connsiteX12" fmla="*/ 4051300 w 4292600"/>
              <a:gd name="connsiteY12" fmla="*/ 723900 h 2314057"/>
              <a:gd name="connsiteX13" fmla="*/ 4292600 w 4292600"/>
              <a:gd name="connsiteY13" fmla="*/ 0 h 231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92600" h="2314057">
                <a:moveTo>
                  <a:pt x="0" y="2260600"/>
                </a:moveTo>
                <a:cubicBezTo>
                  <a:pt x="182033" y="2301875"/>
                  <a:pt x="364067" y="2343150"/>
                  <a:pt x="469900" y="2286000"/>
                </a:cubicBezTo>
                <a:cubicBezTo>
                  <a:pt x="575733" y="2228850"/>
                  <a:pt x="573617" y="2025650"/>
                  <a:pt x="635000" y="1917700"/>
                </a:cubicBezTo>
                <a:cubicBezTo>
                  <a:pt x="696383" y="1809750"/>
                  <a:pt x="759883" y="1655233"/>
                  <a:pt x="838200" y="1638300"/>
                </a:cubicBezTo>
                <a:cubicBezTo>
                  <a:pt x="916517" y="1621367"/>
                  <a:pt x="1022350" y="1822450"/>
                  <a:pt x="1104900" y="1816100"/>
                </a:cubicBezTo>
                <a:cubicBezTo>
                  <a:pt x="1187450" y="1809750"/>
                  <a:pt x="1238250" y="1625600"/>
                  <a:pt x="1333500" y="1600200"/>
                </a:cubicBezTo>
                <a:cubicBezTo>
                  <a:pt x="1428750" y="1574800"/>
                  <a:pt x="1602317" y="1712383"/>
                  <a:pt x="1676400" y="1663700"/>
                </a:cubicBezTo>
                <a:cubicBezTo>
                  <a:pt x="1750483" y="1615017"/>
                  <a:pt x="1682750" y="1280583"/>
                  <a:pt x="1778000" y="1308100"/>
                </a:cubicBezTo>
                <a:cubicBezTo>
                  <a:pt x="1873250" y="1335617"/>
                  <a:pt x="2078567" y="1845733"/>
                  <a:pt x="2247900" y="1828800"/>
                </a:cubicBezTo>
                <a:cubicBezTo>
                  <a:pt x="2417233" y="1811867"/>
                  <a:pt x="2563283" y="1181100"/>
                  <a:pt x="2794000" y="1206500"/>
                </a:cubicBezTo>
                <a:cubicBezTo>
                  <a:pt x="3024717" y="1231900"/>
                  <a:pt x="3464983" y="2044700"/>
                  <a:pt x="3632200" y="1981200"/>
                </a:cubicBezTo>
                <a:cubicBezTo>
                  <a:pt x="3799417" y="1917700"/>
                  <a:pt x="3727450" y="1035050"/>
                  <a:pt x="3797300" y="825500"/>
                </a:cubicBezTo>
                <a:cubicBezTo>
                  <a:pt x="3867150" y="615950"/>
                  <a:pt x="3968750" y="861483"/>
                  <a:pt x="4051300" y="723900"/>
                </a:cubicBezTo>
                <a:cubicBezTo>
                  <a:pt x="4133850" y="586317"/>
                  <a:pt x="4213225" y="293158"/>
                  <a:pt x="4292600" y="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Forma libre 22"/>
          <p:cNvSpPr/>
          <p:nvPr/>
        </p:nvSpPr>
        <p:spPr>
          <a:xfrm>
            <a:off x="248186" y="6760561"/>
            <a:ext cx="4438114" cy="2106888"/>
          </a:xfrm>
          <a:custGeom>
            <a:avLst/>
            <a:gdLst>
              <a:gd name="connsiteX0" fmla="*/ 0 w 4419600"/>
              <a:gd name="connsiteY0" fmla="*/ 1824639 h 1824639"/>
              <a:gd name="connsiteX1" fmla="*/ 292100 w 4419600"/>
              <a:gd name="connsiteY1" fmla="*/ 1519839 h 1824639"/>
              <a:gd name="connsiteX2" fmla="*/ 495300 w 4419600"/>
              <a:gd name="connsiteY2" fmla="*/ 1672239 h 1824639"/>
              <a:gd name="connsiteX3" fmla="*/ 990600 w 4419600"/>
              <a:gd name="connsiteY3" fmla="*/ 1062639 h 1824639"/>
              <a:gd name="connsiteX4" fmla="*/ 1270000 w 4419600"/>
              <a:gd name="connsiteY4" fmla="*/ 1253139 h 1824639"/>
              <a:gd name="connsiteX5" fmla="*/ 1524000 w 4419600"/>
              <a:gd name="connsiteY5" fmla="*/ 1151539 h 1824639"/>
              <a:gd name="connsiteX6" fmla="*/ 1854200 w 4419600"/>
              <a:gd name="connsiteY6" fmla="*/ 707039 h 1824639"/>
              <a:gd name="connsiteX7" fmla="*/ 2184400 w 4419600"/>
              <a:gd name="connsiteY7" fmla="*/ 567339 h 1824639"/>
              <a:gd name="connsiteX8" fmla="*/ 2654300 w 4419600"/>
              <a:gd name="connsiteY8" fmla="*/ 707039 h 1824639"/>
              <a:gd name="connsiteX9" fmla="*/ 3073400 w 4419600"/>
              <a:gd name="connsiteY9" fmla="*/ 186339 h 1824639"/>
              <a:gd name="connsiteX10" fmla="*/ 3390900 w 4419600"/>
              <a:gd name="connsiteY10" fmla="*/ 465739 h 1824639"/>
              <a:gd name="connsiteX11" fmla="*/ 3517900 w 4419600"/>
              <a:gd name="connsiteY11" fmla="*/ 783239 h 1824639"/>
              <a:gd name="connsiteX12" fmla="*/ 4076700 w 4419600"/>
              <a:gd name="connsiteY12" fmla="*/ 110139 h 1824639"/>
              <a:gd name="connsiteX13" fmla="*/ 4419600 w 4419600"/>
              <a:gd name="connsiteY13" fmla="*/ 8539 h 182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19600" h="1824639">
                <a:moveTo>
                  <a:pt x="0" y="1824639"/>
                </a:moveTo>
                <a:cubicBezTo>
                  <a:pt x="104775" y="1684939"/>
                  <a:pt x="209550" y="1545239"/>
                  <a:pt x="292100" y="1519839"/>
                </a:cubicBezTo>
                <a:cubicBezTo>
                  <a:pt x="374650" y="1494439"/>
                  <a:pt x="378883" y="1748439"/>
                  <a:pt x="495300" y="1672239"/>
                </a:cubicBezTo>
                <a:cubicBezTo>
                  <a:pt x="611717" y="1596039"/>
                  <a:pt x="861483" y="1132489"/>
                  <a:pt x="990600" y="1062639"/>
                </a:cubicBezTo>
                <a:cubicBezTo>
                  <a:pt x="1119717" y="992789"/>
                  <a:pt x="1181100" y="1238322"/>
                  <a:pt x="1270000" y="1253139"/>
                </a:cubicBezTo>
                <a:cubicBezTo>
                  <a:pt x="1358900" y="1267956"/>
                  <a:pt x="1426633" y="1242556"/>
                  <a:pt x="1524000" y="1151539"/>
                </a:cubicBezTo>
                <a:cubicBezTo>
                  <a:pt x="1621367" y="1060522"/>
                  <a:pt x="1744133" y="804406"/>
                  <a:pt x="1854200" y="707039"/>
                </a:cubicBezTo>
                <a:cubicBezTo>
                  <a:pt x="1964267" y="609672"/>
                  <a:pt x="2051050" y="567339"/>
                  <a:pt x="2184400" y="567339"/>
                </a:cubicBezTo>
                <a:cubicBezTo>
                  <a:pt x="2317750" y="567339"/>
                  <a:pt x="2506133" y="770539"/>
                  <a:pt x="2654300" y="707039"/>
                </a:cubicBezTo>
                <a:cubicBezTo>
                  <a:pt x="2802467" y="643539"/>
                  <a:pt x="2950633" y="226556"/>
                  <a:pt x="3073400" y="186339"/>
                </a:cubicBezTo>
                <a:cubicBezTo>
                  <a:pt x="3196167" y="146122"/>
                  <a:pt x="3316817" y="366256"/>
                  <a:pt x="3390900" y="465739"/>
                </a:cubicBezTo>
                <a:cubicBezTo>
                  <a:pt x="3464983" y="565222"/>
                  <a:pt x="3403600" y="842506"/>
                  <a:pt x="3517900" y="783239"/>
                </a:cubicBezTo>
                <a:cubicBezTo>
                  <a:pt x="3632200" y="723972"/>
                  <a:pt x="3926417" y="239256"/>
                  <a:pt x="4076700" y="110139"/>
                </a:cubicBezTo>
                <a:cubicBezTo>
                  <a:pt x="4226983" y="-18978"/>
                  <a:pt x="4323291" y="-5220"/>
                  <a:pt x="4419600" y="853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80" name="Elipse 179"/>
          <p:cNvSpPr/>
          <p:nvPr/>
        </p:nvSpPr>
        <p:spPr>
          <a:xfrm>
            <a:off x="3548682" y="8728695"/>
            <a:ext cx="391640" cy="395421"/>
          </a:xfrm>
          <a:prstGeom prst="ellipse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4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-1387" y="8419690"/>
            <a:ext cx="4834661" cy="1283827"/>
            <a:chOff x="-1387" y="8419690"/>
            <a:chExt cx="4834661" cy="1283827"/>
          </a:xfrm>
        </p:grpSpPr>
        <p:grpSp>
          <p:nvGrpSpPr>
            <p:cNvPr id="22" name="Grupo 21"/>
            <p:cNvGrpSpPr/>
            <p:nvPr/>
          </p:nvGrpSpPr>
          <p:grpSpPr>
            <a:xfrm>
              <a:off x="-1387" y="8419690"/>
              <a:ext cx="4834661" cy="1283827"/>
              <a:chOff x="-16111" y="8612398"/>
              <a:chExt cx="4834661" cy="1283827"/>
            </a:xfrm>
          </p:grpSpPr>
          <p:sp>
            <p:nvSpPr>
              <p:cNvPr id="290" name="Rectángulo 289"/>
              <p:cNvSpPr/>
              <p:nvPr/>
            </p:nvSpPr>
            <p:spPr>
              <a:xfrm>
                <a:off x="-1" y="8914594"/>
                <a:ext cx="4764189" cy="7558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cxnSp>
            <p:nvCxnSpPr>
              <p:cNvPr id="117" name="Conector recto 116"/>
              <p:cNvCxnSpPr/>
              <p:nvPr/>
            </p:nvCxnSpPr>
            <p:spPr>
              <a:xfrm>
                <a:off x="170721" y="8918583"/>
                <a:ext cx="4647829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/>
              <p:cNvCxnSpPr/>
              <p:nvPr/>
            </p:nvCxnSpPr>
            <p:spPr>
              <a:xfrm>
                <a:off x="-16111" y="9650781"/>
                <a:ext cx="4753287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Forma libre 20"/>
              <p:cNvSpPr/>
              <p:nvPr/>
            </p:nvSpPr>
            <p:spPr>
              <a:xfrm>
                <a:off x="198783" y="8612398"/>
                <a:ext cx="4492487" cy="1283827"/>
              </a:xfrm>
              <a:custGeom>
                <a:avLst/>
                <a:gdLst>
                  <a:gd name="connsiteX0" fmla="*/ 0 w 4492487"/>
                  <a:gd name="connsiteY0" fmla="*/ 1322343 h 1425211"/>
                  <a:gd name="connsiteX1" fmla="*/ 278295 w 4492487"/>
                  <a:gd name="connsiteY1" fmla="*/ 315177 h 1425211"/>
                  <a:gd name="connsiteX2" fmla="*/ 477078 w 4492487"/>
                  <a:gd name="connsiteY2" fmla="*/ 606725 h 1425211"/>
                  <a:gd name="connsiteX3" fmla="*/ 675860 w 4492487"/>
                  <a:gd name="connsiteY3" fmla="*/ 646482 h 1425211"/>
                  <a:gd name="connsiteX4" fmla="*/ 887895 w 4492487"/>
                  <a:gd name="connsiteY4" fmla="*/ 1256082 h 1425211"/>
                  <a:gd name="connsiteX5" fmla="*/ 1073426 w 4492487"/>
                  <a:gd name="connsiteY5" fmla="*/ 1216325 h 1425211"/>
                  <a:gd name="connsiteX6" fmla="*/ 1219200 w 4492487"/>
                  <a:gd name="connsiteY6" fmla="*/ 779003 h 1425211"/>
                  <a:gd name="connsiteX7" fmla="*/ 1431234 w 4492487"/>
                  <a:gd name="connsiteY7" fmla="*/ 659734 h 1425211"/>
                  <a:gd name="connsiteX8" fmla="*/ 1550504 w 4492487"/>
                  <a:gd name="connsiteY8" fmla="*/ 381438 h 1425211"/>
                  <a:gd name="connsiteX9" fmla="*/ 1762539 w 4492487"/>
                  <a:gd name="connsiteY9" fmla="*/ 752499 h 1425211"/>
                  <a:gd name="connsiteX10" fmla="*/ 1828800 w 4492487"/>
                  <a:gd name="connsiteY10" fmla="*/ 1030795 h 1425211"/>
                  <a:gd name="connsiteX11" fmla="*/ 1987826 w 4492487"/>
                  <a:gd name="connsiteY11" fmla="*/ 1176569 h 1425211"/>
                  <a:gd name="connsiteX12" fmla="*/ 2213113 w 4492487"/>
                  <a:gd name="connsiteY12" fmla="*/ 964534 h 1425211"/>
                  <a:gd name="connsiteX13" fmla="*/ 2478156 w 4492487"/>
                  <a:gd name="connsiteY13" fmla="*/ 871769 h 1425211"/>
                  <a:gd name="connsiteX14" fmla="*/ 2650434 w 4492487"/>
                  <a:gd name="connsiteY14" fmla="*/ 407943 h 1425211"/>
                  <a:gd name="connsiteX15" fmla="*/ 2981739 w 4492487"/>
                  <a:gd name="connsiteY15" fmla="*/ 460951 h 1425211"/>
                  <a:gd name="connsiteX16" fmla="*/ 3246782 w 4492487"/>
                  <a:gd name="connsiteY16" fmla="*/ 633229 h 1425211"/>
                  <a:gd name="connsiteX17" fmla="*/ 3631095 w 4492487"/>
                  <a:gd name="connsiteY17" fmla="*/ 1415108 h 1425211"/>
                  <a:gd name="connsiteX18" fmla="*/ 4081669 w 4492487"/>
                  <a:gd name="connsiteY18" fmla="*/ 10377 h 1425211"/>
                  <a:gd name="connsiteX19" fmla="*/ 4492487 w 4492487"/>
                  <a:gd name="connsiteY19" fmla="*/ 739247 h 1425211"/>
                  <a:gd name="connsiteX20" fmla="*/ 4492487 w 4492487"/>
                  <a:gd name="connsiteY20" fmla="*/ 739247 h 142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92487" h="1425211">
                    <a:moveTo>
                      <a:pt x="0" y="1322343"/>
                    </a:moveTo>
                    <a:cubicBezTo>
                      <a:pt x="99391" y="878395"/>
                      <a:pt x="198782" y="434447"/>
                      <a:pt x="278295" y="315177"/>
                    </a:cubicBezTo>
                    <a:cubicBezTo>
                      <a:pt x="357808" y="195907"/>
                      <a:pt x="410817" y="551507"/>
                      <a:pt x="477078" y="606725"/>
                    </a:cubicBezTo>
                    <a:cubicBezTo>
                      <a:pt x="543339" y="661943"/>
                      <a:pt x="607391" y="538256"/>
                      <a:pt x="675860" y="646482"/>
                    </a:cubicBezTo>
                    <a:cubicBezTo>
                      <a:pt x="744330" y="754708"/>
                      <a:pt x="821634" y="1161108"/>
                      <a:pt x="887895" y="1256082"/>
                    </a:cubicBezTo>
                    <a:cubicBezTo>
                      <a:pt x="954156" y="1351056"/>
                      <a:pt x="1018209" y="1295838"/>
                      <a:pt x="1073426" y="1216325"/>
                    </a:cubicBezTo>
                    <a:cubicBezTo>
                      <a:pt x="1128643" y="1136812"/>
                      <a:pt x="1159565" y="871768"/>
                      <a:pt x="1219200" y="779003"/>
                    </a:cubicBezTo>
                    <a:cubicBezTo>
                      <a:pt x="1278835" y="686238"/>
                      <a:pt x="1376017" y="725995"/>
                      <a:pt x="1431234" y="659734"/>
                    </a:cubicBezTo>
                    <a:cubicBezTo>
                      <a:pt x="1486451" y="593473"/>
                      <a:pt x="1495287" y="365977"/>
                      <a:pt x="1550504" y="381438"/>
                    </a:cubicBezTo>
                    <a:cubicBezTo>
                      <a:pt x="1605721" y="396899"/>
                      <a:pt x="1716156" y="644273"/>
                      <a:pt x="1762539" y="752499"/>
                    </a:cubicBezTo>
                    <a:cubicBezTo>
                      <a:pt x="1808922" y="860725"/>
                      <a:pt x="1791252" y="960117"/>
                      <a:pt x="1828800" y="1030795"/>
                    </a:cubicBezTo>
                    <a:cubicBezTo>
                      <a:pt x="1866348" y="1101473"/>
                      <a:pt x="1923774" y="1187612"/>
                      <a:pt x="1987826" y="1176569"/>
                    </a:cubicBezTo>
                    <a:cubicBezTo>
                      <a:pt x="2051878" y="1165525"/>
                      <a:pt x="2131391" y="1015334"/>
                      <a:pt x="2213113" y="964534"/>
                    </a:cubicBezTo>
                    <a:cubicBezTo>
                      <a:pt x="2294835" y="913734"/>
                      <a:pt x="2405269" y="964534"/>
                      <a:pt x="2478156" y="871769"/>
                    </a:cubicBezTo>
                    <a:cubicBezTo>
                      <a:pt x="2551043" y="779004"/>
                      <a:pt x="2566503" y="476413"/>
                      <a:pt x="2650434" y="407943"/>
                    </a:cubicBezTo>
                    <a:cubicBezTo>
                      <a:pt x="2734365" y="339473"/>
                      <a:pt x="2882348" y="423403"/>
                      <a:pt x="2981739" y="460951"/>
                    </a:cubicBezTo>
                    <a:cubicBezTo>
                      <a:pt x="3081130" y="498499"/>
                      <a:pt x="3138556" y="474203"/>
                      <a:pt x="3246782" y="633229"/>
                    </a:cubicBezTo>
                    <a:cubicBezTo>
                      <a:pt x="3355008" y="792255"/>
                      <a:pt x="3491947" y="1518917"/>
                      <a:pt x="3631095" y="1415108"/>
                    </a:cubicBezTo>
                    <a:cubicBezTo>
                      <a:pt x="3770243" y="1311299"/>
                      <a:pt x="3938104" y="123020"/>
                      <a:pt x="4081669" y="10377"/>
                    </a:cubicBezTo>
                    <a:cubicBezTo>
                      <a:pt x="4225234" y="-102266"/>
                      <a:pt x="4492487" y="739247"/>
                      <a:pt x="4492487" y="739247"/>
                    </a:cubicBezTo>
                    <a:lnTo>
                      <a:pt x="4492487" y="739247"/>
                    </a:ln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cxnSp>
            <p:nvCxnSpPr>
              <p:cNvPr id="185" name="Conector recto 184"/>
              <p:cNvCxnSpPr/>
              <p:nvPr/>
            </p:nvCxnSpPr>
            <p:spPr>
              <a:xfrm>
                <a:off x="35366" y="9269104"/>
                <a:ext cx="4753287" cy="0"/>
              </a:xfrm>
              <a:prstGeom prst="line">
                <a:avLst/>
              </a:prstGeom>
              <a:ln w="2540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Forma libre 10"/>
            <p:cNvSpPr/>
            <p:nvPr/>
          </p:nvSpPr>
          <p:spPr>
            <a:xfrm>
              <a:off x="292100" y="8445046"/>
              <a:ext cx="4356100" cy="1253581"/>
            </a:xfrm>
            <a:custGeom>
              <a:avLst/>
              <a:gdLst>
                <a:gd name="connsiteX0" fmla="*/ 0 w 4356100"/>
                <a:gd name="connsiteY0" fmla="*/ 1194254 h 1253581"/>
                <a:gd name="connsiteX1" fmla="*/ 177800 w 4356100"/>
                <a:gd name="connsiteY1" fmla="*/ 356054 h 1253581"/>
                <a:gd name="connsiteX2" fmla="*/ 406400 w 4356100"/>
                <a:gd name="connsiteY2" fmla="*/ 229054 h 1253581"/>
                <a:gd name="connsiteX3" fmla="*/ 546100 w 4356100"/>
                <a:gd name="connsiteY3" fmla="*/ 470354 h 1253581"/>
                <a:gd name="connsiteX4" fmla="*/ 863600 w 4356100"/>
                <a:gd name="connsiteY4" fmla="*/ 851354 h 1253581"/>
                <a:gd name="connsiteX5" fmla="*/ 1104900 w 4356100"/>
                <a:gd name="connsiteY5" fmla="*/ 1143454 h 1253581"/>
                <a:gd name="connsiteX6" fmla="*/ 1219200 w 4356100"/>
                <a:gd name="connsiteY6" fmla="*/ 813254 h 1253581"/>
                <a:gd name="connsiteX7" fmla="*/ 1473200 w 4356100"/>
                <a:gd name="connsiteY7" fmla="*/ 546554 h 1253581"/>
                <a:gd name="connsiteX8" fmla="*/ 1638300 w 4356100"/>
                <a:gd name="connsiteY8" fmla="*/ 190954 h 1253581"/>
                <a:gd name="connsiteX9" fmla="*/ 1765300 w 4356100"/>
                <a:gd name="connsiteY9" fmla="*/ 673554 h 1253581"/>
                <a:gd name="connsiteX10" fmla="*/ 2070100 w 4356100"/>
                <a:gd name="connsiteY10" fmla="*/ 1143454 h 1253581"/>
                <a:gd name="connsiteX11" fmla="*/ 2273300 w 4356100"/>
                <a:gd name="connsiteY11" fmla="*/ 902154 h 1253581"/>
                <a:gd name="connsiteX12" fmla="*/ 2425700 w 4356100"/>
                <a:gd name="connsiteY12" fmla="*/ 495754 h 1253581"/>
                <a:gd name="connsiteX13" fmla="*/ 2590800 w 4356100"/>
                <a:gd name="connsiteY13" fmla="*/ 216354 h 1253581"/>
                <a:gd name="connsiteX14" fmla="*/ 3187700 w 4356100"/>
                <a:gd name="connsiteY14" fmla="*/ 381454 h 1253581"/>
                <a:gd name="connsiteX15" fmla="*/ 3695700 w 4356100"/>
                <a:gd name="connsiteY15" fmla="*/ 1245054 h 1253581"/>
                <a:gd name="connsiteX16" fmla="*/ 3848100 w 4356100"/>
                <a:gd name="connsiteY16" fmla="*/ 775154 h 1253581"/>
                <a:gd name="connsiteX17" fmla="*/ 3835400 w 4356100"/>
                <a:gd name="connsiteY17" fmla="*/ 454 h 1253581"/>
                <a:gd name="connsiteX18" fmla="*/ 4356100 w 4356100"/>
                <a:gd name="connsiteY18" fmla="*/ 686254 h 125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56100" h="1253581">
                  <a:moveTo>
                    <a:pt x="0" y="1194254"/>
                  </a:moveTo>
                  <a:cubicBezTo>
                    <a:pt x="55033" y="855587"/>
                    <a:pt x="110067" y="516921"/>
                    <a:pt x="177800" y="356054"/>
                  </a:cubicBezTo>
                  <a:cubicBezTo>
                    <a:pt x="245533" y="195187"/>
                    <a:pt x="345017" y="210004"/>
                    <a:pt x="406400" y="229054"/>
                  </a:cubicBezTo>
                  <a:cubicBezTo>
                    <a:pt x="467783" y="248104"/>
                    <a:pt x="469900" y="366638"/>
                    <a:pt x="546100" y="470354"/>
                  </a:cubicBezTo>
                  <a:cubicBezTo>
                    <a:pt x="622300" y="574070"/>
                    <a:pt x="863600" y="851354"/>
                    <a:pt x="863600" y="851354"/>
                  </a:cubicBezTo>
                  <a:cubicBezTo>
                    <a:pt x="956733" y="963537"/>
                    <a:pt x="1045633" y="1149804"/>
                    <a:pt x="1104900" y="1143454"/>
                  </a:cubicBezTo>
                  <a:cubicBezTo>
                    <a:pt x="1164167" y="1137104"/>
                    <a:pt x="1157817" y="912737"/>
                    <a:pt x="1219200" y="813254"/>
                  </a:cubicBezTo>
                  <a:cubicBezTo>
                    <a:pt x="1280583" y="713771"/>
                    <a:pt x="1403350" y="650271"/>
                    <a:pt x="1473200" y="546554"/>
                  </a:cubicBezTo>
                  <a:cubicBezTo>
                    <a:pt x="1543050" y="442837"/>
                    <a:pt x="1589617" y="169787"/>
                    <a:pt x="1638300" y="190954"/>
                  </a:cubicBezTo>
                  <a:cubicBezTo>
                    <a:pt x="1686983" y="212121"/>
                    <a:pt x="1693333" y="514804"/>
                    <a:pt x="1765300" y="673554"/>
                  </a:cubicBezTo>
                  <a:cubicBezTo>
                    <a:pt x="1837267" y="832304"/>
                    <a:pt x="1985433" y="1105354"/>
                    <a:pt x="2070100" y="1143454"/>
                  </a:cubicBezTo>
                  <a:cubicBezTo>
                    <a:pt x="2154767" y="1181554"/>
                    <a:pt x="2214033" y="1010104"/>
                    <a:pt x="2273300" y="902154"/>
                  </a:cubicBezTo>
                  <a:cubicBezTo>
                    <a:pt x="2332567" y="794204"/>
                    <a:pt x="2372783" y="610054"/>
                    <a:pt x="2425700" y="495754"/>
                  </a:cubicBezTo>
                  <a:cubicBezTo>
                    <a:pt x="2478617" y="381454"/>
                    <a:pt x="2463800" y="235404"/>
                    <a:pt x="2590800" y="216354"/>
                  </a:cubicBezTo>
                  <a:cubicBezTo>
                    <a:pt x="2717800" y="197304"/>
                    <a:pt x="3003550" y="210004"/>
                    <a:pt x="3187700" y="381454"/>
                  </a:cubicBezTo>
                  <a:cubicBezTo>
                    <a:pt x="3371850" y="552904"/>
                    <a:pt x="3585633" y="1179437"/>
                    <a:pt x="3695700" y="1245054"/>
                  </a:cubicBezTo>
                  <a:cubicBezTo>
                    <a:pt x="3805767" y="1310671"/>
                    <a:pt x="3824817" y="982587"/>
                    <a:pt x="3848100" y="775154"/>
                  </a:cubicBezTo>
                  <a:cubicBezTo>
                    <a:pt x="3871383" y="567721"/>
                    <a:pt x="3750733" y="15271"/>
                    <a:pt x="3835400" y="454"/>
                  </a:cubicBezTo>
                  <a:cubicBezTo>
                    <a:pt x="3920067" y="-14363"/>
                    <a:pt x="4138083" y="335945"/>
                    <a:pt x="4356100" y="68625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6" t="8049" r="4528" b="3461"/>
          <a:stretch/>
        </p:blipFill>
        <p:spPr>
          <a:xfrm>
            <a:off x="408766" y="1042491"/>
            <a:ext cx="8676307" cy="3960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4" name="CuadroTexto 143"/>
          <p:cNvSpPr txBox="1"/>
          <p:nvPr/>
        </p:nvSpPr>
        <p:spPr>
          <a:xfrm>
            <a:off x="5704354" y="8426014"/>
            <a:ext cx="2612166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IMPORTANCIA</a:t>
            </a:r>
            <a:endParaRPr lang="es-419" sz="1050" b="1" dirty="0" smtClean="0">
              <a:solidFill>
                <a:schemeClr val="tx1"/>
              </a:solidFill>
            </a:endParaRPr>
          </a:p>
        </p:txBody>
      </p:sp>
      <p:sp>
        <p:nvSpPr>
          <p:cNvPr id="143" name="Rectángulo 142"/>
          <p:cNvSpPr/>
          <p:nvPr/>
        </p:nvSpPr>
        <p:spPr>
          <a:xfrm>
            <a:off x="4777685" y="8724705"/>
            <a:ext cx="4351715" cy="2038737"/>
          </a:xfrm>
          <a:prstGeom prst="rect">
            <a:avLst/>
          </a:prstGeom>
          <a:solidFill>
            <a:srgbClr val="F0CB9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1" name="Rectángulo 70"/>
          <p:cNvSpPr/>
          <p:nvPr/>
        </p:nvSpPr>
        <p:spPr>
          <a:xfrm>
            <a:off x="362573" y="5088698"/>
            <a:ext cx="8795799" cy="9853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1137235" y="247739"/>
            <a:ext cx="74715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OSCILADOR ESTOCASTICO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2" name="Rectángulo 71"/>
          <p:cNvSpPr/>
          <p:nvPr/>
        </p:nvSpPr>
        <p:spPr>
          <a:xfrm rot="10800000">
            <a:off x="4777686" y="6136089"/>
            <a:ext cx="4366088" cy="39915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73" name="Grupo 72"/>
          <p:cNvGrpSpPr/>
          <p:nvPr/>
        </p:nvGrpSpPr>
        <p:grpSpPr>
          <a:xfrm rot="10800000">
            <a:off x="8085263" y="6162458"/>
            <a:ext cx="1073108" cy="350185"/>
            <a:chOff x="2885647" y="1109058"/>
            <a:chExt cx="1780534" cy="386242"/>
          </a:xfrm>
        </p:grpSpPr>
        <p:grpSp>
          <p:nvGrpSpPr>
            <p:cNvPr id="76" name="Grupo 75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105" name="Cheurón 104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Cheurón 105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Cheurón 106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78" name="Cheurón 77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Cheurón 79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heurón 90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9" name="Rectángulo 108"/>
          <p:cNvSpPr/>
          <p:nvPr/>
        </p:nvSpPr>
        <p:spPr>
          <a:xfrm>
            <a:off x="5509921" y="6074058"/>
            <a:ext cx="21926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APLICACION 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40" name="Rectángulo 139"/>
          <p:cNvSpPr/>
          <p:nvPr/>
        </p:nvSpPr>
        <p:spPr>
          <a:xfrm>
            <a:off x="4777686" y="6659309"/>
            <a:ext cx="4351715" cy="1741276"/>
          </a:xfrm>
          <a:prstGeom prst="rect">
            <a:avLst/>
          </a:prstGeom>
          <a:solidFill>
            <a:srgbClr val="F0CB9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41" name="Rectángulo 140"/>
          <p:cNvSpPr/>
          <p:nvPr/>
        </p:nvSpPr>
        <p:spPr>
          <a:xfrm>
            <a:off x="4788653" y="8491437"/>
            <a:ext cx="43517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419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niveles del </a:t>
            </a:r>
            <a:r>
              <a:rPr lang="es-419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scilador estocástico se miden del 0-100 </a:t>
            </a:r>
          </a:p>
          <a:p>
            <a:pPr algn="just"/>
            <a:endParaRPr lang="es-419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diferencia de este indicador con el RSI es que el Oscilador estocástico es mas sensible a los cambios de tendencia.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818550" y="6669304"/>
            <a:ext cx="43108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 este indicador es identificar en el histograma:</a:t>
            </a:r>
            <a:endParaRPr lang="es-419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niveles de sobre compra y operar en venta en la intersección de líneas.</a:t>
            </a:r>
            <a:endParaRPr lang="es-419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niveles </a:t>
            </a:r>
            <a:r>
              <a:rPr lang="es-419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sobre venta y operar en </a:t>
            </a: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 en la intersección de líneas</a:t>
            </a:r>
            <a:endParaRPr lang="es-419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408766" y="5077054"/>
            <a:ext cx="8735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oscilador estocástico se utiliza para medir los niveles de sobre compra y sobre venta. Este indicador es una combinación del RSI Y MACD debido que su función principal es medir los niveles de sobre compra y sobre venta utilizando dos parámetros de líneas (SK Y SD).  </a:t>
            </a:r>
          </a:p>
        </p:txBody>
      </p:sp>
      <p:grpSp>
        <p:nvGrpSpPr>
          <p:cNvPr id="65" name="Grupo 64"/>
          <p:cNvGrpSpPr/>
          <p:nvPr/>
        </p:nvGrpSpPr>
        <p:grpSpPr>
          <a:xfrm>
            <a:off x="458447" y="6200197"/>
            <a:ext cx="4113554" cy="2211819"/>
            <a:chOff x="432695" y="6492235"/>
            <a:chExt cx="4005247" cy="1812102"/>
          </a:xfrm>
        </p:grpSpPr>
        <p:grpSp>
          <p:nvGrpSpPr>
            <p:cNvPr id="32" name="Grupo 31"/>
            <p:cNvGrpSpPr/>
            <p:nvPr/>
          </p:nvGrpSpPr>
          <p:grpSpPr>
            <a:xfrm>
              <a:off x="432695" y="6492235"/>
              <a:ext cx="4005247" cy="1812102"/>
              <a:chOff x="418563" y="6592251"/>
              <a:chExt cx="3793225" cy="3201839"/>
            </a:xfrm>
          </p:grpSpPr>
          <p:sp>
            <p:nvSpPr>
              <p:cNvPr id="145" name="Rectángulo 144"/>
              <p:cNvSpPr/>
              <p:nvPr/>
            </p:nvSpPr>
            <p:spPr>
              <a:xfrm>
                <a:off x="418563" y="9132965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46" name="Rectángulo 145"/>
              <p:cNvSpPr/>
              <p:nvPr/>
            </p:nvSpPr>
            <p:spPr>
              <a:xfrm>
                <a:off x="610487" y="8916927"/>
                <a:ext cx="128789" cy="49329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56" name="Rectángulo 155"/>
              <p:cNvSpPr/>
              <p:nvPr/>
            </p:nvSpPr>
            <p:spPr>
              <a:xfrm>
                <a:off x="788831" y="9300793"/>
                <a:ext cx="128789" cy="49329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57" name="Rectángulo 156"/>
              <p:cNvSpPr/>
              <p:nvPr/>
            </p:nvSpPr>
            <p:spPr>
              <a:xfrm>
                <a:off x="998813" y="8874140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58" name="Rectángulo 157"/>
              <p:cNvSpPr/>
              <p:nvPr/>
            </p:nvSpPr>
            <p:spPr>
              <a:xfrm>
                <a:off x="1228114" y="8423630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59" name="Rectángulo 158"/>
              <p:cNvSpPr/>
              <p:nvPr/>
            </p:nvSpPr>
            <p:spPr>
              <a:xfrm>
                <a:off x="1426836" y="7943612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0" name="Rectángulo 159"/>
              <p:cNvSpPr/>
              <p:nvPr/>
            </p:nvSpPr>
            <p:spPr>
              <a:xfrm>
                <a:off x="1635006" y="8157573"/>
                <a:ext cx="128789" cy="49329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1" name="Rectángulo 160"/>
              <p:cNvSpPr/>
              <p:nvPr/>
            </p:nvSpPr>
            <p:spPr>
              <a:xfrm>
                <a:off x="1845276" y="8404221"/>
                <a:ext cx="128789" cy="49329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2" name="Rectángulo 161"/>
              <p:cNvSpPr/>
              <p:nvPr/>
            </p:nvSpPr>
            <p:spPr>
              <a:xfrm>
                <a:off x="2055546" y="8051053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4" name="Rectángulo 163"/>
              <p:cNvSpPr/>
              <p:nvPr/>
            </p:nvSpPr>
            <p:spPr>
              <a:xfrm>
                <a:off x="2285999" y="8157572"/>
                <a:ext cx="128789" cy="49329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5" name="Rectángulo 164"/>
              <p:cNvSpPr/>
              <p:nvPr/>
            </p:nvSpPr>
            <p:spPr>
              <a:xfrm>
                <a:off x="2476086" y="7777943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6" name="Rectángulo 165"/>
              <p:cNvSpPr/>
              <p:nvPr/>
            </p:nvSpPr>
            <p:spPr>
              <a:xfrm>
                <a:off x="2666173" y="7353788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7" name="Rectángulo 166"/>
              <p:cNvSpPr/>
              <p:nvPr/>
            </p:nvSpPr>
            <p:spPr>
              <a:xfrm>
                <a:off x="2881149" y="7614827"/>
                <a:ext cx="128789" cy="49329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8" name="Rectángulo 167"/>
              <p:cNvSpPr/>
              <p:nvPr/>
            </p:nvSpPr>
            <p:spPr>
              <a:xfrm>
                <a:off x="3095824" y="7943613"/>
                <a:ext cx="127145" cy="70725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69" name="Rectángulo 168"/>
              <p:cNvSpPr/>
              <p:nvPr/>
            </p:nvSpPr>
            <p:spPr>
              <a:xfrm>
                <a:off x="3286637" y="8454933"/>
                <a:ext cx="128789" cy="49329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71" name="Rectángulo 170"/>
              <p:cNvSpPr/>
              <p:nvPr/>
            </p:nvSpPr>
            <p:spPr>
              <a:xfrm>
                <a:off x="3706321" y="7438846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72" name="Rectángulo 171"/>
              <p:cNvSpPr/>
              <p:nvPr/>
            </p:nvSpPr>
            <p:spPr>
              <a:xfrm>
                <a:off x="3887289" y="6935370"/>
                <a:ext cx="128789" cy="49329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  <p:sp>
            <p:nvSpPr>
              <p:cNvPr id="173" name="Rectángulo 172"/>
              <p:cNvSpPr/>
              <p:nvPr/>
            </p:nvSpPr>
            <p:spPr>
              <a:xfrm>
                <a:off x="4082999" y="6592251"/>
                <a:ext cx="128789" cy="49329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sp>
          <p:nvSpPr>
            <p:cNvPr id="279" name="Rectángulo 278"/>
            <p:cNvSpPr/>
            <p:nvPr/>
          </p:nvSpPr>
          <p:spPr>
            <a:xfrm>
              <a:off x="3700496" y="7270683"/>
              <a:ext cx="157528" cy="41428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75" name="CuadroTexto 74"/>
          <p:cNvSpPr txBox="1"/>
          <p:nvPr/>
        </p:nvSpPr>
        <p:spPr>
          <a:xfrm>
            <a:off x="4415256" y="3673013"/>
            <a:ext cx="151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SOBRE COMPRA (80)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2947287" y="4731978"/>
            <a:ext cx="1494732" cy="274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SOBRE VENTA (20)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7896613" y="4685561"/>
            <a:ext cx="1154259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HISTOGRAMA</a:t>
            </a:r>
          </a:p>
        </p:txBody>
      </p:sp>
      <p:sp>
        <p:nvSpPr>
          <p:cNvPr id="183" name="CuadroTexto 182"/>
          <p:cNvSpPr txBox="1"/>
          <p:nvPr/>
        </p:nvSpPr>
        <p:spPr>
          <a:xfrm>
            <a:off x="2526650" y="10402206"/>
            <a:ext cx="1670291" cy="2769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chemeClr val="tx1"/>
                </a:solidFill>
              </a:rPr>
              <a:t>PARAMETRO SD (3)</a:t>
            </a:r>
          </a:p>
        </p:txBody>
      </p:sp>
      <p:sp>
        <p:nvSpPr>
          <p:cNvPr id="187" name="CuadroTexto 186"/>
          <p:cNvSpPr txBox="1"/>
          <p:nvPr/>
        </p:nvSpPr>
        <p:spPr>
          <a:xfrm>
            <a:off x="264786" y="10400323"/>
            <a:ext cx="1805107" cy="276999"/>
          </a:xfrm>
          <a:prstGeom prst="rect">
            <a:avLst/>
          </a:prstGeom>
          <a:solidFill>
            <a:srgbClr val="C00000">
              <a:alpha val="5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chemeClr val="tx1"/>
                </a:solidFill>
              </a:rPr>
              <a:t>PARAMETRO SK (13)</a:t>
            </a:r>
          </a:p>
        </p:txBody>
      </p:sp>
      <p:sp>
        <p:nvSpPr>
          <p:cNvPr id="188" name="Rectángulo 187"/>
          <p:cNvSpPr/>
          <p:nvPr/>
        </p:nvSpPr>
        <p:spPr>
          <a:xfrm>
            <a:off x="766709" y="1055308"/>
            <a:ext cx="2229812" cy="117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189" name="CuadroTexto 188"/>
          <p:cNvSpPr txBox="1"/>
          <p:nvPr/>
        </p:nvSpPr>
        <p:spPr>
          <a:xfrm>
            <a:off x="766709" y="1050050"/>
            <a:ext cx="2362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>
                <a:solidFill>
                  <a:srgbClr val="FF0000"/>
                </a:solidFill>
              </a:rPr>
              <a:t>LOS PARAMETROS UTILIZADOS:</a:t>
            </a:r>
          </a:p>
          <a:p>
            <a:endParaRPr lang="es-419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b="1" dirty="0" smtClean="0"/>
              <a:t>Niveles de sobre compra (80)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b="1" dirty="0" smtClean="0"/>
              <a:t>Niveles de sobre venta (20)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b="1" dirty="0" smtClean="0"/>
              <a:t>Parámetro SK (13 periodo)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b="1" dirty="0" smtClean="0"/>
              <a:t>Parámetro SD (3 periodos)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419" sz="1200" b="1" dirty="0" smtClean="0"/>
          </a:p>
        </p:txBody>
      </p:sp>
      <p:cxnSp>
        <p:nvCxnSpPr>
          <p:cNvPr id="190" name="Conector recto de flecha 189"/>
          <p:cNvCxnSpPr/>
          <p:nvPr/>
        </p:nvCxnSpPr>
        <p:spPr>
          <a:xfrm flipV="1">
            <a:off x="2483584" y="2875908"/>
            <a:ext cx="1154971" cy="91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CuadroTexto 190"/>
          <p:cNvSpPr txBox="1"/>
          <p:nvPr/>
        </p:nvSpPr>
        <p:spPr>
          <a:xfrm>
            <a:off x="3524780" y="2753411"/>
            <a:ext cx="2246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PARAMETRO SK (13 PERIODO)</a:t>
            </a:r>
          </a:p>
        </p:txBody>
      </p:sp>
      <p:sp>
        <p:nvSpPr>
          <p:cNvPr id="193" name="CuadroTexto 192"/>
          <p:cNvSpPr txBox="1"/>
          <p:nvPr/>
        </p:nvSpPr>
        <p:spPr>
          <a:xfrm>
            <a:off x="3582505" y="2990984"/>
            <a:ext cx="258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PARAMETRO SD (3 PERIODOS)</a:t>
            </a:r>
          </a:p>
        </p:txBody>
      </p:sp>
      <p:cxnSp>
        <p:nvCxnSpPr>
          <p:cNvPr id="205" name="Conector recto de flecha 204"/>
          <p:cNvCxnSpPr/>
          <p:nvPr/>
        </p:nvCxnSpPr>
        <p:spPr>
          <a:xfrm flipH="1" flipV="1">
            <a:off x="3515396" y="8248883"/>
            <a:ext cx="575442" cy="29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CuadroTexto 205"/>
          <p:cNvSpPr txBox="1"/>
          <p:nvPr/>
        </p:nvSpPr>
        <p:spPr>
          <a:xfrm>
            <a:off x="1923054" y="8037656"/>
            <a:ext cx="16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Intersección superior </a:t>
            </a:r>
          </a:p>
          <a:p>
            <a:pPr algn="ctr"/>
            <a:r>
              <a:rPr lang="es-419" sz="1200" b="1" dirty="0" smtClean="0"/>
              <a:t>y sobre compra</a:t>
            </a:r>
          </a:p>
        </p:txBody>
      </p:sp>
      <p:sp>
        <p:nvSpPr>
          <p:cNvPr id="207" name="Elipse 206"/>
          <p:cNvSpPr/>
          <p:nvPr/>
        </p:nvSpPr>
        <p:spPr>
          <a:xfrm>
            <a:off x="4096322" y="8372767"/>
            <a:ext cx="277743" cy="267309"/>
          </a:xfrm>
          <a:prstGeom prst="ellipse">
            <a:avLst/>
          </a:prstGeom>
          <a:solidFill>
            <a:schemeClr val="bg2">
              <a:lumMod val="50000"/>
              <a:alpha val="84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8" name="Elipse 207"/>
          <p:cNvSpPr/>
          <p:nvPr/>
        </p:nvSpPr>
        <p:spPr>
          <a:xfrm>
            <a:off x="3756636" y="9488611"/>
            <a:ext cx="277743" cy="267309"/>
          </a:xfrm>
          <a:prstGeom prst="ellipse">
            <a:avLst/>
          </a:prstGeom>
          <a:solidFill>
            <a:schemeClr val="bg2">
              <a:lumMod val="50000"/>
              <a:alpha val="84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9" name="CuadroTexto 208"/>
          <p:cNvSpPr txBox="1"/>
          <p:nvPr/>
        </p:nvSpPr>
        <p:spPr>
          <a:xfrm>
            <a:off x="1516197" y="9638367"/>
            <a:ext cx="178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Intersección superior</a:t>
            </a:r>
          </a:p>
          <a:p>
            <a:pPr algn="ctr"/>
            <a:r>
              <a:rPr lang="es-419" sz="1200" b="1" dirty="0" smtClean="0"/>
              <a:t> y sobre venta</a:t>
            </a:r>
          </a:p>
        </p:txBody>
      </p:sp>
      <p:cxnSp>
        <p:nvCxnSpPr>
          <p:cNvPr id="210" name="Conector recto de flecha 209"/>
          <p:cNvCxnSpPr/>
          <p:nvPr/>
        </p:nvCxnSpPr>
        <p:spPr>
          <a:xfrm flipH="1">
            <a:off x="3097262" y="9698627"/>
            <a:ext cx="726659" cy="2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ector recto de flecha 216"/>
          <p:cNvCxnSpPr/>
          <p:nvPr/>
        </p:nvCxnSpPr>
        <p:spPr>
          <a:xfrm flipV="1">
            <a:off x="2686018" y="3104307"/>
            <a:ext cx="1154971" cy="91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081227" y="3798885"/>
            <a:ext cx="277743" cy="267309"/>
          </a:xfrm>
          <a:prstGeom prst="ellipse">
            <a:avLst/>
          </a:prstGeom>
          <a:solidFill>
            <a:schemeClr val="bg2">
              <a:lumMod val="50000"/>
              <a:alpha val="84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2" name="Elipse 81"/>
          <p:cNvSpPr/>
          <p:nvPr/>
        </p:nvSpPr>
        <p:spPr>
          <a:xfrm>
            <a:off x="4374065" y="4688251"/>
            <a:ext cx="277743" cy="267309"/>
          </a:xfrm>
          <a:prstGeom prst="ellipse">
            <a:avLst/>
          </a:prstGeom>
          <a:solidFill>
            <a:schemeClr val="bg2">
              <a:lumMod val="50000"/>
              <a:alpha val="84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20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n 1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3" t="11099" r="34084" b="3704"/>
          <a:stretch/>
        </p:blipFill>
        <p:spPr>
          <a:xfrm>
            <a:off x="422721" y="6536548"/>
            <a:ext cx="4057898" cy="1804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2" name="Grupo 91"/>
          <p:cNvGrpSpPr/>
          <p:nvPr/>
        </p:nvGrpSpPr>
        <p:grpSpPr>
          <a:xfrm flipH="1">
            <a:off x="438243" y="6536548"/>
            <a:ext cx="3410297" cy="1777641"/>
            <a:chOff x="2750127" y="3092676"/>
            <a:chExt cx="3385249" cy="1777641"/>
          </a:xfrm>
        </p:grpSpPr>
        <p:sp>
          <p:nvSpPr>
            <p:cNvPr id="94" name="CuadroTexto 93"/>
            <p:cNvSpPr txBox="1"/>
            <p:nvPr/>
          </p:nvSpPr>
          <p:spPr>
            <a:xfrm>
              <a:off x="5465195" y="3092676"/>
              <a:ext cx="670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8000"/>
                  </a:solidFill>
                </a:rPr>
                <a:t>0%</a:t>
              </a: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4510017" y="3424962"/>
              <a:ext cx="95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8000"/>
                  </a:solidFill>
                </a:rPr>
                <a:t>23.6%</a:t>
              </a:r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4215799" y="3679361"/>
              <a:ext cx="838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8000"/>
                  </a:solidFill>
                </a:rPr>
                <a:t>38.2%</a:t>
              </a:r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3588853" y="4021753"/>
              <a:ext cx="838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8000"/>
                  </a:solidFill>
                </a:rPr>
                <a:t>61.8%</a:t>
              </a:r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3211260" y="4236089"/>
              <a:ext cx="838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8000"/>
                  </a:solidFill>
                </a:rPr>
                <a:t>78.6%</a:t>
              </a: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2750127" y="4593318"/>
              <a:ext cx="838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8000"/>
                  </a:solidFill>
                </a:rPr>
                <a:t>100%</a:t>
              </a: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4027003" y="3865214"/>
              <a:ext cx="664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8000"/>
                  </a:solidFill>
                </a:rPr>
                <a:t>50%</a:t>
              </a:r>
            </a:p>
          </p:txBody>
        </p:sp>
      </p:grpSp>
      <p:sp>
        <p:nvSpPr>
          <p:cNvPr id="135" name="Rectángulo 134"/>
          <p:cNvSpPr/>
          <p:nvPr/>
        </p:nvSpPr>
        <p:spPr>
          <a:xfrm>
            <a:off x="338664" y="3215290"/>
            <a:ext cx="4168331" cy="2862322"/>
          </a:xfrm>
          <a:prstGeom prst="rect">
            <a:avLst/>
          </a:prstGeom>
          <a:solidFill>
            <a:srgbClr val="F0CB9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1" name="Rectángulo 70"/>
          <p:cNvSpPr/>
          <p:nvPr/>
        </p:nvSpPr>
        <p:spPr>
          <a:xfrm>
            <a:off x="329024" y="695606"/>
            <a:ext cx="8795799" cy="191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7" name="Rectángulo 66"/>
          <p:cNvSpPr/>
          <p:nvPr/>
        </p:nvSpPr>
        <p:spPr>
          <a:xfrm>
            <a:off x="822530" y="922709"/>
            <a:ext cx="82737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líneas Fibonacci es un indicador manual que indica el movimiento del precio sucesivo alcista o bajista de un instrumento, se caracteriza por niveles de soporte y resistencia y su función es </a:t>
            </a:r>
            <a:r>
              <a:rPr lang="es-419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calcular </a:t>
            </a: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ratio de extensiones de ganancia y el ratio de retrocesos de perdida.</a:t>
            </a:r>
          </a:p>
          <a:p>
            <a:pPr algn="just"/>
            <a:endParaRPr lang="es-419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419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niveles de Fibonacci </a:t>
            </a:r>
            <a:r>
              <a:rPr lang="es-VE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utilizados son 23.6%, 38.2%, 61.8% y 78.6%.</a:t>
            </a:r>
            <a:r>
              <a:rPr lang="es-419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s-419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419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ángulo 139"/>
          <p:cNvSpPr/>
          <p:nvPr/>
        </p:nvSpPr>
        <p:spPr>
          <a:xfrm>
            <a:off x="4990860" y="3152720"/>
            <a:ext cx="4120057" cy="2924892"/>
          </a:xfrm>
          <a:prstGeom prst="rect">
            <a:avLst/>
          </a:prstGeom>
          <a:solidFill>
            <a:srgbClr val="F0CB9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11" name="Rectángulo 110"/>
          <p:cNvSpPr/>
          <p:nvPr/>
        </p:nvSpPr>
        <p:spPr>
          <a:xfrm>
            <a:off x="405986" y="2698746"/>
            <a:ext cx="4091369" cy="39915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Triángulo isósceles 2"/>
          <p:cNvSpPr/>
          <p:nvPr/>
        </p:nvSpPr>
        <p:spPr>
          <a:xfrm flipH="1" flipV="1">
            <a:off x="-1" y="-2"/>
            <a:ext cx="837128" cy="10799763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/>
          <p:cNvSpPr/>
          <p:nvPr/>
        </p:nvSpPr>
        <p:spPr>
          <a:xfrm>
            <a:off x="1" y="173975"/>
            <a:ext cx="9144000" cy="7617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endParaRPr lang="es-ES" sz="4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1137235" y="247739"/>
            <a:ext cx="74715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LINEAS FIBONACCI</a:t>
            </a:r>
            <a:endParaRPr lang="es-E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2" name="Rectángulo 71"/>
          <p:cNvSpPr/>
          <p:nvPr/>
        </p:nvSpPr>
        <p:spPr>
          <a:xfrm rot="10800000">
            <a:off x="4990860" y="2679829"/>
            <a:ext cx="4105459" cy="39915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Rectángulo 108"/>
          <p:cNvSpPr/>
          <p:nvPr/>
        </p:nvSpPr>
        <p:spPr>
          <a:xfrm>
            <a:off x="5318769" y="2630225"/>
            <a:ext cx="24032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RETROCESOS 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251842" y="3200383"/>
            <a:ext cx="37110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 este indicador en los retrocesos sucesivos es ubicar en la grafica.</a:t>
            </a:r>
          </a:p>
          <a:p>
            <a:pPr algn="just"/>
            <a:endParaRPr lang="es-419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soporte mayor de perdida en operaciones de compra.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419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resistencia </a:t>
            </a:r>
            <a:r>
              <a:rPr lang="es-419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mayor de </a:t>
            </a: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perdida en operaciones de venta</a:t>
            </a:r>
            <a:endParaRPr lang="es-419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4748239" y="6494451"/>
            <a:ext cx="4310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419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3" t="11099" r="34084" b="3704"/>
          <a:stretch/>
        </p:blipFill>
        <p:spPr>
          <a:xfrm flipH="1">
            <a:off x="395791" y="8859785"/>
            <a:ext cx="4091369" cy="1787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4" name="Rectángulo 133"/>
          <p:cNvSpPr/>
          <p:nvPr/>
        </p:nvSpPr>
        <p:spPr>
          <a:xfrm>
            <a:off x="1814869" y="2645107"/>
            <a:ext cx="24032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EXTENSIONES</a:t>
            </a:r>
            <a:endParaRPr lang="es-E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36" name="Rectángulo 135"/>
          <p:cNvSpPr/>
          <p:nvPr/>
        </p:nvSpPr>
        <p:spPr>
          <a:xfrm>
            <a:off x="605038" y="3235126"/>
            <a:ext cx="3635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 este indicador en las extensiones sucesivas es ubicar en la grafica:</a:t>
            </a:r>
          </a:p>
          <a:p>
            <a:pPr algn="just"/>
            <a:endParaRPr lang="es-419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soporte mayor de ganancia en operaciones de  venta.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419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resistencia </a:t>
            </a:r>
            <a:r>
              <a:rPr lang="es-419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mayor de </a:t>
            </a:r>
            <a:r>
              <a:rPr lang="es-419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ganancia en operaciones de compra</a:t>
            </a:r>
            <a:endParaRPr lang="es-419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CuadroTexto 143"/>
          <p:cNvSpPr txBox="1"/>
          <p:nvPr/>
        </p:nvSpPr>
        <p:spPr>
          <a:xfrm>
            <a:off x="1072315" y="6104517"/>
            <a:ext cx="2612166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OPERACIONES EN VENTA</a:t>
            </a:r>
            <a:endParaRPr lang="es-419" sz="1050" b="1" dirty="0" smtClean="0">
              <a:solidFill>
                <a:schemeClr val="tx1"/>
              </a:solidFill>
            </a:endParaRPr>
          </a:p>
        </p:txBody>
      </p:sp>
      <p:sp>
        <p:nvSpPr>
          <p:cNvPr id="154" name="CuadroTexto 153"/>
          <p:cNvSpPr txBox="1"/>
          <p:nvPr/>
        </p:nvSpPr>
        <p:spPr>
          <a:xfrm>
            <a:off x="1045638" y="8457092"/>
            <a:ext cx="2746537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OPERACIONES EN COMPRA</a:t>
            </a:r>
            <a:endParaRPr lang="es-419" sz="1050" b="1" dirty="0" smtClean="0">
              <a:solidFill>
                <a:schemeClr val="tx1"/>
              </a:solidFill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438243" y="8868650"/>
            <a:ext cx="2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RESISTENCIA MAYOR DE GANANCIA</a:t>
            </a:r>
          </a:p>
        </p:txBody>
      </p:sp>
      <p:sp>
        <p:nvSpPr>
          <p:cNvPr id="155" name="CuadroTexto 154"/>
          <p:cNvSpPr txBox="1"/>
          <p:nvPr/>
        </p:nvSpPr>
        <p:spPr>
          <a:xfrm>
            <a:off x="336958" y="8017379"/>
            <a:ext cx="245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SOPORTE MAYOR DE GANANCIA</a:t>
            </a:r>
          </a:p>
        </p:txBody>
      </p:sp>
      <p:grpSp>
        <p:nvGrpSpPr>
          <p:cNvPr id="163" name="Grupo 162"/>
          <p:cNvGrpSpPr/>
          <p:nvPr/>
        </p:nvGrpSpPr>
        <p:grpSpPr>
          <a:xfrm flipH="1">
            <a:off x="1243603" y="8859785"/>
            <a:ext cx="3243556" cy="1738509"/>
            <a:chOff x="6644715" y="3360667"/>
            <a:chExt cx="3498181" cy="1738509"/>
          </a:xfrm>
        </p:grpSpPr>
        <p:sp>
          <p:nvSpPr>
            <p:cNvPr id="170" name="CuadroTexto 169"/>
            <p:cNvSpPr txBox="1"/>
            <p:nvPr/>
          </p:nvSpPr>
          <p:spPr>
            <a:xfrm>
              <a:off x="9472715" y="4822177"/>
              <a:ext cx="670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8000"/>
                  </a:solidFill>
                </a:rPr>
                <a:t>0%</a:t>
              </a:r>
            </a:p>
          </p:txBody>
        </p:sp>
        <p:sp>
          <p:nvSpPr>
            <p:cNvPr id="174" name="CuadroTexto 173"/>
            <p:cNvSpPr txBox="1"/>
            <p:nvPr/>
          </p:nvSpPr>
          <p:spPr>
            <a:xfrm>
              <a:off x="8881977" y="4496121"/>
              <a:ext cx="95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8000"/>
                  </a:solidFill>
                </a:rPr>
                <a:t>23.6%</a:t>
              </a:r>
            </a:p>
          </p:txBody>
        </p:sp>
        <p:sp>
          <p:nvSpPr>
            <p:cNvPr id="175" name="CuadroTexto 174"/>
            <p:cNvSpPr txBox="1"/>
            <p:nvPr/>
          </p:nvSpPr>
          <p:spPr>
            <a:xfrm>
              <a:off x="8499656" y="4277392"/>
              <a:ext cx="838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8000"/>
                  </a:solidFill>
                </a:rPr>
                <a:t>38.2%</a:t>
              </a:r>
            </a:p>
          </p:txBody>
        </p:sp>
        <p:sp>
          <p:nvSpPr>
            <p:cNvPr id="176" name="CuadroTexto 175"/>
            <p:cNvSpPr txBox="1"/>
            <p:nvPr/>
          </p:nvSpPr>
          <p:spPr>
            <a:xfrm>
              <a:off x="7739931" y="3907038"/>
              <a:ext cx="838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8000"/>
                  </a:solidFill>
                </a:rPr>
                <a:t>61.8%</a:t>
              </a:r>
            </a:p>
          </p:txBody>
        </p:sp>
        <p:sp>
          <p:nvSpPr>
            <p:cNvPr id="177" name="CuadroTexto 176"/>
            <p:cNvSpPr txBox="1"/>
            <p:nvPr/>
          </p:nvSpPr>
          <p:spPr>
            <a:xfrm>
              <a:off x="7108169" y="3661873"/>
              <a:ext cx="838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8000"/>
                  </a:solidFill>
                </a:rPr>
                <a:t>78.6%</a:t>
              </a:r>
            </a:p>
          </p:txBody>
        </p:sp>
        <p:sp>
          <p:nvSpPr>
            <p:cNvPr id="178" name="CuadroTexto 177"/>
            <p:cNvSpPr txBox="1"/>
            <p:nvPr/>
          </p:nvSpPr>
          <p:spPr>
            <a:xfrm>
              <a:off x="6644715" y="3360667"/>
              <a:ext cx="838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8000"/>
                  </a:solidFill>
                </a:rPr>
                <a:t>100%</a:t>
              </a:r>
            </a:p>
          </p:txBody>
        </p:sp>
        <p:sp>
          <p:nvSpPr>
            <p:cNvPr id="179" name="CuadroTexto 178"/>
            <p:cNvSpPr txBox="1"/>
            <p:nvPr/>
          </p:nvSpPr>
          <p:spPr>
            <a:xfrm>
              <a:off x="8115294" y="4092257"/>
              <a:ext cx="66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008000"/>
                  </a:solidFill>
                </a:rPr>
                <a:t>50%</a:t>
              </a:r>
            </a:p>
          </p:txBody>
        </p:sp>
      </p:grpSp>
      <p:sp>
        <p:nvSpPr>
          <p:cNvPr id="196" name="CuadroTexto 195"/>
          <p:cNvSpPr txBox="1"/>
          <p:nvPr/>
        </p:nvSpPr>
        <p:spPr>
          <a:xfrm>
            <a:off x="5684309" y="8391931"/>
            <a:ext cx="2746537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OPERACIONES EN COMPRA</a:t>
            </a:r>
            <a:endParaRPr lang="es-419" sz="1050" b="1" dirty="0" smtClean="0">
              <a:solidFill>
                <a:schemeClr val="tx1"/>
              </a:solidFill>
            </a:endParaRPr>
          </a:p>
        </p:txBody>
      </p:sp>
      <p:pic>
        <p:nvPicPr>
          <p:cNvPr id="212" name="Imagen 2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3" t="11099" r="34084" b="3704"/>
          <a:stretch/>
        </p:blipFill>
        <p:spPr>
          <a:xfrm>
            <a:off x="4972175" y="8830035"/>
            <a:ext cx="4057898" cy="1804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97" name="Grupo 196"/>
          <p:cNvGrpSpPr/>
          <p:nvPr/>
        </p:nvGrpSpPr>
        <p:grpSpPr>
          <a:xfrm flipH="1">
            <a:off x="4972175" y="8830035"/>
            <a:ext cx="3410297" cy="1777641"/>
            <a:chOff x="2750127" y="3092676"/>
            <a:chExt cx="3385249" cy="1777641"/>
          </a:xfrm>
        </p:grpSpPr>
        <p:sp>
          <p:nvSpPr>
            <p:cNvPr id="198" name="CuadroTexto 197"/>
            <p:cNvSpPr txBox="1"/>
            <p:nvPr/>
          </p:nvSpPr>
          <p:spPr>
            <a:xfrm>
              <a:off x="5465195" y="3092676"/>
              <a:ext cx="670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-0%</a:t>
              </a:r>
            </a:p>
          </p:txBody>
        </p:sp>
        <p:sp>
          <p:nvSpPr>
            <p:cNvPr id="199" name="CuadroTexto 198"/>
            <p:cNvSpPr txBox="1"/>
            <p:nvPr/>
          </p:nvSpPr>
          <p:spPr>
            <a:xfrm>
              <a:off x="4510017" y="3424962"/>
              <a:ext cx="95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-23.6%</a:t>
              </a:r>
            </a:p>
          </p:txBody>
        </p:sp>
        <p:sp>
          <p:nvSpPr>
            <p:cNvPr id="200" name="CuadroTexto 199"/>
            <p:cNvSpPr txBox="1"/>
            <p:nvPr/>
          </p:nvSpPr>
          <p:spPr>
            <a:xfrm>
              <a:off x="4215799" y="3679361"/>
              <a:ext cx="838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-38.2%</a:t>
              </a:r>
            </a:p>
          </p:txBody>
        </p:sp>
        <p:sp>
          <p:nvSpPr>
            <p:cNvPr id="201" name="CuadroTexto 200"/>
            <p:cNvSpPr txBox="1"/>
            <p:nvPr/>
          </p:nvSpPr>
          <p:spPr>
            <a:xfrm>
              <a:off x="3588853" y="4021753"/>
              <a:ext cx="838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-61.8%</a:t>
              </a:r>
            </a:p>
          </p:txBody>
        </p:sp>
        <p:sp>
          <p:nvSpPr>
            <p:cNvPr id="202" name="CuadroTexto 201"/>
            <p:cNvSpPr txBox="1"/>
            <p:nvPr/>
          </p:nvSpPr>
          <p:spPr>
            <a:xfrm>
              <a:off x="3211260" y="4236089"/>
              <a:ext cx="838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-78.6%</a:t>
              </a:r>
            </a:p>
          </p:txBody>
        </p:sp>
        <p:sp>
          <p:nvSpPr>
            <p:cNvPr id="203" name="CuadroTexto 202"/>
            <p:cNvSpPr txBox="1"/>
            <p:nvPr/>
          </p:nvSpPr>
          <p:spPr>
            <a:xfrm>
              <a:off x="2750127" y="4593318"/>
              <a:ext cx="838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-100%</a:t>
              </a:r>
            </a:p>
          </p:txBody>
        </p:sp>
        <p:sp>
          <p:nvSpPr>
            <p:cNvPr id="204" name="CuadroTexto 203"/>
            <p:cNvSpPr txBox="1"/>
            <p:nvPr/>
          </p:nvSpPr>
          <p:spPr>
            <a:xfrm>
              <a:off x="4027003" y="3865214"/>
              <a:ext cx="664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-50%</a:t>
              </a:r>
            </a:p>
          </p:txBody>
        </p:sp>
      </p:grpSp>
      <p:sp>
        <p:nvSpPr>
          <p:cNvPr id="13" name="Flecha abajo 12"/>
          <p:cNvSpPr/>
          <p:nvPr/>
        </p:nvSpPr>
        <p:spPr>
          <a:xfrm>
            <a:off x="3733959" y="5952792"/>
            <a:ext cx="449943" cy="492361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4" name="Flecha abajo 213"/>
          <p:cNvSpPr/>
          <p:nvPr/>
        </p:nvSpPr>
        <p:spPr>
          <a:xfrm rot="10800000">
            <a:off x="3821319" y="8271847"/>
            <a:ext cx="449943" cy="492361"/>
          </a:xfrm>
          <a:prstGeom prst="downArrow">
            <a:avLst/>
          </a:prstGeom>
          <a:solidFill>
            <a:srgbClr val="008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8" name="CuadroTexto 217"/>
          <p:cNvSpPr txBox="1"/>
          <p:nvPr/>
        </p:nvSpPr>
        <p:spPr>
          <a:xfrm>
            <a:off x="5780042" y="6118997"/>
            <a:ext cx="2612166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OPERACIONES EN VENTA</a:t>
            </a:r>
            <a:endParaRPr lang="es-419" sz="1050" b="1" dirty="0" smtClean="0">
              <a:solidFill>
                <a:schemeClr val="tx1"/>
              </a:solidFill>
            </a:endParaRPr>
          </a:p>
        </p:txBody>
      </p:sp>
      <p:sp>
        <p:nvSpPr>
          <p:cNvPr id="219" name="Flecha abajo 218"/>
          <p:cNvSpPr/>
          <p:nvPr/>
        </p:nvSpPr>
        <p:spPr>
          <a:xfrm>
            <a:off x="8441686" y="5967272"/>
            <a:ext cx="449943" cy="492361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220" name="Imagen 2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3" t="11099" r="34084" b="3704"/>
          <a:stretch/>
        </p:blipFill>
        <p:spPr>
          <a:xfrm flipH="1">
            <a:off x="4897448" y="6535173"/>
            <a:ext cx="4091369" cy="1787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21" name="Grupo 220"/>
          <p:cNvGrpSpPr/>
          <p:nvPr/>
        </p:nvGrpSpPr>
        <p:grpSpPr>
          <a:xfrm flipH="1">
            <a:off x="5745260" y="6535173"/>
            <a:ext cx="3243556" cy="1738509"/>
            <a:chOff x="6644715" y="3360667"/>
            <a:chExt cx="3498181" cy="1738509"/>
          </a:xfrm>
        </p:grpSpPr>
        <p:sp>
          <p:nvSpPr>
            <p:cNvPr id="222" name="CuadroTexto 221"/>
            <p:cNvSpPr txBox="1"/>
            <p:nvPr/>
          </p:nvSpPr>
          <p:spPr>
            <a:xfrm>
              <a:off x="9472715" y="4822177"/>
              <a:ext cx="670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-0%</a:t>
              </a:r>
            </a:p>
          </p:txBody>
        </p:sp>
        <p:sp>
          <p:nvSpPr>
            <p:cNvPr id="223" name="CuadroTexto 222"/>
            <p:cNvSpPr txBox="1"/>
            <p:nvPr/>
          </p:nvSpPr>
          <p:spPr>
            <a:xfrm>
              <a:off x="8881977" y="4496121"/>
              <a:ext cx="95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-23.6%</a:t>
              </a:r>
            </a:p>
          </p:txBody>
        </p:sp>
        <p:sp>
          <p:nvSpPr>
            <p:cNvPr id="224" name="CuadroTexto 223"/>
            <p:cNvSpPr txBox="1"/>
            <p:nvPr/>
          </p:nvSpPr>
          <p:spPr>
            <a:xfrm>
              <a:off x="8499656" y="4277392"/>
              <a:ext cx="838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-38.2%</a:t>
              </a:r>
            </a:p>
          </p:txBody>
        </p:sp>
        <p:sp>
          <p:nvSpPr>
            <p:cNvPr id="225" name="CuadroTexto 224"/>
            <p:cNvSpPr txBox="1"/>
            <p:nvPr/>
          </p:nvSpPr>
          <p:spPr>
            <a:xfrm>
              <a:off x="7739931" y="3907038"/>
              <a:ext cx="838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-61.8%</a:t>
              </a:r>
            </a:p>
          </p:txBody>
        </p:sp>
        <p:sp>
          <p:nvSpPr>
            <p:cNvPr id="226" name="CuadroTexto 225"/>
            <p:cNvSpPr txBox="1"/>
            <p:nvPr/>
          </p:nvSpPr>
          <p:spPr>
            <a:xfrm>
              <a:off x="7108169" y="3661873"/>
              <a:ext cx="838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-78.6%</a:t>
              </a:r>
            </a:p>
          </p:txBody>
        </p:sp>
        <p:sp>
          <p:nvSpPr>
            <p:cNvPr id="227" name="CuadroTexto 226"/>
            <p:cNvSpPr txBox="1"/>
            <p:nvPr/>
          </p:nvSpPr>
          <p:spPr>
            <a:xfrm>
              <a:off x="6644715" y="3360667"/>
              <a:ext cx="838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-100%</a:t>
              </a:r>
            </a:p>
          </p:txBody>
        </p:sp>
        <p:sp>
          <p:nvSpPr>
            <p:cNvPr id="228" name="CuadroTexto 227"/>
            <p:cNvSpPr txBox="1"/>
            <p:nvPr/>
          </p:nvSpPr>
          <p:spPr>
            <a:xfrm>
              <a:off x="8115294" y="4092257"/>
              <a:ext cx="66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1" dirty="0" smtClean="0">
                  <a:solidFill>
                    <a:srgbClr val="FF0000"/>
                  </a:solidFill>
                </a:rPr>
                <a:t>-50%</a:t>
              </a:r>
            </a:p>
          </p:txBody>
        </p:sp>
      </p:grpSp>
      <p:grpSp>
        <p:nvGrpSpPr>
          <p:cNvPr id="229" name="Grupo 228"/>
          <p:cNvGrpSpPr/>
          <p:nvPr/>
        </p:nvGrpSpPr>
        <p:grpSpPr>
          <a:xfrm rot="10800000">
            <a:off x="8014257" y="2693654"/>
            <a:ext cx="1073108" cy="350185"/>
            <a:chOff x="2885647" y="1109058"/>
            <a:chExt cx="1780534" cy="386242"/>
          </a:xfrm>
        </p:grpSpPr>
        <p:grpSp>
          <p:nvGrpSpPr>
            <p:cNvPr id="230" name="Grupo 229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235" name="Cheurón 234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Cheurón 235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Cheurón 236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1" name="Grupo 230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232" name="Cheurón 231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Cheurón 232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Cheurón 233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8" name="Grupo 237"/>
          <p:cNvGrpSpPr/>
          <p:nvPr/>
        </p:nvGrpSpPr>
        <p:grpSpPr>
          <a:xfrm>
            <a:off x="599778" y="2730920"/>
            <a:ext cx="1073108" cy="350185"/>
            <a:chOff x="2885647" y="1109058"/>
            <a:chExt cx="1780534" cy="386242"/>
          </a:xfrm>
        </p:grpSpPr>
        <p:grpSp>
          <p:nvGrpSpPr>
            <p:cNvPr id="239" name="Grupo 238"/>
            <p:cNvGrpSpPr/>
            <p:nvPr/>
          </p:nvGrpSpPr>
          <p:grpSpPr>
            <a:xfrm>
              <a:off x="3775914" y="1109699"/>
              <a:ext cx="890267" cy="385601"/>
              <a:chOff x="3263169" y="1104729"/>
              <a:chExt cx="890267" cy="385601"/>
            </a:xfrm>
          </p:grpSpPr>
          <p:sp>
            <p:nvSpPr>
              <p:cNvPr id="244" name="Cheurón 243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Cheurón 244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Cheurón 245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2885647" y="1109058"/>
              <a:ext cx="890267" cy="385601"/>
              <a:chOff x="3263169" y="1104729"/>
              <a:chExt cx="890267" cy="385601"/>
            </a:xfrm>
          </p:grpSpPr>
          <p:sp>
            <p:nvSpPr>
              <p:cNvPr id="241" name="Cheurón 240"/>
              <p:cNvSpPr/>
              <p:nvPr/>
            </p:nvSpPr>
            <p:spPr>
              <a:xfrm>
                <a:off x="3769728" y="1105370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Cheurón 241"/>
              <p:cNvSpPr/>
              <p:nvPr/>
            </p:nvSpPr>
            <p:spPr>
              <a:xfrm>
                <a:off x="3508859" y="110536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Cheurón 242"/>
              <p:cNvSpPr/>
              <p:nvPr/>
            </p:nvSpPr>
            <p:spPr>
              <a:xfrm>
                <a:off x="3263169" y="1104729"/>
                <a:ext cx="383708" cy="384960"/>
              </a:xfrm>
              <a:prstGeom prst="chevron">
                <a:avLst>
                  <a:gd name="adj" fmla="val 65053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0" name="CuadroTexto 79"/>
          <p:cNvSpPr txBox="1"/>
          <p:nvPr/>
        </p:nvSpPr>
        <p:spPr>
          <a:xfrm>
            <a:off x="4867770" y="10280458"/>
            <a:ext cx="245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SOPORTE MAYOR DE PERDIDA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4813287" y="6538458"/>
            <a:ext cx="245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b="1" dirty="0" smtClean="0"/>
              <a:t>RESISTENCIA MAYOR DE PERDIDA</a:t>
            </a:r>
          </a:p>
        </p:txBody>
      </p:sp>
      <p:sp>
        <p:nvSpPr>
          <p:cNvPr id="216" name="Flecha abajo 215"/>
          <p:cNvSpPr/>
          <p:nvPr/>
        </p:nvSpPr>
        <p:spPr>
          <a:xfrm rot="10800000">
            <a:off x="8465587" y="8246278"/>
            <a:ext cx="449943" cy="492361"/>
          </a:xfrm>
          <a:prstGeom prst="downArrow">
            <a:avLst/>
          </a:prstGeom>
          <a:solidFill>
            <a:srgbClr val="008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988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D:\servicios forobeta posts\diseño grafico\CLIENTES\Feelmusic - 05.11.18\archivos\15\1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-2"/>
            <a:ext cx="5219700" cy="10799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5" y="1786301"/>
            <a:ext cx="6732879" cy="27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3379</TotalTime>
  <Words>1220</Words>
  <Application>Microsoft Office PowerPoint</Application>
  <PresentationFormat>Personalizado</PresentationFormat>
  <Paragraphs>180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BankGothic Md BT</vt:lpstr>
      <vt:lpstr>Calibri</vt:lpstr>
      <vt:lpstr>Calibri Light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715</cp:revision>
  <dcterms:created xsi:type="dcterms:W3CDTF">2020-07-23T16:20:52Z</dcterms:created>
  <dcterms:modified xsi:type="dcterms:W3CDTF">2020-10-12T19:13:11Z</dcterms:modified>
</cp:coreProperties>
</file>