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9" r:id="rId3"/>
    <p:sldId id="257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0CB94"/>
    <a:srgbClr val="E7AB53"/>
    <a:srgbClr val="FF967D"/>
    <a:srgbClr val="95ADC1"/>
    <a:srgbClr val="FFD393"/>
    <a:srgbClr val="B00000"/>
    <a:srgbClr val="F7F6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9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1"/>
            <a:ext cx="3778250" cy="10799765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4" y="1439970"/>
            <a:ext cx="6947127" cy="5493212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9" y="6933181"/>
            <a:ext cx="5762563" cy="214882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4" y="9633390"/>
            <a:ext cx="857473" cy="574987"/>
          </a:xfrm>
        </p:spPr>
        <p:txBody>
          <a:bodyPr/>
          <a:lstStyle/>
          <a:p>
            <a:fld id="{280909E3-77F7-4333-95CC-7EA27864F93C}" type="datetimeFigureOut">
              <a:rPr lang="es-VE" smtClean="0"/>
              <a:t>6/10/2020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9633390"/>
            <a:ext cx="3609438" cy="574987"/>
          </a:xfrm>
        </p:spPr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9633390"/>
            <a:ext cx="411480" cy="574987"/>
          </a:xfrm>
        </p:spPr>
        <p:txBody>
          <a:bodyPr/>
          <a:lstStyle/>
          <a:p>
            <a:fld id="{FE329394-38B1-439D-BE03-1DB835E559D3}" type="slidenum">
              <a:rPr lang="es-VE" smtClean="0"/>
              <a:t>‹Nº›</a:t>
            </a:fld>
            <a:endParaRPr lang="es-VE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5939869"/>
            <a:ext cx="361950" cy="14249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9" y="6089867"/>
            <a:ext cx="61913" cy="127498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073476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7453167"/>
            <a:ext cx="7515991" cy="892481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6" y="1467861"/>
            <a:ext cx="6171065" cy="498410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8345648"/>
            <a:ext cx="7515991" cy="77748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09E3-77F7-4333-95CC-7EA27864F93C}" type="datetimeFigureOut">
              <a:rPr lang="es-VE" smtClean="0"/>
              <a:t>6/10/2020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9394-38B1-439D-BE03-1DB835E559D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280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1079976"/>
            <a:ext cx="7515991" cy="4799895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6839850"/>
            <a:ext cx="7515992" cy="22799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09E3-77F7-4333-95CC-7EA27864F93C}" type="datetimeFigureOut">
              <a:rPr lang="es-VE" smtClean="0"/>
              <a:t>6/10/2020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9394-38B1-439D-BE03-1DB835E559D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68483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2" y="1359061"/>
            <a:ext cx="457319" cy="9208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8" y="4439901"/>
            <a:ext cx="457319" cy="9208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2" y="1079978"/>
            <a:ext cx="6974115" cy="4319904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5399880"/>
            <a:ext cx="6631128" cy="599987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6839850"/>
            <a:ext cx="7515991" cy="22799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09E3-77F7-4333-95CC-7EA27864F93C}" type="datetimeFigureOut">
              <a:rPr lang="es-VE" smtClean="0"/>
              <a:t>6/10/2020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9394-38B1-439D-BE03-1DB835E559D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0798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6" y="5210249"/>
            <a:ext cx="7515989" cy="231302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7523269"/>
            <a:ext cx="7515990" cy="1354931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09E3-77F7-4333-95CC-7EA27864F93C}" type="datetimeFigureOut">
              <a:rPr lang="es-VE" smtClean="0"/>
              <a:t>6/10/2020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9394-38B1-439D-BE03-1DB835E559D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59844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2" y="1359061"/>
            <a:ext cx="457319" cy="9208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8" y="4439901"/>
            <a:ext cx="457319" cy="9208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2" y="1079978"/>
            <a:ext cx="6974115" cy="4319904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6119866"/>
            <a:ext cx="7515990" cy="1399969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7519835"/>
            <a:ext cx="7515990" cy="1599965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09E3-77F7-4333-95CC-7EA27864F93C}" type="datetimeFigureOut">
              <a:rPr lang="es-VE" smtClean="0"/>
              <a:t>6/10/2020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9394-38B1-439D-BE03-1DB835E559D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70177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6" y="1079979"/>
            <a:ext cx="7515991" cy="429490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5519879"/>
            <a:ext cx="7515992" cy="1319971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6839850"/>
            <a:ext cx="7515992" cy="227995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09E3-77F7-4333-95CC-7EA27864F93C}" type="datetimeFigureOut">
              <a:rPr lang="es-VE" smtClean="0"/>
              <a:t>6/10/2020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9394-38B1-439D-BE03-1DB835E559D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40712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09E3-77F7-4333-95CC-7EA27864F93C}" type="datetimeFigureOut">
              <a:rPr lang="es-VE" smtClean="0"/>
              <a:t>6/10/2020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9394-38B1-439D-BE03-1DB835E559D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35582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4" y="1079976"/>
            <a:ext cx="1328123" cy="803982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5" y="1079976"/>
            <a:ext cx="6016373" cy="8039824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09E3-77F7-4333-95CC-7EA27864F93C}" type="datetimeFigureOut">
              <a:rPr lang="es-VE" smtClean="0"/>
              <a:t>6/10/2020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9394-38B1-439D-BE03-1DB835E559D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2935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4" y="719986"/>
            <a:ext cx="7704667" cy="31199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4" y="4199908"/>
            <a:ext cx="7704667" cy="524841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30" y="9618960"/>
            <a:ext cx="857473" cy="574987"/>
          </a:xfrm>
        </p:spPr>
        <p:txBody>
          <a:bodyPr/>
          <a:lstStyle/>
          <a:p>
            <a:fld id="{280909E3-77F7-4333-95CC-7EA27864F93C}" type="datetimeFigureOut">
              <a:rPr lang="es-VE" smtClean="0"/>
              <a:t>6/10/2020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8" y="9618960"/>
            <a:ext cx="5314517" cy="574987"/>
          </a:xfrm>
        </p:spPr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8" y="9618960"/>
            <a:ext cx="427833" cy="574987"/>
          </a:xfrm>
        </p:spPr>
        <p:txBody>
          <a:bodyPr/>
          <a:lstStyle/>
          <a:p>
            <a:fld id="{FE329394-38B1-439D-BE03-1DB835E559D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9904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6" y="4199905"/>
            <a:ext cx="6699805" cy="3716566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7916472"/>
            <a:ext cx="6699802" cy="1354931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09E3-77F7-4333-95CC-7EA27864F93C}" type="datetimeFigureOut">
              <a:rPr lang="es-VE" smtClean="0"/>
              <a:t>6/10/2020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8" y="9631396"/>
            <a:ext cx="413483" cy="574987"/>
          </a:xfrm>
        </p:spPr>
        <p:txBody>
          <a:bodyPr/>
          <a:lstStyle/>
          <a:p>
            <a:fld id="{FE329394-38B1-439D-BE03-1DB835E559D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42408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4" y="1079979"/>
            <a:ext cx="7704667" cy="2759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4199908"/>
            <a:ext cx="3739896" cy="530488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4199908"/>
            <a:ext cx="3739896" cy="52704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09E3-77F7-4333-95CC-7EA27864F93C}" type="datetimeFigureOut">
              <a:rPr lang="es-VE" smtClean="0"/>
              <a:t>6/10/2020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9394-38B1-439D-BE03-1DB835E559D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1289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2" y="4186574"/>
            <a:ext cx="3456291" cy="907479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5252383"/>
            <a:ext cx="3672248" cy="4197166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4199908"/>
            <a:ext cx="3467806" cy="907479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5252383"/>
            <a:ext cx="3672248" cy="4197166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09E3-77F7-4333-95CC-7EA27864F93C}" type="datetimeFigureOut">
              <a:rPr lang="es-VE" smtClean="0"/>
              <a:t>6/10/2020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9394-38B1-439D-BE03-1DB835E559D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95498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09E3-77F7-4333-95CC-7EA27864F93C}" type="datetimeFigureOut">
              <a:rPr lang="es-VE" smtClean="0"/>
              <a:t>6/10/2020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9394-38B1-439D-BE03-1DB835E559D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8178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09E3-77F7-4333-95CC-7EA27864F93C}" type="datetimeFigureOut">
              <a:rPr lang="es-VE" smtClean="0"/>
              <a:t>6/10/2020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9394-38B1-439D-BE03-1DB835E559D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30115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2519945"/>
            <a:ext cx="2662534" cy="2159953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1079977"/>
            <a:ext cx="4681962" cy="8039825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4679897"/>
            <a:ext cx="2662534" cy="2879937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09E3-77F7-4333-95CC-7EA27864F93C}" type="datetimeFigureOut">
              <a:rPr lang="es-VE" smtClean="0"/>
              <a:t>6/10/2020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9394-38B1-439D-BE03-1DB835E559D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4099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3" y="2759938"/>
            <a:ext cx="4070679" cy="2159953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6" y="1439968"/>
            <a:ext cx="2461371" cy="7199842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3" y="4919890"/>
            <a:ext cx="4070679" cy="2879937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09E3-77F7-4333-95CC-7EA27864F93C}" type="datetimeFigureOut">
              <a:rPr lang="es-VE" smtClean="0"/>
              <a:t>6/10/2020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9394-38B1-439D-BE03-1DB835E559D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4877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132013" cy="10799765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4" y="719986"/>
            <a:ext cx="7704667" cy="311993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4199909"/>
            <a:ext cx="7704666" cy="5286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80" y="9631396"/>
            <a:ext cx="85747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0909E3-77F7-4333-95CC-7EA27864F93C}" type="datetimeFigureOut">
              <a:rPr lang="es-VE" smtClean="0"/>
              <a:t>6/10/2020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8" y="9631396"/>
            <a:ext cx="531451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8" y="9631396"/>
            <a:ext cx="41348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E329394-38B1-439D-BE03-1DB835E559D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5689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iángulo isósceles 7"/>
          <p:cNvSpPr/>
          <p:nvPr/>
        </p:nvSpPr>
        <p:spPr>
          <a:xfrm flipV="1">
            <a:off x="6991351" y="-1"/>
            <a:ext cx="2152650" cy="10655945"/>
          </a:xfrm>
          <a:prstGeom prst="triangle">
            <a:avLst>
              <a:gd name="adj" fmla="val 100000"/>
            </a:avLst>
          </a:prstGeom>
          <a:solidFill>
            <a:srgbClr val="002060"/>
          </a:solidFill>
          <a:ln>
            <a:solidFill>
              <a:srgbClr val="95ADC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" name="Rectángulo 3"/>
          <p:cNvSpPr/>
          <p:nvPr/>
        </p:nvSpPr>
        <p:spPr>
          <a:xfrm>
            <a:off x="1304291" y="4247131"/>
            <a:ext cx="6763385" cy="1915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nkGothic Md BT" panose="020B0807020203060204" pitchFamily="34" charset="0"/>
              </a:rPr>
              <a:t>PATRONES GRAFICOS</a:t>
            </a:r>
            <a:endParaRPr lang="es-E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nkGothic Md BT" panose="020B0807020203060204" pitchFamily="34" charset="0"/>
            </a:endParaRPr>
          </a:p>
        </p:txBody>
      </p:sp>
      <p:sp>
        <p:nvSpPr>
          <p:cNvPr id="10" name="Triángulo isósceles 9"/>
          <p:cNvSpPr/>
          <p:nvPr/>
        </p:nvSpPr>
        <p:spPr>
          <a:xfrm>
            <a:off x="8191502" y="2952752"/>
            <a:ext cx="952499" cy="7847011"/>
          </a:xfrm>
          <a:prstGeom prst="triangle">
            <a:avLst>
              <a:gd name="adj" fmla="val 100000"/>
            </a:avLst>
          </a:prstGeom>
          <a:solidFill>
            <a:srgbClr val="C00000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4" y="9676284"/>
            <a:ext cx="2724150" cy="111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0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-43387" y="9025915"/>
            <a:ext cx="9187387" cy="1015663"/>
          </a:xfrm>
          <a:prstGeom prst="rect">
            <a:avLst/>
          </a:prstGeom>
          <a:solidFill>
            <a:srgbClr val="F0CB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Rectángulo 6"/>
          <p:cNvSpPr/>
          <p:nvPr/>
        </p:nvSpPr>
        <p:spPr>
          <a:xfrm>
            <a:off x="2056233" y="4118869"/>
            <a:ext cx="6621885" cy="191590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6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nkGothic Md BT" panose="020B0807020203060204" pitchFamily="34" charset="0"/>
              </a:rPr>
              <a:t>PATRONES DE TENDENCIA</a:t>
            </a:r>
            <a:endParaRPr lang="es-ES" sz="6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nkGothic Md BT" panose="020B080702020306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915400" y="0"/>
            <a:ext cx="228600" cy="107997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" name="Rectángulo 7"/>
          <p:cNvSpPr/>
          <p:nvPr/>
        </p:nvSpPr>
        <p:spPr>
          <a:xfrm>
            <a:off x="8678118" y="2057397"/>
            <a:ext cx="45719" cy="60388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Rectángulo 4"/>
          <p:cNvSpPr/>
          <p:nvPr/>
        </p:nvSpPr>
        <p:spPr>
          <a:xfrm>
            <a:off x="0" y="8249029"/>
            <a:ext cx="9144000" cy="761747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endParaRPr lang="es-ES" sz="4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nkGothic Md BT" panose="020B080702020306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378444" y="8264168"/>
            <a:ext cx="673956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PATRONES DE </a:t>
            </a:r>
            <a:r>
              <a:rPr lang="es-E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CAMBIO</a:t>
            </a:r>
            <a:endParaRPr lang="es-E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04153" y="9025915"/>
            <a:ext cx="87070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VE" sz="20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patrones de cambio son aquellos que indican </a:t>
            </a:r>
            <a:r>
              <a:rPr lang="es-VE" sz="200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cambio de </a:t>
            </a:r>
            <a:r>
              <a:rPr lang="es-VE" sz="20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tendencia previa, cada patrón esta dibujado por líneas de soporte y resistencia indicando los puntos de ruptura, objetivos de precios y su validación.</a:t>
            </a:r>
            <a:endParaRPr lang="es-V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49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ángulo 78"/>
          <p:cNvSpPr/>
          <p:nvPr/>
        </p:nvSpPr>
        <p:spPr>
          <a:xfrm>
            <a:off x="1" y="1094860"/>
            <a:ext cx="4405312" cy="3991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" name="Triángulo isósceles 2"/>
          <p:cNvSpPr/>
          <p:nvPr/>
        </p:nvSpPr>
        <p:spPr>
          <a:xfrm flipH="1" flipV="1">
            <a:off x="-1" y="-2"/>
            <a:ext cx="837128" cy="10799763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" name="Rectángulo 3"/>
          <p:cNvSpPr/>
          <p:nvPr/>
        </p:nvSpPr>
        <p:spPr>
          <a:xfrm>
            <a:off x="1" y="173975"/>
            <a:ext cx="9144000" cy="761747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endParaRPr lang="es-ES" sz="4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nkGothic Md BT" panose="020B0807020203060204" pitchFamily="3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581240" y="1113361"/>
            <a:ext cx="28468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CONO ALCISTA</a:t>
            </a:r>
            <a:endParaRPr lang="es-E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grpSp>
        <p:nvGrpSpPr>
          <p:cNvPr id="37" name="Grupo 36"/>
          <p:cNvGrpSpPr/>
          <p:nvPr/>
        </p:nvGrpSpPr>
        <p:grpSpPr>
          <a:xfrm>
            <a:off x="3283954" y="1121230"/>
            <a:ext cx="1135957" cy="350185"/>
            <a:chOff x="2885647" y="1109058"/>
            <a:chExt cx="1780534" cy="386242"/>
          </a:xfrm>
        </p:grpSpPr>
        <p:grpSp>
          <p:nvGrpSpPr>
            <p:cNvPr id="32" name="Grupo 31"/>
            <p:cNvGrpSpPr/>
            <p:nvPr/>
          </p:nvGrpSpPr>
          <p:grpSpPr>
            <a:xfrm>
              <a:off x="3775914" y="1109699"/>
              <a:ext cx="890267" cy="385601"/>
              <a:chOff x="3263169" y="1104729"/>
              <a:chExt cx="890267" cy="385601"/>
            </a:xfrm>
          </p:grpSpPr>
          <p:sp>
            <p:nvSpPr>
              <p:cNvPr id="17" name="Cheurón 16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Cheurón 22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Cheurón 23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Grupo 32"/>
            <p:cNvGrpSpPr/>
            <p:nvPr/>
          </p:nvGrpSpPr>
          <p:grpSpPr>
            <a:xfrm>
              <a:off x="2885647" y="1109058"/>
              <a:ext cx="890267" cy="385601"/>
              <a:chOff x="3263169" y="1104729"/>
              <a:chExt cx="890267" cy="385601"/>
            </a:xfrm>
          </p:grpSpPr>
          <p:sp>
            <p:nvSpPr>
              <p:cNvPr id="34" name="Cheurón 33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Cheurón 34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Cheurón 35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3" name="Rectángulo 92"/>
          <p:cNvSpPr/>
          <p:nvPr/>
        </p:nvSpPr>
        <p:spPr>
          <a:xfrm rot="10800000">
            <a:off x="4699009" y="5683803"/>
            <a:ext cx="4405312" cy="3991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94" name="Grupo 93"/>
          <p:cNvGrpSpPr/>
          <p:nvPr/>
        </p:nvGrpSpPr>
        <p:grpSpPr>
          <a:xfrm rot="10800000">
            <a:off x="7982962" y="5710173"/>
            <a:ext cx="1135957" cy="350185"/>
            <a:chOff x="2885647" y="1109058"/>
            <a:chExt cx="1780534" cy="386242"/>
          </a:xfrm>
        </p:grpSpPr>
        <p:grpSp>
          <p:nvGrpSpPr>
            <p:cNvPr id="95" name="Grupo 94"/>
            <p:cNvGrpSpPr/>
            <p:nvPr/>
          </p:nvGrpSpPr>
          <p:grpSpPr>
            <a:xfrm>
              <a:off x="3775914" y="1109699"/>
              <a:ext cx="890267" cy="385601"/>
              <a:chOff x="3263169" y="1104729"/>
              <a:chExt cx="890267" cy="385601"/>
            </a:xfrm>
          </p:grpSpPr>
          <p:sp>
            <p:nvSpPr>
              <p:cNvPr id="100" name="Cheurón 99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Cheurón 100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Cheurón 101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6" name="Grupo 95"/>
            <p:cNvGrpSpPr/>
            <p:nvPr/>
          </p:nvGrpSpPr>
          <p:grpSpPr>
            <a:xfrm>
              <a:off x="2885647" y="1109058"/>
              <a:ext cx="890267" cy="385601"/>
              <a:chOff x="3263169" y="1104729"/>
              <a:chExt cx="890267" cy="385601"/>
            </a:xfrm>
          </p:grpSpPr>
          <p:sp>
            <p:nvSpPr>
              <p:cNvPr id="97" name="Cheurón 96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Cheurón 97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Cheurón 98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3" name="Rectángulo 102"/>
          <p:cNvSpPr/>
          <p:nvPr/>
        </p:nvSpPr>
        <p:spPr>
          <a:xfrm>
            <a:off x="5237268" y="5677688"/>
            <a:ext cx="279279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CONO BAJISTA</a:t>
            </a:r>
            <a:endParaRPr lang="es-E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1378445" y="189114"/>
            <a:ext cx="673956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PATRONES DE </a:t>
            </a:r>
            <a:r>
              <a:rPr lang="es-E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CAMBIO</a:t>
            </a:r>
            <a:endParaRPr lang="es-E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64" name="Rectángulo 63"/>
          <p:cNvSpPr/>
          <p:nvPr/>
        </p:nvSpPr>
        <p:spPr>
          <a:xfrm>
            <a:off x="794693" y="1537486"/>
            <a:ext cx="3648225" cy="41470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5" name="Rectángulo 64"/>
          <p:cNvSpPr/>
          <p:nvPr/>
        </p:nvSpPr>
        <p:spPr>
          <a:xfrm>
            <a:off x="4650114" y="3966694"/>
            <a:ext cx="4417955" cy="1635936"/>
          </a:xfrm>
          <a:prstGeom prst="rect">
            <a:avLst/>
          </a:prstGeom>
          <a:solidFill>
            <a:srgbClr val="F0CB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6" name="Rectángulo 65"/>
          <p:cNvSpPr/>
          <p:nvPr/>
        </p:nvSpPr>
        <p:spPr>
          <a:xfrm>
            <a:off x="4970390" y="6207023"/>
            <a:ext cx="4029686" cy="452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9" name="CuadroTexto 108"/>
          <p:cNvSpPr txBox="1"/>
          <p:nvPr/>
        </p:nvSpPr>
        <p:spPr>
          <a:xfrm>
            <a:off x="4650114" y="3940707"/>
            <a:ext cx="4422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600" b="1" dirty="0" smtClean="0">
                <a:solidFill>
                  <a:srgbClr val="FF0000"/>
                </a:solidFill>
              </a:rPr>
              <a:t>IMPORTANCIA</a:t>
            </a:r>
          </a:p>
        </p:txBody>
      </p:sp>
      <p:sp>
        <p:nvSpPr>
          <p:cNvPr id="113" name="Rectángulo 112"/>
          <p:cNvSpPr/>
          <p:nvPr/>
        </p:nvSpPr>
        <p:spPr>
          <a:xfrm>
            <a:off x="232159" y="9096531"/>
            <a:ext cx="4417955" cy="1635936"/>
          </a:xfrm>
          <a:prstGeom prst="rect">
            <a:avLst/>
          </a:prstGeom>
          <a:solidFill>
            <a:srgbClr val="F0CB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4" name="CuadroTexto 113"/>
          <p:cNvSpPr txBox="1"/>
          <p:nvPr/>
        </p:nvSpPr>
        <p:spPr>
          <a:xfrm>
            <a:off x="232159" y="9070544"/>
            <a:ext cx="4422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600" b="1" dirty="0" smtClean="0">
                <a:solidFill>
                  <a:srgbClr val="FF0000"/>
                </a:solidFill>
              </a:rPr>
              <a:t>IMPORTANCIA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4766619" y="4314889"/>
            <a:ext cx="42334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1400" dirty="0" smtClean="0"/>
              <a:t>El </a:t>
            </a:r>
            <a:r>
              <a:rPr lang="es-419" sz="1400" dirty="0" err="1" smtClean="0"/>
              <a:t>take</a:t>
            </a:r>
            <a:r>
              <a:rPr lang="es-419" sz="1400" dirty="0" smtClean="0"/>
              <a:t> </a:t>
            </a:r>
            <a:r>
              <a:rPr lang="es-419" sz="1400" dirty="0" err="1" smtClean="0"/>
              <a:t>profit</a:t>
            </a:r>
            <a:r>
              <a:rPr lang="es-419" sz="1400" dirty="0" smtClean="0"/>
              <a:t> (</a:t>
            </a:r>
            <a:r>
              <a:rPr lang="es-419" sz="1400" dirty="0" err="1" smtClean="0"/>
              <a:t>tp</a:t>
            </a:r>
            <a:r>
              <a:rPr lang="es-419" sz="1400" dirty="0" smtClean="0"/>
              <a:t>) a considerar es la altura mayor del cono alcista.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1400" dirty="0" smtClean="0"/>
              <a:t>Cuanto mas fuerte sea la inclinación del cono con mas fuerza será su rompimiento.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968" y="1249769"/>
            <a:ext cx="3715151" cy="2644117"/>
          </a:xfrm>
          <a:prstGeom prst="rect">
            <a:avLst/>
          </a:prstGeom>
        </p:spPr>
      </p:pic>
      <p:sp>
        <p:nvSpPr>
          <p:cNvPr id="58" name="CuadroTexto 57"/>
          <p:cNvSpPr txBox="1"/>
          <p:nvPr/>
        </p:nvSpPr>
        <p:spPr>
          <a:xfrm>
            <a:off x="794693" y="1610100"/>
            <a:ext cx="35591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cono alcista indica el agotamiento de los compradores y se caracteriza por el movimiento alcista del mercado </a:t>
            </a: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conformado por dos 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líneas diagonales </a:t>
            </a: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(soporte y 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resistencia) que </a:t>
            </a: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convergen en un solo 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punto.</a:t>
            </a:r>
          </a:p>
          <a:p>
            <a:pPr algn="just"/>
            <a:endParaRPr lang="es-419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patrón es valido cuando existen 3 puntos en la resistencia y </a:t>
            </a: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puntos en el soporte y viceversa, al </a:t>
            </a: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mismo tiempo debe superar la mitad de la longitud del 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cono </a:t>
            </a: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alcista. </a:t>
            </a: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rompimiento debe ser en la zona de soporte.</a:t>
            </a:r>
            <a:endParaRPr lang="es-419" sz="1600" dirty="0"/>
          </a:p>
        </p:txBody>
      </p:sp>
      <p:sp>
        <p:nvSpPr>
          <p:cNvPr id="59" name="CuadroTexto 58"/>
          <p:cNvSpPr txBox="1"/>
          <p:nvPr/>
        </p:nvSpPr>
        <p:spPr>
          <a:xfrm>
            <a:off x="5124927" y="6305166"/>
            <a:ext cx="374919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cono bajista indica el agotamiento de los vendedores y se caracteriza por el movimiento bajista del mercado </a:t>
            </a: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conformado por dos 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líneas diagonales </a:t>
            </a: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(soporte y 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resistencia) que </a:t>
            </a: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convergen en un solo 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punto.</a:t>
            </a:r>
          </a:p>
          <a:p>
            <a:pPr algn="just"/>
            <a:endParaRPr lang="es-419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patrón es valido cuando existen 3 </a:t>
            </a: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puntos en la resistencia y 2 puntos en el soporte y viceversa, al mismo tiempo debe superar la mitad de la longitud del 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cono bajista. </a:t>
            </a:r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419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rompimiento debe ser en la zona de soporte.</a:t>
            </a:r>
          </a:p>
          <a:p>
            <a:pPr algn="just"/>
            <a:endParaRPr lang="es-419" sz="16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232160" y="9546325"/>
            <a:ext cx="42557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1400" dirty="0" smtClean="0"/>
              <a:t>El </a:t>
            </a:r>
            <a:r>
              <a:rPr lang="es-419" sz="1400" dirty="0" err="1" smtClean="0"/>
              <a:t>take</a:t>
            </a:r>
            <a:r>
              <a:rPr lang="es-419" sz="1400" dirty="0" smtClean="0"/>
              <a:t> </a:t>
            </a:r>
            <a:r>
              <a:rPr lang="es-419" sz="1400" dirty="0" err="1" smtClean="0"/>
              <a:t>profit</a:t>
            </a:r>
            <a:r>
              <a:rPr lang="es-419" sz="1400" dirty="0" smtClean="0"/>
              <a:t> (</a:t>
            </a:r>
            <a:r>
              <a:rPr lang="es-419" sz="1400" dirty="0" err="1" smtClean="0"/>
              <a:t>tp</a:t>
            </a:r>
            <a:r>
              <a:rPr lang="es-419" sz="1400" dirty="0" smtClean="0"/>
              <a:t>) a considerar es la altura mayor del cono bajista.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1400" dirty="0" smtClean="0"/>
              <a:t>Cuanto mas fuerte sea la inclinación del cono con mas fuerza será su rompimiento.</a:t>
            </a:r>
          </a:p>
        </p:txBody>
      </p:sp>
      <p:sp>
        <p:nvSpPr>
          <p:cNvPr id="76" name="Abrir llave 75"/>
          <p:cNvSpPr/>
          <p:nvPr/>
        </p:nvSpPr>
        <p:spPr>
          <a:xfrm rot="19022575">
            <a:off x="5622822" y="2338747"/>
            <a:ext cx="346600" cy="1697883"/>
          </a:xfrm>
          <a:prstGeom prst="leftBrace">
            <a:avLst>
              <a:gd name="adj1" fmla="val 8333"/>
              <a:gd name="adj2" fmla="val 51399"/>
            </a:avLst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7" name="Rectángulo 76"/>
          <p:cNvSpPr/>
          <p:nvPr/>
        </p:nvSpPr>
        <p:spPr>
          <a:xfrm>
            <a:off x="5219145" y="3387858"/>
            <a:ext cx="424085" cy="33855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TP</a:t>
            </a:r>
            <a:endParaRPr lang="es-E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116" name="CuadroTexto 115"/>
          <p:cNvSpPr txBox="1"/>
          <p:nvPr/>
        </p:nvSpPr>
        <p:spPr>
          <a:xfrm rot="20867807">
            <a:off x="7152109" y="1424939"/>
            <a:ext cx="1248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RESISTENCIA</a:t>
            </a:r>
          </a:p>
        </p:txBody>
      </p:sp>
      <p:sp>
        <p:nvSpPr>
          <p:cNvPr id="117" name="CuadroTexto 116"/>
          <p:cNvSpPr txBox="1"/>
          <p:nvPr/>
        </p:nvSpPr>
        <p:spPr>
          <a:xfrm rot="19142768">
            <a:off x="7901455" y="2423076"/>
            <a:ext cx="1027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SOPORTE</a:t>
            </a:r>
          </a:p>
        </p:txBody>
      </p:sp>
      <p:sp>
        <p:nvSpPr>
          <p:cNvPr id="57" name="Elipse 56"/>
          <p:cNvSpPr/>
          <p:nvPr/>
        </p:nvSpPr>
        <p:spPr>
          <a:xfrm>
            <a:off x="6445817" y="3363901"/>
            <a:ext cx="323178" cy="3348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1" name="Elipse 60"/>
          <p:cNvSpPr/>
          <p:nvPr/>
        </p:nvSpPr>
        <p:spPr>
          <a:xfrm>
            <a:off x="6810476" y="1974328"/>
            <a:ext cx="323178" cy="3348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0" name="Elipse 69"/>
          <p:cNvSpPr/>
          <p:nvPr/>
        </p:nvSpPr>
        <p:spPr>
          <a:xfrm>
            <a:off x="7383003" y="2599688"/>
            <a:ext cx="323178" cy="3348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1" name="Elipse 70"/>
          <p:cNvSpPr/>
          <p:nvPr/>
        </p:nvSpPr>
        <p:spPr>
          <a:xfrm>
            <a:off x="7672508" y="1769905"/>
            <a:ext cx="323178" cy="3348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2" name="Elipse 71"/>
          <p:cNvSpPr/>
          <p:nvPr/>
        </p:nvSpPr>
        <p:spPr>
          <a:xfrm>
            <a:off x="8031027" y="2155665"/>
            <a:ext cx="323178" cy="3348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97" y="6200190"/>
            <a:ext cx="3743518" cy="2664306"/>
          </a:xfrm>
          <a:prstGeom prst="rect">
            <a:avLst/>
          </a:prstGeom>
        </p:spPr>
      </p:pic>
      <p:sp>
        <p:nvSpPr>
          <p:cNvPr id="73" name="Abrir llave 72"/>
          <p:cNvSpPr/>
          <p:nvPr/>
        </p:nvSpPr>
        <p:spPr>
          <a:xfrm rot="2761825">
            <a:off x="1190573" y="6045920"/>
            <a:ext cx="346600" cy="1697883"/>
          </a:xfrm>
          <a:prstGeom prst="leftBrace">
            <a:avLst>
              <a:gd name="adj1" fmla="val 8333"/>
              <a:gd name="adj2" fmla="val 51399"/>
            </a:avLst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8" name="Rectángulo 77"/>
          <p:cNvSpPr/>
          <p:nvPr/>
        </p:nvSpPr>
        <p:spPr>
          <a:xfrm>
            <a:off x="991664" y="6336349"/>
            <a:ext cx="424085" cy="33855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TP</a:t>
            </a:r>
            <a:endParaRPr lang="es-E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82" name="CuadroTexto 81"/>
          <p:cNvSpPr txBox="1"/>
          <p:nvPr/>
        </p:nvSpPr>
        <p:spPr>
          <a:xfrm rot="2485160">
            <a:off x="3091470" y="7146853"/>
            <a:ext cx="1248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RESISTENCIA</a:t>
            </a:r>
          </a:p>
        </p:txBody>
      </p:sp>
      <p:sp>
        <p:nvSpPr>
          <p:cNvPr id="83" name="CuadroTexto 82"/>
          <p:cNvSpPr txBox="1"/>
          <p:nvPr/>
        </p:nvSpPr>
        <p:spPr>
          <a:xfrm rot="600955">
            <a:off x="2452298" y="8404544"/>
            <a:ext cx="1027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SOPORTE</a:t>
            </a:r>
          </a:p>
        </p:txBody>
      </p:sp>
      <p:sp>
        <p:nvSpPr>
          <p:cNvPr id="84" name="Elipse 83"/>
          <p:cNvSpPr/>
          <p:nvPr/>
        </p:nvSpPr>
        <p:spPr>
          <a:xfrm>
            <a:off x="2011980" y="6400977"/>
            <a:ext cx="323178" cy="3348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8" name="Elipse 87"/>
          <p:cNvSpPr/>
          <p:nvPr/>
        </p:nvSpPr>
        <p:spPr>
          <a:xfrm>
            <a:off x="3334799" y="8064452"/>
            <a:ext cx="323178" cy="3348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4" name="Elipse 103"/>
          <p:cNvSpPr/>
          <p:nvPr/>
        </p:nvSpPr>
        <p:spPr>
          <a:xfrm>
            <a:off x="3014680" y="7185943"/>
            <a:ext cx="323178" cy="3348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5" name="Elipse 104"/>
          <p:cNvSpPr/>
          <p:nvPr/>
        </p:nvSpPr>
        <p:spPr>
          <a:xfrm>
            <a:off x="2350322" y="7837490"/>
            <a:ext cx="323178" cy="3348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6" name="Elipse 105"/>
          <p:cNvSpPr/>
          <p:nvPr/>
        </p:nvSpPr>
        <p:spPr>
          <a:xfrm>
            <a:off x="3690344" y="7670064"/>
            <a:ext cx="323178" cy="3348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7" name="Flecha abajo 66"/>
          <p:cNvSpPr/>
          <p:nvPr/>
        </p:nvSpPr>
        <p:spPr>
          <a:xfrm rot="19640045">
            <a:off x="8488484" y="3348338"/>
            <a:ext cx="255618" cy="380617"/>
          </a:xfrm>
          <a:prstGeom prst="downArrow">
            <a:avLst>
              <a:gd name="adj1" fmla="val 10051"/>
              <a:gd name="adj2" fmla="val 3573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8" name="Flecha abajo 67"/>
          <p:cNvSpPr/>
          <p:nvPr/>
        </p:nvSpPr>
        <p:spPr>
          <a:xfrm rot="13461449">
            <a:off x="5365743" y="1480257"/>
            <a:ext cx="255618" cy="380617"/>
          </a:xfrm>
          <a:prstGeom prst="downArrow">
            <a:avLst>
              <a:gd name="adj1" fmla="val 10051"/>
              <a:gd name="adj2" fmla="val 35731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9" name="CuadroTexto 68"/>
          <p:cNvSpPr txBox="1"/>
          <p:nvPr/>
        </p:nvSpPr>
        <p:spPr>
          <a:xfrm>
            <a:off x="744397" y="5899471"/>
            <a:ext cx="227592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1200" b="1" dirty="0" smtClean="0">
                <a:solidFill>
                  <a:srgbClr val="FF0000"/>
                </a:solidFill>
              </a:rPr>
              <a:t>Tendencia bajista previa</a:t>
            </a:r>
          </a:p>
        </p:txBody>
      </p:sp>
      <p:sp>
        <p:nvSpPr>
          <p:cNvPr id="74" name="CuadroTexto 73"/>
          <p:cNvSpPr txBox="1"/>
          <p:nvPr/>
        </p:nvSpPr>
        <p:spPr>
          <a:xfrm>
            <a:off x="5153718" y="965431"/>
            <a:ext cx="227064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1200" b="1" dirty="0" smtClean="0">
                <a:solidFill>
                  <a:srgbClr val="002060"/>
                </a:solidFill>
              </a:rPr>
              <a:t>Tendencia alcista previa</a:t>
            </a:r>
          </a:p>
        </p:txBody>
      </p:sp>
      <p:sp>
        <p:nvSpPr>
          <p:cNvPr id="75" name="Flecha abajo 74"/>
          <p:cNvSpPr/>
          <p:nvPr/>
        </p:nvSpPr>
        <p:spPr>
          <a:xfrm rot="19640045">
            <a:off x="1073639" y="8284418"/>
            <a:ext cx="255618" cy="380617"/>
          </a:xfrm>
          <a:prstGeom prst="downArrow">
            <a:avLst>
              <a:gd name="adj1" fmla="val 10051"/>
              <a:gd name="adj2" fmla="val 3573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0" name="Flecha abajo 79"/>
          <p:cNvSpPr/>
          <p:nvPr/>
        </p:nvSpPr>
        <p:spPr>
          <a:xfrm rot="13461449">
            <a:off x="4030832" y="6319569"/>
            <a:ext cx="255618" cy="380617"/>
          </a:xfrm>
          <a:prstGeom prst="downArrow">
            <a:avLst>
              <a:gd name="adj1" fmla="val 10051"/>
              <a:gd name="adj2" fmla="val 35731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0246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ángulo 78"/>
          <p:cNvSpPr/>
          <p:nvPr/>
        </p:nvSpPr>
        <p:spPr>
          <a:xfrm>
            <a:off x="1" y="1094860"/>
            <a:ext cx="4405312" cy="3991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" name="Triángulo isósceles 2"/>
          <p:cNvSpPr/>
          <p:nvPr/>
        </p:nvSpPr>
        <p:spPr>
          <a:xfrm flipH="1" flipV="1">
            <a:off x="-1" y="-2"/>
            <a:ext cx="837128" cy="10799763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" name="Rectángulo 3"/>
          <p:cNvSpPr/>
          <p:nvPr/>
        </p:nvSpPr>
        <p:spPr>
          <a:xfrm>
            <a:off x="1" y="173975"/>
            <a:ext cx="9144000" cy="761747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endParaRPr lang="es-ES" sz="4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nkGothic Md BT" panose="020B0807020203060204" pitchFamily="3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581240" y="1113361"/>
            <a:ext cx="28468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SUELO EN V</a:t>
            </a:r>
            <a:endParaRPr lang="es-E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grpSp>
        <p:nvGrpSpPr>
          <p:cNvPr id="37" name="Grupo 36"/>
          <p:cNvGrpSpPr/>
          <p:nvPr/>
        </p:nvGrpSpPr>
        <p:grpSpPr>
          <a:xfrm>
            <a:off x="3283954" y="1121230"/>
            <a:ext cx="1135957" cy="350185"/>
            <a:chOff x="2885647" y="1109058"/>
            <a:chExt cx="1780534" cy="386242"/>
          </a:xfrm>
        </p:grpSpPr>
        <p:grpSp>
          <p:nvGrpSpPr>
            <p:cNvPr id="32" name="Grupo 31"/>
            <p:cNvGrpSpPr/>
            <p:nvPr/>
          </p:nvGrpSpPr>
          <p:grpSpPr>
            <a:xfrm>
              <a:off x="3775914" y="1109699"/>
              <a:ext cx="890267" cy="385601"/>
              <a:chOff x="3263169" y="1104729"/>
              <a:chExt cx="890267" cy="385601"/>
            </a:xfrm>
          </p:grpSpPr>
          <p:sp>
            <p:nvSpPr>
              <p:cNvPr id="17" name="Cheurón 16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Cheurón 22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Cheurón 23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Grupo 32"/>
            <p:cNvGrpSpPr/>
            <p:nvPr/>
          </p:nvGrpSpPr>
          <p:grpSpPr>
            <a:xfrm>
              <a:off x="2885647" y="1109058"/>
              <a:ext cx="890267" cy="385601"/>
              <a:chOff x="3263169" y="1104729"/>
              <a:chExt cx="890267" cy="385601"/>
            </a:xfrm>
          </p:grpSpPr>
          <p:sp>
            <p:nvSpPr>
              <p:cNvPr id="34" name="Cheurón 33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Cheurón 34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Cheurón 35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3" name="Rectángulo 92"/>
          <p:cNvSpPr/>
          <p:nvPr/>
        </p:nvSpPr>
        <p:spPr>
          <a:xfrm rot="10800000">
            <a:off x="4699009" y="5683803"/>
            <a:ext cx="4405312" cy="3991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94" name="Grupo 93"/>
          <p:cNvGrpSpPr/>
          <p:nvPr/>
        </p:nvGrpSpPr>
        <p:grpSpPr>
          <a:xfrm rot="10800000">
            <a:off x="7982962" y="5710173"/>
            <a:ext cx="1135957" cy="350185"/>
            <a:chOff x="2885647" y="1109058"/>
            <a:chExt cx="1780534" cy="386242"/>
          </a:xfrm>
        </p:grpSpPr>
        <p:grpSp>
          <p:nvGrpSpPr>
            <p:cNvPr id="95" name="Grupo 94"/>
            <p:cNvGrpSpPr/>
            <p:nvPr/>
          </p:nvGrpSpPr>
          <p:grpSpPr>
            <a:xfrm>
              <a:off x="3775914" y="1109699"/>
              <a:ext cx="890267" cy="385601"/>
              <a:chOff x="3263169" y="1104729"/>
              <a:chExt cx="890267" cy="385601"/>
            </a:xfrm>
          </p:grpSpPr>
          <p:sp>
            <p:nvSpPr>
              <p:cNvPr id="100" name="Cheurón 99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Cheurón 100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Cheurón 101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6" name="Grupo 95"/>
            <p:cNvGrpSpPr/>
            <p:nvPr/>
          </p:nvGrpSpPr>
          <p:grpSpPr>
            <a:xfrm>
              <a:off x="2885647" y="1109058"/>
              <a:ext cx="890267" cy="385601"/>
              <a:chOff x="3263169" y="1104729"/>
              <a:chExt cx="890267" cy="385601"/>
            </a:xfrm>
          </p:grpSpPr>
          <p:sp>
            <p:nvSpPr>
              <p:cNvPr id="97" name="Cheurón 96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Cheurón 97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Cheurón 98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3" name="Rectángulo 102"/>
          <p:cNvSpPr/>
          <p:nvPr/>
        </p:nvSpPr>
        <p:spPr>
          <a:xfrm>
            <a:off x="5237268" y="5677688"/>
            <a:ext cx="279279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TECHO EN V</a:t>
            </a:r>
            <a:endParaRPr lang="es-E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1378445" y="189114"/>
            <a:ext cx="673956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PATRONES DE </a:t>
            </a:r>
            <a:r>
              <a:rPr lang="es-E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CAMBIO</a:t>
            </a:r>
            <a:endParaRPr lang="es-E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64" name="Rectángulo 63"/>
          <p:cNvSpPr/>
          <p:nvPr/>
        </p:nvSpPr>
        <p:spPr>
          <a:xfrm>
            <a:off x="794693" y="1537486"/>
            <a:ext cx="3648225" cy="41470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5" name="Rectángulo 64"/>
          <p:cNvSpPr/>
          <p:nvPr/>
        </p:nvSpPr>
        <p:spPr>
          <a:xfrm>
            <a:off x="4650114" y="3966694"/>
            <a:ext cx="4417955" cy="1635936"/>
          </a:xfrm>
          <a:prstGeom prst="rect">
            <a:avLst/>
          </a:prstGeom>
          <a:solidFill>
            <a:srgbClr val="F0CB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6" name="Rectángulo 65"/>
          <p:cNvSpPr/>
          <p:nvPr/>
        </p:nvSpPr>
        <p:spPr>
          <a:xfrm>
            <a:off x="4970390" y="6207023"/>
            <a:ext cx="4029686" cy="452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9" name="CuadroTexto 108"/>
          <p:cNvSpPr txBox="1"/>
          <p:nvPr/>
        </p:nvSpPr>
        <p:spPr>
          <a:xfrm>
            <a:off x="4650114" y="3940707"/>
            <a:ext cx="4422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600" b="1" dirty="0" smtClean="0">
                <a:solidFill>
                  <a:srgbClr val="FF0000"/>
                </a:solidFill>
              </a:rPr>
              <a:t>IMPORTANCIA</a:t>
            </a:r>
          </a:p>
        </p:txBody>
      </p:sp>
      <p:sp>
        <p:nvSpPr>
          <p:cNvPr id="113" name="Rectángulo 112"/>
          <p:cNvSpPr/>
          <p:nvPr/>
        </p:nvSpPr>
        <p:spPr>
          <a:xfrm>
            <a:off x="232159" y="9096531"/>
            <a:ext cx="4417955" cy="1635936"/>
          </a:xfrm>
          <a:prstGeom prst="rect">
            <a:avLst/>
          </a:prstGeom>
          <a:solidFill>
            <a:srgbClr val="F0CB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4" name="CuadroTexto 113"/>
          <p:cNvSpPr txBox="1"/>
          <p:nvPr/>
        </p:nvSpPr>
        <p:spPr>
          <a:xfrm>
            <a:off x="232159" y="9070544"/>
            <a:ext cx="4422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600" b="1" dirty="0" smtClean="0">
                <a:solidFill>
                  <a:srgbClr val="FF0000"/>
                </a:solidFill>
              </a:rPr>
              <a:t>IMPORTANCIA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4720333" y="4307608"/>
            <a:ext cx="4241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1400" dirty="0" smtClean="0"/>
              <a:t>El </a:t>
            </a:r>
            <a:r>
              <a:rPr lang="es-419" sz="1400" dirty="0" err="1" smtClean="0"/>
              <a:t>take</a:t>
            </a:r>
            <a:r>
              <a:rPr lang="es-419" sz="1400" dirty="0" smtClean="0"/>
              <a:t> </a:t>
            </a:r>
            <a:r>
              <a:rPr lang="es-419" sz="1400" dirty="0" err="1" smtClean="0"/>
              <a:t>profit</a:t>
            </a:r>
            <a:r>
              <a:rPr lang="es-419" sz="1400" dirty="0" smtClean="0"/>
              <a:t> (</a:t>
            </a:r>
            <a:r>
              <a:rPr lang="es-419" sz="1400" dirty="0" err="1" smtClean="0"/>
              <a:t>tp</a:t>
            </a:r>
            <a:r>
              <a:rPr lang="es-419" sz="1400" dirty="0" smtClean="0"/>
              <a:t>) a considerar es la altura del suelo en  V.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1400" dirty="0" smtClean="0"/>
              <a:t>Los suelos en V suelen seguir la tendencia después de su rompimiento.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809114" y="1532329"/>
            <a:ext cx="36429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suelo en (v) indica la sobreventa en el mercado seguida de una corrección o retroceso total de la tendencia. Generalmente este patrón aparece a consecuencia de un anuncio económico importante. </a:t>
            </a:r>
          </a:p>
          <a:p>
            <a:pPr algn="just"/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patrón es valido si las líneas diagonales son muy inclinadas y convergen entre 1-3 velas japonesas, al mismo tiempo debe tener una tendencia bajista previa.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rompimiento debe ser en la zona de 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resistencia.</a:t>
            </a:r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274" y="1256026"/>
            <a:ext cx="3732317" cy="2656334"/>
          </a:xfrm>
          <a:prstGeom prst="rect">
            <a:avLst/>
          </a:prstGeom>
        </p:spPr>
      </p:pic>
      <p:sp>
        <p:nvSpPr>
          <p:cNvPr id="76" name="Abrir llave 75"/>
          <p:cNvSpPr/>
          <p:nvPr/>
        </p:nvSpPr>
        <p:spPr>
          <a:xfrm>
            <a:off x="5706723" y="1822832"/>
            <a:ext cx="499892" cy="1723905"/>
          </a:xfrm>
          <a:prstGeom prst="leftBrace">
            <a:avLst>
              <a:gd name="adj1" fmla="val 8333"/>
              <a:gd name="adj2" fmla="val 52109"/>
            </a:avLst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7" name="Rectángulo 76"/>
          <p:cNvSpPr/>
          <p:nvPr/>
        </p:nvSpPr>
        <p:spPr>
          <a:xfrm>
            <a:off x="5392120" y="2277491"/>
            <a:ext cx="424085" cy="33855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TP</a:t>
            </a:r>
            <a:endParaRPr lang="es-E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116" name="CuadroTexto 115"/>
          <p:cNvSpPr txBox="1"/>
          <p:nvPr/>
        </p:nvSpPr>
        <p:spPr>
          <a:xfrm>
            <a:off x="7573502" y="1370772"/>
            <a:ext cx="1248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RESISTENCIA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6468799" y="3605676"/>
            <a:ext cx="1706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1-3 Velas japonesas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24" y="6232553"/>
            <a:ext cx="3734464" cy="2657862"/>
          </a:xfrm>
          <a:prstGeom prst="rect">
            <a:avLst/>
          </a:prstGeom>
        </p:spPr>
      </p:pic>
      <p:sp>
        <p:nvSpPr>
          <p:cNvPr id="68" name="CuadroTexto 67"/>
          <p:cNvSpPr txBox="1"/>
          <p:nvPr/>
        </p:nvSpPr>
        <p:spPr>
          <a:xfrm>
            <a:off x="351273" y="9547689"/>
            <a:ext cx="41321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1400" dirty="0" smtClean="0"/>
              <a:t>El </a:t>
            </a:r>
            <a:r>
              <a:rPr lang="es-419" sz="1400" dirty="0" err="1" smtClean="0"/>
              <a:t>take</a:t>
            </a:r>
            <a:r>
              <a:rPr lang="es-419" sz="1400" dirty="0" smtClean="0"/>
              <a:t> </a:t>
            </a:r>
            <a:r>
              <a:rPr lang="es-419" sz="1400" dirty="0" err="1" smtClean="0"/>
              <a:t>profit</a:t>
            </a:r>
            <a:r>
              <a:rPr lang="es-419" sz="1400" dirty="0" smtClean="0"/>
              <a:t> (</a:t>
            </a:r>
            <a:r>
              <a:rPr lang="es-419" sz="1400" dirty="0" err="1" smtClean="0"/>
              <a:t>tp</a:t>
            </a:r>
            <a:r>
              <a:rPr lang="es-419" sz="1400" dirty="0" smtClean="0"/>
              <a:t>) a considerar es la altura del techo en  V.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1400" dirty="0" smtClean="0"/>
              <a:t>Los techos en V suelen seguir la tendencia después de su rompimiento.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5136564" y="6354765"/>
            <a:ext cx="36429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techo en (v) indica la sobrecompra en el mercado seguida de una corrección o retroceso total de la tendencia. Generalmente este patrón aparece a consecuencia de un anuncio económico importante. </a:t>
            </a:r>
          </a:p>
          <a:p>
            <a:pPr algn="just"/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patrón es valido si las líneas diagonales son muy inclinadas y convergen entre 1-3 velas japonesas, </a:t>
            </a: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mismo tiempo debe tener una tendencia 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alcista previa.</a:t>
            </a:r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rompimiento debe ser en la zona de 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soporte.</a:t>
            </a:r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CuadroTexto 73"/>
          <p:cNvSpPr txBox="1"/>
          <p:nvPr/>
        </p:nvSpPr>
        <p:spPr>
          <a:xfrm>
            <a:off x="3384635" y="8544212"/>
            <a:ext cx="1248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SOPORTE</a:t>
            </a:r>
          </a:p>
        </p:txBody>
      </p:sp>
      <p:sp>
        <p:nvSpPr>
          <p:cNvPr id="75" name="CuadroTexto 74"/>
          <p:cNvSpPr txBox="1"/>
          <p:nvPr/>
        </p:nvSpPr>
        <p:spPr>
          <a:xfrm>
            <a:off x="2136246" y="6261536"/>
            <a:ext cx="1706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1-3 Velas japonesas</a:t>
            </a:r>
          </a:p>
        </p:txBody>
      </p:sp>
      <p:sp>
        <p:nvSpPr>
          <p:cNvPr id="55" name="Flecha abajo 54"/>
          <p:cNvSpPr/>
          <p:nvPr/>
        </p:nvSpPr>
        <p:spPr>
          <a:xfrm rot="19640045">
            <a:off x="5230606" y="3326417"/>
            <a:ext cx="255618" cy="380617"/>
          </a:xfrm>
          <a:prstGeom prst="downArrow">
            <a:avLst>
              <a:gd name="adj1" fmla="val 10051"/>
              <a:gd name="adj2" fmla="val 3573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6" name="CuadroTexto 55"/>
          <p:cNvSpPr txBox="1"/>
          <p:nvPr/>
        </p:nvSpPr>
        <p:spPr>
          <a:xfrm>
            <a:off x="5103873" y="981363"/>
            <a:ext cx="227592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1200" b="1" dirty="0" smtClean="0">
                <a:solidFill>
                  <a:srgbClr val="FF0000"/>
                </a:solidFill>
              </a:rPr>
              <a:t>Tendencia bajista previa</a:t>
            </a:r>
          </a:p>
        </p:txBody>
      </p:sp>
      <p:sp>
        <p:nvSpPr>
          <p:cNvPr id="57" name="Abrir llave 56"/>
          <p:cNvSpPr/>
          <p:nvPr/>
        </p:nvSpPr>
        <p:spPr>
          <a:xfrm>
            <a:off x="1342038" y="6640178"/>
            <a:ext cx="499892" cy="1723905"/>
          </a:xfrm>
          <a:prstGeom prst="leftBrace">
            <a:avLst>
              <a:gd name="adj1" fmla="val 8333"/>
              <a:gd name="adj2" fmla="val 52109"/>
            </a:avLst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9" name="Rectángulo 58"/>
          <p:cNvSpPr/>
          <p:nvPr/>
        </p:nvSpPr>
        <p:spPr>
          <a:xfrm>
            <a:off x="1027435" y="7094837"/>
            <a:ext cx="424085" cy="33855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TP</a:t>
            </a:r>
            <a:endParaRPr lang="es-E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92" name="Flecha abajo 91"/>
          <p:cNvSpPr/>
          <p:nvPr/>
        </p:nvSpPr>
        <p:spPr>
          <a:xfrm rot="13461449">
            <a:off x="996613" y="6411001"/>
            <a:ext cx="255618" cy="380617"/>
          </a:xfrm>
          <a:prstGeom prst="downArrow">
            <a:avLst>
              <a:gd name="adj1" fmla="val 10051"/>
              <a:gd name="adj2" fmla="val 35731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8" name="CuadroTexto 107"/>
          <p:cNvSpPr txBox="1"/>
          <p:nvPr/>
        </p:nvSpPr>
        <p:spPr>
          <a:xfrm>
            <a:off x="718815" y="5947393"/>
            <a:ext cx="227064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1200" b="1" dirty="0" smtClean="0">
                <a:solidFill>
                  <a:srgbClr val="002060"/>
                </a:solidFill>
              </a:rPr>
              <a:t>Tendencia alcista previa</a:t>
            </a:r>
          </a:p>
        </p:txBody>
      </p:sp>
      <p:cxnSp>
        <p:nvCxnSpPr>
          <p:cNvPr id="7" name="Conector recto 6"/>
          <p:cNvCxnSpPr/>
          <p:nvPr/>
        </p:nvCxnSpPr>
        <p:spPr>
          <a:xfrm>
            <a:off x="6206615" y="3546737"/>
            <a:ext cx="611557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>
            <a:off x="1816789" y="6627363"/>
            <a:ext cx="608911" cy="1172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echa abajo 52"/>
          <p:cNvSpPr/>
          <p:nvPr/>
        </p:nvSpPr>
        <p:spPr>
          <a:xfrm rot="19640045">
            <a:off x="3849237" y="7944583"/>
            <a:ext cx="255618" cy="380617"/>
          </a:xfrm>
          <a:prstGeom prst="downArrow">
            <a:avLst>
              <a:gd name="adj1" fmla="val 10051"/>
              <a:gd name="adj2" fmla="val 3573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0" name="Flecha abajo 59"/>
          <p:cNvSpPr/>
          <p:nvPr/>
        </p:nvSpPr>
        <p:spPr>
          <a:xfrm rot="13461449">
            <a:off x="8227265" y="1797634"/>
            <a:ext cx="255618" cy="380617"/>
          </a:xfrm>
          <a:prstGeom prst="downArrow">
            <a:avLst>
              <a:gd name="adj1" fmla="val 10051"/>
              <a:gd name="adj2" fmla="val 35731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6345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ángulo 78"/>
          <p:cNvSpPr/>
          <p:nvPr/>
        </p:nvSpPr>
        <p:spPr>
          <a:xfrm>
            <a:off x="1" y="1094860"/>
            <a:ext cx="4405312" cy="3991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" name="Triángulo isósceles 2"/>
          <p:cNvSpPr/>
          <p:nvPr/>
        </p:nvSpPr>
        <p:spPr>
          <a:xfrm flipH="1" flipV="1">
            <a:off x="-1" y="-2"/>
            <a:ext cx="837128" cy="10799763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4" name="Rectángulo 3"/>
          <p:cNvSpPr/>
          <p:nvPr/>
        </p:nvSpPr>
        <p:spPr>
          <a:xfrm>
            <a:off x="1" y="173975"/>
            <a:ext cx="9144000" cy="761747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endParaRPr lang="es-ES" sz="4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nkGothic Md BT" panose="020B0807020203060204" pitchFamily="3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581240" y="1113361"/>
            <a:ext cx="28468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DOBLE SUELO</a:t>
            </a:r>
            <a:endParaRPr lang="es-E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grpSp>
        <p:nvGrpSpPr>
          <p:cNvPr id="37" name="Grupo 36"/>
          <p:cNvGrpSpPr/>
          <p:nvPr/>
        </p:nvGrpSpPr>
        <p:grpSpPr>
          <a:xfrm>
            <a:off x="3283954" y="1121230"/>
            <a:ext cx="1135957" cy="350185"/>
            <a:chOff x="2885647" y="1109058"/>
            <a:chExt cx="1780534" cy="386242"/>
          </a:xfrm>
        </p:grpSpPr>
        <p:grpSp>
          <p:nvGrpSpPr>
            <p:cNvPr id="32" name="Grupo 31"/>
            <p:cNvGrpSpPr/>
            <p:nvPr/>
          </p:nvGrpSpPr>
          <p:grpSpPr>
            <a:xfrm>
              <a:off x="3775914" y="1109699"/>
              <a:ext cx="890267" cy="385601"/>
              <a:chOff x="3263169" y="1104729"/>
              <a:chExt cx="890267" cy="385601"/>
            </a:xfrm>
          </p:grpSpPr>
          <p:sp>
            <p:nvSpPr>
              <p:cNvPr id="17" name="Cheurón 16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Cheurón 22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Cheurón 23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Grupo 32"/>
            <p:cNvGrpSpPr/>
            <p:nvPr/>
          </p:nvGrpSpPr>
          <p:grpSpPr>
            <a:xfrm>
              <a:off x="2885647" y="1109058"/>
              <a:ext cx="890267" cy="385601"/>
              <a:chOff x="3263169" y="1104729"/>
              <a:chExt cx="890267" cy="385601"/>
            </a:xfrm>
          </p:grpSpPr>
          <p:sp>
            <p:nvSpPr>
              <p:cNvPr id="34" name="Cheurón 33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Cheurón 34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Cheurón 35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3" name="Rectángulo 92"/>
          <p:cNvSpPr/>
          <p:nvPr/>
        </p:nvSpPr>
        <p:spPr>
          <a:xfrm rot="10800000">
            <a:off x="4699009" y="5683803"/>
            <a:ext cx="4405312" cy="3991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94" name="Grupo 93"/>
          <p:cNvGrpSpPr/>
          <p:nvPr/>
        </p:nvGrpSpPr>
        <p:grpSpPr>
          <a:xfrm rot="10800000">
            <a:off x="7982962" y="5710173"/>
            <a:ext cx="1135957" cy="350185"/>
            <a:chOff x="2885647" y="1109058"/>
            <a:chExt cx="1780534" cy="386242"/>
          </a:xfrm>
        </p:grpSpPr>
        <p:grpSp>
          <p:nvGrpSpPr>
            <p:cNvPr id="95" name="Grupo 94"/>
            <p:cNvGrpSpPr/>
            <p:nvPr/>
          </p:nvGrpSpPr>
          <p:grpSpPr>
            <a:xfrm>
              <a:off x="3775914" y="1109699"/>
              <a:ext cx="890267" cy="385601"/>
              <a:chOff x="3263169" y="1104729"/>
              <a:chExt cx="890267" cy="385601"/>
            </a:xfrm>
          </p:grpSpPr>
          <p:sp>
            <p:nvSpPr>
              <p:cNvPr id="100" name="Cheurón 99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Cheurón 100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Cheurón 101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6" name="Grupo 95"/>
            <p:cNvGrpSpPr/>
            <p:nvPr/>
          </p:nvGrpSpPr>
          <p:grpSpPr>
            <a:xfrm>
              <a:off x="2885647" y="1109058"/>
              <a:ext cx="890267" cy="385601"/>
              <a:chOff x="3263169" y="1104729"/>
              <a:chExt cx="890267" cy="385601"/>
            </a:xfrm>
          </p:grpSpPr>
          <p:sp>
            <p:nvSpPr>
              <p:cNvPr id="97" name="Cheurón 96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Cheurón 97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Cheurón 98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3" name="Rectángulo 102"/>
          <p:cNvSpPr/>
          <p:nvPr/>
        </p:nvSpPr>
        <p:spPr>
          <a:xfrm>
            <a:off x="5237268" y="5677688"/>
            <a:ext cx="279279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DOBLE TECHO</a:t>
            </a:r>
            <a:endParaRPr lang="es-E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1378445" y="189114"/>
            <a:ext cx="673956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PATRONES DE </a:t>
            </a:r>
            <a:r>
              <a:rPr lang="es-E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CAMBIO</a:t>
            </a:r>
            <a:endParaRPr lang="es-E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64" name="Rectángulo 63"/>
          <p:cNvSpPr/>
          <p:nvPr/>
        </p:nvSpPr>
        <p:spPr>
          <a:xfrm>
            <a:off x="794693" y="1537486"/>
            <a:ext cx="3648225" cy="41470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5" name="Rectángulo 64"/>
          <p:cNvSpPr/>
          <p:nvPr/>
        </p:nvSpPr>
        <p:spPr>
          <a:xfrm>
            <a:off x="4650114" y="3966694"/>
            <a:ext cx="4417955" cy="1635936"/>
          </a:xfrm>
          <a:prstGeom prst="rect">
            <a:avLst/>
          </a:prstGeom>
          <a:solidFill>
            <a:srgbClr val="F0CB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6" name="Rectángulo 65"/>
          <p:cNvSpPr/>
          <p:nvPr/>
        </p:nvSpPr>
        <p:spPr>
          <a:xfrm>
            <a:off x="4970390" y="6207023"/>
            <a:ext cx="4029686" cy="452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9" name="CuadroTexto 108"/>
          <p:cNvSpPr txBox="1"/>
          <p:nvPr/>
        </p:nvSpPr>
        <p:spPr>
          <a:xfrm>
            <a:off x="4650114" y="3940707"/>
            <a:ext cx="4422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600" b="1" dirty="0" smtClean="0">
                <a:solidFill>
                  <a:srgbClr val="FF0000"/>
                </a:solidFill>
              </a:rPr>
              <a:t>IMPORTANCIA</a:t>
            </a:r>
          </a:p>
        </p:txBody>
      </p:sp>
      <p:sp>
        <p:nvSpPr>
          <p:cNvPr id="113" name="Rectángulo 112"/>
          <p:cNvSpPr/>
          <p:nvPr/>
        </p:nvSpPr>
        <p:spPr>
          <a:xfrm>
            <a:off x="232159" y="9096531"/>
            <a:ext cx="4417955" cy="1635936"/>
          </a:xfrm>
          <a:prstGeom prst="rect">
            <a:avLst/>
          </a:prstGeom>
          <a:solidFill>
            <a:srgbClr val="F0CB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4" name="CuadroTexto 113"/>
          <p:cNvSpPr txBox="1"/>
          <p:nvPr/>
        </p:nvSpPr>
        <p:spPr>
          <a:xfrm>
            <a:off x="232159" y="9070544"/>
            <a:ext cx="4422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600" b="1" dirty="0" smtClean="0">
                <a:solidFill>
                  <a:srgbClr val="FF0000"/>
                </a:solidFill>
              </a:rPr>
              <a:t>IMPORTANCIA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4720333" y="4307608"/>
            <a:ext cx="4347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1400" dirty="0" smtClean="0"/>
              <a:t>El </a:t>
            </a:r>
            <a:r>
              <a:rPr lang="es-419" sz="1400" dirty="0" err="1" smtClean="0"/>
              <a:t>take</a:t>
            </a:r>
            <a:r>
              <a:rPr lang="es-419" sz="1400" dirty="0" smtClean="0"/>
              <a:t> </a:t>
            </a:r>
            <a:r>
              <a:rPr lang="es-419" sz="1400" dirty="0" err="1" smtClean="0"/>
              <a:t>profit</a:t>
            </a:r>
            <a:r>
              <a:rPr lang="es-419" sz="1400" dirty="0" smtClean="0"/>
              <a:t> (</a:t>
            </a:r>
            <a:r>
              <a:rPr lang="es-419" sz="1400" dirty="0" err="1" smtClean="0"/>
              <a:t>tp</a:t>
            </a:r>
            <a:r>
              <a:rPr lang="es-419" sz="1400" dirty="0" smtClean="0"/>
              <a:t>) a considerar es la altura del doble suelo.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1400" dirty="0" smtClean="0"/>
              <a:t>El precio puede hacer un retroceso después del rompimiento.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794693" y="1610100"/>
            <a:ext cx="35649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doble suelo indica la indecisión de los inversores y se caracteriza por el movimiento lateral del mercado.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 conformado por 2 suelos alineados y unidos entre si.</a:t>
            </a:r>
          </a:p>
          <a:p>
            <a:pPr algn="just"/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patrón es valido si el ancho de cada suelo es menor a su altura, </a:t>
            </a: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mismo tiempo debe tener una tendencia 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bajista previa.</a:t>
            </a:r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rompimiento debe ser en la zona de 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resistencia.</a:t>
            </a:r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39" y="6176347"/>
            <a:ext cx="3739573" cy="266149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39" y="1234684"/>
            <a:ext cx="3733185" cy="2656952"/>
          </a:xfrm>
          <a:prstGeom prst="rect">
            <a:avLst/>
          </a:prstGeom>
        </p:spPr>
      </p:pic>
      <p:sp>
        <p:nvSpPr>
          <p:cNvPr id="76" name="Abrir llave 75"/>
          <p:cNvSpPr/>
          <p:nvPr/>
        </p:nvSpPr>
        <p:spPr>
          <a:xfrm rot="10800000" flipH="1">
            <a:off x="4697374" y="1801966"/>
            <a:ext cx="531815" cy="1715547"/>
          </a:xfrm>
          <a:prstGeom prst="leftBrace">
            <a:avLst>
              <a:gd name="adj1" fmla="val 8333"/>
              <a:gd name="adj2" fmla="val 51399"/>
            </a:avLst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7" name="Rectángulo 76"/>
          <p:cNvSpPr/>
          <p:nvPr/>
        </p:nvSpPr>
        <p:spPr>
          <a:xfrm>
            <a:off x="4483251" y="2213114"/>
            <a:ext cx="424085" cy="33855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TP</a:t>
            </a:r>
            <a:endParaRPr lang="es-E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cxnSp>
        <p:nvCxnSpPr>
          <p:cNvPr id="51" name="Conector recto 50"/>
          <p:cNvCxnSpPr/>
          <p:nvPr/>
        </p:nvCxnSpPr>
        <p:spPr>
          <a:xfrm>
            <a:off x="7005931" y="1968120"/>
            <a:ext cx="19107" cy="1549394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CuadroTexto 53"/>
          <p:cNvSpPr txBox="1"/>
          <p:nvPr/>
        </p:nvSpPr>
        <p:spPr>
          <a:xfrm>
            <a:off x="5835620" y="1938075"/>
            <a:ext cx="662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ancho</a:t>
            </a:r>
          </a:p>
        </p:txBody>
      </p:sp>
      <p:cxnSp>
        <p:nvCxnSpPr>
          <p:cNvPr id="55" name="Conector recto 54"/>
          <p:cNvCxnSpPr/>
          <p:nvPr/>
        </p:nvCxnSpPr>
        <p:spPr>
          <a:xfrm flipH="1">
            <a:off x="5467698" y="1910202"/>
            <a:ext cx="1398657" cy="9682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CuadroTexto 58"/>
          <p:cNvSpPr txBox="1"/>
          <p:nvPr/>
        </p:nvSpPr>
        <p:spPr>
          <a:xfrm>
            <a:off x="6684078" y="3521265"/>
            <a:ext cx="662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altura</a:t>
            </a:r>
          </a:p>
        </p:txBody>
      </p:sp>
      <p:sp>
        <p:nvSpPr>
          <p:cNvPr id="116" name="CuadroTexto 115"/>
          <p:cNvSpPr txBox="1"/>
          <p:nvPr/>
        </p:nvSpPr>
        <p:spPr>
          <a:xfrm>
            <a:off x="7288442" y="1380385"/>
            <a:ext cx="1248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RESISTENCIA</a:t>
            </a:r>
          </a:p>
        </p:txBody>
      </p:sp>
      <p:sp>
        <p:nvSpPr>
          <p:cNvPr id="70" name="CuadroTexto 69"/>
          <p:cNvSpPr txBox="1"/>
          <p:nvPr/>
        </p:nvSpPr>
        <p:spPr>
          <a:xfrm>
            <a:off x="5151716" y="6334605"/>
            <a:ext cx="36429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doble techo indica la indecisión de los inversores y se caracteriza por el movimiento lateral del mercado.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 conformado por 2 techos alineados y unidos entre si.</a:t>
            </a:r>
          </a:p>
          <a:p>
            <a:pPr algn="just"/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patrón es valido si el ancho de cada techo es menor a su altura, </a:t>
            </a: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mismo tiempo debe tener una tendencia 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alcista previa.</a:t>
            </a:r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rompimiento debe ser en la zona de 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soporte.</a:t>
            </a:r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CuadroTexto 70"/>
          <p:cNvSpPr txBox="1"/>
          <p:nvPr/>
        </p:nvSpPr>
        <p:spPr>
          <a:xfrm>
            <a:off x="363601" y="9540543"/>
            <a:ext cx="4089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1400" dirty="0" smtClean="0"/>
              <a:t>El </a:t>
            </a:r>
            <a:r>
              <a:rPr lang="es-419" sz="1400" dirty="0" err="1" smtClean="0"/>
              <a:t>take</a:t>
            </a:r>
            <a:r>
              <a:rPr lang="es-419" sz="1400" dirty="0" smtClean="0"/>
              <a:t> </a:t>
            </a:r>
            <a:r>
              <a:rPr lang="es-419" sz="1400" dirty="0" err="1" smtClean="0"/>
              <a:t>profit</a:t>
            </a:r>
            <a:r>
              <a:rPr lang="es-419" sz="1400" dirty="0" smtClean="0"/>
              <a:t> (</a:t>
            </a:r>
            <a:r>
              <a:rPr lang="es-419" sz="1400" dirty="0" err="1" smtClean="0"/>
              <a:t>tp</a:t>
            </a:r>
            <a:r>
              <a:rPr lang="es-419" sz="1400" dirty="0" smtClean="0"/>
              <a:t>) a considerar es la altura del doble techo.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1400" dirty="0" smtClean="0"/>
              <a:t>El precio puede hacer un retroceso después del rompimiento.</a:t>
            </a:r>
          </a:p>
        </p:txBody>
      </p:sp>
      <p:sp>
        <p:nvSpPr>
          <p:cNvPr id="72" name="Abrir llave 71"/>
          <p:cNvSpPr/>
          <p:nvPr/>
        </p:nvSpPr>
        <p:spPr>
          <a:xfrm rot="10800000" flipH="1">
            <a:off x="357871" y="6663653"/>
            <a:ext cx="536724" cy="1577808"/>
          </a:xfrm>
          <a:prstGeom prst="leftBrace">
            <a:avLst>
              <a:gd name="adj1" fmla="val 8333"/>
              <a:gd name="adj2" fmla="val 51399"/>
            </a:avLst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3" name="Rectángulo 72"/>
          <p:cNvSpPr/>
          <p:nvPr/>
        </p:nvSpPr>
        <p:spPr>
          <a:xfrm>
            <a:off x="128127" y="6998033"/>
            <a:ext cx="424085" cy="33855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TP</a:t>
            </a:r>
            <a:endParaRPr lang="es-E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2977402" y="8436402"/>
            <a:ext cx="1102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SOPORTE</a:t>
            </a:r>
          </a:p>
        </p:txBody>
      </p:sp>
      <p:cxnSp>
        <p:nvCxnSpPr>
          <p:cNvPr id="84" name="Conector recto 83"/>
          <p:cNvCxnSpPr/>
          <p:nvPr/>
        </p:nvCxnSpPr>
        <p:spPr>
          <a:xfrm flipH="1">
            <a:off x="998748" y="8131051"/>
            <a:ext cx="1398657" cy="9682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Conector recto 84"/>
          <p:cNvCxnSpPr/>
          <p:nvPr/>
        </p:nvCxnSpPr>
        <p:spPr>
          <a:xfrm flipH="1">
            <a:off x="2559678" y="6663653"/>
            <a:ext cx="17477" cy="1348801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2266966" y="6334606"/>
            <a:ext cx="693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altura</a:t>
            </a:r>
          </a:p>
        </p:txBody>
      </p:sp>
      <p:sp>
        <p:nvSpPr>
          <p:cNvPr id="87" name="CuadroTexto 86"/>
          <p:cNvSpPr txBox="1"/>
          <p:nvPr/>
        </p:nvSpPr>
        <p:spPr>
          <a:xfrm>
            <a:off x="1397728" y="7854052"/>
            <a:ext cx="662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ancho</a:t>
            </a:r>
          </a:p>
        </p:txBody>
      </p:sp>
      <p:sp>
        <p:nvSpPr>
          <p:cNvPr id="57" name="Flecha abajo 56"/>
          <p:cNvSpPr/>
          <p:nvPr/>
        </p:nvSpPr>
        <p:spPr>
          <a:xfrm rot="19640045">
            <a:off x="5412043" y="3327205"/>
            <a:ext cx="255618" cy="380617"/>
          </a:xfrm>
          <a:prstGeom prst="downArrow">
            <a:avLst>
              <a:gd name="adj1" fmla="val 10051"/>
              <a:gd name="adj2" fmla="val 3573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7" name="Flecha abajo 66"/>
          <p:cNvSpPr/>
          <p:nvPr/>
        </p:nvSpPr>
        <p:spPr>
          <a:xfrm rot="13461449">
            <a:off x="960883" y="6323286"/>
            <a:ext cx="255618" cy="380617"/>
          </a:xfrm>
          <a:prstGeom prst="downArrow">
            <a:avLst>
              <a:gd name="adj1" fmla="val 10051"/>
              <a:gd name="adj2" fmla="val 35731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80" name="Conector recto 79"/>
          <p:cNvCxnSpPr/>
          <p:nvPr/>
        </p:nvCxnSpPr>
        <p:spPr>
          <a:xfrm>
            <a:off x="5267520" y="3517514"/>
            <a:ext cx="795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/>
          <p:cNvCxnSpPr/>
          <p:nvPr/>
        </p:nvCxnSpPr>
        <p:spPr>
          <a:xfrm>
            <a:off x="837127" y="6663653"/>
            <a:ext cx="795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echa abajo 60"/>
          <p:cNvSpPr/>
          <p:nvPr/>
        </p:nvSpPr>
        <p:spPr>
          <a:xfrm rot="19640045">
            <a:off x="3911452" y="8366678"/>
            <a:ext cx="255618" cy="380617"/>
          </a:xfrm>
          <a:prstGeom prst="downArrow">
            <a:avLst>
              <a:gd name="adj1" fmla="val 10051"/>
              <a:gd name="adj2" fmla="val 3573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9" name="CuadroTexto 68"/>
          <p:cNvSpPr txBox="1"/>
          <p:nvPr/>
        </p:nvSpPr>
        <p:spPr>
          <a:xfrm>
            <a:off x="5148400" y="958805"/>
            <a:ext cx="227592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1200" b="1" dirty="0" smtClean="0">
                <a:solidFill>
                  <a:srgbClr val="FF0000"/>
                </a:solidFill>
              </a:rPr>
              <a:t>Tendencia bajista previa</a:t>
            </a:r>
          </a:p>
        </p:txBody>
      </p:sp>
      <p:sp>
        <p:nvSpPr>
          <p:cNvPr id="74" name="CuadroTexto 73"/>
          <p:cNvSpPr txBox="1"/>
          <p:nvPr/>
        </p:nvSpPr>
        <p:spPr>
          <a:xfrm>
            <a:off x="690265" y="5889666"/>
            <a:ext cx="227064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1200" b="1" dirty="0" smtClean="0">
                <a:solidFill>
                  <a:srgbClr val="002060"/>
                </a:solidFill>
              </a:rPr>
              <a:t>Tendencia alcista previa</a:t>
            </a:r>
          </a:p>
        </p:txBody>
      </p:sp>
      <p:sp>
        <p:nvSpPr>
          <p:cNvPr id="75" name="Flecha abajo 74"/>
          <p:cNvSpPr/>
          <p:nvPr/>
        </p:nvSpPr>
        <p:spPr>
          <a:xfrm rot="13461449">
            <a:off x="8460274" y="1315131"/>
            <a:ext cx="255618" cy="380617"/>
          </a:xfrm>
          <a:prstGeom prst="downArrow">
            <a:avLst>
              <a:gd name="adj1" fmla="val 10051"/>
              <a:gd name="adj2" fmla="val 35731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3162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ángulo 78"/>
          <p:cNvSpPr/>
          <p:nvPr/>
        </p:nvSpPr>
        <p:spPr>
          <a:xfrm>
            <a:off x="1" y="1094860"/>
            <a:ext cx="4405312" cy="3991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" name="Triángulo isósceles 2"/>
          <p:cNvSpPr/>
          <p:nvPr/>
        </p:nvSpPr>
        <p:spPr>
          <a:xfrm flipH="1" flipV="1">
            <a:off x="-1" y="-2"/>
            <a:ext cx="837128" cy="10799763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4" name="Rectángulo 3"/>
          <p:cNvSpPr/>
          <p:nvPr/>
        </p:nvSpPr>
        <p:spPr>
          <a:xfrm>
            <a:off x="1" y="173975"/>
            <a:ext cx="9144000" cy="761747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endParaRPr lang="es-ES" sz="4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nkGothic Md BT" panose="020B0807020203060204" pitchFamily="3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581240" y="1113361"/>
            <a:ext cx="28468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TRIPLE SUELO</a:t>
            </a:r>
            <a:endParaRPr lang="es-E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grpSp>
        <p:nvGrpSpPr>
          <p:cNvPr id="37" name="Grupo 36"/>
          <p:cNvGrpSpPr/>
          <p:nvPr/>
        </p:nvGrpSpPr>
        <p:grpSpPr>
          <a:xfrm>
            <a:off x="3283954" y="1121230"/>
            <a:ext cx="1135957" cy="350185"/>
            <a:chOff x="2885647" y="1109058"/>
            <a:chExt cx="1780534" cy="386242"/>
          </a:xfrm>
        </p:grpSpPr>
        <p:grpSp>
          <p:nvGrpSpPr>
            <p:cNvPr id="32" name="Grupo 31"/>
            <p:cNvGrpSpPr/>
            <p:nvPr/>
          </p:nvGrpSpPr>
          <p:grpSpPr>
            <a:xfrm>
              <a:off x="3775914" y="1109699"/>
              <a:ext cx="890267" cy="385601"/>
              <a:chOff x="3263169" y="1104729"/>
              <a:chExt cx="890267" cy="385601"/>
            </a:xfrm>
          </p:grpSpPr>
          <p:sp>
            <p:nvSpPr>
              <p:cNvPr id="17" name="Cheurón 16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Cheurón 22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Cheurón 23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Grupo 32"/>
            <p:cNvGrpSpPr/>
            <p:nvPr/>
          </p:nvGrpSpPr>
          <p:grpSpPr>
            <a:xfrm>
              <a:off x="2885647" y="1109058"/>
              <a:ext cx="890267" cy="385601"/>
              <a:chOff x="3263169" y="1104729"/>
              <a:chExt cx="890267" cy="385601"/>
            </a:xfrm>
          </p:grpSpPr>
          <p:sp>
            <p:nvSpPr>
              <p:cNvPr id="34" name="Cheurón 33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Cheurón 34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Cheurón 35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3" name="Rectángulo 92"/>
          <p:cNvSpPr/>
          <p:nvPr/>
        </p:nvSpPr>
        <p:spPr>
          <a:xfrm rot="10800000">
            <a:off x="4699009" y="5683803"/>
            <a:ext cx="4405312" cy="3991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94" name="Grupo 93"/>
          <p:cNvGrpSpPr/>
          <p:nvPr/>
        </p:nvGrpSpPr>
        <p:grpSpPr>
          <a:xfrm rot="10800000">
            <a:off x="7982962" y="5710173"/>
            <a:ext cx="1135957" cy="350185"/>
            <a:chOff x="2885647" y="1109058"/>
            <a:chExt cx="1780534" cy="386242"/>
          </a:xfrm>
        </p:grpSpPr>
        <p:grpSp>
          <p:nvGrpSpPr>
            <p:cNvPr id="95" name="Grupo 94"/>
            <p:cNvGrpSpPr/>
            <p:nvPr/>
          </p:nvGrpSpPr>
          <p:grpSpPr>
            <a:xfrm>
              <a:off x="3775914" y="1109699"/>
              <a:ext cx="890267" cy="385601"/>
              <a:chOff x="3263169" y="1104729"/>
              <a:chExt cx="890267" cy="385601"/>
            </a:xfrm>
          </p:grpSpPr>
          <p:sp>
            <p:nvSpPr>
              <p:cNvPr id="100" name="Cheurón 99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Cheurón 100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Cheurón 101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6" name="Grupo 95"/>
            <p:cNvGrpSpPr/>
            <p:nvPr/>
          </p:nvGrpSpPr>
          <p:grpSpPr>
            <a:xfrm>
              <a:off x="2885647" y="1109058"/>
              <a:ext cx="890267" cy="385601"/>
              <a:chOff x="3263169" y="1104729"/>
              <a:chExt cx="890267" cy="385601"/>
            </a:xfrm>
          </p:grpSpPr>
          <p:sp>
            <p:nvSpPr>
              <p:cNvPr id="97" name="Cheurón 96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Cheurón 97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Cheurón 98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3" name="Rectángulo 102"/>
          <p:cNvSpPr/>
          <p:nvPr/>
        </p:nvSpPr>
        <p:spPr>
          <a:xfrm>
            <a:off x="5237268" y="5677688"/>
            <a:ext cx="279279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TRIPLE TECHO</a:t>
            </a:r>
            <a:endParaRPr lang="es-E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1378445" y="189114"/>
            <a:ext cx="673956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PATRONES DE </a:t>
            </a:r>
            <a:r>
              <a:rPr lang="es-E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CAMBIO</a:t>
            </a:r>
            <a:endParaRPr lang="es-E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64" name="Rectángulo 63"/>
          <p:cNvSpPr/>
          <p:nvPr/>
        </p:nvSpPr>
        <p:spPr>
          <a:xfrm>
            <a:off x="794693" y="1537486"/>
            <a:ext cx="3648225" cy="41470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5" name="Rectángulo 64"/>
          <p:cNvSpPr/>
          <p:nvPr/>
        </p:nvSpPr>
        <p:spPr>
          <a:xfrm>
            <a:off x="4650114" y="3966694"/>
            <a:ext cx="4417955" cy="1635936"/>
          </a:xfrm>
          <a:prstGeom prst="rect">
            <a:avLst/>
          </a:prstGeom>
          <a:solidFill>
            <a:srgbClr val="F0CB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6" name="Rectángulo 65"/>
          <p:cNvSpPr/>
          <p:nvPr/>
        </p:nvSpPr>
        <p:spPr>
          <a:xfrm>
            <a:off x="4970390" y="6207023"/>
            <a:ext cx="4029686" cy="452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9" name="CuadroTexto 108"/>
          <p:cNvSpPr txBox="1"/>
          <p:nvPr/>
        </p:nvSpPr>
        <p:spPr>
          <a:xfrm>
            <a:off x="4650114" y="3940707"/>
            <a:ext cx="4422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600" b="1" dirty="0" smtClean="0">
                <a:solidFill>
                  <a:srgbClr val="FF0000"/>
                </a:solidFill>
              </a:rPr>
              <a:t>IMPORTANCIA</a:t>
            </a:r>
          </a:p>
        </p:txBody>
      </p:sp>
      <p:sp>
        <p:nvSpPr>
          <p:cNvPr id="113" name="Rectángulo 112"/>
          <p:cNvSpPr/>
          <p:nvPr/>
        </p:nvSpPr>
        <p:spPr>
          <a:xfrm>
            <a:off x="232159" y="9096531"/>
            <a:ext cx="4417955" cy="1635936"/>
          </a:xfrm>
          <a:prstGeom prst="rect">
            <a:avLst/>
          </a:prstGeom>
          <a:solidFill>
            <a:srgbClr val="F0CB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4" name="CuadroTexto 113"/>
          <p:cNvSpPr txBox="1"/>
          <p:nvPr/>
        </p:nvSpPr>
        <p:spPr>
          <a:xfrm>
            <a:off x="232159" y="9070544"/>
            <a:ext cx="4422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600" b="1" dirty="0" smtClean="0">
                <a:solidFill>
                  <a:srgbClr val="FF0000"/>
                </a:solidFill>
              </a:rPr>
              <a:t>IMPORTANCIA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4720333" y="4307608"/>
            <a:ext cx="4241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1400" dirty="0" smtClean="0"/>
              <a:t>El </a:t>
            </a:r>
            <a:r>
              <a:rPr lang="es-419" sz="1400" dirty="0" err="1" smtClean="0"/>
              <a:t>take</a:t>
            </a:r>
            <a:r>
              <a:rPr lang="es-419" sz="1400" dirty="0" smtClean="0"/>
              <a:t> </a:t>
            </a:r>
            <a:r>
              <a:rPr lang="es-419" sz="1400" dirty="0" err="1" smtClean="0"/>
              <a:t>profit</a:t>
            </a:r>
            <a:r>
              <a:rPr lang="es-419" sz="1400" dirty="0" smtClean="0"/>
              <a:t> (</a:t>
            </a:r>
            <a:r>
              <a:rPr lang="es-419" sz="1400" dirty="0" err="1" smtClean="0"/>
              <a:t>tp</a:t>
            </a:r>
            <a:r>
              <a:rPr lang="es-419" sz="1400" dirty="0" smtClean="0"/>
              <a:t>) a considerar es la altura del triple suelo.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1400" dirty="0" smtClean="0"/>
              <a:t>El precio puede hacer un retroceso después del rompimiento.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794693" y="1610100"/>
            <a:ext cx="36429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triple suelo indica la indecisión de los inversores y se caracteriza por el movimiento lateral del mercado.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 conformado por 3 suelos alineados y unidos entre si.</a:t>
            </a:r>
          </a:p>
          <a:p>
            <a:pPr algn="just"/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patrón es valido si el ancho de cada suelo es menor a su altura, al mismo tiempo debe tener una tendencia bajista previa.</a:t>
            </a:r>
          </a:p>
          <a:p>
            <a:pPr algn="just"/>
            <a:endParaRPr lang="es-419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rompimiento debe ser en la zona de 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resistencia.</a:t>
            </a:r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5151716" y="6334605"/>
            <a:ext cx="36429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triple techo indica la indecisión de los inversores y se caracteriza por el movimiento lateral del mercado.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 conformado por 2 techos alineados y unidos entre si.</a:t>
            </a:r>
          </a:p>
          <a:p>
            <a:pPr algn="just"/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patrón es valido si el ancho de cada techo es menor a su altura, </a:t>
            </a: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mismo tiempo debe tener una tendencia 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alcista previa.</a:t>
            </a:r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rompimiento debe ser en la zona de 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soporte.</a:t>
            </a:r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CuadroTexto 70"/>
          <p:cNvSpPr txBox="1"/>
          <p:nvPr/>
        </p:nvSpPr>
        <p:spPr>
          <a:xfrm>
            <a:off x="363601" y="9540543"/>
            <a:ext cx="41088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1400" dirty="0" smtClean="0"/>
              <a:t>El </a:t>
            </a:r>
            <a:r>
              <a:rPr lang="es-419" sz="1400" dirty="0" err="1" smtClean="0"/>
              <a:t>take</a:t>
            </a:r>
            <a:r>
              <a:rPr lang="es-419" sz="1400" dirty="0" smtClean="0"/>
              <a:t> </a:t>
            </a:r>
            <a:r>
              <a:rPr lang="es-419" sz="1400" dirty="0" err="1" smtClean="0"/>
              <a:t>profit</a:t>
            </a:r>
            <a:r>
              <a:rPr lang="es-419" sz="1400" dirty="0" smtClean="0"/>
              <a:t> (</a:t>
            </a:r>
            <a:r>
              <a:rPr lang="es-419" sz="1400" dirty="0" err="1" smtClean="0"/>
              <a:t>tp</a:t>
            </a:r>
            <a:r>
              <a:rPr lang="es-419" sz="1400" dirty="0" smtClean="0"/>
              <a:t>) a considerar es la altura del triple techo.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1400" dirty="0" smtClean="0"/>
              <a:t>El precio puede hacer un retroceso después del rompimiento.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300" y="1231558"/>
            <a:ext cx="3749387" cy="266848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90" y="6171937"/>
            <a:ext cx="3775091" cy="2686777"/>
          </a:xfrm>
          <a:prstGeom prst="rect">
            <a:avLst/>
          </a:prstGeom>
        </p:spPr>
      </p:pic>
      <p:cxnSp>
        <p:nvCxnSpPr>
          <p:cNvPr id="51" name="Conector recto 50"/>
          <p:cNvCxnSpPr/>
          <p:nvPr/>
        </p:nvCxnSpPr>
        <p:spPr>
          <a:xfrm flipH="1">
            <a:off x="7506789" y="2062472"/>
            <a:ext cx="18262" cy="1440222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Abrir llave 75"/>
          <p:cNvSpPr/>
          <p:nvPr/>
        </p:nvSpPr>
        <p:spPr>
          <a:xfrm rot="10800000" flipH="1">
            <a:off x="4891991" y="1902326"/>
            <a:ext cx="260561" cy="1602095"/>
          </a:xfrm>
          <a:prstGeom prst="leftBrace">
            <a:avLst>
              <a:gd name="adj1" fmla="val 8333"/>
              <a:gd name="adj2" fmla="val 51399"/>
            </a:avLst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7" name="Rectángulo 76"/>
          <p:cNvSpPr/>
          <p:nvPr/>
        </p:nvSpPr>
        <p:spPr>
          <a:xfrm>
            <a:off x="4565261" y="2276656"/>
            <a:ext cx="424085" cy="33855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TP</a:t>
            </a:r>
            <a:endParaRPr lang="es-E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7206489" y="3497783"/>
            <a:ext cx="662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altura</a:t>
            </a:r>
          </a:p>
        </p:txBody>
      </p:sp>
      <p:cxnSp>
        <p:nvCxnSpPr>
          <p:cNvPr id="55" name="Conector recto 54"/>
          <p:cNvCxnSpPr/>
          <p:nvPr/>
        </p:nvCxnSpPr>
        <p:spPr>
          <a:xfrm flipH="1">
            <a:off x="6479147" y="1908474"/>
            <a:ext cx="960967" cy="9682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CuadroTexto 53"/>
          <p:cNvSpPr txBox="1"/>
          <p:nvPr/>
        </p:nvSpPr>
        <p:spPr>
          <a:xfrm>
            <a:off x="6628224" y="1902326"/>
            <a:ext cx="662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ancho</a:t>
            </a:r>
          </a:p>
        </p:txBody>
      </p:sp>
      <p:sp>
        <p:nvSpPr>
          <p:cNvPr id="116" name="CuadroTexto 115"/>
          <p:cNvSpPr txBox="1"/>
          <p:nvPr/>
        </p:nvSpPr>
        <p:spPr>
          <a:xfrm>
            <a:off x="7256565" y="1362129"/>
            <a:ext cx="1248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RESISTENCIA</a:t>
            </a:r>
          </a:p>
        </p:txBody>
      </p:sp>
      <p:cxnSp>
        <p:nvCxnSpPr>
          <p:cNvPr id="67" name="Conector recto 66"/>
          <p:cNvCxnSpPr/>
          <p:nvPr/>
        </p:nvCxnSpPr>
        <p:spPr>
          <a:xfrm>
            <a:off x="2919527" y="6623023"/>
            <a:ext cx="19107" cy="1399619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CuadroTexto 67"/>
          <p:cNvSpPr txBox="1"/>
          <p:nvPr/>
        </p:nvSpPr>
        <p:spPr>
          <a:xfrm>
            <a:off x="2643476" y="6367779"/>
            <a:ext cx="662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altura</a:t>
            </a:r>
          </a:p>
        </p:txBody>
      </p:sp>
      <p:cxnSp>
        <p:nvCxnSpPr>
          <p:cNvPr id="69" name="Conector recto 68"/>
          <p:cNvCxnSpPr/>
          <p:nvPr/>
        </p:nvCxnSpPr>
        <p:spPr>
          <a:xfrm flipH="1">
            <a:off x="1885451" y="8074675"/>
            <a:ext cx="960967" cy="9682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CuadroTexto 73"/>
          <p:cNvSpPr txBox="1"/>
          <p:nvPr/>
        </p:nvSpPr>
        <p:spPr>
          <a:xfrm>
            <a:off x="2031033" y="7784682"/>
            <a:ext cx="662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ancho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2900837" y="8449442"/>
            <a:ext cx="990395" cy="274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SOPORTE</a:t>
            </a:r>
          </a:p>
        </p:txBody>
      </p:sp>
      <p:sp>
        <p:nvSpPr>
          <p:cNvPr id="56" name="Abrir llave 55"/>
          <p:cNvSpPr/>
          <p:nvPr/>
        </p:nvSpPr>
        <p:spPr>
          <a:xfrm rot="10800000" flipH="1">
            <a:off x="341528" y="6627514"/>
            <a:ext cx="353216" cy="1531282"/>
          </a:xfrm>
          <a:prstGeom prst="leftBrace">
            <a:avLst>
              <a:gd name="adj1" fmla="val 8333"/>
              <a:gd name="adj2" fmla="val 51399"/>
            </a:avLst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7" name="Rectángulo 56"/>
          <p:cNvSpPr/>
          <p:nvPr/>
        </p:nvSpPr>
        <p:spPr>
          <a:xfrm>
            <a:off x="61053" y="6971378"/>
            <a:ext cx="424085" cy="33855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TP</a:t>
            </a:r>
            <a:endParaRPr lang="es-E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84" name="Flecha abajo 83"/>
          <p:cNvSpPr/>
          <p:nvPr/>
        </p:nvSpPr>
        <p:spPr>
          <a:xfrm rot="13461449">
            <a:off x="658368" y="6267379"/>
            <a:ext cx="255618" cy="380617"/>
          </a:xfrm>
          <a:prstGeom prst="downArrow">
            <a:avLst>
              <a:gd name="adj1" fmla="val 10051"/>
              <a:gd name="adj2" fmla="val 35731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86" name="Conector recto 85"/>
          <p:cNvCxnSpPr/>
          <p:nvPr/>
        </p:nvCxnSpPr>
        <p:spPr>
          <a:xfrm>
            <a:off x="5152552" y="3509870"/>
            <a:ext cx="55365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/>
          <p:cNvCxnSpPr/>
          <p:nvPr/>
        </p:nvCxnSpPr>
        <p:spPr>
          <a:xfrm>
            <a:off x="694745" y="6621494"/>
            <a:ext cx="55365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echa abajo 72"/>
          <p:cNvSpPr/>
          <p:nvPr/>
        </p:nvSpPr>
        <p:spPr>
          <a:xfrm rot="19640045">
            <a:off x="5299306" y="3410283"/>
            <a:ext cx="255618" cy="380617"/>
          </a:xfrm>
          <a:prstGeom prst="downArrow">
            <a:avLst>
              <a:gd name="adj1" fmla="val 10051"/>
              <a:gd name="adj2" fmla="val 3573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5" name="CuadroTexto 74"/>
          <p:cNvSpPr txBox="1"/>
          <p:nvPr/>
        </p:nvSpPr>
        <p:spPr>
          <a:xfrm>
            <a:off x="5088300" y="938427"/>
            <a:ext cx="227592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1200" b="1" dirty="0" smtClean="0">
                <a:solidFill>
                  <a:srgbClr val="FF0000"/>
                </a:solidFill>
              </a:rPr>
              <a:t>Tendencia bajista previa</a:t>
            </a:r>
          </a:p>
        </p:txBody>
      </p:sp>
      <p:sp>
        <p:nvSpPr>
          <p:cNvPr id="80" name="CuadroTexto 79"/>
          <p:cNvSpPr txBox="1"/>
          <p:nvPr/>
        </p:nvSpPr>
        <p:spPr>
          <a:xfrm>
            <a:off x="458448" y="5892285"/>
            <a:ext cx="227064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1200" b="1" dirty="0" smtClean="0">
                <a:solidFill>
                  <a:srgbClr val="002060"/>
                </a:solidFill>
              </a:rPr>
              <a:t>Tendencia alcista previa</a:t>
            </a:r>
          </a:p>
        </p:txBody>
      </p:sp>
      <p:sp>
        <p:nvSpPr>
          <p:cNvPr id="81" name="Flecha abajo 80"/>
          <p:cNvSpPr/>
          <p:nvPr/>
        </p:nvSpPr>
        <p:spPr>
          <a:xfrm rot="13461449">
            <a:off x="8423131" y="1279943"/>
            <a:ext cx="255618" cy="380617"/>
          </a:xfrm>
          <a:prstGeom prst="downArrow">
            <a:avLst>
              <a:gd name="adj1" fmla="val 10051"/>
              <a:gd name="adj2" fmla="val 35731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2" name="Flecha abajo 81"/>
          <p:cNvSpPr/>
          <p:nvPr/>
        </p:nvSpPr>
        <p:spPr>
          <a:xfrm rot="19640045">
            <a:off x="3836991" y="8376352"/>
            <a:ext cx="255618" cy="380617"/>
          </a:xfrm>
          <a:prstGeom prst="downArrow">
            <a:avLst>
              <a:gd name="adj1" fmla="val 10051"/>
              <a:gd name="adj2" fmla="val 3573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1259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ángulo 78"/>
          <p:cNvSpPr/>
          <p:nvPr/>
        </p:nvSpPr>
        <p:spPr>
          <a:xfrm>
            <a:off x="1" y="1094860"/>
            <a:ext cx="4405312" cy="3991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" name="Triángulo isósceles 2"/>
          <p:cNvSpPr/>
          <p:nvPr/>
        </p:nvSpPr>
        <p:spPr>
          <a:xfrm flipH="1" flipV="1">
            <a:off x="-1" y="-2"/>
            <a:ext cx="837128" cy="10799763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4" name="Rectángulo 3"/>
          <p:cNvSpPr/>
          <p:nvPr/>
        </p:nvSpPr>
        <p:spPr>
          <a:xfrm>
            <a:off x="1" y="173975"/>
            <a:ext cx="9144000" cy="761747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endParaRPr lang="es-ES" sz="4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nkGothic Md BT" panose="020B0807020203060204" pitchFamily="3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581240" y="1113361"/>
            <a:ext cx="28468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HCH</a:t>
            </a:r>
            <a:endParaRPr lang="es-E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grpSp>
        <p:nvGrpSpPr>
          <p:cNvPr id="37" name="Grupo 36"/>
          <p:cNvGrpSpPr/>
          <p:nvPr/>
        </p:nvGrpSpPr>
        <p:grpSpPr>
          <a:xfrm>
            <a:off x="3283954" y="1121230"/>
            <a:ext cx="1135957" cy="350185"/>
            <a:chOff x="2885647" y="1109058"/>
            <a:chExt cx="1780534" cy="386242"/>
          </a:xfrm>
        </p:grpSpPr>
        <p:grpSp>
          <p:nvGrpSpPr>
            <p:cNvPr id="32" name="Grupo 31"/>
            <p:cNvGrpSpPr/>
            <p:nvPr/>
          </p:nvGrpSpPr>
          <p:grpSpPr>
            <a:xfrm>
              <a:off x="3775914" y="1109699"/>
              <a:ext cx="890267" cy="385601"/>
              <a:chOff x="3263169" y="1104729"/>
              <a:chExt cx="890267" cy="385601"/>
            </a:xfrm>
          </p:grpSpPr>
          <p:sp>
            <p:nvSpPr>
              <p:cNvPr id="17" name="Cheurón 16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Cheurón 22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Cheurón 23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Grupo 32"/>
            <p:cNvGrpSpPr/>
            <p:nvPr/>
          </p:nvGrpSpPr>
          <p:grpSpPr>
            <a:xfrm>
              <a:off x="2885647" y="1109058"/>
              <a:ext cx="890267" cy="385601"/>
              <a:chOff x="3263169" y="1104729"/>
              <a:chExt cx="890267" cy="385601"/>
            </a:xfrm>
          </p:grpSpPr>
          <p:sp>
            <p:nvSpPr>
              <p:cNvPr id="34" name="Cheurón 33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Cheurón 34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Cheurón 35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3" name="Rectángulo 92"/>
          <p:cNvSpPr/>
          <p:nvPr/>
        </p:nvSpPr>
        <p:spPr>
          <a:xfrm rot="10800000">
            <a:off x="4699009" y="5683803"/>
            <a:ext cx="4405312" cy="3991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94" name="Grupo 93"/>
          <p:cNvGrpSpPr/>
          <p:nvPr/>
        </p:nvGrpSpPr>
        <p:grpSpPr>
          <a:xfrm rot="10800000">
            <a:off x="7982962" y="5710173"/>
            <a:ext cx="1135957" cy="350185"/>
            <a:chOff x="2885647" y="1109058"/>
            <a:chExt cx="1780534" cy="386242"/>
          </a:xfrm>
        </p:grpSpPr>
        <p:grpSp>
          <p:nvGrpSpPr>
            <p:cNvPr id="95" name="Grupo 94"/>
            <p:cNvGrpSpPr/>
            <p:nvPr/>
          </p:nvGrpSpPr>
          <p:grpSpPr>
            <a:xfrm>
              <a:off x="3775914" y="1109699"/>
              <a:ext cx="890267" cy="385601"/>
              <a:chOff x="3263169" y="1104729"/>
              <a:chExt cx="890267" cy="385601"/>
            </a:xfrm>
          </p:grpSpPr>
          <p:sp>
            <p:nvSpPr>
              <p:cNvPr id="100" name="Cheurón 99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Cheurón 100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Cheurón 101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6" name="Grupo 95"/>
            <p:cNvGrpSpPr/>
            <p:nvPr/>
          </p:nvGrpSpPr>
          <p:grpSpPr>
            <a:xfrm>
              <a:off x="2885647" y="1109058"/>
              <a:ext cx="890267" cy="385601"/>
              <a:chOff x="3263169" y="1104729"/>
              <a:chExt cx="890267" cy="385601"/>
            </a:xfrm>
          </p:grpSpPr>
          <p:sp>
            <p:nvSpPr>
              <p:cNvPr id="97" name="Cheurón 96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Cheurón 97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Cheurón 98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3" name="Rectángulo 102"/>
          <p:cNvSpPr/>
          <p:nvPr/>
        </p:nvSpPr>
        <p:spPr>
          <a:xfrm>
            <a:off x="5237268" y="5677688"/>
            <a:ext cx="279279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HCHI</a:t>
            </a:r>
            <a:endParaRPr lang="es-E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1378445" y="189114"/>
            <a:ext cx="673956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PATRONES DE </a:t>
            </a:r>
            <a:r>
              <a:rPr lang="es-E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CAMBIO</a:t>
            </a:r>
            <a:endParaRPr lang="es-E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64" name="Rectángulo 63"/>
          <p:cNvSpPr/>
          <p:nvPr/>
        </p:nvSpPr>
        <p:spPr>
          <a:xfrm>
            <a:off x="794693" y="1537486"/>
            <a:ext cx="3648225" cy="41470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5" name="Rectángulo 64"/>
          <p:cNvSpPr/>
          <p:nvPr/>
        </p:nvSpPr>
        <p:spPr>
          <a:xfrm>
            <a:off x="4650114" y="3966694"/>
            <a:ext cx="4417955" cy="1635936"/>
          </a:xfrm>
          <a:prstGeom prst="rect">
            <a:avLst/>
          </a:prstGeom>
          <a:solidFill>
            <a:srgbClr val="F0CB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6" name="Rectángulo 65"/>
          <p:cNvSpPr/>
          <p:nvPr/>
        </p:nvSpPr>
        <p:spPr>
          <a:xfrm>
            <a:off x="4970390" y="6207023"/>
            <a:ext cx="4029686" cy="452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9" name="CuadroTexto 108"/>
          <p:cNvSpPr txBox="1"/>
          <p:nvPr/>
        </p:nvSpPr>
        <p:spPr>
          <a:xfrm>
            <a:off x="4650114" y="3940707"/>
            <a:ext cx="4422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600" b="1" dirty="0" smtClean="0">
                <a:solidFill>
                  <a:srgbClr val="FF0000"/>
                </a:solidFill>
              </a:rPr>
              <a:t>IMPORTANCIA</a:t>
            </a:r>
          </a:p>
        </p:txBody>
      </p:sp>
      <p:sp>
        <p:nvSpPr>
          <p:cNvPr id="113" name="Rectángulo 112"/>
          <p:cNvSpPr/>
          <p:nvPr/>
        </p:nvSpPr>
        <p:spPr>
          <a:xfrm>
            <a:off x="232159" y="9096531"/>
            <a:ext cx="4417955" cy="1635936"/>
          </a:xfrm>
          <a:prstGeom prst="rect">
            <a:avLst/>
          </a:prstGeom>
          <a:solidFill>
            <a:srgbClr val="F0CB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4" name="CuadroTexto 113"/>
          <p:cNvSpPr txBox="1"/>
          <p:nvPr/>
        </p:nvSpPr>
        <p:spPr>
          <a:xfrm>
            <a:off x="232159" y="9070544"/>
            <a:ext cx="4422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600" b="1" dirty="0" smtClean="0">
                <a:solidFill>
                  <a:srgbClr val="FF0000"/>
                </a:solidFill>
              </a:rPr>
              <a:t>IMPORTANCIA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4720333" y="4307608"/>
            <a:ext cx="4241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1400" dirty="0" smtClean="0"/>
              <a:t>El </a:t>
            </a:r>
            <a:r>
              <a:rPr lang="es-419" sz="1400" dirty="0" err="1" smtClean="0"/>
              <a:t>take</a:t>
            </a:r>
            <a:r>
              <a:rPr lang="es-419" sz="1400" dirty="0" smtClean="0"/>
              <a:t> </a:t>
            </a:r>
            <a:r>
              <a:rPr lang="es-419" sz="1400" dirty="0" err="1" smtClean="0"/>
              <a:t>profit</a:t>
            </a:r>
            <a:r>
              <a:rPr lang="es-419" sz="1400" dirty="0" smtClean="0"/>
              <a:t> (</a:t>
            </a:r>
            <a:r>
              <a:rPr lang="es-419" sz="1400" dirty="0" err="1" smtClean="0"/>
              <a:t>tp</a:t>
            </a:r>
            <a:r>
              <a:rPr lang="es-419" sz="1400" dirty="0" smtClean="0"/>
              <a:t>) a considerar es la altura del suelo central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1400" dirty="0" smtClean="0"/>
              <a:t>El precio puede hacer un retroceso después del rompimiento.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795672" y="1532319"/>
            <a:ext cx="36429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hombro cabeza hombro (HCH) es uno de los patrones mas famosos  y utilizado por los traders.</a:t>
            </a: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 conformado por 2 suelos menores y un suelo central de mayor altura.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patrón es valido si la altura de los suelos menores están alineadas entre si y el suelo central tiene el doble </a:t>
            </a: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altura, al mismo tiempo debe tener una tendencia 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bajista </a:t>
            </a: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previa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s-419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rompimiento debe ser en la zona de 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resistencia.</a:t>
            </a:r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922" y="1244036"/>
            <a:ext cx="3740872" cy="2662422"/>
          </a:xfrm>
          <a:prstGeom prst="rect">
            <a:avLst/>
          </a:prstGeom>
        </p:spPr>
      </p:pic>
      <p:sp>
        <p:nvSpPr>
          <p:cNvPr id="76" name="Abrir llave 75"/>
          <p:cNvSpPr/>
          <p:nvPr/>
        </p:nvSpPr>
        <p:spPr>
          <a:xfrm rot="10800000" flipH="1">
            <a:off x="4722665" y="1658117"/>
            <a:ext cx="536724" cy="1932046"/>
          </a:xfrm>
          <a:prstGeom prst="leftBrace">
            <a:avLst>
              <a:gd name="adj1" fmla="val 8333"/>
              <a:gd name="adj2" fmla="val 51399"/>
            </a:avLst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7" name="Rectángulo 76"/>
          <p:cNvSpPr/>
          <p:nvPr/>
        </p:nvSpPr>
        <p:spPr>
          <a:xfrm>
            <a:off x="4559794" y="2144920"/>
            <a:ext cx="424085" cy="33855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TP</a:t>
            </a:r>
            <a:endParaRPr lang="es-E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cxnSp>
        <p:nvCxnSpPr>
          <p:cNvPr id="51" name="Conector recto 50"/>
          <p:cNvCxnSpPr/>
          <p:nvPr/>
        </p:nvCxnSpPr>
        <p:spPr>
          <a:xfrm>
            <a:off x="7003403" y="1721513"/>
            <a:ext cx="1091" cy="1676133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CuadroTexto 58"/>
          <p:cNvSpPr txBox="1"/>
          <p:nvPr/>
        </p:nvSpPr>
        <p:spPr>
          <a:xfrm>
            <a:off x="6947344" y="1685895"/>
            <a:ext cx="662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altura</a:t>
            </a:r>
          </a:p>
        </p:txBody>
      </p:sp>
      <p:cxnSp>
        <p:nvCxnSpPr>
          <p:cNvPr id="55" name="Conector recto 54"/>
          <p:cNvCxnSpPr/>
          <p:nvPr/>
        </p:nvCxnSpPr>
        <p:spPr>
          <a:xfrm flipH="1" flipV="1">
            <a:off x="5842187" y="2746183"/>
            <a:ext cx="2364073" cy="4687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6" name="CuadroTexto 115"/>
          <p:cNvSpPr txBox="1"/>
          <p:nvPr/>
        </p:nvSpPr>
        <p:spPr>
          <a:xfrm>
            <a:off x="7522633" y="1331753"/>
            <a:ext cx="1248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RESISTENCIA</a:t>
            </a:r>
          </a:p>
        </p:txBody>
      </p:sp>
      <p:sp>
        <p:nvSpPr>
          <p:cNvPr id="72" name="CuadroTexto 71"/>
          <p:cNvSpPr txBox="1"/>
          <p:nvPr/>
        </p:nvSpPr>
        <p:spPr>
          <a:xfrm>
            <a:off x="440619" y="9521687"/>
            <a:ext cx="40547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1400" dirty="0" smtClean="0"/>
              <a:t>El </a:t>
            </a:r>
            <a:r>
              <a:rPr lang="es-419" sz="1400" dirty="0" err="1" smtClean="0"/>
              <a:t>take</a:t>
            </a:r>
            <a:r>
              <a:rPr lang="es-419" sz="1400" dirty="0" smtClean="0"/>
              <a:t> </a:t>
            </a:r>
            <a:r>
              <a:rPr lang="es-419" sz="1400" dirty="0" err="1" smtClean="0"/>
              <a:t>profit</a:t>
            </a:r>
            <a:r>
              <a:rPr lang="es-419" sz="1400" dirty="0" smtClean="0"/>
              <a:t> (</a:t>
            </a:r>
            <a:r>
              <a:rPr lang="es-419" sz="1400" dirty="0" err="1" smtClean="0"/>
              <a:t>tp</a:t>
            </a:r>
            <a:r>
              <a:rPr lang="es-419" sz="1400" dirty="0" smtClean="0"/>
              <a:t>) a considerar es la altura del techo central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1400" dirty="0" smtClean="0"/>
              <a:t>El precio puede hacer un retroceso después del rompimiento.</a:t>
            </a:r>
          </a:p>
        </p:txBody>
      </p:sp>
      <p:sp>
        <p:nvSpPr>
          <p:cNvPr id="73" name="CuadroTexto 72"/>
          <p:cNvSpPr txBox="1"/>
          <p:nvPr/>
        </p:nvSpPr>
        <p:spPr>
          <a:xfrm>
            <a:off x="5218464" y="6280399"/>
            <a:ext cx="36429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hombro cabeza hombro invertido (HCHI) es la reversión del (HCH) 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 conformado por 2 techos menores y un techo central de mayor altura.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patrón es valido si la altura de los techos menores están alineadas entre si y el techo central tiene el doble </a:t>
            </a: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altura, al mismo tiempo debe tener una tendencia 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alcista </a:t>
            </a: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previa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s-419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rompimiento debe ser en la zona de 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soporte.</a:t>
            </a:r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12" y="6225115"/>
            <a:ext cx="3757261" cy="2674087"/>
          </a:xfrm>
          <a:prstGeom prst="rect">
            <a:avLst/>
          </a:prstGeom>
        </p:spPr>
      </p:pic>
      <p:sp>
        <p:nvSpPr>
          <p:cNvPr id="81" name="Abrir llave 80"/>
          <p:cNvSpPr/>
          <p:nvPr/>
        </p:nvSpPr>
        <p:spPr>
          <a:xfrm rot="10800000" flipH="1">
            <a:off x="329742" y="6596136"/>
            <a:ext cx="536724" cy="1932046"/>
          </a:xfrm>
          <a:prstGeom prst="leftBrace">
            <a:avLst>
              <a:gd name="adj1" fmla="val 8333"/>
              <a:gd name="adj2" fmla="val 51399"/>
            </a:avLst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4" name="Rectángulo 83"/>
          <p:cNvSpPr/>
          <p:nvPr/>
        </p:nvSpPr>
        <p:spPr>
          <a:xfrm>
            <a:off x="166871" y="7082939"/>
            <a:ext cx="424085" cy="33855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TP</a:t>
            </a:r>
            <a:endParaRPr lang="es-E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3184716" y="8544686"/>
            <a:ext cx="990395" cy="274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SOPORTE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7364280" y="2735364"/>
            <a:ext cx="873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alineación</a:t>
            </a:r>
          </a:p>
        </p:txBody>
      </p:sp>
      <p:cxnSp>
        <p:nvCxnSpPr>
          <p:cNvPr id="57" name="Conector recto 56"/>
          <p:cNvCxnSpPr/>
          <p:nvPr/>
        </p:nvCxnSpPr>
        <p:spPr>
          <a:xfrm flipH="1" flipV="1">
            <a:off x="1455826" y="7426343"/>
            <a:ext cx="2364073" cy="4687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>
            <a:off x="2572322" y="6664528"/>
            <a:ext cx="0" cy="1739529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CuadroTexto 60"/>
          <p:cNvSpPr txBox="1"/>
          <p:nvPr/>
        </p:nvSpPr>
        <p:spPr>
          <a:xfrm>
            <a:off x="2568092" y="8030563"/>
            <a:ext cx="662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altura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2880993" y="7161924"/>
            <a:ext cx="873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alineación</a:t>
            </a:r>
          </a:p>
        </p:txBody>
      </p:sp>
      <p:sp>
        <p:nvSpPr>
          <p:cNvPr id="68" name="Flecha abajo 67"/>
          <p:cNvSpPr/>
          <p:nvPr/>
        </p:nvSpPr>
        <p:spPr>
          <a:xfrm rot="19640045">
            <a:off x="5433234" y="3080333"/>
            <a:ext cx="255618" cy="380617"/>
          </a:xfrm>
          <a:prstGeom prst="downArrow">
            <a:avLst>
              <a:gd name="adj1" fmla="val 10051"/>
              <a:gd name="adj2" fmla="val 3573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0" name="Flecha abajo 69"/>
          <p:cNvSpPr/>
          <p:nvPr/>
        </p:nvSpPr>
        <p:spPr>
          <a:xfrm rot="13461449">
            <a:off x="1007701" y="6393691"/>
            <a:ext cx="255618" cy="380617"/>
          </a:xfrm>
          <a:prstGeom prst="downArrow">
            <a:avLst>
              <a:gd name="adj1" fmla="val 10051"/>
              <a:gd name="adj2" fmla="val 35731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74" name="Conector recto 73"/>
          <p:cNvCxnSpPr/>
          <p:nvPr/>
        </p:nvCxnSpPr>
        <p:spPr>
          <a:xfrm>
            <a:off x="5325521" y="3590164"/>
            <a:ext cx="162182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>
            <a:off x="866467" y="6593125"/>
            <a:ext cx="162182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5139922" y="963701"/>
            <a:ext cx="227592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1200" b="1" dirty="0" smtClean="0">
                <a:solidFill>
                  <a:srgbClr val="FF0000"/>
                </a:solidFill>
              </a:rPr>
              <a:t>Tendencia bajista previa</a:t>
            </a:r>
          </a:p>
        </p:txBody>
      </p:sp>
      <p:sp>
        <p:nvSpPr>
          <p:cNvPr id="75" name="CuadroTexto 74"/>
          <p:cNvSpPr txBox="1"/>
          <p:nvPr/>
        </p:nvSpPr>
        <p:spPr>
          <a:xfrm>
            <a:off x="696813" y="5945222"/>
            <a:ext cx="227064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1200" b="1" dirty="0" smtClean="0">
                <a:solidFill>
                  <a:srgbClr val="002060"/>
                </a:solidFill>
              </a:rPr>
              <a:t>Tendencia alcista previa</a:t>
            </a:r>
          </a:p>
        </p:txBody>
      </p:sp>
      <p:sp>
        <p:nvSpPr>
          <p:cNvPr id="80" name="Flecha abajo 79"/>
          <p:cNvSpPr/>
          <p:nvPr/>
        </p:nvSpPr>
        <p:spPr>
          <a:xfrm rot="13461449">
            <a:off x="8621351" y="1330041"/>
            <a:ext cx="140216" cy="252868"/>
          </a:xfrm>
          <a:prstGeom prst="downArrow">
            <a:avLst>
              <a:gd name="adj1" fmla="val 10051"/>
              <a:gd name="adj2" fmla="val 35731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2" name="Flecha abajo 81"/>
          <p:cNvSpPr/>
          <p:nvPr/>
        </p:nvSpPr>
        <p:spPr>
          <a:xfrm rot="19640045">
            <a:off x="4175001" y="8560242"/>
            <a:ext cx="172703" cy="264076"/>
          </a:xfrm>
          <a:prstGeom prst="downArrow">
            <a:avLst>
              <a:gd name="adj1" fmla="val 10051"/>
              <a:gd name="adj2" fmla="val 3573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3658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02" y="1227471"/>
            <a:ext cx="3755794" cy="2673043"/>
          </a:xfrm>
          <a:prstGeom prst="rect">
            <a:avLst/>
          </a:prstGeom>
        </p:spPr>
      </p:pic>
      <p:sp>
        <p:nvSpPr>
          <p:cNvPr id="79" name="Rectángulo 78"/>
          <p:cNvSpPr/>
          <p:nvPr/>
        </p:nvSpPr>
        <p:spPr>
          <a:xfrm>
            <a:off x="1" y="1094860"/>
            <a:ext cx="4405312" cy="3991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" name="Triángulo isósceles 2"/>
          <p:cNvSpPr/>
          <p:nvPr/>
        </p:nvSpPr>
        <p:spPr>
          <a:xfrm flipH="1" flipV="1">
            <a:off x="-1" y="-2"/>
            <a:ext cx="837128" cy="10799763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4" name="Rectángulo 3"/>
          <p:cNvSpPr/>
          <p:nvPr/>
        </p:nvSpPr>
        <p:spPr>
          <a:xfrm>
            <a:off x="1" y="173975"/>
            <a:ext cx="9144000" cy="761747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endParaRPr lang="es-ES" sz="4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nkGothic Md BT" panose="020B0807020203060204" pitchFamily="3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581240" y="1113361"/>
            <a:ext cx="28468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SUELO REDONDO</a:t>
            </a:r>
            <a:endParaRPr lang="es-E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grpSp>
        <p:nvGrpSpPr>
          <p:cNvPr id="37" name="Grupo 36"/>
          <p:cNvGrpSpPr/>
          <p:nvPr/>
        </p:nvGrpSpPr>
        <p:grpSpPr>
          <a:xfrm>
            <a:off x="3283954" y="1121230"/>
            <a:ext cx="1135957" cy="350185"/>
            <a:chOff x="2885647" y="1109058"/>
            <a:chExt cx="1780534" cy="386242"/>
          </a:xfrm>
        </p:grpSpPr>
        <p:grpSp>
          <p:nvGrpSpPr>
            <p:cNvPr id="32" name="Grupo 31"/>
            <p:cNvGrpSpPr/>
            <p:nvPr/>
          </p:nvGrpSpPr>
          <p:grpSpPr>
            <a:xfrm>
              <a:off x="3775914" y="1109699"/>
              <a:ext cx="890267" cy="385601"/>
              <a:chOff x="3263169" y="1104729"/>
              <a:chExt cx="890267" cy="385601"/>
            </a:xfrm>
          </p:grpSpPr>
          <p:sp>
            <p:nvSpPr>
              <p:cNvPr id="17" name="Cheurón 16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Cheurón 22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Cheurón 23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Grupo 32"/>
            <p:cNvGrpSpPr/>
            <p:nvPr/>
          </p:nvGrpSpPr>
          <p:grpSpPr>
            <a:xfrm>
              <a:off x="2885647" y="1109058"/>
              <a:ext cx="890267" cy="385601"/>
              <a:chOff x="3263169" y="1104729"/>
              <a:chExt cx="890267" cy="385601"/>
            </a:xfrm>
          </p:grpSpPr>
          <p:sp>
            <p:nvSpPr>
              <p:cNvPr id="34" name="Cheurón 33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Cheurón 34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Cheurón 35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3" name="Rectángulo 92"/>
          <p:cNvSpPr/>
          <p:nvPr/>
        </p:nvSpPr>
        <p:spPr>
          <a:xfrm rot="10800000">
            <a:off x="4699009" y="5683803"/>
            <a:ext cx="4405312" cy="3991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94" name="Grupo 93"/>
          <p:cNvGrpSpPr/>
          <p:nvPr/>
        </p:nvGrpSpPr>
        <p:grpSpPr>
          <a:xfrm rot="10800000">
            <a:off x="7982962" y="5710173"/>
            <a:ext cx="1135957" cy="350185"/>
            <a:chOff x="2885647" y="1109058"/>
            <a:chExt cx="1780534" cy="386242"/>
          </a:xfrm>
        </p:grpSpPr>
        <p:grpSp>
          <p:nvGrpSpPr>
            <p:cNvPr id="95" name="Grupo 94"/>
            <p:cNvGrpSpPr/>
            <p:nvPr/>
          </p:nvGrpSpPr>
          <p:grpSpPr>
            <a:xfrm>
              <a:off x="3775914" y="1109699"/>
              <a:ext cx="890267" cy="385601"/>
              <a:chOff x="3263169" y="1104729"/>
              <a:chExt cx="890267" cy="385601"/>
            </a:xfrm>
          </p:grpSpPr>
          <p:sp>
            <p:nvSpPr>
              <p:cNvPr id="100" name="Cheurón 99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Cheurón 100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Cheurón 101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6" name="Grupo 95"/>
            <p:cNvGrpSpPr/>
            <p:nvPr/>
          </p:nvGrpSpPr>
          <p:grpSpPr>
            <a:xfrm>
              <a:off x="2885647" y="1109058"/>
              <a:ext cx="890267" cy="385601"/>
              <a:chOff x="3263169" y="1104729"/>
              <a:chExt cx="890267" cy="385601"/>
            </a:xfrm>
          </p:grpSpPr>
          <p:sp>
            <p:nvSpPr>
              <p:cNvPr id="97" name="Cheurón 96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Cheurón 97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Cheurón 98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3" name="Rectángulo 102"/>
          <p:cNvSpPr/>
          <p:nvPr/>
        </p:nvSpPr>
        <p:spPr>
          <a:xfrm>
            <a:off x="5237268" y="5677688"/>
            <a:ext cx="279279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TECHO REDONDO</a:t>
            </a:r>
            <a:endParaRPr lang="es-E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1378445" y="189114"/>
            <a:ext cx="673956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PATRONES DE </a:t>
            </a:r>
            <a:r>
              <a:rPr lang="es-E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CAMBIO</a:t>
            </a:r>
            <a:endParaRPr lang="es-E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64" name="Rectángulo 63"/>
          <p:cNvSpPr/>
          <p:nvPr/>
        </p:nvSpPr>
        <p:spPr>
          <a:xfrm>
            <a:off x="794693" y="1537486"/>
            <a:ext cx="3648225" cy="41470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5" name="Rectángulo 64"/>
          <p:cNvSpPr/>
          <p:nvPr/>
        </p:nvSpPr>
        <p:spPr>
          <a:xfrm>
            <a:off x="4650114" y="3966694"/>
            <a:ext cx="4417955" cy="1635936"/>
          </a:xfrm>
          <a:prstGeom prst="rect">
            <a:avLst/>
          </a:prstGeom>
          <a:solidFill>
            <a:srgbClr val="F0CB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6" name="Rectángulo 65"/>
          <p:cNvSpPr/>
          <p:nvPr/>
        </p:nvSpPr>
        <p:spPr>
          <a:xfrm>
            <a:off x="4970390" y="6207023"/>
            <a:ext cx="4029686" cy="452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9" name="CuadroTexto 108"/>
          <p:cNvSpPr txBox="1"/>
          <p:nvPr/>
        </p:nvSpPr>
        <p:spPr>
          <a:xfrm>
            <a:off x="4650114" y="3940707"/>
            <a:ext cx="4422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600" b="1" dirty="0" smtClean="0">
                <a:solidFill>
                  <a:srgbClr val="FF0000"/>
                </a:solidFill>
              </a:rPr>
              <a:t>IMPORTANCIA</a:t>
            </a:r>
          </a:p>
        </p:txBody>
      </p:sp>
      <p:sp>
        <p:nvSpPr>
          <p:cNvPr id="113" name="Rectángulo 112"/>
          <p:cNvSpPr/>
          <p:nvPr/>
        </p:nvSpPr>
        <p:spPr>
          <a:xfrm>
            <a:off x="232159" y="9096531"/>
            <a:ext cx="4417955" cy="1635936"/>
          </a:xfrm>
          <a:prstGeom prst="rect">
            <a:avLst/>
          </a:prstGeom>
          <a:solidFill>
            <a:srgbClr val="F0CB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4" name="CuadroTexto 113"/>
          <p:cNvSpPr txBox="1"/>
          <p:nvPr/>
        </p:nvSpPr>
        <p:spPr>
          <a:xfrm>
            <a:off x="232159" y="9070544"/>
            <a:ext cx="4422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600" b="1" dirty="0" smtClean="0">
                <a:solidFill>
                  <a:srgbClr val="FF0000"/>
                </a:solidFill>
              </a:rPr>
              <a:t>IMPORTANCIA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4720333" y="4307608"/>
            <a:ext cx="4241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1400" dirty="0" smtClean="0"/>
              <a:t>El </a:t>
            </a:r>
            <a:r>
              <a:rPr lang="es-419" sz="1400" dirty="0" err="1" smtClean="0"/>
              <a:t>take</a:t>
            </a:r>
            <a:r>
              <a:rPr lang="es-419" sz="1400" dirty="0" smtClean="0"/>
              <a:t> </a:t>
            </a:r>
            <a:r>
              <a:rPr lang="es-419" sz="1400" dirty="0" err="1" smtClean="0"/>
              <a:t>profit</a:t>
            </a:r>
            <a:r>
              <a:rPr lang="es-419" sz="1400" dirty="0" smtClean="0"/>
              <a:t> (</a:t>
            </a:r>
            <a:r>
              <a:rPr lang="es-419" sz="1400" dirty="0" err="1" smtClean="0"/>
              <a:t>tp</a:t>
            </a:r>
            <a:r>
              <a:rPr lang="es-419" sz="1400" dirty="0" smtClean="0"/>
              <a:t>) a considerar es la altura central del suelo redondo.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1400" dirty="0" smtClean="0"/>
              <a:t>El precio puede hacer un retroceso después del rompimiento.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795672" y="1532319"/>
            <a:ext cx="36429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suelo redondo es un patrón con muy poca frecuencia en el mercado y la mayoría de las veces suele confundirse con el patrón (Bart invertido).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 conformado por 3 líneas de tendencia (alcista, bajista y lateral)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patrón es valido si el ancho inicial es mayor a la altura central, al </a:t>
            </a: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mismo tiempo debe tener una 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tendencia bajista </a:t>
            </a: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previa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rompimiento debe ser en la zona de 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resistencia.</a:t>
            </a:r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440619" y="9521687"/>
            <a:ext cx="4036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1400" dirty="0" smtClean="0"/>
              <a:t>El </a:t>
            </a:r>
            <a:r>
              <a:rPr lang="es-419" sz="1400" dirty="0" err="1" smtClean="0"/>
              <a:t>take</a:t>
            </a:r>
            <a:r>
              <a:rPr lang="es-419" sz="1400" dirty="0" smtClean="0"/>
              <a:t> </a:t>
            </a:r>
            <a:r>
              <a:rPr lang="es-419" sz="1400" dirty="0" err="1" smtClean="0"/>
              <a:t>profit</a:t>
            </a:r>
            <a:r>
              <a:rPr lang="es-419" sz="1400" dirty="0" smtClean="0"/>
              <a:t> (</a:t>
            </a:r>
            <a:r>
              <a:rPr lang="es-419" sz="1400" dirty="0" err="1" smtClean="0"/>
              <a:t>tp</a:t>
            </a:r>
            <a:r>
              <a:rPr lang="es-419" sz="1400" dirty="0" smtClean="0"/>
              <a:t>) a considerar es la altura central del techo redondo.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1400" dirty="0" smtClean="0"/>
              <a:t>El precio puede hacer un retroceso después del rompimiento.</a:t>
            </a:r>
          </a:p>
        </p:txBody>
      </p:sp>
      <p:sp>
        <p:nvSpPr>
          <p:cNvPr id="116" name="CuadroTexto 115"/>
          <p:cNvSpPr txBox="1"/>
          <p:nvPr/>
        </p:nvSpPr>
        <p:spPr>
          <a:xfrm>
            <a:off x="7201041" y="1376337"/>
            <a:ext cx="1248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RESISTENCIA</a:t>
            </a:r>
          </a:p>
        </p:txBody>
      </p:sp>
      <p:sp>
        <p:nvSpPr>
          <p:cNvPr id="88" name="CuadroTexto 87"/>
          <p:cNvSpPr txBox="1"/>
          <p:nvPr/>
        </p:nvSpPr>
        <p:spPr>
          <a:xfrm>
            <a:off x="5231193" y="6228477"/>
            <a:ext cx="36429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techo redondo es un patrón con muy poca frecuencia en el mercado y la mayoría de las veces suele confundirse con el patrón (Bart).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 conformado por 3 líneas de tendencia (alcista, bajista y lateral)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patrón es valido si el ancho inicial es mayor a la altura central, al </a:t>
            </a: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mismo tiempo debe tener una 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tendencia alcista </a:t>
            </a: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previa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s-419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rompimiento debe ser en la zona de 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soporte.</a:t>
            </a:r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Conector recto 40"/>
          <p:cNvCxnSpPr/>
          <p:nvPr/>
        </p:nvCxnSpPr>
        <p:spPr>
          <a:xfrm>
            <a:off x="6478716" y="2868216"/>
            <a:ext cx="782981" cy="173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uadroTexto 104"/>
          <p:cNvSpPr txBox="1"/>
          <p:nvPr/>
        </p:nvSpPr>
        <p:spPr>
          <a:xfrm>
            <a:off x="6750800" y="2680904"/>
            <a:ext cx="705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000" b="1" dirty="0" smtClean="0">
                <a:solidFill>
                  <a:schemeClr val="bg1">
                    <a:lumMod val="50000"/>
                  </a:schemeClr>
                </a:solidFill>
              </a:rPr>
              <a:t>lateral</a:t>
            </a:r>
          </a:p>
        </p:txBody>
      </p:sp>
      <p:sp>
        <p:nvSpPr>
          <p:cNvPr id="106" name="CuadroTexto 105"/>
          <p:cNvSpPr txBox="1"/>
          <p:nvPr/>
        </p:nvSpPr>
        <p:spPr>
          <a:xfrm>
            <a:off x="6299069" y="2676479"/>
            <a:ext cx="705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000" b="1" dirty="0" smtClean="0">
                <a:solidFill>
                  <a:schemeClr val="bg1">
                    <a:lumMod val="50000"/>
                  </a:schemeClr>
                </a:solidFill>
              </a:rPr>
              <a:t>lateral</a:t>
            </a:r>
          </a:p>
        </p:txBody>
      </p:sp>
      <p:grpSp>
        <p:nvGrpSpPr>
          <p:cNvPr id="48" name="Grupo 47"/>
          <p:cNvGrpSpPr/>
          <p:nvPr/>
        </p:nvGrpSpPr>
        <p:grpSpPr>
          <a:xfrm>
            <a:off x="4507398" y="1666285"/>
            <a:ext cx="4592559" cy="2100385"/>
            <a:chOff x="4477107" y="1521053"/>
            <a:chExt cx="4592559" cy="2100385"/>
          </a:xfrm>
        </p:grpSpPr>
        <p:cxnSp>
          <p:nvCxnSpPr>
            <p:cNvPr id="55" name="Conector recto 54"/>
            <p:cNvCxnSpPr/>
            <p:nvPr/>
          </p:nvCxnSpPr>
          <p:spPr>
            <a:xfrm flipH="1">
              <a:off x="5273255" y="1746526"/>
              <a:ext cx="3163204" cy="14490"/>
            </a:xfrm>
            <a:prstGeom prst="line">
              <a:avLst/>
            </a:prstGeom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47" name="Grupo 46"/>
            <p:cNvGrpSpPr/>
            <p:nvPr/>
          </p:nvGrpSpPr>
          <p:grpSpPr>
            <a:xfrm>
              <a:off x="4477107" y="1521053"/>
              <a:ext cx="4592559" cy="2100385"/>
              <a:chOff x="4477107" y="1521053"/>
              <a:chExt cx="4592559" cy="2100385"/>
            </a:xfrm>
          </p:grpSpPr>
          <p:cxnSp>
            <p:nvCxnSpPr>
              <p:cNvPr id="51" name="Conector recto 50"/>
              <p:cNvCxnSpPr/>
              <p:nvPr/>
            </p:nvCxnSpPr>
            <p:spPr>
              <a:xfrm>
                <a:off x="6827559" y="1700467"/>
                <a:ext cx="0" cy="1581699"/>
              </a:xfrm>
              <a:prstGeom prst="line">
                <a:avLst/>
              </a:prstGeom>
              <a:ln w="254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59" name="CuadroTexto 58"/>
              <p:cNvSpPr txBox="1"/>
              <p:nvPr/>
            </p:nvSpPr>
            <p:spPr>
              <a:xfrm>
                <a:off x="6334311" y="3359828"/>
                <a:ext cx="1041092" cy="26161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419" sz="1050" b="1" dirty="0" smtClean="0"/>
                  <a:t>Altura central</a:t>
                </a:r>
              </a:p>
            </p:txBody>
          </p:sp>
          <p:sp>
            <p:nvSpPr>
              <p:cNvPr id="76" name="Abrir llave 75"/>
              <p:cNvSpPr/>
              <p:nvPr/>
            </p:nvSpPr>
            <p:spPr>
              <a:xfrm rot="10800000" flipH="1">
                <a:off x="4843289" y="1676450"/>
                <a:ext cx="387904" cy="1673784"/>
              </a:xfrm>
              <a:prstGeom prst="leftBrace">
                <a:avLst>
                  <a:gd name="adj1" fmla="val 8333"/>
                  <a:gd name="adj2" fmla="val 51399"/>
                </a:avLst>
              </a:prstGeom>
              <a:ln w="25400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77" name="Rectángulo 76"/>
              <p:cNvSpPr/>
              <p:nvPr/>
            </p:nvSpPr>
            <p:spPr>
              <a:xfrm>
                <a:off x="4477107" y="2080488"/>
                <a:ext cx="424085" cy="33855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s-ES" sz="16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 Narrow" panose="020B0606020202030204" pitchFamily="34" charset="0"/>
                  </a:rPr>
                  <a:t>TP</a:t>
                </a:r>
                <a:endParaRPr lang="es-E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28" name="Conector recto 27"/>
              <p:cNvCxnSpPr/>
              <p:nvPr/>
            </p:nvCxnSpPr>
            <p:spPr>
              <a:xfrm flipH="1" flipV="1">
                <a:off x="5207107" y="1673463"/>
                <a:ext cx="856937" cy="83946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cto 90"/>
              <p:cNvCxnSpPr/>
              <p:nvPr/>
            </p:nvCxnSpPr>
            <p:spPr>
              <a:xfrm flipH="1">
                <a:off x="7571394" y="1688552"/>
                <a:ext cx="752693" cy="816047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CuadroTexto 91"/>
              <p:cNvSpPr txBox="1"/>
              <p:nvPr/>
            </p:nvSpPr>
            <p:spPr>
              <a:xfrm rot="2683299">
                <a:off x="5221921" y="2065113"/>
                <a:ext cx="127130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419" sz="1000" b="1" dirty="0" smtClean="0">
                    <a:solidFill>
                      <a:srgbClr val="FF0000"/>
                    </a:solidFill>
                  </a:rPr>
                  <a:t>bajista</a:t>
                </a:r>
              </a:p>
            </p:txBody>
          </p:sp>
          <p:sp>
            <p:nvSpPr>
              <p:cNvPr id="104" name="CuadroTexto 103"/>
              <p:cNvSpPr txBox="1"/>
              <p:nvPr/>
            </p:nvSpPr>
            <p:spPr>
              <a:xfrm rot="18814797">
                <a:off x="7161052" y="2033596"/>
                <a:ext cx="127130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419" sz="1000" b="1" dirty="0" smtClean="0">
                    <a:solidFill>
                      <a:srgbClr val="002060"/>
                    </a:solidFill>
                  </a:rPr>
                  <a:t>alcista</a:t>
                </a:r>
              </a:p>
            </p:txBody>
          </p:sp>
          <p:sp>
            <p:nvSpPr>
              <p:cNvPr id="54" name="CuadroTexto 53"/>
              <p:cNvSpPr txBox="1"/>
              <p:nvPr/>
            </p:nvSpPr>
            <p:spPr>
              <a:xfrm>
                <a:off x="8497188" y="1677699"/>
                <a:ext cx="572478" cy="41549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 b="1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 algn="ctr"/>
                <a:r>
                  <a:rPr lang="es-419" sz="1050" dirty="0" smtClean="0"/>
                  <a:t>Ancho </a:t>
                </a:r>
              </a:p>
              <a:p>
                <a:pPr algn="ctr"/>
                <a:r>
                  <a:rPr lang="es-419" sz="1050" dirty="0" smtClean="0"/>
                  <a:t>inicial </a:t>
                </a:r>
                <a:endParaRPr lang="es-419" sz="1050" dirty="0"/>
              </a:p>
            </p:txBody>
          </p:sp>
        </p:grpSp>
      </p:grpSp>
      <p:pic>
        <p:nvPicPr>
          <p:cNvPr id="46" name="Imagen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4" y="6195551"/>
            <a:ext cx="3690700" cy="2704011"/>
          </a:xfrm>
          <a:prstGeom prst="rect">
            <a:avLst/>
          </a:prstGeom>
        </p:spPr>
      </p:pic>
      <p:grpSp>
        <p:nvGrpSpPr>
          <p:cNvPr id="121" name="Grupo 120"/>
          <p:cNvGrpSpPr/>
          <p:nvPr/>
        </p:nvGrpSpPr>
        <p:grpSpPr>
          <a:xfrm rot="10800000">
            <a:off x="903539" y="6275439"/>
            <a:ext cx="3805314" cy="2175866"/>
            <a:chOff x="4551184" y="1521053"/>
            <a:chExt cx="3805314" cy="2175866"/>
          </a:xfrm>
        </p:grpSpPr>
        <p:cxnSp>
          <p:nvCxnSpPr>
            <p:cNvPr id="122" name="Conector recto 121"/>
            <p:cNvCxnSpPr/>
            <p:nvPr/>
          </p:nvCxnSpPr>
          <p:spPr>
            <a:xfrm flipH="1">
              <a:off x="5193294" y="1758322"/>
              <a:ext cx="3163204" cy="14490"/>
            </a:xfrm>
            <a:prstGeom prst="line">
              <a:avLst/>
            </a:prstGeom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123" name="Grupo 122"/>
            <p:cNvGrpSpPr/>
            <p:nvPr/>
          </p:nvGrpSpPr>
          <p:grpSpPr>
            <a:xfrm>
              <a:off x="4551184" y="1521053"/>
              <a:ext cx="3772903" cy="2175866"/>
              <a:chOff x="4551184" y="1521053"/>
              <a:chExt cx="3772903" cy="2175866"/>
            </a:xfrm>
          </p:grpSpPr>
          <p:cxnSp>
            <p:nvCxnSpPr>
              <p:cNvPr id="124" name="Conector recto 123"/>
              <p:cNvCxnSpPr/>
              <p:nvPr/>
            </p:nvCxnSpPr>
            <p:spPr>
              <a:xfrm rot="10800000" flipV="1">
                <a:off x="6784203" y="1673461"/>
                <a:ext cx="0" cy="1692079"/>
              </a:xfrm>
              <a:prstGeom prst="line">
                <a:avLst/>
              </a:prstGeom>
              <a:ln w="254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25" name="CuadroTexto 124"/>
              <p:cNvSpPr txBox="1"/>
              <p:nvPr/>
            </p:nvSpPr>
            <p:spPr>
              <a:xfrm rot="10800000">
                <a:off x="6261779" y="3435309"/>
                <a:ext cx="1041092" cy="26161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419" sz="1050" b="1" dirty="0" smtClean="0"/>
                  <a:t>Altura central</a:t>
                </a:r>
              </a:p>
            </p:txBody>
          </p:sp>
          <p:cxnSp>
            <p:nvCxnSpPr>
              <p:cNvPr id="128" name="Conector recto 127"/>
              <p:cNvCxnSpPr/>
              <p:nvPr/>
            </p:nvCxnSpPr>
            <p:spPr>
              <a:xfrm flipH="1" flipV="1">
                <a:off x="5207107" y="1673463"/>
                <a:ext cx="856937" cy="83946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ector recto 128"/>
              <p:cNvCxnSpPr/>
              <p:nvPr/>
            </p:nvCxnSpPr>
            <p:spPr>
              <a:xfrm flipH="1">
                <a:off x="7571394" y="1688552"/>
                <a:ext cx="752693" cy="816047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CuadroTexto 129"/>
              <p:cNvSpPr txBox="1"/>
              <p:nvPr/>
            </p:nvSpPr>
            <p:spPr>
              <a:xfrm rot="13476823">
                <a:off x="5221921" y="2065113"/>
                <a:ext cx="127130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419" sz="1000" b="1" dirty="0" smtClean="0">
                    <a:solidFill>
                      <a:srgbClr val="FF0000"/>
                    </a:solidFill>
                  </a:rPr>
                  <a:t>bajista</a:t>
                </a:r>
              </a:p>
            </p:txBody>
          </p:sp>
          <p:sp>
            <p:nvSpPr>
              <p:cNvPr id="131" name="CuadroTexto 130"/>
              <p:cNvSpPr txBox="1"/>
              <p:nvPr/>
            </p:nvSpPr>
            <p:spPr>
              <a:xfrm rot="8025593">
                <a:off x="7161052" y="2033596"/>
                <a:ext cx="127130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419" sz="1000" b="1" dirty="0" smtClean="0">
                    <a:solidFill>
                      <a:srgbClr val="002060"/>
                    </a:solidFill>
                  </a:rPr>
                  <a:t>alcista</a:t>
                </a:r>
              </a:p>
            </p:txBody>
          </p:sp>
          <p:sp>
            <p:nvSpPr>
              <p:cNvPr id="132" name="CuadroTexto 131"/>
              <p:cNvSpPr txBox="1"/>
              <p:nvPr/>
            </p:nvSpPr>
            <p:spPr>
              <a:xfrm rot="10800000">
                <a:off x="4551184" y="1676187"/>
                <a:ext cx="572478" cy="41549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 b="1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 algn="ctr"/>
                <a:r>
                  <a:rPr lang="es-419" sz="1050" dirty="0" smtClean="0"/>
                  <a:t>Ancho </a:t>
                </a:r>
              </a:p>
              <a:p>
                <a:pPr algn="ctr"/>
                <a:r>
                  <a:rPr lang="es-419" sz="1050" dirty="0" smtClean="0"/>
                  <a:t>inicial </a:t>
                </a:r>
                <a:endParaRPr lang="es-419" sz="1050" dirty="0"/>
              </a:p>
            </p:txBody>
          </p:sp>
        </p:grpSp>
      </p:grpSp>
      <p:sp>
        <p:nvSpPr>
          <p:cNvPr id="133" name="Abrir llave 132"/>
          <p:cNvSpPr/>
          <p:nvPr/>
        </p:nvSpPr>
        <p:spPr>
          <a:xfrm rot="10800000" flipH="1">
            <a:off x="282348" y="6606818"/>
            <a:ext cx="505268" cy="1703844"/>
          </a:xfrm>
          <a:prstGeom prst="leftBrace">
            <a:avLst>
              <a:gd name="adj1" fmla="val 8333"/>
              <a:gd name="adj2" fmla="val 51399"/>
            </a:avLst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34" name="Rectángulo 133"/>
          <p:cNvSpPr/>
          <p:nvPr/>
        </p:nvSpPr>
        <p:spPr>
          <a:xfrm>
            <a:off x="44545" y="7015941"/>
            <a:ext cx="424085" cy="33855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TP</a:t>
            </a:r>
            <a:endParaRPr lang="es-E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cxnSp>
        <p:nvCxnSpPr>
          <p:cNvPr id="135" name="Conector recto 134"/>
          <p:cNvCxnSpPr/>
          <p:nvPr/>
        </p:nvCxnSpPr>
        <p:spPr>
          <a:xfrm>
            <a:off x="2049645" y="7194237"/>
            <a:ext cx="782981" cy="173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uadroTexto 135"/>
          <p:cNvSpPr txBox="1"/>
          <p:nvPr/>
        </p:nvSpPr>
        <p:spPr>
          <a:xfrm>
            <a:off x="1895149" y="7158817"/>
            <a:ext cx="705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000" b="1" dirty="0" smtClean="0">
                <a:solidFill>
                  <a:schemeClr val="bg1">
                    <a:lumMod val="50000"/>
                  </a:schemeClr>
                </a:solidFill>
              </a:rPr>
              <a:t>lateral</a:t>
            </a:r>
          </a:p>
        </p:txBody>
      </p:sp>
      <p:sp>
        <p:nvSpPr>
          <p:cNvPr id="137" name="CuadroTexto 136"/>
          <p:cNvSpPr txBox="1"/>
          <p:nvPr/>
        </p:nvSpPr>
        <p:spPr>
          <a:xfrm>
            <a:off x="2360447" y="7158817"/>
            <a:ext cx="705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000" b="1" dirty="0" smtClean="0">
                <a:solidFill>
                  <a:schemeClr val="bg1">
                    <a:lumMod val="50000"/>
                  </a:schemeClr>
                </a:solidFill>
              </a:rPr>
              <a:t>lateral</a:t>
            </a:r>
          </a:p>
        </p:txBody>
      </p:sp>
      <p:sp>
        <p:nvSpPr>
          <p:cNvPr id="52" name="CuadroTexto 51"/>
          <p:cNvSpPr txBox="1"/>
          <p:nvPr/>
        </p:nvSpPr>
        <p:spPr>
          <a:xfrm>
            <a:off x="3029070" y="8549642"/>
            <a:ext cx="990395" cy="274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SOPORTE</a:t>
            </a:r>
          </a:p>
        </p:txBody>
      </p:sp>
      <p:sp>
        <p:nvSpPr>
          <p:cNvPr id="140" name="Flecha abajo 139"/>
          <p:cNvSpPr/>
          <p:nvPr/>
        </p:nvSpPr>
        <p:spPr>
          <a:xfrm rot="13461449">
            <a:off x="891318" y="6292043"/>
            <a:ext cx="255618" cy="380617"/>
          </a:xfrm>
          <a:prstGeom prst="downArrow">
            <a:avLst>
              <a:gd name="adj1" fmla="val 10051"/>
              <a:gd name="adj2" fmla="val 35731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41" name="CuadroTexto 140"/>
          <p:cNvSpPr txBox="1"/>
          <p:nvPr/>
        </p:nvSpPr>
        <p:spPr>
          <a:xfrm>
            <a:off x="3719432" y="6171937"/>
            <a:ext cx="112143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1200" b="1" dirty="0" smtClean="0">
                <a:solidFill>
                  <a:srgbClr val="002060"/>
                </a:solidFill>
              </a:rPr>
              <a:t>Tendencia alcista previa</a:t>
            </a:r>
          </a:p>
        </p:txBody>
      </p:sp>
      <p:sp>
        <p:nvSpPr>
          <p:cNvPr id="145" name="Flecha abajo 144"/>
          <p:cNvSpPr/>
          <p:nvPr/>
        </p:nvSpPr>
        <p:spPr>
          <a:xfrm rot="19640045">
            <a:off x="5318529" y="3371204"/>
            <a:ext cx="255618" cy="380617"/>
          </a:xfrm>
          <a:prstGeom prst="downArrow">
            <a:avLst>
              <a:gd name="adj1" fmla="val 10051"/>
              <a:gd name="adj2" fmla="val 3573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147" name="Conector recto 146"/>
          <p:cNvCxnSpPr/>
          <p:nvPr/>
        </p:nvCxnSpPr>
        <p:spPr>
          <a:xfrm>
            <a:off x="5236027" y="3470677"/>
            <a:ext cx="162182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147"/>
          <p:cNvCxnSpPr/>
          <p:nvPr/>
        </p:nvCxnSpPr>
        <p:spPr>
          <a:xfrm>
            <a:off x="877731" y="6606818"/>
            <a:ext cx="162182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77"/>
          <p:cNvSpPr txBox="1"/>
          <p:nvPr/>
        </p:nvSpPr>
        <p:spPr>
          <a:xfrm>
            <a:off x="4931483" y="939421"/>
            <a:ext cx="227592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1200" b="1" dirty="0" smtClean="0">
                <a:solidFill>
                  <a:srgbClr val="FF0000"/>
                </a:solidFill>
              </a:rPr>
              <a:t>Tendencia bajista previa</a:t>
            </a:r>
          </a:p>
        </p:txBody>
      </p:sp>
      <p:sp>
        <p:nvSpPr>
          <p:cNvPr id="80" name="CuadroTexto 79"/>
          <p:cNvSpPr txBox="1"/>
          <p:nvPr/>
        </p:nvSpPr>
        <p:spPr>
          <a:xfrm>
            <a:off x="613655" y="5906745"/>
            <a:ext cx="227064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1200" b="1" dirty="0" smtClean="0">
                <a:solidFill>
                  <a:srgbClr val="002060"/>
                </a:solidFill>
              </a:rPr>
              <a:t>Tendencia alcista previa</a:t>
            </a:r>
          </a:p>
        </p:txBody>
      </p:sp>
      <p:sp>
        <p:nvSpPr>
          <p:cNvPr id="81" name="Flecha abajo 80"/>
          <p:cNvSpPr/>
          <p:nvPr/>
        </p:nvSpPr>
        <p:spPr>
          <a:xfrm rot="13461449">
            <a:off x="8331934" y="1278289"/>
            <a:ext cx="255618" cy="380617"/>
          </a:xfrm>
          <a:prstGeom prst="downArrow">
            <a:avLst>
              <a:gd name="adj1" fmla="val 10051"/>
              <a:gd name="adj2" fmla="val 35731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2" name="Flecha abajo 81"/>
          <p:cNvSpPr/>
          <p:nvPr/>
        </p:nvSpPr>
        <p:spPr>
          <a:xfrm rot="19640045">
            <a:off x="3942028" y="8469679"/>
            <a:ext cx="255618" cy="380617"/>
          </a:xfrm>
          <a:prstGeom prst="downArrow">
            <a:avLst>
              <a:gd name="adj1" fmla="val 10051"/>
              <a:gd name="adj2" fmla="val 3573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5002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ángulo 78"/>
          <p:cNvSpPr/>
          <p:nvPr/>
        </p:nvSpPr>
        <p:spPr>
          <a:xfrm>
            <a:off x="1" y="1094860"/>
            <a:ext cx="4405312" cy="3991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3" name="Triángulo isósceles 2"/>
          <p:cNvSpPr/>
          <p:nvPr/>
        </p:nvSpPr>
        <p:spPr>
          <a:xfrm flipH="1" flipV="1">
            <a:off x="-1" y="-2"/>
            <a:ext cx="837128" cy="10799763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4" name="Rectángulo 3"/>
          <p:cNvSpPr/>
          <p:nvPr/>
        </p:nvSpPr>
        <p:spPr>
          <a:xfrm>
            <a:off x="1" y="173975"/>
            <a:ext cx="9144000" cy="761747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endParaRPr lang="es-ES" sz="4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nkGothic Md BT" panose="020B0807020203060204" pitchFamily="3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581240" y="1113361"/>
            <a:ext cx="28468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BART INVERTIDO</a:t>
            </a:r>
            <a:endParaRPr lang="es-E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grpSp>
        <p:nvGrpSpPr>
          <p:cNvPr id="37" name="Grupo 36"/>
          <p:cNvGrpSpPr/>
          <p:nvPr/>
        </p:nvGrpSpPr>
        <p:grpSpPr>
          <a:xfrm>
            <a:off x="3283954" y="1121230"/>
            <a:ext cx="1135957" cy="350185"/>
            <a:chOff x="2885647" y="1109058"/>
            <a:chExt cx="1780534" cy="386242"/>
          </a:xfrm>
        </p:grpSpPr>
        <p:grpSp>
          <p:nvGrpSpPr>
            <p:cNvPr id="32" name="Grupo 31"/>
            <p:cNvGrpSpPr/>
            <p:nvPr/>
          </p:nvGrpSpPr>
          <p:grpSpPr>
            <a:xfrm>
              <a:off x="3775914" y="1109699"/>
              <a:ext cx="890267" cy="385601"/>
              <a:chOff x="3263169" y="1104729"/>
              <a:chExt cx="890267" cy="385601"/>
            </a:xfrm>
          </p:grpSpPr>
          <p:sp>
            <p:nvSpPr>
              <p:cNvPr id="17" name="Cheurón 16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Cheurón 22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Cheurón 23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Grupo 32"/>
            <p:cNvGrpSpPr/>
            <p:nvPr/>
          </p:nvGrpSpPr>
          <p:grpSpPr>
            <a:xfrm>
              <a:off x="2885647" y="1109058"/>
              <a:ext cx="890267" cy="385601"/>
              <a:chOff x="3263169" y="1104729"/>
              <a:chExt cx="890267" cy="385601"/>
            </a:xfrm>
          </p:grpSpPr>
          <p:sp>
            <p:nvSpPr>
              <p:cNvPr id="34" name="Cheurón 33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Cheurón 34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Cheurón 35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3" name="Rectángulo 92"/>
          <p:cNvSpPr/>
          <p:nvPr/>
        </p:nvSpPr>
        <p:spPr>
          <a:xfrm rot="10800000">
            <a:off x="4699009" y="5683803"/>
            <a:ext cx="4405312" cy="3991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94" name="Grupo 93"/>
          <p:cNvGrpSpPr/>
          <p:nvPr/>
        </p:nvGrpSpPr>
        <p:grpSpPr>
          <a:xfrm rot="10800000">
            <a:off x="7982962" y="5710173"/>
            <a:ext cx="1135957" cy="350185"/>
            <a:chOff x="2885647" y="1109058"/>
            <a:chExt cx="1780534" cy="386242"/>
          </a:xfrm>
        </p:grpSpPr>
        <p:grpSp>
          <p:nvGrpSpPr>
            <p:cNvPr id="95" name="Grupo 94"/>
            <p:cNvGrpSpPr/>
            <p:nvPr/>
          </p:nvGrpSpPr>
          <p:grpSpPr>
            <a:xfrm>
              <a:off x="3775914" y="1109699"/>
              <a:ext cx="890267" cy="385601"/>
              <a:chOff x="3263169" y="1104729"/>
              <a:chExt cx="890267" cy="385601"/>
            </a:xfrm>
          </p:grpSpPr>
          <p:sp>
            <p:nvSpPr>
              <p:cNvPr id="100" name="Cheurón 99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Cheurón 100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Cheurón 101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6" name="Grupo 95"/>
            <p:cNvGrpSpPr/>
            <p:nvPr/>
          </p:nvGrpSpPr>
          <p:grpSpPr>
            <a:xfrm>
              <a:off x="2885647" y="1109058"/>
              <a:ext cx="890267" cy="385601"/>
              <a:chOff x="3263169" y="1104729"/>
              <a:chExt cx="890267" cy="385601"/>
            </a:xfrm>
          </p:grpSpPr>
          <p:sp>
            <p:nvSpPr>
              <p:cNvPr id="97" name="Cheurón 96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Cheurón 97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Cheurón 98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3" name="Rectángulo 102"/>
          <p:cNvSpPr/>
          <p:nvPr/>
        </p:nvSpPr>
        <p:spPr>
          <a:xfrm>
            <a:off x="5237268" y="5677688"/>
            <a:ext cx="279279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BART </a:t>
            </a:r>
            <a:endParaRPr lang="es-E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1378445" y="189114"/>
            <a:ext cx="673956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PATRONES DE </a:t>
            </a:r>
            <a:r>
              <a:rPr lang="es-E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CAMBIO</a:t>
            </a:r>
            <a:endParaRPr lang="es-E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64" name="Rectángulo 63"/>
          <p:cNvSpPr/>
          <p:nvPr/>
        </p:nvSpPr>
        <p:spPr>
          <a:xfrm>
            <a:off x="794693" y="1537486"/>
            <a:ext cx="3648225" cy="41470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5" name="Rectángulo 64"/>
          <p:cNvSpPr/>
          <p:nvPr/>
        </p:nvSpPr>
        <p:spPr>
          <a:xfrm>
            <a:off x="4650114" y="3966694"/>
            <a:ext cx="4417955" cy="1635936"/>
          </a:xfrm>
          <a:prstGeom prst="rect">
            <a:avLst/>
          </a:prstGeom>
          <a:solidFill>
            <a:srgbClr val="F0CB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6" name="Rectángulo 65"/>
          <p:cNvSpPr/>
          <p:nvPr/>
        </p:nvSpPr>
        <p:spPr>
          <a:xfrm>
            <a:off x="4970390" y="6207023"/>
            <a:ext cx="4029686" cy="452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9" name="CuadroTexto 108"/>
          <p:cNvSpPr txBox="1"/>
          <p:nvPr/>
        </p:nvSpPr>
        <p:spPr>
          <a:xfrm>
            <a:off x="4650114" y="3940707"/>
            <a:ext cx="4422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600" b="1" dirty="0" smtClean="0">
                <a:solidFill>
                  <a:srgbClr val="FF0000"/>
                </a:solidFill>
              </a:rPr>
              <a:t>IMPORTANCIA</a:t>
            </a:r>
          </a:p>
        </p:txBody>
      </p:sp>
      <p:sp>
        <p:nvSpPr>
          <p:cNvPr id="113" name="Rectángulo 112"/>
          <p:cNvSpPr/>
          <p:nvPr/>
        </p:nvSpPr>
        <p:spPr>
          <a:xfrm>
            <a:off x="232159" y="9096531"/>
            <a:ext cx="4417955" cy="1635936"/>
          </a:xfrm>
          <a:prstGeom prst="rect">
            <a:avLst/>
          </a:prstGeom>
          <a:solidFill>
            <a:srgbClr val="F0CB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4" name="CuadroTexto 113"/>
          <p:cNvSpPr txBox="1"/>
          <p:nvPr/>
        </p:nvSpPr>
        <p:spPr>
          <a:xfrm>
            <a:off x="232159" y="9070544"/>
            <a:ext cx="4422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600" b="1" dirty="0" smtClean="0">
                <a:solidFill>
                  <a:srgbClr val="FF0000"/>
                </a:solidFill>
              </a:rPr>
              <a:t>IMPORTANCIA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4720333" y="4307608"/>
            <a:ext cx="4347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1400" dirty="0" smtClean="0"/>
              <a:t>El </a:t>
            </a:r>
            <a:r>
              <a:rPr lang="es-419" sz="1400" dirty="0" err="1" smtClean="0"/>
              <a:t>take</a:t>
            </a:r>
            <a:r>
              <a:rPr lang="es-419" sz="1400" dirty="0" smtClean="0"/>
              <a:t> </a:t>
            </a:r>
            <a:r>
              <a:rPr lang="es-419" sz="1400" dirty="0" err="1" smtClean="0"/>
              <a:t>profit</a:t>
            </a:r>
            <a:r>
              <a:rPr lang="es-419" sz="1400" dirty="0" smtClean="0"/>
              <a:t> (</a:t>
            </a:r>
            <a:r>
              <a:rPr lang="es-419" sz="1400" dirty="0" err="1" smtClean="0"/>
              <a:t>tp</a:t>
            </a:r>
            <a:r>
              <a:rPr lang="es-419" sz="1400" dirty="0" smtClean="0"/>
              <a:t>) a considerar es la altura </a:t>
            </a:r>
            <a:r>
              <a:rPr lang="es-419" sz="1400" dirty="0"/>
              <a:t> </a:t>
            </a:r>
            <a:r>
              <a:rPr lang="es-419" sz="1400" dirty="0" smtClean="0"/>
              <a:t>del canal lateral del Bart invertido.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1400" dirty="0" smtClean="0"/>
              <a:t>El precio puede hacer un retroceso después del rompimiento.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795672" y="1532319"/>
            <a:ext cx="36429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Bart invertido es un patrón muy conocido por los traders por su parecido a la cabeza de Bart Simpson de manera invertida. 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 conformado por 2 líneas de tendencia (alcista y bajista) y un canal lateral.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patrón es valido si las líneas diagonales (bajista y alcista) son muy inclinadas, </a:t>
            </a: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mismo tiempo debe tener una tendencia 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bajista </a:t>
            </a: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previa.</a:t>
            </a: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rompimiento debe ser en la zona de 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resistencia.</a:t>
            </a:r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440619" y="9521687"/>
            <a:ext cx="4102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1400" dirty="0" smtClean="0"/>
              <a:t>El </a:t>
            </a:r>
            <a:r>
              <a:rPr lang="es-419" sz="1400" dirty="0" err="1" smtClean="0"/>
              <a:t>take</a:t>
            </a:r>
            <a:r>
              <a:rPr lang="es-419" sz="1400" dirty="0" smtClean="0"/>
              <a:t> </a:t>
            </a:r>
            <a:r>
              <a:rPr lang="es-419" sz="1400" dirty="0" err="1" smtClean="0"/>
              <a:t>profit</a:t>
            </a:r>
            <a:r>
              <a:rPr lang="es-419" sz="1400" dirty="0" smtClean="0"/>
              <a:t> (</a:t>
            </a:r>
            <a:r>
              <a:rPr lang="es-419" sz="1400" dirty="0" err="1" smtClean="0"/>
              <a:t>tp</a:t>
            </a:r>
            <a:r>
              <a:rPr lang="es-419" sz="1400" dirty="0" smtClean="0"/>
              <a:t>) a considerar es la altura del canal lateral del Bart.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1400" dirty="0" smtClean="0"/>
              <a:t>El precio puede hacer un retroceso después del rompimiento.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954" y="1219505"/>
            <a:ext cx="3745921" cy="2666016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4683660" y="1860152"/>
            <a:ext cx="3765246" cy="1594821"/>
            <a:chOff x="4437891" y="1728747"/>
            <a:chExt cx="3765246" cy="1594821"/>
          </a:xfrm>
        </p:grpSpPr>
        <p:sp>
          <p:nvSpPr>
            <p:cNvPr id="76" name="Abrir llave 75"/>
            <p:cNvSpPr/>
            <p:nvPr/>
          </p:nvSpPr>
          <p:spPr>
            <a:xfrm rot="10800000" flipH="1">
              <a:off x="4766577" y="2785458"/>
              <a:ext cx="238172" cy="538110"/>
            </a:xfrm>
            <a:prstGeom prst="leftBrace">
              <a:avLst>
                <a:gd name="adj1" fmla="val 8333"/>
                <a:gd name="adj2" fmla="val 51399"/>
              </a:avLst>
            </a:prstGeom>
            <a:ln w="254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77" name="Rectángulo 76"/>
            <p:cNvSpPr/>
            <p:nvPr/>
          </p:nvSpPr>
          <p:spPr>
            <a:xfrm>
              <a:off x="4437891" y="2613959"/>
              <a:ext cx="424085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Narrow" panose="020B0606020202030204" pitchFamily="34" charset="0"/>
                </a:rPr>
                <a:t>TP</a:t>
              </a:r>
              <a:endParaRPr lang="es-E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endParaRPr>
            </a:p>
          </p:txBody>
        </p:sp>
        <p:cxnSp>
          <p:nvCxnSpPr>
            <p:cNvPr id="41" name="Conector recto 40"/>
            <p:cNvCxnSpPr/>
            <p:nvPr/>
          </p:nvCxnSpPr>
          <p:spPr>
            <a:xfrm>
              <a:off x="5784309" y="2786435"/>
              <a:ext cx="1876584" cy="1876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CuadroTexto 105"/>
            <p:cNvSpPr txBox="1"/>
            <p:nvPr/>
          </p:nvSpPr>
          <p:spPr>
            <a:xfrm>
              <a:off x="6145510" y="2524205"/>
              <a:ext cx="10524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200" b="1" dirty="0" smtClean="0">
                  <a:solidFill>
                    <a:schemeClr val="bg1">
                      <a:lumMod val="50000"/>
                    </a:schemeClr>
                  </a:solidFill>
                </a:rPr>
                <a:t>Canal lateral</a:t>
              </a:r>
            </a:p>
          </p:txBody>
        </p:sp>
        <p:sp>
          <p:nvSpPr>
            <p:cNvPr id="92" name="CuadroTexto 91"/>
            <p:cNvSpPr txBox="1"/>
            <p:nvPr/>
          </p:nvSpPr>
          <p:spPr>
            <a:xfrm rot="4059526">
              <a:off x="4753915" y="2227931"/>
              <a:ext cx="12713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200" b="1" dirty="0" smtClean="0">
                  <a:solidFill>
                    <a:srgbClr val="FF0000"/>
                  </a:solidFill>
                </a:rPr>
                <a:t>bajista</a:t>
              </a:r>
            </a:p>
          </p:txBody>
        </p:sp>
        <p:sp>
          <p:nvSpPr>
            <p:cNvPr id="104" name="CuadroTexto 103"/>
            <p:cNvSpPr txBox="1"/>
            <p:nvPr/>
          </p:nvSpPr>
          <p:spPr>
            <a:xfrm rot="17599097">
              <a:off x="7428984" y="2225901"/>
              <a:ext cx="12713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200" b="1" dirty="0" smtClean="0">
                  <a:solidFill>
                    <a:srgbClr val="002060"/>
                  </a:solidFill>
                </a:rPr>
                <a:t>alcista</a:t>
              </a:r>
            </a:p>
          </p:txBody>
        </p:sp>
      </p:grpSp>
      <p:sp>
        <p:nvSpPr>
          <p:cNvPr id="116" name="CuadroTexto 115"/>
          <p:cNvSpPr txBox="1"/>
          <p:nvPr/>
        </p:nvSpPr>
        <p:spPr>
          <a:xfrm>
            <a:off x="7222089" y="1366530"/>
            <a:ext cx="1248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RESISTENCIA</a:t>
            </a:r>
          </a:p>
        </p:txBody>
      </p:sp>
      <p:sp>
        <p:nvSpPr>
          <p:cNvPr id="13" name="Flecha abajo 12"/>
          <p:cNvSpPr/>
          <p:nvPr/>
        </p:nvSpPr>
        <p:spPr>
          <a:xfrm rot="19640045">
            <a:off x="5343250" y="3417617"/>
            <a:ext cx="255618" cy="380617"/>
          </a:xfrm>
          <a:prstGeom prst="downArrow">
            <a:avLst>
              <a:gd name="adj1" fmla="val 10051"/>
              <a:gd name="adj2" fmla="val 3573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19" y="6222733"/>
            <a:ext cx="3754156" cy="2671877"/>
          </a:xfrm>
          <a:prstGeom prst="rect">
            <a:avLst/>
          </a:prstGeom>
        </p:spPr>
      </p:pic>
      <p:sp>
        <p:nvSpPr>
          <p:cNvPr id="120" name="Abrir llave 119"/>
          <p:cNvSpPr/>
          <p:nvPr/>
        </p:nvSpPr>
        <p:spPr>
          <a:xfrm rot="10800000" flipH="1">
            <a:off x="384420" y="6593535"/>
            <a:ext cx="299098" cy="595897"/>
          </a:xfrm>
          <a:prstGeom prst="leftBrace">
            <a:avLst>
              <a:gd name="adj1" fmla="val 8333"/>
              <a:gd name="adj2" fmla="val 51399"/>
            </a:avLst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26" name="Rectángulo 125"/>
          <p:cNvSpPr/>
          <p:nvPr/>
        </p:nvSpPr>
        <p:spPr>
          <a:xfrm>
            <a:off x="55735" y="6495629"/>
            <a:ext cx="424085" cy="33855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TP</a:t>
            </a:r>
            <a:endParaRPr lang="es-E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138" name="CuadroTexto 137"/>
          <p:cNvSpPr txBox="1"/>
          <p:nvPr/>
        </p:nvSpPr>
        <p:spPr>
          <a:xfrm>
            <a:off x="5163770" y="6270606"/>
            <a:ext cx="36429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Bart es un patrón muy conocido por los traders por su parecido a la cabeza de Bart Simpson.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 conformado por 2 líneas de tendencia (alcista y bajista) y un canal lateral.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patrón es valido si las líneas diagonales (bajista y alcista) son muy inclinadas, </a:t>
            </a: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mismo tiempo debe tener una tendencia 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alcista </a:t>
            </a: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previa.</a:t>
            </a:r>
          </a:p>
          <a:p>
            <a:pPr algn="just"/>
            <a:endParaRPr lang="es-419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rompimiento debe ser en la zona de 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soporte.</a:t>
            </a:r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CuadroTexto 138"/>
          <p:cNvSpPr txBox="1"/>
          <p:nvPr/>
        </p:nvSpPr>
        <p:spPr>
          <a:xfrm>
            <a:off x="2924032" y="8520496"/>
            <a:ext cx="990395" cy="274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SOPORTE</a:t>
            </a:r>
          </a:p>
        </p:txBody>
      </p:sp>
      <p:sp>
        <p:nvSpPr>
          <p:cNvPr id="140" name="Flecha abajo 139"/>
          <p:cNvSpPr/>
          <p:nvPr/>
        </p:nvSpPr>
        <p:spPr>
          <a:xfrm rot="13461449">
            <a:off x="748841" y="6305723"/>
            <a:ext cx="255618" cy="380617"/>
          </a:xfrm>
          <a:prstGeom prst="downArrow">
            <a:avLst>
              <a:gd name="adj1" fmla="val 10051"/>
              <a:gd name="adj2" fmla="val 35731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142" name="Conector recto 141"/>
          <p:cNvCxnSpPr/>
          <p:nvPr/>
        </p:nvCxnSpPr>
        <p:spPr>
          <a:xfrm>
            <a:off x="5813054" y="3454974"/>
            <a:ext cx="2212735" cy="187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upo 28"/>
          <p:cNvGrpSpPr/>
          <p:nvPr/>
        </p:nvGrpSpPr>
        <p:grpSpPr>
          <a:xfrm>
            <a:off x="841867" y="6607673"/>
            <a:ext cx="2952068" cy="1678511"/>
            <a:chOff x="841867" y="6607673"/>
            <a:chExt cx="2952068" cy="1678511"/>
          </a:xfrm>
        </p:grpSpPr>
        <p:grpSp>
          <p:nvGrpSpPr>
            <p:cNvPr id="89" name="Grupo 88"/>
            <p:cNvGrpSpPr/>
            <p:nvPr/>
          </p:nvGrpSpPr>
          <p:grpSpPr>
            <a:xfrm rot="10800000">
              <a:off x="841867" y="7012847"/>
              <a:ext cx="2952068" cy="1273337"/>
              <a:chOff x="5251069" y="1728747"/>
              <a:chExt cx="2952068" cy="1273337"/>
            </a:xfrm>
          </p:grpSpPr>
          <p:cxnSp>
            <p:nvCxnSpPr>
              <p:cNvPr id="108" name="Conector recto 107"/>
              <p:cNvCxnSpPr/>
              <p:nvPr/>
            </p:nvCxnSpPr>
            <p:spPr>
              <a:xfrm>
                <a:off x="5793763" y="2823623"/>
                <a:ext cx="1876584" cy="1876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CuadroTexto 110"/>
              <p:cNvSpPr txBox="1"/>
              <p:nvPr/>
            </p:nvSpPr>
            <p:spPr>
              <a:xfrm rot="14896355">
                <a:off x="4753915" y="2227931"/>
                <a:ext cx="12713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419" sz="1200" b="1" dirty="0" smtClean="0">
                    <a:solidFill>
                      <a:srgbClr val="FF0000"/>
                    </a:solidFill>
                  </a:rPr>
                  <a:t>bajista</a:t>
                </a:r>
              </a:p>
            </p:txBody>
          </p:sp>
          <p:sp>
            <p:nvSpPr>
              <p:cNvPr id="112" name="CuadroTexto 111"/>
              <p:cNvSpPr txBox="1"/>
              <p:nvPr/>
            </p:nvSpPr>
            <p:spPr>
              <a:xfrm rot="6740785">
                <a:off x="7428984" y="2225901"/>
                <a:ext cx="12713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419" sz="1200" b="1" dirty="0" smtClean="0">
                    <a:solidFill>
                      <a:srgbClr val="002060"/>
                    </a:solidFill>
                  </a:rPr>
                  <a:t>alcista</a:t>
                </a:r>
              </a:p>
            </p:txBody>
          </p:sp>
          <p:sp>
            <p:nvSpPr>
              <p:cNvPr id="118" name="CuadroTexto 117"/>
              <p:cNvSpPr txBox="1"/>
              <p:nvPr/>
            </p:nvSpPr>
            <p:spPr>
              <a:xfrm rot="10800000">
                <a:off x="6151784" y="2532693"/>
                <a:ext cx="11813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419" sz="1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Canal lateral</a:t>
                </a:r>
              </a:p>
            </p:txBody>
          </p:sp>
        </p:grpSp>
        <p:cxnSp>
          <p:nvCxnSpPr>
            <p:cNvPr id="143" name="Conector recto 142"/>
            <p:cNvCxnSpPr/>
            <p:nvPr/>
          </p:nvCxnSpPr>
          <p:spPr>
            <a:xfrm>
              <a:off x="1228789" y="6607673"/>
              <a:ext cx="2212735" cy="1876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4" name="Conector recto 143"/>
          <p:cNvCxnSpPr/>
          <p:nvPr/>
        </p:nvCxnSpPr>
        <p:spPr>
          <a:xfrm flipV="1">
            <a:off x="5325177" y="3456850"/>
            <a:ext cx="356192" cy="517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cto 144"/>
          <p:cNvCxnSpPr/>
          <p:nvPr/>
        </p:nvCxnSpPr>
        <p:spPr>
          <a:xfrm>
            <a:off x="5323126" y="2916863"/>
            <a:ext cx="616872" cy="489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cto 146"/>
          <p:cNvCxnSpPr/>
          <p:nvPr/>
        </p:nvCxnSpPr>
        <p:spPr>
          <a:xfrm>
            <a:off x="656463" y="6594329"/>
            <a:ext cx="509349" cy="760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147"/>
          <p:cNvCxnSpPr/>
          <p:nvPr/>
        </p:nvCxnSpPr>
        <p:spPr>
          <a:xfrm>
            <a:off x="708714" y="7181821"/>
            <a:ext cx="661540" cy="380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5059407" y="942801"/>
            <a:ext cx="227592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1200" b="1" dirty="0" smtClean="0">
                <a:solidFill>
                  <a:srgbClr val="FF0000"/>
                </a:solidFill>
              </a:rPr>
              <a:t>Tendencia bajista previa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440619" y="5954028"/>
            <a:ext cx="227064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1200" b="1" dirty="0" smtClean="0">
                <a:solidFill>
                  <a:srgbClr val="002060"/>
                </a:solidFill>
              </a:rPr>
              <a:t>Tendencia alcista previa</a:t>
            </a:r>
          </a:p>
        </p:txBody>
      </p:sp>
      <p:sp>
        <p:nvSpPr>
          <p:cNvPr id="69" name="Flecha abajo 68"/>
          <p:cNvSpPr/>
          <p:nvPr/>
        </p:nvSpPr>
        <p:spPr>
          <a:xfrm rot="13461449">
            <a:off x="8402661" y="1276221"/>
            <a:ext cx="255618" cy="380617"/>
          </a:xfrm>
          <a:prstGeom prst="downArrow">
            <a:avLst>
              <a:gd name="adj1" fmla="val 10051"/>
              <a:gd name="adj2" fmla="val 35731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0" name="Flecha abajo 69"/>
          <p:cNvSpPr/>
          <p:nvPr/>
        </p:nvSpPr>
        <p:spPr>
          <a:xfrm rot="19640045">
            <a:off x="3830751" y="8493005"/>
            <a:ext cx="206620" cy="321548"/>
          </a:xfrm>
          <a:prstGeom prst="downArrow">
            <a:avLst>
              <a:gd name="adj1" fmla="val 10051"/>
              <a:gd name="adj2" fmla="val 3573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262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ángulo 78"/>
          <p:cNvSpPr/>
          <p:nvPr/>
        </p:nvSpPr>
        <p:spPr>
          <a:xfrm>
            <a:off x="1" y="1094860"/>
            <a:ext cx="4405312" cy="3991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3" name="Triángulo isósceles 2"/>
          <p:cNvSpPr/>
          <p:nvPr/>
        </p:nvSpPr>
        <p:spPr>
          <a:xfrm flipH="1" flipV="1">
            <a:off x="-1" y="-2"/>
            <a:ext cx="837128" cy="10799763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4" name="Rectángulo 3"/>
          <p:cNvSpPr/>
          <p:nvPr/>
        </p:nvSpPr>
        <p:spPr>
          <a:xfrm>
            <a:off x="1" y="173975"/>
            <a:ext cx="9144000" cy="761747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endParaRPr lang="es-ES" sz="4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nkGothic Md BT" panose="020B0807020203060204" pitchFamily="3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581240" y="1113361"/>
            <a:ext cx="28468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DIAMANTE ALCISTA</a:t>
            </a:r>
            <a:endParaRPr lang="es-E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grpSp>
        <p:nvGrpSpPr>
          <p:cNvPr id="37" name="Grupo 36"/>
          <p:cNvGrpSpPr/>
          <p:nvPr/>
        </p:nvGrpSpPr>
        <p:grpSpPr>
          <a:xfrm>
            <a:off x="3283954" y="1121230"/>
            <a:ext cx="1135957" cy="350185"/>
            <a:chOff x="2885647" y="1109058"/>
            <a:chExt cx="1780534" cy="386242"/>
          </a:xfrm>
        </p:grpSpPr>
        <p:grpSp>
          <p:nvGrpSpPr>
            <p:cNvPr id="32" name="Grupo 31"/>
            <p:cNvGrpSpPr/>
            <p:nvPr/>
          </p:nvGrpSpPr>
          <p:grpSpPr>
            <a:xfrm>
              <a:off x="3775914" y="1109699"/>
              <a:ext cx="890267" cy="385601"/>
              <a:chOff x="3263169" y="1104729"/>
              <a:chExt cx="890267" cy="385601"/>
            </a:xfrm>
          </p:grpSpPr>
          <p:sp>
            <p:nvSpPr>
              <p:cNvPr id="17" name="Cheurón 16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Cheurón 22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Cheurón 23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Grupo 32"/>
            <p:cNvGrpSpPr/>
            <p:nvPr/>
          </p:nvGrpSpPr>
          <p:grpSpPr>
            <a:xfrm>
              <a:off x="2885647" y="1109058"/>
              <a:ext cx="890267" cy="385601"/>
              <a:chOff x="3263169" y="1104729"/>
              <a:chExt cx="890267" cy="385601"/>
            </a:xfrm>
          </p:grpSpPr>
          <p:sp>
            <p:nvSpPr>
              <p:cNvPr id="34" name="Cheurón 33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Cheurón 34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Cheurón 35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3" name="Rectángulo 92"/>
          <p:cNvSpPr/>
          <p:nvPr/>
        </p:nvSpPr>
        <p:spPr>
          <a:xfrm rot="10800000">
            <a:off x="4699009" y="5683803"/>
            <a:ext cx="4405312" cy="3991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94" name="Grupo 93"/>
          <p:cNvGrpSpPr/>
          <p:nvPr/>
        </p:nvGrpSpPr>
        <p:grpSpPr>
          <a:xfrm rot="10800000">
            <a:off x="7982962" y="5710173"/>
            <a:ext cx="1135957" cy="350185"/>
            <a:chOff x="2885647" y="1109058"/>
            <a:chExt cx="1780534" cy="386242"/>
          </a:xfrm>
        </p:grpSpPr>
        <p:grpSp>
          <p:nvGrpSpPr>
            <p:cNvPr id="95" name="Grupo 94"/>
            <p:cNvGrpSpPr/>
            <p:nvPr/>
          </p:nvGrpSpPr>
          <p:grpSpPr>
            <a:xfrm>
              <a:off x="3775914" y="1109699"/>
              <a:ext cx="890267" cy="385601"/>
              <a:chOff x="3263169" y="1104729"/>
              <a:chExt cx="890267" cy="385601"/>
            </a:xfrm>
          </p:grpSpPr>
          <p:sp>
            <p:nvSpPr>
              <p:cNvPr id="100" name="Cheurón 99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Cheurón 100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Cheurón 101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6" name="Grupo 95"/>
            <p:cNvGrpSpPr/>
            <p:nvPr/>
          </p:nvGrpSpPr>
          <p:grpSpPr>
            <a:xfrm>
              <a:off x="2885647" y="1109058"/>
              <a:ext cx="890267" cy="385601"/>
              <a:chOff x="3263169" y="1104729"/>
              <a:chExt cx="890267" cy="385601"/>
            </a:xfrm>
          </p:grpSpPr>
          <p:sp>
            <p:nvSpPr>
              <p:cNvPr id="97" name="Cheurón 96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Cheurón 97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Cheurón 98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3" name="Rectángulo 102"/>
          <p:cNvSpPr/>
          <p:nvPr/>
        </p:nvSpPr>
        <p:spPr>
          <a:xfrm>
            <a:off x="5237268" y="5677688"/>
            <a:ext cx="279279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DIAMANTE BAJISTA </a:t>
            </a:r>
            <a:endParaRPr lang="es-E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1378445" y="189114"/>
            <a:ext cx="673956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PATRONES DE </a:t>
            </a:r>
            <a:r>
              <a:rPr lang="es-E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CAMBIO</a:t>
            </a:r>
            <a:endParaRPr lang="es-E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64" name="Rectángulo 63"/>
          <p:cNvSpPr/>
          <p:nvPr/>
        </p:nvSpPr>
        <p:spPr>
          <a:xfrm>
            <a:off x="794693" y="1537486"/>
            <a:ext cx="3648225" cy="41470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5" name="Rectángulo 64"/>
          <p:cNvSpPr/>
          <p:nvPr/>
        </p:nvSpPr>
        <p:spPr>
          <a:xfrm>
            <a:off x="4650114" y="3966694"/>
            <a:ext cx="4417955" cy="1635936"/>
          </a:xfrm>
          <a:prstGeom prst="rect">
            <a:avLst/>
          </a:prstGeom>
          <a:solidFill>
            <a:srgbClr val="F0CB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6" name="Rectángulo 65"/>
          <p:cNvSpPr/>
          <p:nvPr/>
        </p:nvSpPr>
        <p:spPr>
          <a:xfrm>
            <a:off x="4970390" y="6207023"/>
            <a:ext cx="4029686" cy="452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9" name="CuadroTexto 108"/>
          <p:cNvSpPr txBox="1"/>
          <p:nvPr/>
        </p:nvSpPr>
        <p:spPr>
          <a:xfrm>
            <a:off x="4650114" y="3940707"/>
            <a:ext cx="4422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600" b="1" dirty="0" smtClean="0">
                <a:solidFill>
                  <a:srgbClr val="FF0000"/>
                </a:solidFill>
              </a:rPr>
              <a:t>IMPORTANCIA</a:t>
            </a:r>
          </a:p>
        </p:txBody>
      </p:sp>
      <p:sp>
        <p:nvSpPr>
          <p:cNvPr id="113" name="Rectángulo 112"/>
          <p:cNvSpPr/>
          <p:nvPr/>
        </p:nvSpPr>
        <p:spPr>
          <a:xfrm>
            <a:off x="232159" y="9096531"/>
            <a:ext cx="4417955" cy="1635936"/>
          </a:xfrm>
          <a:prstGeom prst="rect">
            <a:avLst/>
          </a:prstGeom>
          <a:solidFill>
            <a:srgbClr val="F0CB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4" name="CuadroTexto 113"/>
          <p:cNvSpPr txBox="1"/>
          <p:nvPr/>
        </p:nvSpPr>
        <p:spPr>
          <a:xfrm>
            <a:off x="232159" y="9070544"/>
            <a:ext cx="4422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600" b="1" dirty="0" smtClean="0">
                <a:solidFill>
                  <a:srgbClr val="FF0000"/>
                </a:solidFill>
              </a:rPr>
              <a:t>IMPORTANCIA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4720333" y="4307608"/>
            <a:ext cx="4347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1400" dirty="0" smtClean="0"/>
              <a:t>El </a:t>
            </a:r>
            <a:r>
              <a:rPr lang="es-419" sz="1400" dirty="0" err="1" smtClean="0"/>
              <a:t>take</a:t>
            </a:r>
            <a:r>
              <a:rPr lang="es-419" sz="1400" dirty="0" smtClean="0"/>
              <a:t> </a:t>
            </a:r>
            <a:r>
              <a:rPr lang="es-419" sz="1400" dirty="0" err="1" smtClean="0"/>
              <a:t>profit</a:t>
            </a:r>
            <a:r>
              <a:rPr lang="es-419" sz="1400" dirty="0" smtClean="0"/>
              <a:t> (</a:t>
            </a:r>
            <a:r>
              <a:rPr lang="es-419" sz="1400" dirty="0" err="1" smtClean="0"/>
              <a:t>tp</a:t>
            </a:r>
            <a:r>
              <a:rPr lang="es-419" sz="1400" dirty="0" smtClean="0"/>
              <a:t>) a considerar es la altura mayor de los triángulos simétricos.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1400" dirty="0" smtClean="0"/>
              <a:t>El precio puede hacer un retroceso después del rompimiento.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795672" y="1532319"/>
            <a:ext cx="36429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diamante alcista es un patrón difícil de identificar y poco utilizado por los traders.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 conformado por 2 líneas de tendencia (alcista y bajista) y 2 triángulos simétricos unidos entre si.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patrón únicamente es valido cuando se generan los triángulos simétricos, </a:t>
            </a: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mismo tiempo debe tener una tendencia 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bajista </a:t>
            </a: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previa.</a:t>
            </a: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rompimiento debe ser en la zona de 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resistencia.</a:t>
            </a:r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440619" y="9521687"/>
            <a:ext cx="39979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1400" dirty="0" smtClean="0"/>
              <a:t>El </a:t>
            </a:r>
            <a:r>
              <a:rPr lang="es-419" sz="1400" dirty="0" err="1" smtClean="0"/>
              <a:t>take</a:t>
            </a:r>
            <a:r>
              <a:rPr lang="es-419" sz="1400" dirty="0" smtClean="0"/>
              <a:t> </a:t>
            </a:r>
            <a:r>
              <a:rPr lang="es-419" sz="1400" dirty="0" err="1" smtClean="0"/>
              <a:t>profit</a:t>
            </a:r>
            <a:r>
              <a:rPr lang="es-419" sz="1400" dirty="0" smtClean="0"/>
              <a:t> (</a:t>
            </a:r>
            <a:r>
              <a:rPr lang="es-419" sz="1400" dirty="0" err="1" smtClean="0"/>
              <a:t>tp</a:t>
            </a:r>
            <a:r>
              <a:rPr lang="es-419" sz="1400" dirty="0" smtClean="0"/>
              <a:t>) a considerar es la altura mayor de los triángulos simétricos.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1400" dirty="0" smtClean="0"/>
              <a:t>El precio puede hacer un retroceso después del rompimiento.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2" y="6222733"/>
            <a:ext cx="3751082" cy="266968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528" y="1264751"/>
            <a:ext cx="3738317" cy="2660604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4837879" y="1823934"/>
            <a:ext cx="3638375" cy="1876529"/>
            <a:chOff x="4564762" y="1728747"/>
            <a:chExt cx="3638375" cy="1876529"/>
          </a:xfrm>
        </p:grpSpPr>
        <p:sp>
          <p:nvSpPr>
            <p:cNvPr id="76" name="Abrir llave 75"/>
            <p:cNvSpPr/>
            <p:nvPr/>
          </p:nvSpPr>
          <p:spPr>
            <a:xfrm rot="10800000" flipH="1">
              <a:off x="4945763" y="2896486"/>
              <a:ext cx="353257" cy="708790"/>
            </a:xfrm>
            <a:prstGeom prst="leftBrace">
              <a:avLst>
                <a:gd name="adj1" fmla="val 8333"/>
                <a:gd name="adj2" fmla="val 51399"/>
              </a:avLst>
            </a:prstGeom>
            <a:ln w="254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77" name="Rectángulo 76"/>
            <p:cNvSpPr/>
            <p:nvPr/>
          </p:nvSpPr>
          <p:spPr>
            <a:xfrm>
              <a:off x="4564762" y="2844634"/>
              <a:ext cx="424085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Narrow" panose="020B0606020202030204" pitchFamily="34" charset="0"/>
                </a:rPr>
                <a:t>TP</a:t>
              </a:r>
              <a:endParaRPr lang="es-E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endParaRPr>
            </a:p>
          </p:txBody>
        </p:sp>
        <p:sp>
          <p:nvSpPr>
            <p:cNvPr id="106" name="CuadroTexto 105"/>
            <p:cNvSpPr txBox="1"/>
            <p:nvPr/>
          </p:nvSpPr>
          <p:spPr>
            <a:xfrm rot="1078848">
              <a:off x="6753488" y="2598557"/>
              <a:ext cx="1175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200" b="1" dirty="0" smtClean="0">
                  <a:solidFill>
                    <a:schemeClr val="bg1">
                      <a:lumMod val="50000"/>
                    </a:schemeClr>
                  </a:solidFill>
                </a:rPr>
                <a:t>Triangulo simétrico</a:t>
              </a:r>
            </a:p>
          </p:txBody>
        </p:sp>
        <p:sp>
          <p:nvSpPr>
            <p:cNvPr id="92" name="CuadroTexto 91"/>
            <p:cNvSpPr txBox="1"/>
            <p:nvPr/>
          </p:nvSpPr>
          <p:spPr>
            <a:xfrm rot="4059526">
              <a:off x="4753915" y="2227931"/>
              <a:ext cx="12713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200" b="1" dirty="0" smtClean="0">
                  <a:solidFill>
                    <a:srgbClr val="FF0000"/>
                  </a:solidFill>
                </a:rPr>
                <a:t>bajista</a:t>
              </a:r>
            </a:p>
          </p:txBody>
        </p:sp>
        <p:sp>
          <p:nvSpPr>
            <p:cNvPr id="104" name="CuadroTexto 103"/>
            <p:cNvSpPr txBox="1"/>
            <p:nvPr/>
          </p:nvSpPr>
          <p:spPr>
            <a:xfrm rot="17599097">
              <a:off x="7428984" y="2225901"/>
              <a:ext cx="12713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200" b="1" dirty="0" smtClean="0">
                  <a:solidFill>
                    <a:srgbClr val="002060"/>
                  </a:solidFill>
                </a:rPr>
                <a:t>alcista</a:t>
              </a:r>
            </a:p>
          </p:txBody>
        </p:sp>
      </p:grpSp>
      <p:sp>
        <p:nvSpPr>
          <p:cNvPr id="73" name="CuadroTexto 72"/>
          <p:cNvSpPr txBox="1"/>
          <p:nvPr/>
        </p:nvSpPr>
        <p:spPr>
          <a:xfrm rot="20645928">
            <a:off x="5823608" y="2688804"/>
            <a:ext cx="1175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200" b="1" dirty="0" smtClean="0">
                <a:solidFill>
                  <a:schemeClr val="bg1">
                    <a:lumMod val="50000"/>
                  </a:schemeClr>
                </a:solidFill>
              </a:rPr>
              <a:t>Triangulo simétrico</a:t>
            </a:r>
          </a:p>
        </p:txBody>
      </p:sp>
      <p:sp>
        <p:nvSpPr>
          <p:cNvPr id="74" name="Flecha abajo 73"/>
          <p:cNvSpPr/>
          <p:nvPr/>
        </p:nvSpPr>
        <p:spPr>
          <a:xfrm rot="19640045">
            <a:off x="5605679" y="3428431"/>
            <a:ext cx="255618" cy="380617"/>
          </a:xfrm>
          <a:prstGeom prst="downArrow">
            <a:avLst>
              <a:gd name="adj1" fmla="val 10051"/>
              <a:gd name="adj2" fmla="val 3573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6" name="CuadroTexto 115"/>
          <p:cNvSpPr txBox="1"/>
          <p:nvPr/>
        </p:nvSpPr>
        <p:spPr>
          <a:xfrm>
            <a:off x="7353858" y="1393255"/>
            <a:ext cx="1248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RESISTENCIA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5219680" y="6347596"/>
            <a:ext cx="36429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diamante bajista es un patrón difícil de identificar y poco utilizado por los traders.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 conformado por 2 líneas de tendencia (alcista y bajista) y 2 triángulos simétricos unidos entre si.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patrón únicamente es valido cuando se generan los triángulos simétricos, </a:t>
            </a: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mismo tiempo debe tener una tendencia 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alcista </a:t>
            </a: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previa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rompimiento debe ser en la zona de 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soporte.</a:t>
            </a:r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Flecha abajo 80"/>
          <p:cNvSpPr/>
          <p:nvPr/>
        </p:nvSpPr>
        <p:spPr>
          <a:xfrm rot="13461449">
            <a:off x="1009321" y="6291327"/>
            <a:ext cx="255618" cy="380617"/>
          </a:xfrm>
          <a:prstGeom prst="downArrow">
            <a:avLst>
              <a:gd name="adj1" fmla="val 10051"/>
              <a:gd name="adj2" fmla="val 35731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2" name="CuadroTexto 81"/>
          <p:cNvSpPr txBox="1"/>
          <p:nvPr/>
        </p:nvSpPr>
        <p:spPr>
          <a:xfrm>
            <a:off x="3692207" y="6198533"/>
            <a:ext cx="112143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1200" b="1" dirty="0" smtClean="0">
                <a:solidFill>
                  <a:srgbClr val="002060"/>
                </a:solidFill>
              </a:rPr>
              <a:t>Tendencia alcista previa</a:t>
            </a:r>
          </a:p>
        </p:txBody>
      </p:sp>
      <p:sp>
        <p:nvSpPr>
          <p:cNvPr id="139" name="CuadroTexto 138"/>
          <p:cNvSpPr txBox="1"/>
          <p:nvPr/>
        </p:nvSpPr>
        <p:spPr>
          <a:xfrm>
            <a:off x="3019649" y="8588536"/>
            <a:ext cx="990395" cy="274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SOPORTE</a:t>
            </a:r>
          </a:p>
        </p:txBody>
      </p:sp>
      <p:grpSp>
        <p:nvGrpSpPr>
          <p:cNvPr id="83" name="Grupo 82"/>
          <p:cNvGrpSpPr/>
          <p:nvPr/>
        </p:nvGrpSpPr>
        <p:grpSpPr>
          <a:xfrm>
            <a:off x="171387" y="6534823"/>
            <a:ext cx="1047012" cy="1772434"/>
            <a:chOff x="-5639" y="6461181"/>
            <a:chExt cx="1047012" cy="1772434"/>
          </a:xfrm>
        </p:grpSpPr>
        <p:sp>
          <p:nvSpPr>
            <p:cNvPr id="85" name="Abrir llave 84"/>
            <p:cNvSpPr/>
            <p:nvPr/>
          </p:nvSpPr>
          <p:spPr>
            <a:xfrm rot="10800000" flipH="1">
              <a:off x="479010" y="6461181"/>
              <a:ext cx="255301" cy="733279"/>
            </a:xfrm>
            <a:prstGeom prst="leftBrace">
              <a:avLst>
                <a:gd name="adj1" fmla="val 8333"/>
                <a:gd name="adj2" fmla="val 51399"/>
              </a:avLst>
            </a:prstGeom>
            <a:ln w="254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86" name="Rectángulo 85"/>
            <p:cNvSpPr/>
            <p:nvPr/>
          </p:nvSpPr>
          <p:spPr>
            <a:xfrm>
              <a:off x="-5639" y="6489640"/>
              <a:ext cx="424085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Narrow" panose="020B0606020202030204" pitchFamily="34" charset="0"/>
                </a:rPr>
                <a:t>TP</a:t>
              </a:r>
              <a:endParaRPr lang="es-E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endParaRPr>
            </a:p>
          </p:txBody>
        </p:sp>
        <p:sp>
          <p:nvSpPr>
            <p:cNvPr id="90" name="CuadroTexto 89"/>
            <p:cNvSpPr txBox="1"/>
            <p:nvPr/>
          </p:nvSpPr>
          <p:spPr>
            <a:xfrm rot="17599097">
              <a:off x="267220" y="7459462"/>
              <a:ext cx="12713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200" b="1" dirty="0" smtClean="0">
                  <a:solidFill>
                    <a:srgbClr val="002060"/>
                  </a:solidFill>
                </a:rPr>
                <a:t>alcista</a:t>
              </a:r>
            </a:p>
          </p:txBody>
        </p:sp>
      </p:grpSp>
      <p:sp>
        <p:nvSpPr>
          <p:cNvPr id="91" name="CuadroTexto 90"/>
          <p:cNvSpPr txBox="1"/>
          <p:nvPr/>
        </p:nvSpPr>
        <p:spPr>
          <a:xfrm rot="20645928">
            <a:off x="2320834" y="7070227"/>
            <a:ext cx="1175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200" b="1" dirty="0" smtClean="0">
                <a:solidFill>
                  <a:schemeClr val="bg1">
                    <a:lumMod val="50000"/>
                  </a:schemeClr>
                </a:solidFill>
              </a:rPr>
              <a:t>Triangulo simétrico</a:t>
            </a:r>
          </a:p>
        </p:txBody>
      </p:sp>
      <p:sp>
        <p:nvSpPr>
          <p:cNvPr id="107" name="CuadroTexto 106"/>
          <p:cNvSpPr txBox="1"/>
          <p:nvPr/>
        </p:nvSpPr>
        <p:spPr>
          <a:xfrm rot="1078848">
            <a:off x="1188838" y="7052263"/>
            <a:ext cx="1175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200" b="1" dirty="0" smtClean="0">
                <a:solidFill>
                  <a:schemeClr val="bg1">
                    <a:lumMod val="50000"/>
                  </a:schemeClr>
                </a:solidFill>
              </a:rPr>
              <a:t>Triangulo simétrico</a:t>
            </a:r>
          </a:p>
        </p:txBody>
      </p:sp>
      <p:sp>
        <p:nvSpPr>
          <p:cNvPr id="121" name="CuadroTexto 120"/>
          <p:cNvSpPr txBox="1"/>
          <p:nvPr/>
        </p:nvSpPr>
        <p:spPr>
          <a:xfrm rot="4059526">
            <a:off x="2984257" y="7527288"/>
            <a:ext cx="1271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200" b="1" dirty="0" smtClean="0">
                <a:solidFill>
                  <a:srgbClr val="FF0000"/>
                </a:solidFill>
              </a:rPr>
              <a:t>bajista</a:t>
            </a:r>
          </a:p>
        </p:txBody>
      </p:sp>
      <p:cxnSp>
        <p:nvCxnSpPr>
          <p:cNvPr id="122" name="Conector recto 121"/>
          <p:cNvCxnSpPr/>
          <p:nvPr/>
        </p:nvCxnSpPr>
        <p:spPr>
          <a:xfrm flipV="1">
            <a:off x="5527437" y="2939821"/>
            <a:ext cx="1354668" cy="3278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122"/>
          <p:cNvCxnSpPr/>
          <p:nvPr/>
        </p:nvCxnSpPr>
        <p:spPr>
          <a:xfrm>
            <a:off x="5572138" y="3705886"/>
            <a:ext cx="1354668" cy="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123"/>
          <p:cNvCxnSpPr/>
          <p:nvPr/>
        </p:nvCxnSpPr>
        <p:spPr>
          <a:xfrm flipV="1">
            <a:off x="936311" y="6502039"/>
            <a:ext cx="1354668" cy="3278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/>
          <p:cNvCxnSpPr/>
          <p:nvPr/>
        </p:nvCxnSpPr>
        <p:spPr>
          <a:xfrm>
            <a:off x="981012" y="7268104"/>
            <a:ext cx="1354668" cy="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5111509" y="969975"/>
            <a:ext cx="227592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1200" b="1" dirty="0" smtClean="0">
                <a:solidFill>
                  <a:srgbClr val="FF0000"/>
                </a:solidFill>
              </a:rPr>
              <a:t>Tendencia bajista previa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458448" y="5952562"/>
            <a:ext cx="227064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1200" b="1" dirty="0" smtClean="0">
                <a:solidFill>
                  <a:srgbClr val="002060"/>
                </a:solidFill>
              </a:rPr>
              <a:t>Tendencia alcista previa</a:t>
            </a:r>
          </a:p>
        </p:txBody>
      </p:sp>
      <p:sp>
        <p:nvSpPr>
          <p:cNvPr id="69" name="Flecha abajo 68"/>
          <p:cNvSpPr/>
          <p:nvPr/>
        </p:nvSpPr>
        <p:spPr>
          <a:xfrm rot="13461449">
            <a:off x="8497583" y="1348704"/>
            <a:ext cx="219792" cy="313785"/>
          </a:xfrm>
          <a:prstGeom prst="downArrow">
            <a:avLst>
              <a:gd name="adj1" fmla="val 10051"/>
              <a:gd name="adj2" fmla="val 35731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0" name="Flecha abajo 69"/>
          <p:cNvSpPr/>
          <p:nvPr/>
        </p:nvSpPr>
        <p:spPr>
          <a:xfrm rot="19640045">
            <a:off x="3891114" y="8559351"/>
            <a:ext cx="197048" cy="267904"/>
          </a:xfrm>
          <a:prstGeom prst="downArrow">
            <a:avLst>
              <a:gd name="adj1" fmla="val 10051"/>
              <a:gd name="adj2" fmla="val 3573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4767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iángulo isósceles 7"/>
          <p:cNvSpPr/>
          <p:nvPr/>
        </p:nvSpPr>
        <p:spPr>
          <a:xfrm flipV="1">
            <a:off x="6991351" y="-1"/>
            <a:ext cx="2152650" cy="10655945"/>
          </a:xfrm>
          <a:prstGeom prst="triangle">
            <a:avLst>
              <a:gd name="adj" fmla="val 100000"/>
            </a:avLst>
          </a:prstGeom>
          <a:solidFill>
            <a:srgbClr val="002060"/>
          </a:solidFill>
          <a:ln>
            <a:solidFill>
              <a:srgbClr val="95ADC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" name="Triángulo isósceles 9"/>
          <p:cNvSpPr/>
          <p:nvPr/>
        </p:nvSpPr>
        <p:spPr>
          <a:xfrm>
            <a:off x="8191500" y="2971800"/>
            <a:ext cx="952499" cy="7847011"/>
          </a:xfrm>
          <a:prstGeom prst="triangle">
            <a:avLst>
              <a:gd name="adj" fmla="val 100000"/>
            </a:avLst>
          </a:prstGeom>
          <a:solidFill>
            <a:srgbClr val="C0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958" y="3945617"/>
            <a:ext cx="6732879" cy="276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1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056233" y="4118869"/>
            <a:ext cx="6621885" cy="191590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6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nkGothic Md BT" panose="020B0807020203060204" pitchFamily="34" charset="0"/>
              </a:rPr>
              <a:t>TIPOS DE TENDENCIA</a:t>
            </a:r>
            <a:endParaRPr lang="es-ES" sz="6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nkGothic Md BT" panose="020B080702020306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915400" y="0"/>
            <a:ext cx="228600" cy="107997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" name="Rectángulo 7"/>
          <p:cNvSpPr/>
          <p:nvPr/>
        </p:nvSpPr>
        <p:spPr>
          <a:xfrm>
            <a:off x="8678118" y="2057397"/>
            <a:ext cx="45719" cy="60388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Rectángulo 4"/>
          <p:cNvSpPr/>
          <p:nvPr/>
        </p:nvSpPr>
        <p:spPr>
          <a:xfrm>
            <a:off x="0" y="8249029"/>
            <a:ext cx="9144000" cy="761747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45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nkGothic Md BT" panose="020B0807020203060204" pitchFamily="34" charset="0"/>
              </a:rPr>
              <a:t>TENDENCIAS</a:t>
            </a:r>
            <a:endParaRPr lang="es-ES" sz="4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nkGothic Md BT" panose="020B080702020306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-43387" y="9025915"/>
            <a:ext cx="9187387" cy="1015663"/>
          </a:xfrm>
          <a:prstGeom prst="rect">
            <a:avLst/>
          </a:prstGeom>
          <a:solidFill>
            <a:srgbClr val="F0CB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Rectángulo 8"/>
          <p:cNvSpPr/>
          <p:nvPr/>
        </p:nvSpPr>
        <p:spPr>
          <a:xfrm>
            <a:off x="104153" y="9025915"/>
            <a:ext cx="87070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VE" sz="20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 tendencias son aquellas que indican la dirección principal del movimiento de precios en los mercados financieros durante un periodo de </a:t>
            </a:r>
            <a:r>
              <a:rPr lang="es-VE" sz="200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tiempo determinado, </a:t>
            </a:r>
            <a:r>
              <a:rPr lang="es-VE" sz="20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existen 3 tipos de tendencia: Alcista, Bajista y Lateral</a:t>
            </a:r>
            <a:endParaRPr lang="es-V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riángulo isósceles 9"/>
          <p:cNvSpPr/>
          <p:nvPr/>
        </p:nvSpPr>
        <p:spPr>
          <a:xfrm flipH="1" flipV="1">
            <a:off x="-1" y="-2"/>
            <a:ext cx="837128" cy="10799763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2996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ángulo 66"/>
          <p:cNvSpPr/>
          <p:nvPr/>
        </p:nvSpPr>
        <p:spPr>
          <a:xfrm>
            <a:off x="-17079" y="8192402"/>
            <a:ext cx="5272228" cy="24482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5" name="Rectángulo 104"/>
          <p:cNvSpPr/>
          <p:nvPr/>
        </p:nvSpPr>
        <p:spPr>
          <a:xfrm>
            <a:off x="35995" y="1768359"/>
            <a:ext cx="5272228" cy="24482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1" name="Rectángulo 80"/>
          <p:cNvSpPr/>
          <p:nvPr/>
        </p:nvSpPr>
        <p:spPr>
          <a:xfrm>
            <a:off x="14600" y="7510105"/>
            <a:ext cx="4405312" cy="3991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82" name="Grupo 81"/>
          <p:cNvGrpSpPr/>
          <p:nvPr/>
        </p:nvGrpSpPr>
        <p:grpSpPr>
          <a:xfrm>
            <a:off x="3298553" y="7536475"/>
            <a:ext cx="1135957" cy="350185"/>
            <a:chOff x="2885647" y="1109058"/>
            <a:chExt cx="1780534" cy="386242"/>
          </a:xfrm>
        </p:grpSpPr>
        <p:grpSp>
          <p:nvGrpSpPr>
            <p:cNvPr id="83" name="Grupo 82"/>
            <p:cNvGrpSpPr/>
            <p:nvPr/>
          </p:nvGrpSpPr>
          <p:grpSpPr>
            <a:xfrm>
              <a:off x="3775914" y="1109699"/>
              <a:ext cx="890267" cy="385601"/>
              <a:chOff x="3263169" y="1104729"/>
              <a:chExt cx="890267" cy="385601"/>
            </a:xfrm>
          </p:grpSpPr>
          <p:sp>
            <p:nvSpPr>
              <p:cNvPr id="88" name="Cheurón 87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Cheurón 88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Cheurón 89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Grupo 83"/>
            <p:cNvGrpSpPr/>
            <p:nvPr/>
          </p:nvGrpSpPr>
          <p:grpSpPr>
            <a:xfrm>
              <a:off x="2885647" y="1109058"/>
              <a:ext cx="890267" cy="385601"/>
              <a:chOff x="3263169" y="1104729"/>
              <a:chExt cx="890267" cy="385601"/>
            </a:xfrm>
          </p:grpSpPr>
          <p:sp>
            <p:nvSpPr>
              <p:cNvPr id="85" name="Cheurón 84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Cheurón 85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Cheurón 86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9" name="Rectángulo 78"/>
          <p:cNvSpPr/>
          <p:nvPr/>
        </p:nvSpPr>
        <p:spPr>
          <a:xfrm>
            <a:off x="1" y="1094860"/>
            <a:ext cx="4405312" cy="3991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" name="Triángulo isósceles 2"/>
          <p:cNvSpPr/>
          <p:nvPr/>
        </p:nvSpPr>
        <p:spPr>
          <a:xfrm flipH="1" flipV="1">
            <a:off x="-1" y="-2"/>
            <a:ext cx="837128" cy="10799763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" name="Rectángulo 3"/>
          <p:cNvSpPr/>
          <p:nvPr/>
        </p:nvSpPr>
        <p:spPr>
          <a:xfrm>
            <a:off x="1" y="173975"/>
            <a:ext cx="9144000" cy="761747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endParaRPr lang="es-ES" sz="4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nkGothic Md BT" panose="020B0807020203060204" pitchFamily="3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681858" y="1039928"/>
            <a:ext cx="232104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ALCISTA</a:t>
            </a:r>
            <a:endParaRPr lang="es-E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grpSp>
        <p:nvGrpSpPr>
          <p:cNvPr id="37" name="Grupo 36"/>
          <p:cNvGrpSpPr/>
          <p:nvPr/>
        </p:nvGrpSpPr>
        <p:grpSpPr>
          <a:xfrm>
            <a:off x="3283954" y="1121230"/>
            <a:ext cx="1135957" cy="350185"/>
            <a:chOff x="2885647" y="1109058"/>
            <a:chExt cx="1780534" cy="386242"/>
          </a:xfrm>
        </p:grpSpPr>
        <p:grpSp>
          <p:nvGrpSpPr>
            <p:cNvPr id="32" name="Grupo 31"/>
            <p:cNvGrpSpPr/>
            <p:nvPr/>
          </p:nvGrpSpPr>
          <p:grpSpPr>
            <a:xfrm>
              <a:off x="3775914" y="1109699"/>
              <a:ext cx="890267" cy="385601"/>
              <a:chOff x="3263169" y="1104729"/>
              <a:chExt cx="890267" cy="385601"/>
            </a:xfrm>
          </p:grpSpPr>
          <p:sp>
            <p:nvSpPr>
              <p:cNvPr id="17" name="Cheurón 16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Cheurón 22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Cheurón 23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Grupo 32"/>
            <p:cNvGrpSpPr/>
            <p:nvPr/>
          </p:nvGrpSpPr>
          <p:grpSpPr>
            <a:xfrm>
              <a:off x="2885647" y="1109058"/>
              <a:ext cx="890267" cy="385601"/>
              <a:chOff x="3263169" y="1104729"/>
              <a:chExt cx="890267" cy="385601"/>
            </a:xfrm>
          </p:grpSpPr>
          <p:sp>
            <p:nvSpPr>
              <p:cNvPr id="34" name="Cheurón 33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Cheurón 34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Cheurón 35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7" name="Rectángulo 56"/>
          <p:cNvSpPr/>
          <p:nvPr/>
        </p:nvSpPr>
        <p:spPr>
          <a:xfrm>
            <a:off x="584134" y="7448074"/>
            <a:ext cx="232104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LATERAL</a:t>
            </a:r>
            <a:endParaRPr lang="es-E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93" name="Rectángulo 92"/>
          <p:cNvSpPr/>
          <p:nvPr/>
        </p:nvSpPr>
        <p:spPr>
          <a:xfrm rot="10800000">
            <a:off x="4738689" y="4435903"/>
            <a:ext cx="4405312" cy="3991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94" name="Grupo 93"/>
          <p:cNvGrpSpPr/>
          <p:nvPr/>
        </p:nvGrpSpPr>
        <p:grpSpPr>
          <a:xfrm rot="10800000">
            <a:off x="8022642" y="4462273"/>
            <a:ext cx="1135957" cy="350185"/>
            <a:chOff x="2885647" y="1109058"/>
            <a:chExt cx="1780534" cy="386242"/>
          </a:xfrm>
        </p:grpSpPr>
        <p:grpSp>
          <p:nvGrpSpPr>
            <p:cNvPr id="95" name="Grupo 94"/>
            <p:cNvGrpSpPr/>
            <p:nvPr/>
          </p:nvGrpSpPr>
          <p:grpSpPr>
            <a:xfrm>
              <a:off x="3775914" y="1109699"/>
              <a:ext cx="890267" cy="385601"/>
              <a:chOff x="3263169" y="1104729"/>
              <a:chExt cx="890267" cy="385601"/>
            </a:xfrm>
          </p:grpSpPr>
          <p:sp>
            <p:nvSpPr>
              <p:cNvPr id="100" name="Cheurón 99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Cheurón 100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Cheurón 101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6" name="Grupo 95"/>
            <p:cNvGrpSpPr/>
            <p:nvPr/>
          </p:nvGrpSpPr>
          <p:grpSpPr>
            <a:xfrm>
              <a:off x="2885647" y="1109058"/>
              <a:ext cx="890267" cy="385601"/>
              <a:chOff x="3263169" y="1104729"/>
              <a:chExt cx="890267" cy="385601"/>
            </a:xfrm>
          </p:grpSpPr>
          <p:sp>
            <p:nvSpPr>
              <p:cNvPr id="97" name="Cheurón 96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Cheurón 97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Cheurón 98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3" name="Rectángulo 102"/>
          <p:cNvSpPr/>
          <p:nvPr/>
        </p:nvSpPr>
        <p:spPr>
          <a:xfrm>
            <a:off x="5308223" y="4373872"/>
            <a:ext cx="232104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BAJISTA</a:t>
            </a:r>
            <a:endParaRPr lang="es-E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89618" y="1710609"/>
            <a:ext cx="44576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tendencia alcista significa un movimiento ascendente de precios en los mercados financieros y esta dominada por los toros que son el símbolo de fuerza.</a:t>
            </a:r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419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caracteriza por un movimiento optimista del mercado y generalmente comienza tras un periodo de indecisión para luego desencadenar máximos y mínimos mayores.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5433831" y="1584789"/>
            <a:ext cx="3826079" cy="2703052"/>
            <a:chOff x="1013402" y="1590570"/>
            <a:chExt cx="3548001" cy="2520659"/>
          </a:xfrm>
        </p:grpSpPr>
        <p:pic>
          <p:nvPicPr>
            <p:cNvPr id="77" name="Imagen 7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402" y="1590570"/>
              <a:ext cx="3548001" cy="2520659"/>
            </a:xfrm>
            <a:prstGeom prst="rect">
              <a:avLst/>
            </a:prstGeom>
          </p:spPr>
        </p:pic>
        <p:sp>
          <p:nvSpPr>
            <p:cNvPr id="5" name="Elipse 4"/>
            <p:cNvSpPr/>
            <p:nvPr/>
          </p:nvSpPr>
          <p:spPr>
            <a:xfrm>
              <a:off x="2148851" y="3309870"/>
              <a:ext cx="323178" cy="33485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45" name="Elipse 44"/>
            <p:cNvSpPr/>
            <p:nvPr/>
          </p:nvSpPr>
          <p:spPr>
            <a:xfrm>
              <a:off x="2841312" y="2398020"/>
              <a:ext cx="323178" cy="33485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46" name="CuadroTexto 45"/>
            <p:cNvSpPr txBox="1"/>
            <p:nvPr/>
          </p:nvSpPr>
          <p:spPr>
            <a:xfrm>
              <a:off x="1378445" y="2171629"/>
              <a:ext cx="17074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200" b="1" dirty="0" smtClean="0"/>
                <a:t>MAXIMOS MAYORES</a:t>
              </a:r>
            </a:p>
          </p:txBody>
        </p:sp>
        <p:sp>
          <p:nvSpPr>
            <p:cNvPr id="47" name="CuadroTexto 46"/>
            <p:cNvSpPr txBox="1"/>
            <p:nvPr/>
          </p:nvSpPr>
          <p:spPr>
            <a:xfrm>
              <a:off x="2317871" y="3583685"/>
              <a:ext cx="1573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200" b="1" dirty="0" smtClean="0"/>
                <a:t>MINIMOS MAYORES</a:t>
              </a: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500062" y="4909594"/>
            <a:ext cx="3645617" cy="2553073"/>
            <a:chOff x="961501" y="8337110"/>
            <a:chExt cx="3291979" cy="2287275"/>
          </a:xfrm>
        </p:grpSpPr>
        <p:pic>
          <p:nvPicPr>
            <p:cNvPr id="91" name="Imagen 9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63" b="7972"/>
            <a:stretch/>
          </p:blipFill>
          <p:spPr>
            <a:xfrm>
              <a:off x="961501" y="8337110"/>
              <a:ext cx="3212669" cy="2287275"/>
            </a:xfrm>
            <a:prstGeom prst="rect">
              <a:avLst/>
            </a:prstGeom>
          </p:spPr>
        </p:pic>
        <p:sp>
          <p:nvSpPr>
            <p:cNvPr id="53" name="Elipse 52"/>
            <p:cNvSpPr/>
            <p:nvPr/>
          </p:nvSpPr>
          <p:spPr>
            <a:xfrm>
              <a:off x="2078067" y="8805290"/>
              <a:ext cx="323178" cy="33485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54" name="CuadroTexto 53"/>
            <p:cNvSpPr txBox="1"/>
            <p:nvPr/>
          </p:nvSpPr>
          <p:spPr>
            <a:xfrm>
              <a:off x="2377669" y="8863142"/>
              <a:ext cx="18758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200" b="1" dirty="0" smtClean="0"/>
                <a:t>MAXIMOS MENORES</a:t>
              </a:r>
            </a:p>
          </p:txBody>
        </p:sp>
        <p:sp>
          <p:nvSpPr>
            <p:cNvPr id="55" name="Elipse 54"/>
            <p:cNvSpPr/>
            <p:nvPr/>
          </p:nvSpPr>
          <p:spPr>
            <a:xfrm>
              <a:off x="2661201" y="9724386"/>
              <a:ext cx="323178" cy="33485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56" name="CuadroTexto 55"/>
            <p:cNvSpPr txBox="1"/>
            <p:nvPr/>
          </p:nvSpPr>
          <p:spPr>
            <a:xfrm>
              <a:off x="1117683" y="9920737"/>
              <a:ext cx="1573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200" b="1" dirty="0" smtClean="0"/>
                <a:t>MINIMOS MENORES</a:t>
              </a: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5482337" y="8192402"/>
            <a:ext cx="3459051" cy="2527572"/>
            <a:chOff x="5453939" y="4990036"/>
            <a:chExt cx="3202226" cy="2279062"/>
          </a:xfrm>
        </p:grpSpPr>
        <p:pic>
          <p:nvPicPr>
            <p:cNvPr id="107" name="Imagen 10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3939" y="4990036"/>
              <a:ext cx="3202226" cy="2279062"/>
            </a:xfrm>
            <a:prstGeom prst="rect">
              <a:avLst/>
            </a:prstGeom>
          </p:spPr>
        </p:pic>
        <p:cxnSp>
          <p:nvCxnSpPr>
            <p:cNvPr id="10" name="Conector recto 9"/>
            <p:cNvCxnSpPr/>
            <p:nvPr/>
          </p:nvCxnSpPr>
          <p:spPr>
            <a:xfrm>
              <a:off x="5628068" y="5563673"/>
              <a:ext cx="2962553" cy="0"/>
            </a:xfrm>
            <a:prstGeom prst="line">
              <a:avLst/>
            </a:prstGeom>
            <a:ln w="25400" cap="flat" cmpd="sng" algn="ctr">
              <a:solidFill>
                <a:srgbClr val="00206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5614292" y="6759262"/>
              <a:ext cx="2962553" cy="0"/>
            </a:xfrm>
            <a:prstGeom prst="line">
              <a:avLst/>
            </a:prstGeom>
            <a:ln w="254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0" name="CuadroTexto 59"/>
            <p:cNvSpPr txBox="1"/>
            <p:nvPr/>
          </p:nvSpPr>
          <p:spPr>
            <a:xfrm>
              <a:off x="7328756" y="6764767"/>
              <a:ext cx="1248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200" b="1" dirty="0" smtClean="0"/>
                <a:t>SOPORTE</a:t>
              </a:r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5805175" y="5270199"/>
              <a:ext cx="1248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200" b="1" dirty="0" smtClean="0"/>
                <a:t>RESISTENCIA</a:t>
              </a:r>
            </a:p>
          </p:txBody>
        </p:sp>
      </p:grpSp>
      <p:sp>
        <p:nvSpPr>
          <p:cNvPr id="63" name="Rectángulo 62"/>
          <p:cNvSpPr/>
          <p:nvPr/>
        </p:nvSpPr>
        <p:spPr>
          <a:xfrm>
            <a:off x="2533227" y="199759"/>
            <a:ext cx="387458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TENDENCIAS</a:t>
            </a:r>
            <a:endParaRPr lang="es-E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4598379" y="5010942"/>
            <a:ext cx="4458960" cy="24482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2" name="CuadroTexto 51"/>
          <p:cNvSpPr txBox="1"/>
          <p:nvPr/>
        </p:nvSpPr>
        <p:spPr>
          <a:xfrm>
            <a:off x="227187" y="8288931"/>
            <a:ext cx="50279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tendencia lateral significa un movimiento neutral de precios en los mercados financieros y es una batalla entre toros y osos.</a:t>
            </a:r>
          </a:p>
          <a:p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caracteriza por ser un movimiento de indecisión sumergida en un rango entre soportes y resistencias que se romperán en un periodo de tiempo.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4598380" y="4959160"/>
            <a:ext cx="44168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tendencia bajista significa un movimiento descendente de precios en los mercados financieros y esta dominada por los osos que son el símbolo de debilidad.</a:t>
            </a:r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419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caracteriza por un movimiento pesimista del mercado y generalmente comienza tras un periodo de indecisión para luego desencadenar máximos y mínimos menores.</a:t>
            </a:r>
          </a:p>
        </p:txBody>
      </p:sp>
      <p:pic>
        <p:nvPicPr>
          <p:cNvPr id="70" name="Imagen 6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93" b="71295"/>
          <a:stretch/>
        </p:blipFill>
        <p:spPr>
          <a:xfrm>
            <a:off x="7227395" y="7691203"/>
            <a:ext cx="836640" cy="554412"/>
          </a:xfrm>
          <a:prstGeom prst="rect">
            <a:avLst/>
          </a:prstGeom>
        </p:spPr>
      </p:pic>
      <p:pic>
        <p:nvPicPr>
          <p:cNvPr id="71" name="Imagen 7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05"/>
          <a:stretch/>
        </p:blipFill>
        <p:spPr>
          <a:xfrm flipH="1">
            <a:off x="6433905" y="7580065"/>
            <a:ext cx="821724" cy="741299"/>
          </a:xfrm>
          <a:prstGeom prst="rect">
            <a:avLst/>
          </a:prstGeom>
        </p:spPr>
      </p:pic>
      <p:pic>
        <p:nvPicPr>
          <p:cNvPr id="72" name="Imagen 7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05"/>
          <a:stretch/>
        </p:blipFill>
        <p:spPr>
          <a:xfrm flipH="1">
            <a:off x="6748117" y="1196349"/>
            <a:ext cx="821724" cy="741299"/>
          </a:xfrm>
          <a:prstGeom prst="rect">
            <a:avLst/>
          </a:prstGeom>
        </p:spPr>
      </p:pic>
      <p:pic>
        <p:nvPicPr>
          <p:cNvPr id="73" name="Imagen 7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93" b="71295"/>
          <a:stretch/>
        </p:blipFill>
        <p:spPr>
          <a:xfrm flipH="1">
            <a:off x="1813287" y="4416132"/>
            <a:ext cx="863967" cy="55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056233" y="4118869"/>
            <a:ext cx="6621885" cy="191590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6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nkGothic Md BT" panose="020B0807020203060204" pitchFamily="34" charset="0"/>
              </a:rPr>
              <a:t>PATRONES DE TENDENCIA</a:t>
            </a:r>
            <a:endParaRPr lang="es-ES" sz="6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nkGothic Md BT" panose="020B080702020306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915400" y="0"/>
            <a:ext cx="228600" cy="107997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" name="Rectángulo 7"/>
          <p:cNvSpPr/>
          <p:nvPr/>
        </p:nvSpPr>
        <p:spPr>
          <a:xfrm>
            <a:off x="8678118" y="2057397"/>
            <a:ext cx="45719" cy="60388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Rectángulo 4"/>
          <p:cNvSpPr/>
          <p:nvPr/>
        </p:nvSpPr>
        <p:spPr>
          <a:xfrm>
            <a:off x="0" y="8249029"/>
            <a:ext cx="9144000" cy="761747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endParaRPr lang="es-ES" sz="4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nkGothic Md BT" panose="020B080702020306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378444" y="8264168"/>
            <a:ext cx="673956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PATRONES DE CONTINUACION</a:t>
            </a:r>
            <a:endParaRPr lang="es-E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-43387" y="9025915"/>
            <a:ext cx="9187387" cy="1015663"/>
          </a:xfrm>
          <a:prstGeom prst="rect">
            <a:avLst/>
          </a:prstGeom>
          <a:solidFill>
            <a:srgbClr val="F0CB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" name="Rectángulo 9"/>
          <p:cNvSpPr/>
          <p:nvPr/>
        </p:nvSpPr>
        <p:spPr>
          <a:xfrm>
            <a:off x="104153" y="9025915"/>
            <a:ext cx="87070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VE" sz="20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patrones de continuación son aquellos que indican el seguimiento de la </a:t>
            </a:r>
            <a:r>
              <a:rPr lang="es-VE" sz="200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tendencia previa, </a:t>
            </a:r>
            <a:r>
              <a:rPr lang="es-VE" sz="20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 patrón esta dibujado por líneas de soporte y resistencia indicando los puntos de ruptura, objetivos de precios y su validación.</a:t>
            </a:r>
            <a:endParaRPr lang="es-V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85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ángulo 78"/>
          <p:cNvSpPr/>
          <p:nvPr/>
        </p:nvSpPr>
        <p:spPr>
          <a:xfrm>
            <a:off x="1" y="1094860"/>
            <a:ext cx="4405312" cy="3991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" name="Triángulo isósceles 2"/>
          <p:cNvSpPr/>
          <p:nvPr/>
        </p:nvSpPr>
        <p:spPr>
          <a:xfrm flipH="1" flipV="1">
            <a:off x="-1" y="-2"/>
            <a:ext cx="837128" cy="10799763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" name="Rectángulo 3"/>
          <p:cNvSpPr/>
          <p:nvPr/>
        </p:nvSpPr>
        <p:spPr>
          <a:xfrm>
            <a:off x="1" y="173975"/>
            <a:ext cx="9144000" cy="761747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endParaRPr lang="es-ES" sz="4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nkGothic Md BT" panose="020B0807020203060204" pitchFamily="3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619324" y="1100294"/>
            <a:ext cx="28468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CANAL LATERAL</a:t>
            </a:r>
            <a:endParaRPr lang="es-E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grpSp>
        <p:nvGrpSpPr>
          <p:cNvPr id="37" name="Grupo 36"/>
          <p:cNvGrpSpPr/>
          <p:nvPr/>
        </p:nvGrpSpPr>
        <p:grpSpPr>
          <a:xfrm>
            <a:off x="3283954" y="1121230"/>
            <a:ext cx="1135957" cy="350185"/>
            <a:chOff x="2885647" y="1109058"/>
            <a:chExt cx="1780534" cy="386242"/>
          </a:xfrm>
        </p:grpSpPr>
        <p:grpSp>
          <p:nvGrpSpPr>
            <p:cNvPr id="32" name="Grupo 31"/>
            <p:cNvGrpSpPr/>
            <p:nvPr/>
          </p:nvGrpSpPr>
          <p:grpSpPr>
            <a:xfrm>
              <a:off x="3775914" y="1109699"/>
              <a:ext cx="890267" cy="385601"/>
              <a:chOff x="3263169" y="1104729"/>
              <a:chExt cx="890267" cy="385601"/>
            </a:xfrm>
          </p:grpSpPr>
          <p:sp>
            <p:nvSpPr>
              <p:cNvPr id="17" name="Cheurón 16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Cheurón 22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Cheurón 23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Grupo 32"/>
            <p:cNvGrpSpPr/>
            <p:nvPr/>
          </p:nvGrpSpPr>
          <p:grpSpPr>
            <a:xfrm>
              <a:off x="2885647" y="1109058"/>
              <a:ext cx="890267" cy="385601"/>
              <a:chOff x="3263169" y="1104729"/>
              <a:chExt cx="890267" cy="385601"/>
            </a:xfrm>
          </p:grpSpPr>
          <p:sp>
            <p:nvSpPr>
              <p:cNvPr id="34" name="Cheurón 33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Cheurón 34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Cheurón 35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3" name="Rectángulo 92"/>
          <p:cNvSpPr/>
          <p:nvPr/>
        </p:nvSpPr>
        <p:spPr>
          <a:xfrm rot="10800000">
            <a:off x="4699009" y="5683803"/>
            <a:ext cx="4405312" cy="3991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94" name="Grupo 93"/>
          <p:cNvGrpSpPr/>
          <p:nvPr/>
        </p:nvGrpSpPr>
        <p:grpSpPr>
          <a:xfrm rot="10800000">
            <a:off x="7982962" y="5710173"/>
            <a:ext cx="1135957" cy="350185"/>
            <a:chOff x="2885647" y="1109058"/>
            <a:chExt cx="1780534" cy="386242"/>
          </a:xfrm>
        </p:grpSpPr>
        <p:grpSp>
          <p:nvGrpSpPr>
            <p:cNvPr id="95" name="Grupo 94"/>
            <p:cNvGrpSpPr/>
            <p:nvPr/>
          </p:nvGrpSpPr>
          <p:grpSpPr>
            <a:xfrm>
              <a:off x="3775914" y="1109699"/>
              <a:ext cx="890267" cy="385601"/>
              <a:chOff x="3263169" y="1104729"/>
              <a:chExt cx="890267" cy="385601"/>
            </a:xfrm>
          </p:grpSpPr>
          <p:sp>
            <p:nvSpPr>
              <p:cNvPr id="100" name="Cheurón 99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Cheurón 100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Cheurón 101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6" name="Grupo 95"/>
            <p:cNvGrpSpPr/>
            <p:nvPr/>
          </p:nvGrpSpPr>
          <p:grpSpPr>
            <a:xfrm>
              <a:off x="2885647" y="1109058"/>
              <a:ext cx="890267" cy="385601"/>
              <a:chOff x="3263169" y="1104729"/>
              <a:chExt cx="890267" cy="385601"/>
            </a:xfrm>
          </p:grpSpPr>
          <p:sp>
            <p:nvSpPr>
              <p:cNvPr id="97" name="Cheurón 96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Cheurón 97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Cheurón 98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3" name="Rectángulo 102"/>
          <p:cNvSpPr/>
          <p:nvPr/>
        </p:nvSpPr>
        <p:spPr>
          <a:xfrm>
            <a:off x="5252903" y="5679555"/>
            <a:ext cx="279279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CANAL ALCISTA</a:t>
            </a:r>
            <a:endParaRPr lang="es-E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1378445" y="189114"/>
            <a:ext cx="673956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PATRONES DE CONTINUACION</a:t>
            </a:r>
            <a:endParaRPr lang="es-E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64" name="Rectángulo 63"/>
          <p:cNvSpPr/>
          <p:nvPr/>
        </p:nvSpPr>
        <p:spPr>
          <a:xfrm>
            <a:off x="794693" y="1537486"/>
            <a:ext cx="3648225" cy="41470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5" name="Rectángulo 64"/>
          <p:cNvSpPr/>
          <p:nvPr/>
        </p:nvSpPr>
        <p:spPr>
          <a:xfrm>
            <a:off x="4650114" y="3966694"/>
            <a:ext cx="4417955" cy="1635936"/>
          </a:xfrm>
          <a:prstGeom prst="rect">
            <a:avLst/>
          </a:prstGeom>
          <a:solidFill>
            <a:srgbClr val="F0CB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6" name="Rectángulo 65"/>
          <p:cNvSpPr/>
          <p:nvPr/>
        </p:nvSpPr>
        <p:spPr>
          <a:xfrm>
            <a:off x="4970390" y="6207023"/>
            <a:ext cx="4029686" cy="452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108" name="Imagen 10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268" y="1079617"/>
            <a:ext cx="3731010" cy="265241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19" y="6074764"/>
            <a:ext cx="3986750" cy="2837417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794693" y="1610100"/>
            <a:ext cx="349639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canal lateral indica la indecisión de los inversores y se caracteriza por el movimiento lateral del mercado conformado por un soporte y una resistencia.</a:t>
            </a:r>
          </a:p>
          <a:p>
            <a:pPr algn="just"/>
            <a:endParaRPr lang="es-419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patrón es valido cuando existen 3 puntos en la resistencia y </a:t>
            </a: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puntos en el soporte y viceversa. 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rompimiento del canal indicara la nueva tendencia.</a:t>
            </a:r>
          </a:p>
          <a:p>
            <a:pPr algn="just"/>
            <a:endParaRPr lang="es-419" sz="1600" dirty="0"/>
          </a:p>
        </p:txBody>
      </p:sp>
      <p:sp>
        <p:nvSpPr>
          <p:cNvPr id="109" name="CuadroTexto 108"/>
          <p:cNvSpPr txBox="1"/>
          <p:nvPr/>
        </p:nvSpPr>
        <p:spPr>
          <a:xfrm>
            <a:off x="4650114" y="3940707"/>
            <a:ext cx="4422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600" b="1" dirty="0" smtClean="0">
                <a:solidFill>
                  <a:srgbClr val="FF0000"/>
                </a:solidFill>
              </a:rPr>
              <a:t>IMPORTANCIA</a:t>
            </a:r>
          </a:p>
        </p:txBody>
      </p:sp>
      <p:sp>
        <p:nvSpPr>
          <p:cNvPr id="112" name="CuadroTexto 111"/>
          <p:cNvSpPr txBox="1"/>
          <p:nvPr/>
        </p:nvSpPr>
        <p:spPr>
          <a:xfrm>
            <a:off x="4620664" y="4283419"/>
            <a:ext cx="449825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1400" dirty="0" smtClean="0">
                <a:latin typeface="+mj-lt"/>
                <a:cs typeface="Times New Roman" panose="02020603050405020304" pitchFamily="18" charset="0"/>
              </a:rPr>
              <a:t>El </a:t>
            </a:r>
            <a:r>
              <a:rPr lang="es-419" sz="1400" dirty="0" err="1" smtClean="0">
                <a:latin typeface="+mj-lt"/>
                <a:cs typeface="Times New Roman" panose="02020603050405020304" pitchFamily="18" charset="0"/>
              </a:rPr>
              <a:t>take</a:t>
            </a:r>
            <a:r>
              <a:rPr lang="es-419" sz="14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s-419" sz="1400" dirty="0" err="1" smtClean="0">
                <a:latin typeface="+mj-lt"/>
                <a:cs typeface="Times New Roman" panose="02020603050405020304" pitchFamily="18" charset="0"/>
              </a:rPr>
              <a:t>profit</a:t>
            </a:r>
            <a:r>
              <a:rPr lang="es-419" sz="1400" dirty="0" smtClean="0">
                <a:latin typeface="+mj-lt"/>
                <a:cs typeface="Times New Roman" panose="02020603050405020304" pitchFamily="18" charset="0"/>
              </a:rPr>
              <a:t> (</a:t>
            </a:r>
            <a:r>
              <a:rPr lang="es-419" sz="1400" dirty="0" err="1" smtClean="0">
                <a:latin typeface="+mj-lt"/>
                <a:cs typeface="Times New Roman" panose="02020603050405020304" pitchFamily="18" charset="0"/>
              </a:rPr>
              <a:t>tp</a:t>
            </a:r>
            <a:r>
              <a:rPr lang="es-419" sz="1400" dirty="0" smtClean="0">
                <a:latin typeface="+mj-lt"/>
                <a:cs typeface="Times New Roman" panose="02020603050405020304" pitchFamily="18" charset="0"/>
              </a:rPr>
              <a:t>) a considerar es la altura del canal.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1400" dirty="0" smtClean="0">
                <a:latin typeface="+mj-lt"/>
                <a:cs typeface="Times New Roman" panose="02020603050405020304" pitchFamily="18" charset="0"/>
              </a:rPr>
              <a:t>La longitud del canal indica la fuerza de rompimiento.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1400" dirty="0" smtClean="0">
                <a:latin typeface="+mj-lt"/>
                <a:cs typeface="Times New Roman" panose="02020603050405020304" pitchFamily="18" charset="0"/>
              </a:rPr>
              <a:t>El precio puede hacer un retroceso después del rompimiento</a:t>
            </a:r>
            <a:r>
              <a:rPr lang="es-419" sz="1400" dirty="0" smtClean="0">
                <a:latin typeface="+mj-lt"/>
              </a:rPr>
              <a:t>.</a:t>
            </a:r>
          </a:p>
          <a:p>
            <a:pPr algn="just"/>
            <a:endParaRPr lang="es-419" sz="1400" dirty="0" smtClean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419" sz="1400" dirty="0" smtClean="0"/>
          </a:p>
          <a:p>
            <a:pPr algn="just"/>
            <a:endParaRPr lang="es-419" sz="1400" dirty="0" smtClean="0"/>
          </a:p>
        </p:txBody>
      </p:sp>
      <p:sp>
        <p:nvSpPr>
          <p:cNvPr id="113" name="Rectángulo 112"/>
          <p:cNvSpPr/>
          <p:nvPr/>
        </p:nvSpPr>
        <p:spPr>
          <a:xfrm>
            <a:off x="232159" y="9096531"/>
            <a:ext cx="4417955" cy="1635936"/>
          </a:xfrm>
          <a:prstGeom prst="rect">
            <a:avLst/>
          </a:prstGeom>
          <a:solidFill>
            <a:srgbClr val="F0CB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4" name="CuadroTexto 113"/>
          <p:cNvSpPr txBox="1"/>
          <p:nvPr/>
        </p:nvSpPr>
        <p:spPr>
          <a:xfrm>
            <a:off x="232159" y="9070544"/>
            <a:ext cx="4422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600" b="1" dirty="0" smtClean="0">
                <a:solidFill>
                  <a:srgbClr val="FF0000"/>
                </a:solidFill>
              </a:rPr>
              <a:t>IMPORTANCIA</a:t>
            </a:r>
          </a:p>
        </p:txBody>
      </p:sp>
      <p:sp>
        <p:nvSpPr>
          <p:cNvPr id="116" name="CuadroTexto 115"/>
          <p:cNvSpPr txBox="1"/>
          <p:nvPr/>
        </p:nvSpPr>
        <p:spPr>
          <a:xfrm>
            <a:off x="6985233" y="1563148"/>
            <a:ext cx="1248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RESISTENCIA</a:t>
            </a:r>
          </a:p>
        </p:txBody>
      </p:sp>
      <p:sp>
        <p:nvSpPr>
          <p:cNvPr id="117" name="CuadroTexto 116"/>
          <p:cNvSpPr txBox="1"/>
          <p:nvPr/>
        </p:nvSpPr>
        <p:spPr>
          <a:xfrm>
            <a:off x="5332499" y="2961437"/>
            <a:ext cx="1248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SOPORTE</a:t>
            </a:r>
          </a:p>
        </p:txBody>
      </p:sp>
      <p:sp>
        <p:nvSpPr>
          <p:cNvPr id="118" name="Elipse 117"/>
          <p:cNvSpPr/>
          <p:nvPr/>
        </p:nvSpPr>
        <p:spPr>
          <a:xfrm>
            <a:off x="5671560" y="1764582"/>
            <a:ext cx="323178" cy="3348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23" name="Elipse 122"/>
          <p:cNvSpPr/>
          <p:nvPr/>
        </p:nvSpPr>
        <p:spPr>
          <a:xfrm>
            <a:off x="6770184" y="1753894"/>
            <a:ext cx="323178" cy="3348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24" name="Elipse 123"/>
          <p:cNvSpPr/>
          <p:nvPr/>
        </p:nvSpPr>
        <p:spPr>
          <a:xfrm>
            <a:off x="6211078" y="2701202"/>
            <a:ext cx="323178" cy="3348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25" name="Elipse 124"/>
          <p:cNvSpPr/>
          <p:nvPr/>
        </p:nvSpPr>
        <p:spPr>
          <a:xfrm>
            <a:off x="7365755" y="2634887"/>
            <a:ext cx="323178" cy="3348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26" name="Elipse 125"/>
          <p:cNvSpPr/>
          <p:nvPr/>
        </p:nvSpPr>
        <p:spPr>
          <a:xfrm>
            <a:off x="7956418" y="1752112"/>
            <a:ext cx="323178" cy="3348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27" name="Elipse 126"/>
          <p:cNvSpPr/>
          <p:nvPr/>
        </p:nvSpPr>
        <p:spPr>
          <a:xfrm>
            <a:off x="1974775" y="7922461"/>
            <a:ext cx="323178" cy="3348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28" name="Elipse 127"/>
          <p:cNvSpPr/>
          <p:nvPr/>
        </p:nvSpPr>
        <p:spPr>
          <a:xfrm>
            <a:off x="3083176" y="7481346"/>
            <a:ext cx="323178" cy="3348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29" name="Elipse 128"/>
          <p:cNvSpPr/>
          <p:nvPr/>
        </p:nvSpPr>
        <p:spPr>
          <a:xfrm>
            <a:off x="2136453" y="6874510"/>
            <a:ext cx="323178" cy="3348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33" name="Elipse 132"/>
          <p:cNvSpPr/>
          <p:nvPr/>
        </p:nvSpPr>
        <p:spPr>
          <a:xfrm>
            <a:off x="3239923" y="6385362"/>
            <a:ext cx="323178" cy="3348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34" name="Elipse 133"/>
          <p:cNvSpPr/>
          <p:nvPr/>
        </p:nvSpPr>
        <p:spPr>
          <a:xfrm>
            <a:off x="1082773" y="7362358"/>
            <a:ext cx="323178" cy="3348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36" name="Rectángulo 135"/>
          <p:cNvSpPr/>
          <p:nvPr/>
        </p:nvSpPr>
        <p:spPr>
          <a:xfrm>
            <a:off x="4462108" y="2007253"/>
            <a:ext cx="424085" cy="33855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TP</a:t>
            </a:r>
            <a:endParaRPr lang="es-E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14" name="Abrir llave 13"/>
          <p:cNvSpPr/>
          <p:nvPr/>
        </p:nvSpPr>
        <p:spPr>
          <a:xfrm>
            <a:off x="4785087" y="1866084"/>
            <a:ext cx="348797" cy="1029430"/>
          </a:xfrm>
          <a:prstGeom prst="leftBrace">
            <a:avLst>
              <a:gd name="adj1" fmla="val 8333"/>
              <a:gd name="adj2" fmla="val 51399"/>
            </a:avLst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37" name="Abrir llave 136"/>
          <p:cNvSpPr/>
          <p:nvPr/>
        </p:nvSpPr>
        <p:spPr>
          <a:xfrm rot="20099146">
            <a:off x="406335" y="7867906"/>
            <a:ext cx="348797" cy="1029430"/>
          </a:xfrm>
          <a:prstGeom prst="leftBrace">
            <a:avLst>
              <a:gd name="adj1" fmla="val 8333"/>
              <a:gd name="adj2" fmla="val 51399"/>
            </a:avLst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38" name="Rectángulo 137"/>
          <p:cNvSpPr/>
          <p:nvPr/>
        </p:nvSpPr>
        <p:spPr>
          <a:xfrm>
            <a:off x="232168" y="8713913"/>
            <a:ext cx="424085" cy="33855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TP</a:t>
            </a:r>
            <a:endParaRPr lang="es-E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5008158" y="6317435"/>
            <a:ext cx="3865961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canal alcista se caracteriza por el movimiento alcista del mercado conformado por dos líneas paralelas  en diagonal (soporte y resistencia).</a:t>
            </a:r>
          </a:p>
          <a:p>
            <a:pPr algn="just"/>
            <a:endParaRPr lang="es-419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patrón es valido cuando existen 3 puntos en la resistencia y </a:t>
            </a: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puntos en el soporte y viceversa. 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 existen mas de tres puntos en la zona de soporte la ruptura del canal será mas violenta.</a:t>
            </a:r>
          </a:p>
          <a:p>
            <a:pPr algn="just"/>
            <a:endParaRPr lang="es-419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rompimiento debe ser en la zona de resistencia.</a:t>
            </a:r>
          </a:p>
          <a:p>
            <a:pPr algn="just"/>
            <a:endParaRPr lang="es-419" sz="1600" dirty="0"/>
          </a:p>
          <a:p>
            <a:pPr algn="just"/>
            <a:endParaRPr lang="es-419" sz="1600" dirty="0"/>
          </a:p>
          <a:p>
            <a:pPr algn="just"/>
            <a:endParaRPr lang="es-419" sz="1600" dirty="0"/>
          </a:p>
          <a:p>
            <a:pPr algn="just"/>
            <a:r>
              <a:rPr lang="es-419" sz="1600" dirty="0" smtClean="0"/>
              <a:t> 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249971" y="9445370"/>
            <a:ext cx="437069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1400" dirty="0" smtClean="0">
                <a:latin typeface="+mj-lt"/>
                <a:cs typeface="Times New Roman" panose="02020603050405020304" pitchFamily="18" charset="0"/>
              </a:rPr>
              <a:t>El </a:t>
            </a:r>
            <a:r>
              <a:rPr lang="es-419" sz="1400" dirty="0" err="1" smtClean="0">
                <a:latin typeface="+mj-lt"/>
                <a:cs typeface="Times New Roman" panose="02020603050405020304" pitchFamily="18" charset="0"/>
              </a:rPr>
              <a:t>take</a:t>
            </a:r>
            <a:r>
              <a:rPr lang="es-419" sz="14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s-419" sz="1400" dirty="0" err="1" smtClean="0">
                <a:latin typeface="+mj-lt"/>
                <a:cs typeface="Times New Roman" panose="02020603050405020304" pitchFamily="18" charset="0"/>
              </a:rPr>
              <a:t>profit</a:t>
            </a:r>
            <a:r>
              <a:rPr lang="es-419" sz="1400" dirty="0" smtClean="0">
                <a:latin typeface="+mj-lt"/>
                <a:cs typeface="Times New Roman" panose="02020603050405020304" pitchFamily="18" charset="0"/>
              </a:rPr>
              <a:t> (</a:t>
            </a:r>
            <a:r>
              <a:rPr lang="es-419" sz="1400" dirty="0" err="1" smtClean="0">
                <a:latin typeface="+mj-lt"/>
                <a:cs typeface="Times New Roman" panose="02020603050405020304" pitchFamily="18" charset="0"/>
              </a:rPr>
              <a:t>tp</a:t>
            </a:r>
            <a:r>
              <a:rPr lang="es-419" sz="1400" dirty="0" smtClean="0">
                <a:latin typeface="+mj-lt"/>
                <a:cs typeface="Times New Roman" panose="02020603050405020304" pitchFamily="18" charset="0"/>
              </a:rPr>
              <a:t>) a considerar es la altura del canal.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1400" dirty="0" smtClean="0">
                <a:latin typeface="+mj-lt"/>
                <a:cs typeface="Times New Roman" panose="02020603050405020304" pitchFamily="18" charset="0"/>
              </a:rPr>
              <a:t>No es recomendable operar en venta si el precio se ubica cerca de la zona de resistencia.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1400" dirty="0" smtClean="0">
                <a:latin typeface="+mj-lt"/>
                <a:cs typeface="Times New Roman" panose="02020603050405020304" pitchFamily="18" charset="0"/>
              </a:rPr>
              <a:t>El precio puede hacer un retroceso después del rompimiento.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419" sz="1400" dirty="0" smtClean="0"/>
          </a:p>
          <a:p>
            <a:pPr algn="just"/>
            <a:endParaRPr lang="es-419" sz="1400" dirty="0" smtClean="0"/>
          </a:p>
        </p:txBody>
      </p:sp>
      <p:sp>
        <p:nvSpPr>
          <p:cNvPr id="57" name="CuadroTexto 56"/>
          <p:cNvSpPr txBox="1"/>
          <p:nvPr/>
        </p:nvSpPr>
        <p:spPr>
          <a:xfrm rot="20107500">
            <a:off x="1063906" y="6850670"/>
            <a:ext cx="1248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RESISTENCIA</a:t>
            </a:r>
          </a:p>
        </p:txBody>
      </p:sp>
      <p:sp>
        <p:nvSpPr>
          <p:cNvPr id="58" name="CuadroTexto 57"/>
          <p:cNvSpPr txBox="1"/>
          <p:nvPr/>
        </p:nvSpPr>
        <p:spPr>
          <a:xfrm rot="20126016">
            <a:off x="3475034" y="7467075"/>
            <a:ext cx="1248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SOPORTE</a:t>
            </a:r>
          </a:p>
        </p:txBody>
      </p:sp>
    </p:spTree>
    <p:extLst>
      <p:ext uri="{BB962C8B-B14F-4D97-AF65-F5344CB8AC3E}">
        <p14:creationId xmlns:p14="http://schemas.microsoft.com/office/powerpoint/2010/main" val="17272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ángulo 78"/>
          <p:cNvSpPr/>
          <p:nvPr/>
        </p:nvSpPr>
        <p:spPr>
          <a:xfrm>
            <a:off x="1" y="1094860"/>
            <a:ext cx="4405312" cy="3991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" name="Triángulo isósceles 2"/>
          <p:cNvSpPr/>
          <p:nvPr/>
        </p:nvSpPr>
        <p:spPr>
          <a:xfrm flipH="1" flipV="1">
            <a:off x="-1" y="-2"/>
            <a:ext cx="837128" cy="10799763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" name="Rectángulo 3"/>
          <p:cNvSpPr/>
          <p:nvPr/>
        </p:nvSpPr>
        <p:spPr>
          <a:xfrm>
            <a:off x="1" y="173975"/>
            <a:ext cx="9144000" cy="761747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endParaRPr lang="es-ES" sz="4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nkGothic Md BT" panose="020B0807020203060204" pitchFamily="3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579690" y="1089764"/>
            <a:ext cx="28468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CANAL BAJISTA</a:t>
            </a:r>
            <a:endParaRPr lang="es-E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grpSp>
        <p:nvGrpSpPr>
          <p:cNvPr id="37" name="Grupo 36"/>
          <p:cNvGrpSpPr/>
          <p:nvPr/>
        </p:nvGrpSpPr>
        <p:grpSpPr>
          <a:xfrm>
            <a:off x="3283954" y="1121230"/>
            <a:ext cx="1135957" cy="350185"/>
            <a:chOff x="2885647" y="1109058"/>
            <a:chExt cx="1780534" cy="386242"/>
          </a:xfrm>
        </p:grpSpPr>
        <p:grpSp>
          <p:nvGrpSpPr>
            <p:cNvPr id="32" name="Grupo 31"/>
            <p:cNvGrpSpPr/>
            <p:nvPr/>
          </p:nvGrpSpPr>
          <p:grpSpPr>
            <a:xfrm>
              <a:off x="3775914" y="1109699"/>
              <a:ext cx="890267" cy="385601"/>
              <a:chOff x="3263169" y="1104729"/>
              <a:chExt cx="890267" cy="385601"/>
            </a:xfrm>
          </p:grpSpPr>
          <p:sp>
            <p:nvSpPr>
              <p:cNvPr id="17" name="Cheurón 16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Cheurón 22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Cheurón 23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Grupo 32"/>
            <p:cNvGrpSpPr/>
            <p:nvPr/>
          </p:nvGrpSpPr>
          <p:grpSpPr>
            <a:xfrm>
              <a:off x="2885647" y="1109058"/>
              <a:ext cx="890267" cy="385601"/>
              <a:chOff x="3263169" y="1104729"/>
              <a:chExt cx="890267" cy="385601"/>
            </a:xfrm>
          </p:grpSpPr>
          <p:sp>
            <p:nvSpPr>
              <p:cNvPr id="34" name="Cheurón 33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Cheurón 34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Cheurón 35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3" name="Rectángulo 92"/>
          <p:cNvSpPr/>
          <p:nvPr/>
        </p:nvSpPr>
        <p:spPr>
          <a:xfrm rot="10800000">
            <a:off x="4699009" y="5683803"/>
            <a:ext cx="4405312" cy="3991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94" name="Grupo 93"/>
          <p:cNvGrpSpPr/>
          <p:nvPr/>
        </p:nvGrpSpPr>
        <p:grpSpPr>
          <a:xfrm rot="10800000">
            <a:off x="7982962" y="5710173"/>
            <a:ext cx="1135957" cy="350185"/>
            <a:chOff x="2885647" y="1109058"/>
            <a:chExt cx="1780534" cy="386242"/>
          </a:xfrm>
        </p:grpSpPr>
        <p:grpSp>
          <p:nvGrpSpPr>
            <p:cNvPr id="95" name="Grupo 94"/>
            <p:cNvGrpSpPr/>
            <p:nvPr/>
          </p:nvGrpSpPr>
          <p:grpSpPr>
            <a:xfrm>
              <a:off x="3775914" y="1109699"/>
              <a:ext cx="890267" cy="385601"/>
              <a:chOff x="3263169" y="1104729"/>
              <a:chExt cx="890267" cy="385601"/>
            </a:xfrm>
          </p:grpSpPr>
          <p:sp>
            <p:nvSpPr>
              <p:cNvPr id="100" name="Cheurón 99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Cheurón 100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Cheurón 101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6" name="Grupo 95"/>
            <p:cNvGrpSpPr/>
            <p:nvPr/>
          </p:nvGrpSpPr>
          <p:grpSpPr>
            <a:xfrm>
              <a:off x="2885647" y="1109058"/>
              <a:ext cx="890267" cy="385601"/>
              <a:chOff x="3263169" y="1104729"/>
              <a:chExt cx="890267" cy="385601"/>
            </a:xfrm>
          </p:grpSpPr>
          <p:sp>
            <p:nvSpPr>
              <p:cNvPr id="97" name="Cheurón 96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Cheurón 97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Cheurón 98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3" name="Rectángulo 102"/>
          <p:cNvSpPr/>
          <p:nvPr/>
        </p:nvSpPr>
        <p:spPr>
          <a:xfrm>
            <a:off x="5291928" y="5691986"/>
            <a:ext cx="279279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TRIANGULO SIMETRICO</a:t>
            </a:r>
            <a:endParaRPr lang="es-E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1378445" y="189114"/>
            <a:ext cx="673956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PATRONES DE CONTINUACION</a:t>
            </a:r>
            <a:endParaRPr lang="es-E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64" name="Rectángulo 63"/>
          <p:cNvSpPr/>
          <p:nvPr/>
        </p:nvSpPr>
        <p:spPr>
          <a:xfrm>
            <a:off x="794693" y="1537486"/>
            <a:ext cx="3648225" cy="41470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5" name="Rectángulo 64"/>
          <p:cNvSpPr/>
          <p:nvPr/>
        </p:nvSpPr>
        <p:spPr>
          <a:xfrm>
            <a:off x="4650114" y="3966694"/>
            <a:ext cx="4417955" cy="1635936"/>
          </a:xfrm>
          <a:prstGeom prst="rect">
            <a:avLst/>
          </a:prstGeom>
          <a:solidFill>
            <a:srgbClr val="F0CB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6" name="Rectángulo 65"/>
          <p:cNvSpPr/>
          <p:nvPr/>
        </p:nvSpPr>
        <p:spPr>
          <a:xfrm>
            <a:off x="4970390" y="6207023"/>
            <a:ext cx="4029686" cy="452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9" name="CuadroTexto 108"/>
          <p:cNvSpPr txBox="1"/>
          <p:nvPr/>
        </p:nvSpPr>
        <p:spPr>
          <a:xfrm>
            <a:off x="4650114" y="3940707"/>
            <a:ext cx="4422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600" b="1" dirty="0" smtClean="0">
                <a:solidFill>
                  <a:srgbClr val="FF0000"/>
                </a:solidFill>
              </a:rPr>
              <a:t>IMPORTANCIA</a:t>
            </a:r>
          </a:p>
        </p:txBody>
      </p:sp>
      <p:sp>
        <p:nvSpPr>
          <p:cNvPr id="113" name="Rectángulo 112"/>
          <p:cNvSpPr/>
          <p:nvPr/>
        </p:nvSpPr>
        <p:spPr>
          <a:xfrm>
            <a:off x="232159" y="9096531"/>
            <a:ext cx="4417955" cy="1635936"/>
          </a:xfrm>
          <a:prstGeom prst="rect">
            <a:avLst/>
          </a:prstGeom>
          <a:solidFill>
            <a:srgbClr val="F0CB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4" name="CuadroTexto 113"/>
          <p:cNvSpPr txBox="1"/>
          <p:nvPr/>
        </p:nvSpPr>
        <p:spPr>
          <a:xfrm>
            <a:off x="232159" y="9070544"/>
            <a:ext cx="4422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600" b="1" dirty="0" smtClean="0">
                <a:solidFill>
                  <a:srgbClr val="FF0000"/>
                </a:solidFill>
              </a:rPr>
              <a:t>IMPORTANCIA</a:t>
            </a:r>
          </a:p>
        </p:txBody>
      </p:sp>
      <p:sp>
        <p:nvSpPr>
          <p:cNvPr id="55" name="CuadroTexto 54"/>
          <p:cNvSpPr txBox="1"/>
          <p:nvPr/>
        </p:nvSpPr>
        <p:spPr>
          <a:xfrm>
            <a:off x="5008158" y="6317435"/>
            <a:ext cx="386596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triangulo simétrico se caracteriza por el movimiento lateral del mercado conformado por dos líneas  de </a:t>
            </a: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tendencia (soporte y resistencia)</a:t>
            </a: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 convergen en un solo punto.</a:t>
            </a:r>
          </a:p>
          <a:p>
            <a:pPr algn="just"/>
            <a:endParaRPr lang="es-419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patrón es valido cuando existe como mínimo </a:t>
            </a: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puntos en soporte y resistencia, al mismo tiempo debe superar la mitad de la longitud del triangulo simétrico. 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rompimiento del 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triangulo </a:t>
            </a: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indicara la nueva tendencia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419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419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249971" y="9445370"/>
            <a:ext cx="44001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1400" dirty="0" smtClean="0"/>
              <a:t>El </a:t>
            </a:r>
            <a:r>
              <a:rPr lang="es-419" sz="1400" dirty="0" err="1" smtClean="0"/>
              <a:t>take</a:t>
            </a:r>
            <a:r>
              <a:rPr lang="es-419" sz="1400" dirty="0" smtClean="0"/>
              <a:t> </a:t>
            </a:r>
            <a:r>
              <a:rPr lang="es-419" sz="1400" dirty="0" err="1" smtClean="0"/>
              <a:t>profit</a:t>
            </a:r>
            <a:r>
              <a:rPr lang="es-419" sz="1400" dirty="0" smtClean="0"/>
              <a:t> (</a:t>
            </a:r>
            <a:r>
              <a:rPr lang="es-419" sz="1400" dirty="0" err="1" smtClean="0"/>
              <a:t>tp</a:t>
            </a:r>
            <a:r>
              <a:rPr lang="es-419" sz="1400" dirty="0" smtClean="0"/>
              <a:t>) a considerar es la altura mayor del triangulo simétrico.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1400" dirty="0" smtClean="0"/>
              <a:t>El precio puede hacer un retroceso después del rompimiento.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419" sz="1400" dirty="0" smtClean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419" sz="1400" dirty="0" smtClean="0"/>
          </a:p>
          <a:p>
            <a:pPr algn="just"/>
            <a:endParaRPr lang="es-419" sz="1400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227" y="1066732"/>
            <a:ext cx="3913494" cy="2775901"/>
          </a:xfrm>
          <a:prstGeom prst="rect">
            <a:avLst/>
          </a:prstGeom>
        </p:spPr>
      </p:pic>
      <p:sp>
        <p:nvSpPr>
          <p:cNvPr id="14" name="Abrir llave 13"/>
          <p:cNvSpPr/>
          <p:nvPr/>
        </p:nvSpPr>
        <p:spPr>
          <a:xfrm rot="1362174">
            <a:off x="4775505" y="1078771"/>
            <a:ext cx="348797" cy="1029430"/>
          </a:xfrm>
          <a:prstGeom prst="leftBrace">
            <a:avLst>
              <a:gd name="adj1" fmla="val 8333"/>
              <a:gd name="adj2" fmla="val 51399"/>
            </a:avLst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36" name="Rectángulo 135"/>
          <p:cNvSpPr/>
          <p:nvPr/>
        </p:nvSpPr>
        <p:spPr>
          <a:xfrm>
            <a:off x="4486966" y="1094403"/>
            <a:ext cx="424085" cy="33855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TP</a:t>
            </a:r>
            <a:endParaRPr lang="es-E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117" name="CuadroTexto 116"/>
          <p:cNvSpPr txBox="1"/>
          <p:nvPr/>
        </p:nvSpPr>
        <p:spPr>
          <a:xfrm rot="1619764">
            <a:off x="5445365" y="2856472"/>
            <a:ext cx="1248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SOPORTE</a:t>
            </a:r>
          </a:p>
        </p:txBody>
      </p:sp>
      <p:sp>
        <p:nvSpPr>
          <p:cNvPr id="116" name="CuadroTexto 115"/>
          <p:cNvSpPr txBox="1"/>
          <p:nvPr/>
        </p:nvSpPr>
        <p:spPr>
          <a:xfrm rot="1460641">
            <a:off x="7546047" y="2095001"/>
            <a:ext cx="1248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RESISTENCIA</a:t>
            </a:r>
          </a:p>
        </p:txBody>
      </p:sp>
      <p:sp>
        <p:nvSpPr>
          <p:cNvPr id="124" name="Elipse 123"/>
          <p:cNvSpPr/>
          <p:nvPr/>
        </p:nvSpPr>
        <p:spPr>
          <a:xfrm>
            <a:off x="6958319" y="2916085"/>
            <a:ext cx="323178" cy="3348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7" name="Elipse 56"/>
          <p:cNvSpPr/>
          <p:nvPr/>
        </p:nvSpPr>
        <p:spPr>
          <a:xfrm>
            <a:off x="5907820" y="2431075"/>
            <a:ext cx="323178" cy="3348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8" name="Elipse 57"/>
          <p:cNvSpPr/>
          <p:nvPr/>
        </p:nvSpPr>
        <p:spPr>
          <a:xfrm>
            <a:off x="5800982" y="1357845"/>
            <a:ext cx="323178" cy="3348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9" name="Elipse 58"/>
          <p:cNvSpPr/>
          <p:nvPr/>
        </p:nvSpPr>
        <p:spPr>
          <a:xfrm>
            <a:off x="6820711" y="1823983"/>
            <a:ext cx="323178" cy="3348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0" name="Elipse 59"/>
          <p:cNvSpPr/>
          <p:nvPr/>
        </p:nvSpPr>
        <p:spPr>
          <a:xfrm>
            <a:off x="7893624" y="2308062"/>
            <a:ext cx="323178" cy="3348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1" name="CuadroTexto 60"/>
          <p:cNvSpPr txBox="1"/>
          <p:nvPr/>
        </p:nvSpPr>
        <p:spPr>
          <a:xfrm>
            <a:off x="831998" y="1589420"/>
            <a:ext cx="361092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canal bajista se caracteriza por el movimiento </a:t>
            </a: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ajista del mercado conformado por dos líneas paralelas  en diagonal (soporte y resistencia)</a:t>
            </a:r>
          </a:p>
          <a:p>
            <a:pPr algn="just"/>
            <a:endParaRPr lang="es-419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patrón es valido cuando existen 3 puntos en la resistencia y 2 puntos en el soporte y viceversa.</a:t>
            </a: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 existen mas de tres puntos en la zona de resistencia la ruptura del canal será mas violenta. El rompimiento debe ser en la zona de soporte.</a:t>
            </a:r>
          </a:p>
          <a:p>
            <a:pPr algn="just"/>
            <a:endParaRPr lang="es-419" sz="1600" dirty="0"/>
          </a:p>
          <a:p>
            <a:pPr algn="just"/>
            <a:endParaRPr lang="es-419" sz="1600" dirty="0"/>
          </a:p>
          <a:p>
            <a:pPr algn="just"/>
            <a:endParaRPr lang="es-419" sz="1600" dirty="0"/>
          </a:p>
          <a:p>
            <a:pPr algn="just"/>
            <a:r>
              <a:rPr lang="es-419" sz="1600" dirty="0" smtClean="0"/>
              <a:t> 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4766619" y="4314889"/>
            <a:ext cx="423345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1400" dirty="0" smtClean="0"/>
              <a:t>El </a:t>
            </a:r>
            <a:r>
              <a:rPr lang="es-419" sz="1400" dirty="0" err="1" smtClean="0"/>
              <a:t>take</a:t>
            </a:r>
            <a:r>
              <a:rPr lang="es-419" sz="1400" dirty="0" smtClean="0"/>
              <a:t> </a:t>
            </a:r>
            <a:r>
              <a:rPr lang="es-419" sz="1400" dirty="0" err="1" smtClean="0"/>
              <a:t>profit</a:t>
            </a:r>
            <a:r>
              <a:rPr lang="es-419" sz="1400" dirty="0" smtClean="0"/>
              <a:t> (</a:t>
            </a:r>
            <a:r>
              <a:rPr lang="es-419" sz="1400" dirty="0" err="1" smtClean="0"/>
              <a:t>tp</a:t>
            </a:r>
            <a:r>
              <a:rPr lang="es-419" sz="1400" dirty="0" smtClean="0"/>
              <a:t>) a considerar es la altura del canal.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1400" dirty="0" smtClean="0"/>
              <a:t>No es recomendable operar en compra si el precio se ubica cerca de la zona de soporte.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1400" dirty="0" smtClean="0"/>
              <a:t>El precio puede hacer un retroceso después del rompimiento.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419" sz="1400" dirty="0" smtClean="0"/>
          </a:p>
          <a:p>
            <a:pPr algn="just"/>
            <a:endParaRPr lang="es-419" sz="1400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12" y="6082566"/>
            <a:ext cx="3884721" cy="2767918"/>
          </a:xfrm>
          <a:prstGeom prst="rect">
            <a:avLst/>
          </a:prstGeom>
        </p:spPr>
      </p:pic>
      <p:sp>
        <p:nvSpPr>
          <p:cNvPr id="69" name="Elipse 68"/>
          <p:cNvSpPr/>
          <p:nvPr/>
        </p:nvSpPr>
        <p:spPr>
          <a:xfrm>
            <a:off x="1378445" y="6423161"/>
            <a:ext cx="323178" cy="3348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0" name="Elipse 69"/>
          <p:cNvSpPr/>
          <p:nvPr/>
        </p:nvSpPr>
        <p:spPr>
          <a:xfrm>
            <a:off x="2228977" y="7870636"/>
            <a:ext cx="323178" cy="3348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1" name="Elipse 70"/>
          <p:cNvSpPr/>
          <p:nvPr/>
        </p:nvSpPr>
        <p:spPr>
          <a:xfrm>
            <a:off x="2613905" y="6780445"/>
            <a:ext cx="323178" cy="3348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2" name="Elipse 71"/>
          <p:cNvSpPr/>
          <p:nvPr/>
        </p:nvSpPr>
        <p:spPr>
          <a:xfrm>
            <a:off x="3034079" y="7596741"/>
            <a:ext cx="323178" cy="3348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73" name="Conector recto 72"/>
          <p:cNvCxnSpPr>
            <a:stCxn id="7" idx="1"/>
          </p:cNvCxnSpPr>
          <p:nvPr/>
        </p:nvCxnSpPr>
        <p:spPr>
          <a:xfrm flipV="1">
            <a:off x="643512" y="7443988"/>
            <a:ext cx="3451669" cy="22537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CuadroTexto 73"/>
          <p:cNvSpPr txBox="1"/>
          <p:nvPr/>
        </p:nvSpPr>
        <p:spPr>
          <a:xfrm rot="1105593">
            <a:off x="2925417" y="6784072"/>
            <a:ext cx="1248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RESISTENCIA</a:t>
            </a:r>
          </a:p>
        </p:txBody>
      </p:sp>
      <p:sp>
        <p:nvSpPr>
          <p:cNvPr id="75" name="CuadroTexto 74"/>
          <p:cNvSpPr txBox="1"/>
          <p:nvPr/>
        </p:nvSpPr>
        <p:spPr>
          <a:xfrm rot="20324550">
            <a:off x="3187075" y="7825477"/>
            <a:ext cx="1248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SOPORTE</a:t>
            </a:r>
          </a:p>
        </p:txBody>
      </p:sp>
      <p:sp>
        <p:nvSpPr>
          <p:cNvPr id="76" name="Abrir llave 75"/>
          <p:cNvSpPr/>
          <p:nvPr/>
        </p:nvSpPr>
        <p:spPr>
          <a:xfrm>
            <a:off x="350075" y="6285301"/>
            <a:ext cx="396610" cy="2471902"/>
          </a:xfrm>
          <a:prstGeom prst="leftBrace">
            <a:avLst>
              <a:gd name="adj1" fmla="val 8333"/>
              <a:gd name="adj2" fmla="val 51399"/>
            </a:avLst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7" name="Rectángulo 76"/>
          <p:cNvSpPr/>
          <p:nvPr/>
        </p:nvSpPr>
        <p:spPr>
          <a:xfrm>
            <a:off x="52719" y="7154500"/>
            <a:ext cx="424085" cy="33855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TP</a:t>
            </a:r>
            <a:endParaRPr lang="es-E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1235754" y="7492512"/>
            <a:ext cx="1248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longitud</a:t>
            </a:r>
          </a:p>
        </p:txBody>
      </p:sp>
    </p:spTree>
    <p:extLst>
      <p:ext uri="{BB962C8B-B14F-4D97-AF65-F5344CB8AC3E}">
        <p14:creationId xmlns:p14="http://schemas.microsoft.com/office/powerpoint/2010/main" val="227635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ángulo 78"/>
          <p:cNvSpPr/>
          <p:nvPr/>
        </p:nvSpPr>
        <p:spPr>
          <a:xfrm>
            <a:off x="1" y="1094860"/>
            <a:ext cx="4405312" cy="3991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" name="Triángulo isósceles 2"/>
          <p:cNvSpPr/>
          <p:nvPr/>
        </p:nvSpPr>
        <p:spPr>
          <a:xfrm flipH="1" flipV="1">
            <a:off x="-1" y="-2"/>
            <a:ext cx="837128" cy="10799763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" name="Rectángulo 3"/>
          <p:cNvSpPr/>
          <p:nvPr/>
        </p:nvSpPr>
        <p:spPr>
          <a:xfrm>
            <a:off x="1" y="173975"/>
            <a:ext cx="9144000" cy="761747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endParaRPr lang="es-ES" sz="4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nkGothic Md BT" panose="020B0807020203060204" pitchFamily="3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580734" y="1063606"/>
            <a:ext cx="284689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TRIANGULO</a:t>
            </a:r>
            <a:r>
              <a:rPr lang="es-E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s-E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ALCISTA</a:t>
            </a:r>
            <a:endParaRPr lang="es-E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grpSp>
        <p:nvGrpSpPr>
          <p:cNvPr id="37" name="Grupo 36"/>
          <p:cNvGrpSpPr/>
          <p:nvPr/>
        </p:nvGrpSpPr>
        <p:grpSpPr>
          <a:xfrm>
            <a:off x="3283954" y="1121230"/>
            <a:ext cx="1135957" cy="350185"/>
            <a:chOff x="2885647" y="1109058"/>
            <a:chExt cx="1780534" cy="386242"/>
          </a:xfrm>
        </p:grpSpPr>
        <p:grpSp>
          <p:nvGrpSpPr>
            <p:cNvPr id="32" name="Grupo 31"/>
            <p:cNvGrpSpPr/>
            <p:nvPr/>
          </p:nvGrpSpPr>
          <p:grpSpPr>
            <a:xfrm>
              <a:off x="3775914" y="1109699"/>
              <a:ext cx="890267" cy="385601"/>
              <a:chOff x="3263169" y="1104729"/>
              <a:chExt cx="890267" cy="385601"/>
            </a:xfrm>
          </p:grpSpPr>
          <p:sp>
            <p:nvSpPr>
              <p:cNvPr id="17" name="Cheurón 16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Cheurón 22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Cheurón 23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Grupo 32"/>
            <p:cNvGrpSpPr/>
            <p:nvPr/>
          </p:nvGrpSpPr>
          <p:grpSpPr>
            <a:xfrm>
              <a:off x="2885647" y="1109058"/>
              <a:ext cx="890267" cy="385601"/>
              <a:chOff x="3263169" y="1104729"/>
              <a:chExt cx="890267" cy="385601"/>
            </a:xfrm>
          </p:grpSpPr>
          <p:sp>
            <p:nvSpPr>
              <p:cNvPr id="34" name="Cheurón 33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Cheurón 34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Cheurón 35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3" name="Rectángulo 92"/>
          <p:cNvSpPr/>
          <p:nvPr/>
        </p:nvSpPr>
        <p:spPr>
          <a:xfrm rot="10800000">
            <a:off x="4699009" y="5683803"/>
            <a:ext cx="4405312" cy="3991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94" name="Grupo 93"/>
          <p:cNvGrpSpPr/>
          <p:nvPr/>
        </p:nvGrpSpPr>
        <p:grpSpPr>
          <a:xfrm rot="10800000">
            <a:off x="7982962" y="5710173"/>
            <a:ext cx="1135957" cy="350185"/>
            <a:chOff x="2885647" y="1109058"/>
            <a:chExt cx="1780534" cy="386242"/>
          </a:xfrm>
        </p:grpSpPr>
        <p:grpSp>
          <p:nvGrpSpPr>
            <p:cNvPr id="95" name="Grupo 94"/>
            <p:cNvGrpSpPr/>
            <p:nvPr/>
          </p:nvGrpSpPr>
          <p:grpSpPr>
            <a:xfrm>
              <a:off x="3775914" y="1109699"/>
              <a:ext cx="890267" cy="385601"/>
              <a:chOff x="3263169" y="1104729"/>
              <a:chExt cx="890267" cy="385601"/>
            </a:xfrm>
          </p:grpSpPr>
          <p:sp>
            <p:nvSpPr>
              <p:cNvPr id="100" name="Cheurón 99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Cheurón 100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Cheurón 101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6" name="Grupo 95"/>
            <p:cNvGrpSpPr/>
            <p:nvPr/>
          </p:nvGrpSpPr>
          <p:grpSpPr>
            <a:xfrm>
              <a:off x="2885647" y="1109058"/>
              <a:ext cx="890267" cy="385601"/>
              <a:chOff x="3263169" y="1104729"/>
              <a:chExt cx="890267" cy="385601"/>
            </a:xfrm>
          </p:grpSpPr>
          <p:sp>
            <p:nvSpPr>
              <p:cNvPr id="97" name="Cheurón 96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Cheurón 97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Cheurón 98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3" name="Rectángulo 102"/>
          <p:cNvSpPr/>
          <p:nvPr/>
        </p:nvSpPr>
        <p:spPr>
          <a:xfrm>
            <a:off x="5237268" y="5677688"/>
            <a:ext cx="279279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TRIANGULO BAJISTA</a:t>
            </a:r>
            <a:endParaRPr lang="es-E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1378445" y="189114"/>
            <a:ext cx="673956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PATRONES DE CONTINUACION</a:t>
            </a:r>
            <a:endParaRPr lang="es-E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64" name="Rectángulo 63"/>
          <p:cNvSpPr/>
          <p:nvPr/>
        </p:nvSpPr>
        <p:spPr>
          <a:xfrm>
            <a:off x="794693" y="1537486"/>
            <a:ext cx="3648225" cy="41470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5" name="Rectángulo 64"/>
          <p:cNvSpPr/>
          <p:nvPr/>
        </p:nvSpPr>
        <p:spPr>
          <a:xfrm>
            <a:off x="4650114" y="3966694"/>
            <a:ext cx="4417955" cy="1635936"/>
          </a:xfrm>
          <a:prstGeom prst="rect">
            <a:avLst/>
          </a:prstGeom>
          <a:solidFill>
            <a:srgbClr val="F0CB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6" name="Rectángulo 65"/>
          <p:cNvSpPr/>
          <p:nvPr/>
        </p:nvSpPr>
        <p:spPr>
          <a:xfrm>
            <a:off x="4970390" y="6207023"/>
            <a:ext cx="4029686" cy="452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9" name="CuadroTexto 108"/>
          <p:cNvSpPr txBox="1"/>
          <p:nvPr/>
        </p:nvSpPr>
        <p:spPr>
          <a:xfrm>
            <a:off x="4650114" y="3940707"/>
            <a:ext cx="4422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600" b="1" dirty="0" smtClean="0">
                <a:solidFill>
                  <a:srgbClr val="FF0000"/>
                </a:solidFill>
              </a:rPr>
              <a:t>IMPORTANCIA</a:t>
            </a:r>
          </a:p>
        </p:txBody>
      </p:sp>
      <p:sp>
        <p:nvSpPr>
          <p:cNvPr id="113" name="Rectángulo 112"/>
          <p:cNvSpPr/>
          <p:nvPr/>
        </p:nvSpPr>
        <p:spPr>
          <a:xfrm>
            <a:off x="232159" y="9096531"/>
            <a:ext cx="4417955" cy="1635936"/>
          </a:xfrm>
          <a:prstGeom prst="rect">
            <a:avLst/>
          </a:prstGeom>
          <a:solidFill>
            <a:srgbClr val="F0CB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4" name="CuadroTexto 113"/>
          <p:cNvSpPr txBox="1"/>
          <p:nvPr/>
        </p:nvSpPr>
        <p:spPr>
          <a:xfrm>
            <a:off x="232159" y="9070544"/>
            <a:ext cx="4422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600" b="1" dirty="0" smtClean="0">
                <a:solidFill>
                  <a:srgbClr val="FF0000"/>
                </a:solidFill>
              </a:rPr>
              <a:t>IMPORTANCIA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4766619" y="4314889"/>
            <a:ext cx="42299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1400" dirty="0" smtClean="0"/>
              <a:t>El </a:t>
            </a:r>
            <a:r>
              <a:rPr lang="es-419" sz="1400" dirty="0" err="1" smtClean="0"/>
              <a:t>take</a:t>
            </a:r>
            <a:r>
              <a:rPr lang="es-419" sz="1400" dirty="0" smtClean="0"/>
              <a:t> </a:t>
            </a:r>
            <a:r>
              <a:rPr lang="es-419" sz="1400" dirty="0" err="1" smtClean="0"/>
              <a:t>profit</a:t>
            </a:r>
            <a:r>
              <a:rPr lang="es-419" sz="1400" dirty="0" smtClean="0"/>
              <a:t> (</a:t>
            </a:r>
            <a:r>
              <a:rPr lang="es-419" sz="1400" dirty="0" err="1" smtClean="0"/>
              <a:t>tp</a:t>
            </a:r>
            <a:r>
              <a:rPr lang="es-419" sz="1400" dirty="0" smtClean="0"/>
              <a:t>) a considerar es la altura mayor del triangulo alcista.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1400" dirty="0" smtClean="0"/>
              <a:t>El precio puede hacer un retroceso después del rompimiento.</a:t>
            </a:r>
          </a:p>
          <a:p>
            <a:pPr algn="just"/>
            <a:endParaRPr lang="es-419" sz="1400" dirty="0" smtClean="0"/>
          </a:p>
          <a:p>
            <a:pPr algn="just"/>
            <a:endParaRPr lang="es-419" sz="1400" dirty="0" smtClean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42" y="1062274"/>
            <a:ext cx="3861286" cy="2751220"/>
          </a:xfrm>
          <a:prstGeom prst="rect">
            <a:avLst/>
          </a:prstGeom>
        </p:spPr>
      </p:pic>
      <p:sp>
        <p:nvSpPr>
          <p:cNvPr id="76" name="Abrir llave 75"/>
          <p:cNvSpPr/>
          <p:nvPr/>
        </p:nvSpPr>
        <p:spPr>
          <a:xfrm>
            <a:off x="4714451" y="1393876"/>
            <a:ext cx="410000" cy="2236556"/>
          </a:xfrm>
          <a:prstGeom prst="leftBrace">
            <a:avLst>
              <a:gd name="adj1" fmla="val 8333"/>
              <a:gd name="adj2" fmla="val 51399"/>
            </a:avLst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7" name="Rectángulo 76"/>
          <p:cNvSpPr/>
          <p:nvPr/>
        </p:nvSpPr>
        <p:spPr>
          <a:xfrm>
            <a:off x="4469281" y="2063179"/>
            <a:ext cx="424085" cy="33855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TP</a:t>
            </a:r>
            <a:endParaRPr lang="es-E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124" name="Elipse 123"/>
          <p:cNvSpPr/>
          <p:nvPr/>
        </p:nvSpPr>
        <p:spPr>
          <a:xfrm>
            <a:off x="6460544" y="2461359"/>
            <a:ext cx="323178" cy="3348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0" name="Elipse 79"/>
          <p:cNvSpPr/>
          <p:nvPr/>
        </p:nvSpPr>
        <p:spPr>
          <a:xfrm>
            <a:off x="5824392" y="1370060"/>
            <a:ext cx="323178" cy="3348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1" name="Elipse 80"/>
          <p:cNvSpPr/>
          <p:nvPr/>
        </p:nvSpPr>
        <p:spPr>
          <a:xfrm>
            <a:off x="6889745" y="1320641"/>
            <a:ext cx="323178" cy="3348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2" name="Elipse 81"/>
          <p:cNvSpPr/>
          <p:nvPr/>
        </p:nvSpPr>
        <p:spPr>
          <a:xfrm>
            <a:off x="7280442" y="2063179"/>
            <a:ext cx="323178" cy="3348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6" name="CuadroTexto 115"/>
          <p:cNvSpPr txBox="1"/>
          <p:nvPr/>
        </p:nvSpPr>
        <p:spPr>
          <a:xfrm>
            <a:off x="7333238" y="1138026"/>
            <a:ext cx="1248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RESISTENCIA</a:t>
            </a:r>
          </a:p>
        </p:txBody>
      </p:sp>
      <p:sp>
        <p:nvSpPr>
          <p:cNvPr id="117" name="CuadroTexto 116"/>
          <p:cNvSpPr txBox="1"/>
          <p:nvPr/>
        </p:nvSpPr>
        <p:spPr>
          <a:xfrm rot="19614868">
            <a:off x="7774010" y="1879496"/>
            <a:ext cx="1248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SOPORTE</a:t>
            </a:r>
          </a:p>
        </p:txBody>
      </p:sp>
      <p:sp>
        <p:nvSpPr>
          <p:cNvPr id="85" name="CuadroTexto 84"/>
          <p:cNvSpPr txBox="1"/>
          <p:nvPr/>
        </p:nvSpPr>
        <p:spPr>
          <a:xfrm>
            <a:off x="806878" y="1612374"/>
            <a:ext cx="3631497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triangulo alcista se caracteriza por el movimiento alcista del mercado conformado por una línea recta (resistencia) y una línea diagonal (soporte) que convergen en un solo punto.</a:t>
            </a:r>
          </a:p>
          <a:p>
            <a:pPr algn="just"/>
            <a:endParaRPr lang="es-419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patrón es valido cuando existen como mínimo </a:t>
            </a: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puntos en soporte y resistencia, al mismo tiempo debe superar la mitad de la longitud del triangulo alcista. </a:t>
            </a: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rompimiento debe ser en la zona de resistencia.</a:t>
            </a:r>
          </a:p>
          <a:p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419" sz="1600" dirty="0"/>
          </a:p>
          <a:p>
            <a:r>
              <a:rPr lang="es-419" sz="1600" dirty="0" smtClean="0"/>
              <a:t> 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00" y="6179587"/>
            <a:ext cx="3812610" cy="2716538"/>
          </a:xfrm>
          <a:prstGeom prst="rect">
            <a:avLst/>
          </a:prstGeom>
        </p:spPr>
      </p:pic>
      <p:sp>
        <p:nvSpPr>
          <p:cNvPr id="86" name="Abrir llave 85"/>
          <p:cNvSpPr/>
          <p:nvPr/>
        </p:nvSpPr>
        <p:spPr>
          <a:xfrm>
            <a:off x="630848" y="6316554"/>
            <a:ext cx="410000" cy="2236556"/>
          </a:xfrm>
          <a:prstGeom prst="leftBrace">
            <a:avLst>
              <a:gd name="adj1" fmla="val 8333"/>
              <a:gd name="adj2" fmla="val 51399"/>
            </a:avLst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7" name="Rectángulo 86"/>
          <p:cNvSpPr/>
          <p:nvPr/>
        </p:nvSpPr>
        <p:spPr>
          <a:xfrm>
            <a:off x="269973" y="7000603"/>
            <a:ext cx="424085" cy="33855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TP</a:t>
            </a:r>
            <a:endParaRPr lang="es-E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71" name="Elipse 70"/>
          <p:cNvSpPr/>
          <p:nvPr/>
        </p:nvSpPr>
        <p:spPr>
          <a:xfrm>
            <a:off x="2254844" y="7169162"/>
            <a:ext cx="323178" cy="3348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8" name="Elipse 87"/>
          <p:cNvSpPr/>
          <p:nvPr/>
        </p:nvSpPr>
        <p:spPr>
          <a:xfrm>
            <a:off x="3007875" y="7596740"/>
            <a:ext cx="323178" cy="3348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9" name="Elipse 88"/>
          <p:cNvSpPr/>
          <p:nvPr/>
        </p:nvSpPr>
        <p:spPr>
          <a:xfrm>
            <a:off x="2659880" y="8278753"/>
            <a:ext cx="323178" cy="3348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0" name="Elipse 89"/>
          <p:cNvSpPr/>
          <p:nvPr/>
        </p:nvSpPr>
        <p:spPr>
          <a:xfrm>
            <a:off x="1575773" y="8188438"/>
            <a:ext cx="323178" cy="3348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5" name="CuadroTexto 74"/>
          <p:cNvSpPr txBox="1"/>
          <p:nvPr/>
        </p:nvSpPr>
        <p:spPr>
          <a:xfrm>
            <a:off x="3315665" y="8579592"/>
            <a:ext cx="1248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SOPORTE</a:t>
            </a:r>
          </a:p>
        </p:txBody>
      </p:sp>
      <p:sp>
        <p:nvSpPr>
          <p:cNvPr id="74" name="CuadroTexto 73"/>
          <p:cNvSpPr txBox="1"/>
          <p:nvPr/>
        </p:nvSpPr>
        <p:spPr>
          <a:xfrm rot="1980517">
            <a:off x="3363826" y="7812365"/>
            <a:ext cx="1248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RESISTENCIA</a:t>
            </a:r>
          </a:p>
        </p:txBody>
      </p:sp>
      <p:sp>
        <p:nvSpPr>
          <p:cNvPr id="91" name="CuadroTexto 90"/>
          <p:cNvSpPr txBox="1"/>
          <p:nvPr/>
        </p:nvSpPr>
        <p:spPr>
          <a:xfrm>
            <a:off x="5147058" y="6316554"/>
            <a:ext cx="3631497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triangulo bajista se caracteriza por el movimiento bajista del mercado conformado por una línea recta (soporte) y una línea diagonal (resistencia) que convergen en un solo punto.</a:t>
            </a:r>
          </a:p>
          <a:p>
            <a:pPr algn="just"/>
            <a:endParaRPr lang="es-419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patrón es valido cuando existe como mínimo </a:t>
            </a: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puntos en soporte y resistencia, al mismo tiempo debe superar la mitad de la longitud del triangulo bajista. 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rompimiento debe ser en la zona de 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soporte.</a:t>
            </a:r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419" sz="1600" dirty="0"/>
          </a:p>
          <a:p>
            <a:pPr algn="just"/>
            <a:r>
              <a:rPr lang="es-419" sz="1600" dirty="0" smtClean="0"/>
              <a:t> </a:t>
            </a:r>
          </a:p>
        </p:txBody>
      </p:sp>
      <p:sp>
        <p:nvSpPr>
          <p:cNvPr id="92" name="CuadroTexto 91"/>
          <p:cNvSpPr txBox="1"/>
          <p:nvPr/>
        </p:nvSpPr>
        <p:spPr>
          <a:xfrm>
            <a:off x="369677" y="9462365"/>
            <a:ext cx="41940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1400" dirty="0" smtClean="0"/>
              <a:t>El </a:t>
            </a:r>
            <a:r>
              <a:rPr lang="es-419" sz="1400" dirty="0" err="1" smtClean="0"/>
              <a:t>take</a:t>
            </a:r>
            <a:r>
              <a:rPr lang="es-419" sz="1400" dirty="0" smtClean="0"/>
              <a:t> </a:t>
            </a:r>
            <a:r>
              <a:rPr lang="es-419" sz="1400" dirty="0" err="1" smtClean="0"/>
              <a:t>profit</a:t>
            </a:r>
            <a:r>
              <a:rPr lang="es-419" sz="1400" dirty="0" smtClean="0"/>
              <a:t> (</a:t>
            </a:r>
            <a:r>
              <a:rPr lang="es-419" sz="1400" dirty="0" err="1" smtClean="0"/>
              <a:t>tp</a:t>
            </a:r>
            <a:r>
              <a:rPr lang="es-419" sz="1400" dirty="0" smtClean="0"/>
              <a:t>) a considerar es la altura mayor del triangulo bajista.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1400" dirty="0" smtClean="0"/>
              <a:t>El precio puede hacer un retroceso después del rompimiento.</a:t>
            </a:r>
          </a:p>
          <a:p>
            <a:pPr algn="just"/>
            <a:endParaRPr lang="es-419" sz="1400" dirty="0" smtClean="0"/>
          </a:p>
          <a:p>
            <a:pPr algn="just"/>
            <a:endParaRPr lang="es-419" sz="1400" dirty="0" smtClean="0"/>
          </a:p>
        </p:txBody>
      </p:sp>
    </p:spTree>
    <p:extLst>
      <p:ext uri="{BB962C8B-B14F-4D97-AF65-F5344CB8AC3E}">
        <p14:creationId xmlns:p14="http://schemas.microsoft.com/office/powerpoint/2010/main" val="327065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ángulo 78"/>
          <p:cNvSpPr/>
          <p:nvPr/>
        </p:nvSpPr>
        <p:spPr>
          <a:xfrm>
            <a:off x="1" y="1094860"/>
            <a:ext cx="4405312" cy="3991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" name="Triángulo isósceles 2"/>
          <p:cNvSpPr/>
          <p:nvPr/>
        </p:nvSpPr>
        <p:spPr>
          <a:xfrm flipH="1" flipV="1">
            <a:off x="-1" y="-2"/>
            <a:ext cx="837128" cy="10799763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" name="Rectángulo 3"/>
          <p:cNvSpPr/>
          <p:nvPr/>
        </p:nvSpPr>
        <p:spPr>
          <a:xfrm>
            <a:off x="1" y="173975"/>
            <a:ext cx="9144000" cy="761747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endParaRPr lang="es-ES" sz="4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nkGothic Md BT" panose="020B0807020203060204" pitchFamily="3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580734" y="1063606"/>
            <a:ext cx="284689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BANDERA</a:t>
            </a:r>
            <a:r>
              <a:rPr lang="es-E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s-E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ALCISTA</a:t>
            </a:r>
            <a:endParaRPr lang="es-E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grpSp>
        <p:nvGrpSpPr>
          <p:cNvPr id="37" name="Grupo 36"/>
          <p:cNvGrpSpPr/>
          <p:nvPr/>
        </p:nvGrpSpPr>
        <p:grpSpPr>
          <a:xfrm>
            <a:off x="3283954" y="1121230"/>
            <a:ext cx="1135957" cy="350185"/>
            <a:chOff x="2885647" y="1109058"/>
            <a:chExt cx="1780534" cy="386242"/>
          </a:xfrm>
        </p:grpSpPr>
        <p:grpSp>
          <p:nvGrpSpPr>
            <p:cNvPr id="32" name="Grupo 31"/>
            <p:cNvGrpSpPr/>
            <p:nvPr/>
          </p:nvGrpSpPr>
          <p:grpSpPr>
            <a:xfrm>
              <a:off x="3775914" y="1109699"/>
              <a:ext cx="890267" cy="385601"/>
              <a:chOff x="3263169" y="1104729"/>
              <a:chExt cx="890267" cy="385601"/>
            </a:xfrm>
          </p:grpSpPr>
          <p:sp>
            <p:nvSpPr>
              <p:cNvPr id="17" name="Cheurón 16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Cheurón 22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Cheurón 23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Grupo 32"/>
            <p:cNvGrpSpPr/>
            <p:nvPr/>
          </p:nvGrpSpPr>
          <p:grpSpPr>
            <a:xfrm>
              <a:off x="2885647" y="1109058"/>
              <a:ext cx="890267" cy="385601"/>
              <a:chOff x="3263169" y="1104729"/>
              <a:chExt cx="890267" cy="385601"/>
            </a:xfrm>
          </p:grpSpPr>
          <p:sp>
            <p:nvSpPr>
              <p:cNvPr id="34" name="Cheurón 33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Cheurón 34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Cheurón 35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3" name="Rectángulo 92"/>
          <p:cNvSpPr/>
          <p:nvPr/>
        </p:nvSpPr>
        <p:spPr>
          <a:xfrm rot="10800000">
            <a:off x="4699009" y="5683803"/>
            <a:ext cx="4405312" cy="3991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94" name="Grupo 93"/>
          <p:cNvGrpSpPr/>
          <p:nvPr/>
        </p:nvGrpSpPr>
        <p:grpSpPr>
          <a:xfrm rot="10800000">
            <a:off x="7982962" y="5710173"/>
            <a:ext cx="1135957" cy="350185"/>
            <a:chOff x="2885647" y="1109058"/>
            <a:chExt cx="1780534" cy="386242"/>
          </a:xfrm>
        </p:grpSpPr>
        <p:grpSp>
          <p:nvGrpSpPr>
            <p:cNvPr id="95" name="Grupo 94"/>
            <p:cNvGrpSpPr/>
            <p:nvPr/>
          </p:nvGrpSpPr>
          <p:grpSpPr>
            <a:xfrm>
              <a:off x="3775914" y="1109699"/>
              <a:ext cx="890267" cy="385601"/>
              <a:chOff x="3263169" y="1104729"/>
              <a:chExt cx="890267" cy="385601"/>
            </a:xfrm>
          </p:grpSpPr>
          <p:sp>
            <p:nvSpPr>
              <p:cNvPr id="100" name="Cheurón 99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Cheurón 100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Cheurón 101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6" name="Grupo 95"/>
            <p:cNvGrpSpPr/>
            <p:nvPr/>
          </p:nvGrpSpPr>
          <p:grpSpPr>
            <a:xfrm>
              <a:off x="2885647" y="1109058"/>
              <a:ext cx="890267" cy="385601"/>
              <a:chOff x="3263169" y="1104729"/>
              <a:chExt cx="890267" cy="385601"/>
            </a:xfrm>
          </p:grpSpPr>
          <p:sp>
            <p:nvSpPr>
              <p:cNvPr id="97" name="Cheurón 96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Cheurón 97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Cheurón 98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3" name="Rectángulo 102"/>
          <p:cNvSpPr/>
          <p:nvPr/>
        </p:nvSpPr>
        <p:spPr>
          <a:xfrm>
            <a:off x="5237268" y="5677688"/>
            <a:ext cx="279279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BANDERA BAJISTA</a:t>
            </a:r>
            <a:endParaRPr lang="es-E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1378445" y="189114"/>
            <a:ext cx="673956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PATRONES DE CONTINUACION</a:t>
            </a:r>
            <a:endParaRPr lang="es-E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64" name="Rectángulo 63"/>
          <p:cNvSpPr/>
          <p:nvPr/>
        </p:nvSpPr>
        <p:spPr>
          <a:xfrm>
            <a:off x="794693" y="1537486"/>
            <a:ext cx="3648225" cy="41470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5" name="Rectángulo 64"/>
          <p:cNvSpPr/>
          <p:nvPr/>
        </p:nvSpPr>
        <p:spPr>
          <a:xfrm>
            <a:off x="4650114" y="3966694"/>
            <a:ext cx="4417955" cy="1635936"/>
          </a:xfrm>
          <a:prstGeom prst="rect">
            <a:avLst/>
          </a:prstGeom>
          <a:solidFill>
            <a:srgbClr val="F0CB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6" name="Rectángulo 65"/>
          <p:cNvSpPr/>
          <p:nvPr/>
        </p:nvSpPr>
        <p:spPr>
          <a:xfrm>
            <a:off x="4970390" y="6207023"/>
            <a:ext cx="4029686" cy="452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9" name="CuadroTexto 108"/>
          <p:cNvSpPr txBox="1"/>
          <p:nvPr/>
        </p:nvSpPr>
        <p:spPr>
          <a:xfrm>
            <a:off x="4650114" y="3940707"/>
            <a:ext cx="4422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600" b="1" dirty="0" smtClean="0">
                <a:solidFill>
                  <a:srgbClr val="FF0000"/>
                </a:solidFill>
              </a:rPr>
              <a:t>IMPORTANCIA</a:t>
            </a:r>
          </a:p>
        </p:txBody>
      </p:sp>
      <p:sp>
        <p:nvSpPr>
          <p:cNvPr id="113" name="Rectángulo 112"/>
          <p:cNvSpPr/>
          <p:nvPr/>
        </p:nvSpPr>
        <p:spPr>
          <a:xfrm>
            <a:off x="232159" y="9096531"/>
            <a:ext cx="4417955" cy="1635936"/>
          </a:xfrm>
          <a:prstGeom prst="rect">
            <a:avLst/>
          </a:prstGeom>
          <a:solidFill>
            <a:srgbClr val="F0CB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4" name="CuadroTexto 113"/>
          <p:cNvSpPr txBox="1"/>
          <p:nvPr/>
        </p:nvSpPr>
        <p:spPr>
          <a:xfrm>
            <a:off x="232159" y="9070544"/>
            <a:ext cx="4422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600" b="1" dirty="0" smtClean="0">
                <a:solidFill>
                  <a:srgbClr val="FF0000"/>
                </a:solidFill>
              </a:rPr>
              <a:t>IMPORTANCIA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4766619" y="4314889"/>
            <a:ext cx="42334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1400" dirty="0" smtClean="0"/>
              <a:t>El </a:t>
            </a:r>
            <a:r>
              <a:rPr lang="es-419" sz="1400" dirty="0" err="1" smtClean="0"/>
              <a:t>take</a:t>
            </a:r>
            <a:r>
              <a:rPr lang="es-419" sz="1400" dirty="0" smtClean="0"/>
              <a:t> </a:t>
            </a:r>
            <a:r>
              <a:rPr lang="es-419" sz="1400" dirty="0" err="1" smtClean="0"/>
              <a:t>profit</a:t>
            </a:r>
            <a:r>
              <a:rPr lang="es-419" sz="1400" dirty="0" smtClean="0"/>
              <a:t> (</a:t>
            </a:r>
            <a:r>
              <a:rPr lang="es-419" sz="1400" dirty="0" err="1" smtClean="0"/>
              <a:t>tp</a:t>
            </a:r>
            <a:r>
              <a:rPr lang="es-419" sz="1400" dirty="0" smtClean="0"/>
              <a:t>) a considerar es la altura del mástil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1400" dirty="0" smtClean="0"/>
              <a:t>Cuanto mas fuerte sea la fuerza del mástil puede provocar un reversión bajista debido a niveles de sobrecompra.</a:t>
            </a:r>
          </a:p>
        </p:txBody>
      </p:sp>
      <p:sp>
        <p:nvSpPr>
          <p:cNvPr id="85" name="CuadroTexto 84"/>
          <p:cNvSpPr txBox="1"/>
          <p:nvPr/>
        </p:nvSpPr>
        <p:spPr>
          <a:xfrm>
            <a:off x="806878" y="1612374"/>
            <a:ext cx="363149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bandera alcista se caracteriza por el movimiento alcista del mercado conformado por un mástil alcista y un canal lateral (soporte y resistencia)</a:t>
            </a:r>
          </a:p>
          <a:p>
            <a:pPr algn="just"/>
            <a:endParaRPr lang="es-419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patrón es valido cuando existe una tendencia bajista previa y el canal </a:t>
            </a: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lateral 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toca 3 </a:t>
            </a: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puntos en la resistencia y 2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puntos en el soporte y viceversa. </a:t>
            </a:r>
            <a:endParaRPr lang="es-419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rompimiento debe ser en la zona de resistencia del canal lateral.</a:t>
            </a:r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419" sz="1600" dirty="0"/>
          </a:p>
          <a:p>
            <a:pPr algn="just"/>
            <a:r>
              <a:rPr lang="es-419" sz="1600" dirty="0" smtClean="0"/>
              <a:t> </a:t>
            </a:r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284" y="1135683"/>
            <a:ext cx="3766922" cy="2680963"/>
          </a:xfrm>
          <a:prstGeom prst="rect">
            <a:avLst/>
          </a:prstGeom>
        </p:spPr>
      </p:pic>
      <p:sp>
        <p:nvSpPr>
          <p:cNvPr id="76" name="Abrir llave 75"/>
          <p:cNvSpPr/>
          <p:nvPr/>
        </p:nvSpPr>
        <p:spPr>
          <a:xfrm>
            <a:off x="5727750" y="1357886"/>
            <a:ext cx="410000" cy="2236556"/>
          </a:xfrm>
          <a:prstGeom prst="leftBrace">
            <a:avLst>
              <a:gd name="adj1" fmla="val 8333"/>
              <a:gd name="adj2" fmla="val 51399"/>
            </a:avLst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7" name="Rectángulo 76"/>
          <p:cNvSpPr/>
          <p:nvPr/>
        </p:nvSpPr>
        <p:spPr>
          <a:xfrm>
            <a:off x="5303665" y="2082077"/>
            <a:ext cx="424085" cy="33855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TP</a:t>
            </a:r>
            <a:endParaRPr lang="es-E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116" name="CuadroTexto 115"/>
          <p:cNvSpPr txBox="1"/>
          <p:nvPr/>
        </p:nvSpPr>
        <p:spPr>
          <a:xfrm>
            <a:off x="7844340" y="1130519"/>
            <a:ext cx="1248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RESISTENCIA</a:t>
            </a:r>
          </a:p>
        </p:txBody>
      </p:sp>
      <p:sp>
        <p:nvSpPr>
          <p:cNvPr id="117" name="CuadroTexto 116"/>
          <p:cNvSpPr txBox="1"/>
          <p:nvPr/>
        </p:nvSpPr>
        <p:spPr>
          <a:xfrm>
            <a:off x="8030064" y="1974355"/>
            <a:ext cx="1248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SOPORTE</a:t>
            </a:r>
          </a:p>
        </p:txBody>
      </p:sp>
      <p:sp>
        <p:nvSpPr>
          <p:cNvPr id="82" name="Elipse 81"/>
          <p:cNvSpPr/>
          <p:nvPr/>
        </p:nvSpPr>
        <p:spPr>
          <a:xfrm>
            <a:off x="6985423" y="1836153"/>
            <a:ext cx="154518" cy="13897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7" name="Elipse 56"/>
          <p:cNvSpPr/>
          <p:nvPr/>
        </p:nvSpPr>
        <p:spPr>
          <a:xfrm>
            <a:off x="7249078" y="1357886"/>
            <a:ext cx="154518" cy="13897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8" name="Elipse 57"/>
          <p:cNvSpPr/>
          <p:nvPr/>
        </p:nvSpPr>
        <p:spPr>
          <a:xfrm>
            <a:off x="6723040" y="1350219"/>
            <a:ext cx="154518" cy="13897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9" name="Elipse 58"/>
          <p:cNvSpPr/>
          <p:nvPr/>
        </p:nvSpPr>
        <p:spPr>
          <a:xfrm>
            <a:off x="7819201" y="1331276"/>
            <a:ext cx="154518" cy="13897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0" name="Elipse 59"/>
          <p:cNvSpPr/>
          <p:nvPr/>
        </p:nvSpPr>
        <p:spPr>
          <a:xfrm>
            <a:off x="7530863" y="1839859"/>
            <a:ext cx="154518" cy="13897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8" name="CuadroTexto 67"/>
          <p:cNvSpPr txBox="1"/>
          <p:nvPr/>
        </p:nvSpPr>
        <p:spPr>
          <a:xfrm>
            <a:off x="311997" y="9521687"/>
            <a:ext cx="43381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1400" dirty="0" smtClean="0"/>
              <a:t>El </a:t>
            </a:r>
            <a:r>
              <a:rPr lang="es-419" sz="1400" dirty="0" err="1" smtClean="0"/>
              <a:t>take</a:t>
            </a:r>
            <a:r>
              <a:rPr lang="es-419" sz="1400" dirty="0" smtClean="0"/>
              <a:t> </a:t>
            </a:r>
            <a:r>
              <a:rPr lang="es-419" sz="1400" dirty="0" err="1" smtClean="0"/>
              <a:t>profit</a:t>
            </a:r>
            <a:r>
              <a:rPr lang="es-419" sz="1400" dirty="0" smtClean="0"/>
              <a:t> (</a:t>
            </a:r>
            <a:r>
              <a:rPr lang="es-419" sz="1400" dirty="0" err="1" smtClean="0"/>
              <a:t>tp</a:t>
            </a:r>
            <a:r>
              <a:rPr lang="es-419" sz="1400" dirty="0" smtClean="0"/>
              <a:t>) a considerar es la altura del mástil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1400" dirty="0" smtClean="0"/>
              <a:t>Cuanto mas fuerte sea la fuerza del mástil puede provocar un reversión alcista debido a niveles de sobreventa.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5126117" y="6393768"/>
            <a:ext cx="363149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bandera bajista se caracteriza por el movimiento bajista del mercado conformado por un mástil bajista y un canal lateral (soporte y resistencia)</a:t>
            </a:r>
          </a:p>
          <a:p>
            <a:pPr algn="just"/>
            <a:endParaRPr lang="es-419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patrón es valido cuando existe una tendencia alcista previa y el canal </a:t>
            </a: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lateral 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toca 3 </a:t>
            </a: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puntos en la resistencia y 2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puntos en el soporte y viceversa. </a:t>
            </a:r>
            <a:endParaRPr lang="es-419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rompimiento debe ser en la zona de soporte del canal lateral.</a:t>
            </a:r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419" sz="1600" dirty="0"/>
          </a:p>
          <a:p>
            <a:pPr algn="just"/>
            <a:r>
              <a:rPr lang="es-419" sz="1600" dirty="0" smtClean="0"/>
              <a:t>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3" y="6190469"/>
            <a:ext cx="3748002" cy="2667497"/>
          </a:xfrm>
          <a:prstGeom prst="rect">
            <a:avLst/>
          </a:prstGeom>
        </p:spPr>
      </p:pic>
      <p:sp>
        <p:nvSpPr>
          <p:cNvPr id="70" name="CuadroTexto 69"/>
          <p:cNvSpPr txBox="1"/>
          <p:nvPr/>
        </p:nvSpPr>
        <p:spPr>
          <a:xfrm>
            <a:off x="3495192" y="8548757"/>
            <a:ext cx="1248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SOPORTE</a:t>
            </a:r>
          </a:p>
        </p:txBody>
      </p:sp>
      <p:sp>
        <p:nvSpPr>
          <p:cNvPr id="73" name="CuadroTexto 72"/>
          <p:cNvSpPr txBox="1"/>
          <p:nvPr/>
        </p:nvSpPr>
        <p:spPr>
          <a:xfrm>
            <a:off x="3323912" y="7688975"/>
            <a:ext cx="1248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RESISTENCIA</a:t>
            </a:r>
          </a:p>
        </p:txBody>
      </p:sp>
      <p:sp>
        <p:nvSpPr>
          <p:cNvPr id="78" name="Abrir llave 77"/>
          <p:cNvSpPr/>
          <p:nvPr/>
        </p:nvSpPr>
        <p:spPr>
          <a:xfrm>
            <a:off x="1322501" y="6393768"/>
            <a:ext cx="410000" cy="2236556"/>
          </a:xfrm>
          <a:prstGeom prst="leftBrace">
            <a:avLst>
              <a:gd name="adj1" fmla="val 8333"/>
              <a:gd name="adj2" fmla="val 51399"/>
            </a:avLst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3" name="Rectángulo 82"/>
          <p:cNvSpPr/>
          <p:nvPr/>
        </p:nvSpPr>
        <p:spPr>
          <a:xfrm>
            <a:off x="898416" y="7117959"/>
            <a:ext cx="424085" cy="33855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TP</a:t>
            </a:r>
            <a:endParaRPr lang="es-E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84" name="Elipse 83"/>
          <p:cNvSpPr/>
          <p:nvPr/>
        </p:nvSpPr>
        <p:spPr>
          <a:xfrm>
            <a:off x="2258989" y="8469745"/>
            <a:ext cx="154518" cy="13897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4" name="Elipse 103"/>
          <p:cNvSpPr/>
          <p:nvPr/>
        </p:nvSpPr>
        <p:spPr>
          <a:xfrm>
            <a:off x="2511843" y="7940824"/>
            <a:ext cx="154518" cy="13897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5" name="Elipse 104"/>
          <p:cNvSpPr/>
          <p:nvPr/>
        </p:nvSpPr>
        <p:spPr>
          <a:xfrm>
            <a:off x="3043858" y="7946552"/>
            <a:ext cx="154518" cy="13897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6" name="Elipse 105"/>
          <p:cNvSpPr/>
          <p:nvPr/>
        </p:nvSpPr>
        <p:spPr>
          <a:xfrm>
            <a:off x="2785477" y="8478950"/>
            <a:ext cx="154518" cy="13897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7" name="Elipse 106"/>
          <p:cNvSpPr/>
          <p:nvPr/>
        </p:nvSpPr>
        <p:spPr>
          <a:xfrm>
            <a:off x="3319440" y="8471932"/>
            <a:ext cx="154518" cy="13897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1" name="CuadroTexto 60"/>
          <p:cNvSpPr txBox="1"/>
          <p:nvPr/>
        </p:nvSpPr>
        <p:spPr>
          <a:xfrm>
            <a:off x="6396480" y="3371370"/>
            <a:ext cx="1445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MASTIL ALCISTA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1993940" y="6320963"/>
            <a:ext cx="1433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MASTIL BAJISTA</a:t>
            </a:r>
          </a:p>
        </p:txBody>
      </p:sp>
    </p:spTree>
    <p:extLst>
      <p:ext uri="{BB962C8B-B14F-4D97-AF65-F5344CB8AC3E}">
        <p14:creationId xmlns:p14="http://schemas.microsoft.com/office/powerpoint/2010/main" val="210069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ángulo 78"/>
          <p:cNvSpPr/>
          <p:nvPr/>
        </p:nvSpPr>
        <p:spPr>
          <a:xfrm>
            <a:off x="1" y="1094860"/>
            <a:ext cx="4405312" cy="3991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" name="Triángulo isósceles 2"/>
          <p:cNvSpPr/>
          <p:nvPr/>
        </p:nvSpPr>
        <p:spPr>
          <a:xfrm flipH="1" flipV="1">
            <a:off x="-1" y="-2"/>
            <a:ext cx="837128" cy="10799763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" name="Rectángulo 3"/>
          <p:cNvSpPr/>
          <p:nvPr/>
        </p:nvSpPr>
        <p:spPr>
          <a:xfrm>
            <a:off x="1" y="173975"/>
            <a:ext cx="9144000" cy="761747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endParaRPr lang="es-ES" sz="4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nkGothic Md BT" panose="020B0807020203060204" pitchFamily="3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580734" y="1063606"/>
            <a:ext cx="284689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BANDERA</a:t>
            </a:r>
            <a:r>
              <a:rPr lang="es-E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s-E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ALCISTA</a:t>
            </a:r>
            <a:endParaRPr lang="es-E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grpSp>
        <p:nvGrpSpPr>
          <p:cNvPr id="37" name="Grupo 36"/>
          <p:cNvGrpSpPr/>
          <p:nvPr/>
        </p:nvGrpSpPr>
        <p:grpSpPr>
          <a:xfrm>
            <a:off x="3283954" y="1121230"/>
            <a:ext cx="1135957" cy="350185"/>
            <a:chOff x="2885647" y="1109058"/>
            <a:chExt cx="1780534" cy="386242"/>
          </a:xfrm>
        </p:grpSpPr>
        <p:grpSp>
          <p:nvGrpSpPr>
            <p:cNvPr id="32" name="Grupo 31"/>
            <p:cNvGrpSpPr/>
            <p:nvPr/>
          </p:nvGrpSpPr>
          <p:grpSpPr>
            <a:xfrm>
              <a:off x="3775914" y="1109699"/>
              <a:ext cx="890267" cy="385601"/>
              <a:chOff x="3263169" y="1104729"/>
              <a:chExt cx="890267" cy="385601"/>
            </a:xfrm>
          </p:grpSpPr>
          <p:sp>
            <p:nvSpPr>
              <p:cNvPr id="17" name="Cheurón 16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Cheurón 22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Cheurón 23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Grupo 32"/>
            <p:cNvGrpSpPr/>
            <p:nvPr/>
          </p:nvGrpSpPr>
          <p:grpSpPr>
            <a:xfrm>
              <a:off x="2885647" y="1109058"/>
              <a:ext cx="890267" cy="385601"/>
              <a:chOff x="3263169" y="1104729"/>
              <a:chExt cx="890267" cy="385601"/>
            </a:xfrm>
          </p:grpSpPr>
          <p:sp>
            <p:nvSpPr>
              <p:cNvPr id="34" name="Cheurón 33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Cheurón 34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Cheurón 35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3" name="Rectángulo 92"/>
          <p:cNvSpPr/>
          <p:nvPr/>
        </p:nvSpPr>
        <p:spPr>
          <a:xfrm rot="10800000">
            <a:off x="4699009" y="5683803"/>
            <a:ext cx="4405312" cy="3991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94" name="Grupo 93"/>
          <p:cNvGrpSpPr/>
          <p:nvPr/>
        </p:nvGrpSpPr>
        <p:grpSpPr>
          <a:xfrm rot="10800000">
            <a:off x="7982962" y="5710173"/>
            <a:ext cx="1135957" cy="350185"/>
            <a:chOff x="2885647" y="1109058"/>
            <a:chExt cx="1780534" cy="386242"/>
          </a:xfrm>
        </p:grpSpPr>
        <p:grpSp>
          <p:nvGrpSpPr>
            <p:cNvPr id="95" name="Grupo 94"/>
            <p:cNvGrpSpPr/>
            <p:nvPr/>
          </p:nvGrpSpPr>
          <p:grpSpPr>
            <a:xfrm>
              <a:off x="3775914" y="1109699"/>
              <a:ext cx="890267" cy="385601"/>
              <a:chOff x="3263169" y="1104729"/>
              <a:chExt cx="890267" cy="385601"/>
            </a:xfrm>
          </p:grpSpPr>
          <p:sp>
            <p:nvSpPr>
              <p:cNvPr id="100" name="Cheurón 99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Cheurón 100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Cheurón 101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6" name="Grupo 95"/>
            <p:cNvGrpSpPr/>
            <p:nvPr/>
          </p:nvGrpSpPr>
          <p:grpSpPr>
            <a:xfrm>
              <a:off x="2885647" y="1109058"/>
              <a:ext cx="890267" cy="385601"/>
              <a:chOff x="3263169" y="1104729"/>
              <a:chExt cx="890267" cy="385601"/>
            </a:xfrm>
          </p:grpSpPr>
          <p:sp>
            <p:nvSpPr>
              <p:cNvPr id="97" name="Cheurón 96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Cheurón 97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Cheurón 98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3" name="Rectángulo 102"/>
          <p:cNvSpPr/>
          <p:nvPr/>
        </p:nvSpPr>
        <p:spPr>
          <a:xfrm>
            <a:off x="5237268" y="5677688"/>
            <a:ext cx="279279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BANDERA BAJISTA</a:t>
            </a:r>
            <a:endParaRPr lang="es-E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1378445" y="189114"/>
            <a:ext cx="673956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PATRONES DE CONTINUACION</a:t>
            </a:r>
            <a:endParaRPr lang="es-E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64" name="Rectángulo 63"/>
          <p:cNvSpPr/>
          <p:nvPr/>
        </p:nvSpPr>
        <p:spPr>
          <a:xfrm>
            <a:off x="794693" y="1537486"/>
            <a:ext cx="3648225" cy="41470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5" name="Rectángulo 64"/>
          <p:cNvSpPr/>
          <p:nvPr/>
        </p:nvSpPr>
        <p:spPr>
          <a:xfrm>
            <a:off x="4650114" y="3966694"/>
            <a:ext cx="4417955" cy="1635936"/>
          </a:xfrm>
          <a:prstGeom prst="rect">
            <a:avLst/>
          </a:prstGeom>
          <a:solidFill>
            <a:srgbClr val="F0CB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6" name="Rectángulo 65"/>
          <p:cNvSpPr/>
          <p:nvPr/>
        </p:nvSpPr>
        <p:spPr>
          <a:xfrm>
            <a:off x="4970390" y="6207023"/>
            <a:ext cx="4029686" cy="452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9" name="CuadroTexto 108"/>
          <p:cNvSpPr txBox="1"/>
          <p:nvPr/>
        </p:nvSpPr>
        <p:spPr>
          <a:xfrm>
            <a:off x="4650114" y="3940707"/>
            <a:ext cx="4422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600" b="1" dirty="0" smtClean="0">
                <a:solidFill>
                  <a:srgbClr val="FF0000"/>
                </a:solidFill>
              </a:rPr>
              <a:t>IMPORTANCIA</a:t>
            </a:r>
          </a:p>
        </p:txBody>
      </p:sp>
      <p:sp>
        <p:nvSpPr>
          <p:cNvPr id="113" name="Rectángulo 112"/>
          <p:cNvSpPr/>
          <p:nvPr/>
        </p:nvSpPr>
        <p:spPr>
          <a:xfrm>
            <a:off x="232159" y="9096531"/>
            <a:ext cx="4417955" cy="1635936"/>
          </a:xfrm>
          <a:prstGeom prst="rect">
            <a:avLst/>
          </a:prstGeom>
          <a:solidFill>
            <a:srgbClr val="F0CB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4" name="CuadroTexto 113"/>
          <p:cNvSpPr txBox="1"/>
          <p:nvPr/>
        </p:nvSpPr>
        <p:spPr>
          <a:xfrm>
            <a:off x="232159" y="9070544"/>
            <a:ext cx="4422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600" b="1" dirty="0" smtClean="0">
                <a:solidFill>
                  <a:srgbClr val="FF0000"/>
                </a:solidFill>
              </a:rPr>
              <a:t>IMPORTANCIA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4766618" y="4314889"/>
            <a:ext cx="41955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1400" dirty="0" smtClean="0"/>
              <a:t>El </a:t>
            </a:r>
            <a:r>
              <a:rPr lang="es-419" sz="1400" dirty="0" err="1" smtClean="0"/>
              <a:t>take</a:t>
            </a:r>
            <a:r>
              <a:rPr lang="es-419" sz="1400" dirty="0" smtClean="0"/>
              <a:t> </a:t>
            </a:r>
            <a:r>
              <a:rPr lang="es-419" sz="1400" dirty="0" err="1" smtClean="0"/>
              <a:t>profit</a:t>
            </a:r>
            <a:r>
              <a:rPr lang="es-419" sz="1400" dirty="0" smtClean="0"/>
              <a:t> (</a:t>
            </a:r>
            <a:r>
              <a:rPr lang="es-419" sz="1400" dirty="0" err="1" smtClean="0"/>
              <a:t>tp</a:t>
            </a:r>
            <a:r>
              <a:rPr lang="es-419" sz="1400" dirty="0" smtClean="0"/>
              <a:t>) a considerar es la altura del mástil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1400" dirty="0" smtClean="0"/>
              <a:t>Cuanto mas fuerte sea la fuerza del mástil puede provocar un reversión bajista debido a niveles de sobrecompra.</a:t>
            </a:r>
          </a:p>
        </p:txBody>
      </p:sp>
      <p:sp>
        <p:nvSpPr>
          <p:cNvPr id="85" name="CuadroTexto 84"/>
          <p:cNvSpPr txBox="1"/>
          <p:nvPr/>
        </p:nvSpPr>
        <p:spPr>
          <a:xfrm>
            <a:off x="806878" y="1612374"/>
            <a:ext cx="3506727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banderín alcista se caracteriza por el movimiento alcista del mercado conformado por un mástil alcista y un triangulo simétrico (soporte y resistencia)</a:t>
            </a:r>
          </a:p>
          <a:p>
            <a:pPr algn="just"/>
            <a:endParaRPr lang="es-419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patrón es valido cuando existe una tendencia bajista previa y el triangulo simétrico toca mínimo 2 puntos en soporte y resistencia. 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rompimiento debe ser en la zona de resistencia del triangulo simétrico.</a:t>
            </a:r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419" sz="1600" dirty="0"/>
          </a:p>
          <a:p>
            <a:pPr algn="just"/>
            <a:r>
              <a:rPr lang="es-419" sz="1600" dirty="0" smtClean="0"/>
              <a:t> 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311998" y="9521687"/>
            <a:ext cx="41575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1400" dirty="0" smtClean="0"/>
              <a:t>El </a:t>
            </a:r>
            <a:r>
              <a:rPr lang="es-419" sz="1400" dirty="0" err="1" smtClean="0"/>
              <a:t>take</a:t>
            </a:r>
            <a:r>
              <a:rPr lang="es-419" sz="1400" dirty="0" smtClean="0"/>
              <a:t> </a:t>
            </a:r>
            <a:r>
              <a:rPr lang="es-419" sz="1400" dirty="0" err="1" smtClean="0"/>
              <a:t>profit</a:t>
            </a:r>
            <a:r>
              <a:rPr lang="es-419" sz="1400" dirty="0" smtClean="0"/>
              <a:t> (</a:t>
            </a:r>
            <a:r>
              <a:rPr lang="es-419" sz="1400" dirty="0" err="1" smtClean="0"/>
              <a:t>tp</a:t>
            </a:r>
            <a:r>
              <a:rPr lang="es-419" sz="1400" dirty="0" smtClean="0"/>
              <a:t>) a considerar es la altura del mástil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1400" dirty="0" smtClean="0"/>
              <a:t>Cuanto mas fuerte sea la fuerza del mástil puede provocar un reversión alcista debido a niveles de sobreventa.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5126117" y="6393768"/>
            <a:ext cx="363149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banderín bajista se caracteriza por el movimiento bajista del mercado conformado por un mástil bajista y un triangulo simétrico (soporte y resistencia)</a:t>
            </a:r>
          </a:p>
          <a:p>
            <a:pPr algn="just"/>
            <a:endParaRPr lang="es-419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patrón es valido cuando existe una tendencia alcista previa y el triangulo simétrico toca mínimo 2 puntos en soporte y resistencia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rompimiento debe ser en la zona de soporte del triangulo simétrico.</a:t>
            </a:r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419" sz="1600" dirty="0"/>
          </a:p>
          <a:p>
            <a:r>
              <a:rPr lang="es-419" sz="1600" dirty="0" smtClean="0"/>
              <a:t> 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627" y="1131547"/>
            <a:ext cx="3692145" cy="2627743"/>
          </a:xfrm>
          <a:prstGeom prst="rect">
            <a:avLst/>
          </a:prstGeom>
        </p:spPr>
      </p:pic>
      <p:sp>
        <p:nvSpPr>
          <p:cNvPr id="76" name="Abrir llave 75"/>
          <p:cNvSpPr/>
          <p:nvPr/>
        </p:nvSpPr>
        <p:spPr>
          <a:xfrm>
            <a:off x="6234636" y="1245195"/>
            <a:ext cx="410000" cy="2236556"/>
          </a:xfrm>
          <a:prstGeom prst="leftBrace">
            <a:avLst>
              <a:gd name="adj1" fmla="val 8333"/>
              <a:gd name="adj2" fmla="val 51399"/>
            </a:avLst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7" name="Rectángulo 76"/>
          <p:cNvSpPr/>
          <p:nvPr/>
        </p:nvSpPr>
        <p:spPr>
          <a:xfrm>
            <a:off x="5810551" y="1969386"/>
            <a:ext cx="424085" cy="33855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TP</a:t>
            </a:r>
            <a:endParaRPr lang="es-E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117" name="CuadroTexto 116"/>
          <p:cNvSpPr txBox="1"/>
          <p:nvPr/>
        </p:nvSpPr>
        <p:spPr>
          <a:xfrm>
            <a:off x="7248814" y="1974124"/>
            <a:ext cx="1248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SOPORTE</a:t>
            </a:r>
          </a:p>
        </p:txBody>
      </p:sp>
      <p:sp>
        <p:nvSpPr>
          <p:cNvPr id="116" name="CuadroTexto 115"/>
          <p:cNvSpPr txBox="1"/>
          <p:nvPr/>
        </p:nvSpPr>
        <p:spPr>
          <a:xfrm>
            <a:off x="7159145" y="1163603"/>
            <a:ext cx="1248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RESISTENCIA</a:t>
            </a:r>
          </a:p>
        </p:txBody>
      </p:sp>
      <p:sp>
        <p:nvSpPr>
          <p:cNvPr id="67" name="Elipse 66"/>
          <p:cNvSpPr/>
          <p:nvPr/>
        </p:nvSpPr>
        <p:spPr>
          <a:xfrm>
            <a:off x="7083434" y="1372246"/>
            <a:ext cx="90424" cy="85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4" name="Elipse 73"/>
          <p:cNvSpPr/>
          <p:nvPr/>
        </p:nvSpPr>
        <p:spPr>
          <a:xfrm>
            <a:off x="7478658" y="1498374"/>
            <a:ext cx="90424" cy="85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5" name="Elipse 74"/>
          <p:cNvSpPr/>
          <p:nvPr/>
        </p:nvSpPr>
        <p:spPr>
          <a:xfrm>
            <a:off x="7371534" y="1765007"/>
            <a:ext cx="90424" cy="85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0" name="Elipse 79"/>
          <p:cNvSpPr/>
          <p:nvPr/>
        </p:nvSpPr>
        <p:spPr>
          <a:xfrm>
            <a:off x="7610514" y="1684409"/>
            <a:ext cx="90424" cy="85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48" y="6187723"/>
            <a:ext cx="3701513" cy="2634411"/>
          </a:xfrm>
          <a:prstGeom prst="rect">
            <a:avLst/>
          </a:prstGeom>
        </p:spPr>
      </p:pic>
      <p:sp>
        <p:nvSpPr>
          <p:cNvPr id="81" name="Abrir llave 80"/>
          <p:cNvSpPr/>
          <p:nvPr/>
        </p:nvSpPr>
        <p:spPr>
          <a:xfrm>
            <a:off x="1916578" y="6340667"/>
            <a:ext cx="410000" cy="2236556"/>
          </a:xfrm>
          <a:prstGeom prst="leftBrace">
            <a:avLst>
              <a:gd name="adj1" fmla="val 8333"/>
              <a:gd name="adj2" fmla="val 51399"/>
            </a:avLst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6" name="Rectángulo 85"/>
          <p:cNvSpPr/>
          <p:nvPr/>
        </p:nvSpPr>
        <p:spPr>
          <a:xfrm>
            <a:off x="1492493" y="7064858"/>
            <a:ext cx="424085" cy="33855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TP</a:t>
            </a:r>
            <a:endParaRPr lang="es-E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87" name="CuadroTexto 86"/>
          <p:cNvSpPr txBox="1"/>
          <p:nvPr/>
        </p:nvSpPr>
        <p:spPr>
          <a:xfrm>
            <a:off x="2946151" y="8373748"/>
            <a:ext cx="1248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SOPORTE</a:t>
            </a:r>
          </a:p>
        </p:txBody>
      </p:sp>
      <p:sp>
        <p:nvSpPr>
          <p:cNvPr id="89" name="CuadroTexto 88"/>
          <p:cNvSpPr txBox="1"/>
          <p:nvPr/>
        </p:nvSpPr>
        <p:spPr>
          <a:xfrm>
            <a:off x="2904710" y="7663825"/>
            <a:ext cx="1248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RESISTENCIA</a:t>
            </a:r>
          </a:p>
        </p:txBody>
      </p:sp>
      <p:sp>
        <p:nvSpPr>
          <p:cNvPr id="90" name="Elipse 89"/>
          <p:cNvSpPr/>
          <p:nvPr/>
        </p:nvSpPr>
        <p:spPr>
          <a:xfrm>
            <a:off x="3272363" y="8053413"/>
            <a:ext cx="90424" cy="85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1" name="Elipse 90"/>
          <p:cNvSpPr/>
          <p:nvPr/>
        </p:nvSpPr>
        <p:spPr>
          <a:xfrm>
            <a:off x="2722651" y="8384445"/>
            <a:ext cx="90424" cy="85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2" name="Elipse 91"/>
          <p:cNvSpPr/>
          <p:nvPr/>
        </p:nvSpPr>
        <p:spPr>
          <a:xfrm>
            <a:off x="3004203" y="7979729"/>
            <a:ext cx="90424" cy="85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8" name="Elipse 107"/>
          <p:cNvSpPr/>
          <p:nvPr/>
        </p:nvSpPr>
        <p:spPr>
          <a:xfrm>
            <a:off x="3132791" y="8247675"/>
            <a:ext cx="90424" cy="85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5" name="CuadroTexto 54"/>
          <p:cNvSpPr txBox="1"/>
          <p:nvPr/>
        </p:nvSpPr>
        <p:spPr>
          <a:xfrm>
            <a:off x="6655418" y="3413669"/>
            <a:ext cx="1572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MASTIL ALCISTA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2532046" y="6238845"/>
            <a:ext cx="1319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MASTIL BAJISTA</a:t>
            </a:r>
          </a:p>
        </p:txBody>
      </p:sp>
    </p:spTree>
    <p:extLst>
      <p:ext uri="{BB962C8B-B14F-4D97-AF65-F5344CB8AC3E}">
        <p14:creationId xmlns:p14="http://schemas.microsoft.com/office/powerpoint/2010/main" val="76189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1250</TotalTime>
  <Words>2957</Words>
  <Application>Microsoft Office PowerPoint</Application>
  <PresentationFormat>Personalizado</PresentationFormat>
  <Paragraphs>453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Arial Narrow</vt:lpstr>
      <vt:lpstr>BankGothic Md BT</vt:lpstr>
      <vt:lpstr>Corbel</vt:lpstr>
      <vt:lpstr>Times New Roman</vt:lpstr>
      <vt:lpstr>Wingdings</vt:lpstr>
      <vt:lpstr>Parallax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</dc:creator>
  <cp:lastModifiedBy>Carlos</cp:lastModifiedBy>
  <cp:revision>276</cp:revision>
  <dcterms:created xsi:type="dcterms:W3CDTF">2020-07-23T16:20:52Z</dcterms:created>
  <dcterms:modified xsi:type="dcterms:W3CDTF">2020-10-06T13:04:50Z</dcterms:modified>
</cp:coreProperties>
</file>