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9" r:id="rId3"/>
    <p:sldId id="275" r:id="rId4"/>
    <p:sldId id="257" r:id="rId5"/>
    <p:sldId id="276" r:id="rId6"/>
    <p:sldId id="260" r:id="rId7"/>
    <p:sldId id="26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7D"/>
    <a:srgbClr val="008000"/>
    <a:srgbClr val="F0CB94"/>
    <a:srgbClr val="E7AB53"/>
    <a:srgbClr val="95ADC1"/>
    <a:srgbClr val="FFD393"/>
    <a:srgbClr val="B00000"/>
    <a:srgbClr val="F7F6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13335"/>
            <a:ext cx="9169804" cy="1082643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6" y="3786584"/>
            <a:ext cx="5826719" cy="2592545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6" y="6379127"/>
            <a:ext cx="5826719" cy="172736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982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9979"/>
            <a:ext cx="6347714" cy="5359882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039845"/>
            <a:ext cx="6347714" cy="247390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67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959979"/>
            <a:ext cx="6072182" cy="4759896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5719874"/>
            <a:ext cx="5419804" cy="599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7039845"/>
            <a:ext cx="6347715" cy="247390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  <p:sp>
        <p:nvSpPr>
          <p:cNvPr id="24" name="TextBox 23"/>
          <p:cNvSpPr txBox="1"/>
          <p:nvPr/>
        </p:nvSpPr>
        <p:spPr>
          <a:xfrm>
            <a:off x="482712" y="1244662"/>
            <a:ext cx="457319" cy="92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4545658"/>
            <a:ext cx="457319" cy="92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71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2434"/>
            <a:ext cx="6347715" cy="4087249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7129683"/>
            <a:ext cx="6347715" cy="238406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7891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959979"/>
            <a:ext cx="6072182" cy="4759896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6319861"/>
            <a:ext cx="6347716" cy="80982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7129683"/>
            <a:ext cx="6347715" cy="238406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  <p:sp>
        <p:nvSpPr>
          <p:cNvPr id="24" name="TextBox 23"/>
          <p:cNvSpPr txBox="1"/>
          <p:nvPr/>
        </p:nvSpPr>
        <p:spPr>
          <a:xfrm>
            <a:off x="482712" y="1244662"/>
            <a:ext cx="457319" cy="92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4545658"/>
            <a:ext cx="457319" cy="92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04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959979"/>
            <a:ext cx="6341465" cy="4759896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6319861"/>
            <a:ext cx="6347716" cy="80982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7129683"/>
            <a:ext cx="6347715" cy="238406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618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759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959980"/>
            <a:ext cx="978812" cy="8269820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959980"/>
            <a:ext cx="5195026" cy="826982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2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78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253243"/>
            <a:ext cx="6347715" cy="2876442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7129683"/>
            <a:ext cx="6347715" cy="1354931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95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9979"/>
            <a:ext cx="6347714" cy="207995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3402428"/>
            <a:ext cx="3088109" cy="61113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3402430"/>
            <a:ext cx="3088110" cy="61113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9036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9979"/>
            <a:ext cx="6347713" cy="207995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3403048"/>
            <a:ext cx="3090672" cy="907479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4310530"/>
            <a:ext cx="3090672" cy="520322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3403048"/>
            <a:ext cx="3090672" cy="907479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4310530"/>
            <a:ext cx="3090672" cy="520322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00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59979"/>
            <a:ext cx="6347714" cy="207995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71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891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59955"/>
            <a:ext cx="2790182" cy="2013288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810889"/>
            <a:ext cx="3386037" cy="870285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4373242"/>
            <a:ext cx="2790182" cy="40699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311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559834"/>
            <a:ext cx="6347714" cy="89248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959979"/>
            <a:ext cx="6347714" cy="605611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8452315"/>
            <a:ext cx="6347714" cy="106143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9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13335"/>
            <a:ext cx="9169805" cy="1082643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59979"/>
            <a:ext cx="6347713" cy="2079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3402430"/>
            <a:ext cx="6347714" cy="611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9513750"/>
            <a:ext cx="68413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09E3-77F7-4333-95CC-7EA27864F93C}" type="datetimeFigureOut">
              <a:rPr lang="es-VE" smtClean="0"/>
              <a:t>6/10/2020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9513750"/>
            <a:ext cx="462297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9513750"/>
            <a:ext cx="5126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871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67803" y="4437059"/>
            <a:ext cx="6763385" cy="1915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VELAS JAPONESAS</a:t>
            </a:r>
            <a:endParaRPr lang="es-E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9676284"/>
            <a:ext cx="2724150" cy="1118612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-4871"/>
            <a:ext cx="812391" cy="10799765"/>
            <a:chOff x="0" y="-4871"/>
            <a:chExt cx="812391" cy="10799765"/>
          </a:xfrm>
        </p:grpSpPr>
        <p:sp>
          <p:nvSpPr>
            <p:cNvPr id="16" name="Rectángulo 15"/>
            <p:cNvSpPr/>
            <p:nvPr/>
          </p:nvSpPr>
          <p:spPr>
            <a:xfrm>
              <a:off x="514459" y="-4871"/>
              <a:ext cx="297932" cy="32814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ADC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0" y="-4869"/>
              <a:ext cx="270797" cy="1079976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ADC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70797" y="-4870"/>
              <a:ext cx="270797" cy="65508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0" name="Grupo 9"/>
          <p:cNvGrpSpPr/>
          <p:nvPr/>
        </p:nvGrpSpPr>
        <p:grpSpPr>
          <a:xfrm rot="10800000">
            <a:off x="8331609" y="0"/>
            <a:ext cx="812391" cy="10799765"/>
            <a:chOff x="0" y="-4871"/>
            <a:chExt cx="812391" cy="10799765"/>
          </a:xfrm>
        </p:grpSpPr>
        <p:sp>
          <p:nvSpPr>
            <p:cNvPr id="14" name="Rectángulo 13"/>
            <p:cNvSpPr/>
            <p:nvPr/>
          </p:nvSpPr>
          <p:spPr>
            <a:xfrm>
              <a:off x="514459" y="-4871"/>
              <a:ext cx="297932" cy="32814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ADC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0" y="-4869"/>
              <a:ext cx="270797" cy="1079976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ADC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70797" y="-4870"/>
              <a:ext cx="270797" cy="65508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36336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92" y="8184835"/>
            <a:ext cx="3469507" cy="24692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7" y="4854217"/>
            <a:ext cx="3494604" cy="24871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72" y="1735486"/>
            <a:ext cx="3493275" cy="2486205"/>
          </a:xfrm>
          <a:prstGeom prst="rect">
            <a:avLst/>
          </a:prstGeom>
        </p:spPr>
      </p:pic>
      <p:sp>
        <p:nvSpPr>
          <p:cNvPr id="215" name="Rectángulo 214"/>
          <p:cNvSpPr/>
          <p:nvPr/>
        </p:nvSpPr>
        <p:spPr>
          <a:xfrm>
            <a:off x="35995" y="1768359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Rectángulo 213"/>
          <p:cNvSpPr/>
          <p:nvPr/>
        </p:nvSpPr>
        <p:spPr>
          <a:xfrm>
            <a:off x="-17079" y="8192402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Rectángulo 73"/>
          <p:cNvSpPr/>
          <p:nvPr/>
        </p:nvSpPr>
        <p:spPr>
          <a:xfrm>
            <a:off x="1" y="1094860"/>
            <a:ext cx="4598378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/>
          <p:cNvSpPr/>
          <p:nvPr/>
        </p:nvSpPr>
        <p:spPr>
          <a:xfrm>
            <a:off x="14599" y="7510105"/>
            <a:ext cx="4583779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3450774" y="7528181"/>
            <a:ext cx="1135957" cy="350185"/>
            <a:chOff x="2885647" y="1109058"/>
            <a:chExt cx="1780534" cy="386242"/>
          </a:xfrm>
        </p:grpSpPr>
        <p:grpSp>
          <p:nvGrpSpPr>
            <p:cNvPr id="63" name="Grupo 6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71" name="Cheurón 70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urón 71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urón 72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68" name="Cheurón 6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urón 6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urón 6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6" name="Grupo 75"/>
          <p:cNvGrpSpPr/>
          <p:nvPr/>
        </p:nvGrpSpPr>
        <p:grpSpPr>
          <a:xfrm>
            <a:off x="3420953" y="1106933"/>
            <a:ext cx="1135957" cy="350185"/>
            <a:chOff x="2885647" y="1109058"/>
            <a:chExt cx="1780534" cy="386242"/>
          </a:xfrm>
        </p:grpSpPr>
        <p:grpSp>
          <p:nvGrpSpPr>
            <p:cNvPr id="77" name="Grupo 76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3" name="Cheurón 82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urón 83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urón 84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0" name="Cheurón 7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urón 8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urón 8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Rectángulo 85"/>
          <p:cNvSpPr/>
          <p:nvPr/>
        </p:nvSpPr>
        <p:spPr>
          <a:xfrm>
            <a:off x="1556" y="7510486"/>
            <a:ext cx="360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PIERCING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9" name="Rectángulo 88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0" name="Grupo 89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1" name="Grupo 90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7" name="Cheurón 10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urón 10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urón 11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104" name="Cheurón 10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urón 10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Rectángulo 114"/>
          <p:cNvSpPr/>
          <p:nvPr/>
        </p:nvSpPr>
        <p:spPr>
          <a:xfrm>
            <a:off x="4887205" y="4430070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HARAMI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3" name="Rectángulo 272"/>
          <p:cNvSpPr/>
          <p:nvPr/>
        </p:nvSpPr>
        <p:spPr>
          <a:xfrm>
            <a:off x="4598379" y="5010942"/>
            <a:ext cx="4458960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280704" y="1099575"/>
            <a:ext cx="360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HARAMI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641873" y="1765560"/>
            <a:ext cx="4668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1 vela elefante bajista y 1 vela alcista contenida en la primera vela.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patrón popular pero de baja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275073" y="8238910"/>
            <a:ext cx="489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2 velas (alcista y bajista) donde la altura de la vela alcista debe superar la mitad de la vela bajista.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una resistencia.</a:t>
            </a:r>
          </a:p>
        </p:txBody>
      </p:sp>
      <p:cxnSp>
        <p:nvCxnSpPr>
          <p:cNvPr id="75" name="Conector recto 74"/>
          <p:cNvCxnSpPr/>
          <p:nvPr/>
        </p:nvCxnSpPr>
        <p:spPr>
          <a:xfrm flipV="1">
            <a:off x="5508093" y="2503290"/>
            <a:ext cx="3459654" cy="2738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7945436" y="2548001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4633391" y="4998172"/>
            <a:ext cx="4366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por 1 vela elefante alcista y 1 vela bajista contenida en la primera vela.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patrón popular pero de baja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Conector recto 119"/>
          <p:cNvCxnSpPr/>
          <p:nvPr/>
        </p:nvCxnSpPr>
        <p:spPr>
          <a:xfrm>
            <a:off x="567794" y="5612179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3123711" y="5615814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cxnSp>
        <p:nvCxnSpPr>
          <p:cNvPr id="122" name="Conector recto 121"/>
          <p:cNvCxnSpPr/>
          <p:nvPr/>
        </p:nvCxnSpPr>
        <p:spPr>
          <a:xfrm flipV="1">
            <a:off x="5394573" y="9766391"/>
            <a:ext cx="3459654" cy="2738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uadroTexto 122"/>
          <p:cNvSpPr txBox="1"/>
          <p:nvPr/>
        </p:nvSpPr>
        <p:spPr>
          <a:xfrm>
            <a:off x="7820647" y="9489392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grpSp>
        <p:nvGrpSpPr>
          <p:cNvPr id="94" name="Grupo 93"/>
          <p:cNvGrpSpPr/>
          <p:nvPr/>
        </p:nvGrpSpPr>
        <p:grpSpPr>
          <a:xfrm>
            <a:off x="523120" y="4385377"/>
            <a:ext cx="1702422" cy="468603"/>
            <a:chOff x="-5744839" y="2801257"/>
            <a:chExt cx="1434713" cy="489346"/>
          </a:xfrm>
        </p:grpSpPr>
        <p:sp>
          <p:nvSpPr>
            <p:cNvPr id="113" name="Rectángulo 112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116" name="Flecha derecha 115"/>
          <p:cNvSpPr/>
          <p:nvPr/>
        </p:nvSpPr>
        <p:spPr>
          <a:xfrm rot="18896201">
            <a:off x="656788" y="4991565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Flecha derecha 116"/>
          <p:cNvSpPr/>
          <p:nvPr/>
        </p:nvSpPr>
        <p:spPr>
          <a:xfrm rot="2621011">
            <a:off x="3492833" y="6481860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24" name="Grupo 123"/>
          <p:cNvGrpSpPr/>
          <p:nvPr/>
        </p:nvGrpSpPr>
        <p:grpSpPr>
          <a:xfrm>
            <a:off x="5441098" y="1282353"/>
            <a:ext cx="1702422" cy="468602"/>
            <a:chOff x="5468569" y="1254484"/>
            <a:chExt cx="1702422" cy="468602"/>
          </a:xfrm>
        </p:grpSpPr>
        <p:sp>
          <p:nvSpPr>
            <p:cNvPr id="125" name="Rectángulo 124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27" name="Flecha derecha 126"/>
          <p:cNvSpPr/>
          <p:nvPr/>
        </p:nvSpPr>
        <p:spPr>
          <a:xfrm rot="2621011">
            <a:off x="5572982" y="3714708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8" name="Flecha derecha 127"/>
          <p:cNvSpPr/>
          <p:nvPr/>
        </p:nvSpPr>
        <p:spPr>
          <a:xfrm rot="18896201">
            <a:off x="8361526" y="1851756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29" name="Grupo 128"/>
          <p:cNvGrpSpPr/>
          <p:nvPr/>
        </p:nvGrpSpPr>
        <p:grpSpPr>
          <a:xfrm>
            <a:off x="5421580" y="7723800"/>
            <a:ext cx="1702422" cy="468602"/>
            <a:chOff x="5468569" y="1254484"/>
            <a:chExt cx="1702422" cy="468602"/>
          </a:xfrm>
        </p:grpSpPr>
        <p:sp>
          <p:nvSpPr>
            <p:cNvPr id="130" name="Rectángulo 129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32" name="Flecha derecha 131"/>
          <p:cNvSpPr/>
          <p:nvPr/>
        </p:nvSpPr>
        <p:spPr>
          <a:xfrm rot="2621011">
            <a:off x="5664021" y="10091937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3" name="Flecha derecha 132"/>
          <p:cNvSpPr/>
          <p:nvPr/>
        </p:nvSpPr>
        <p:spPr>
          <a:xfrm rot="18896201">
            <a:off x="8317496" y="8423923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04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63" y="8171394"/>
            <a:ext cx="3469507" cy="24692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3" y="4846099"/>
            <a:ext cx="3480918" cy="247741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61" y="1756665"/>
            <a:ext cx="3461045" cy="2463266"/>
          </a:xfrm>
          <a:prstGeom prst="rect">
            <a:avLst/>
          </a:prstGeom>
        </p:spPr>
      </p:pic>
      <p:sp>
        <p:nvSpPr>
          <p:cNvPr id="215" name="Rectángulo 214"/>
          <p:cNvSpPr/>
          <p:nvPr/>
        </p:nvSpPr>
        <p:spPr>
          <a:xfrm>
            <a:off x="35995" y="1768359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Rectángulo 213"/>
          <p:cNvSpPr/>
          <p:nvPr/>
        </p:nvSpPr>
        <p:spPr>
          <a:xfrm>
            <a:off x="-17079" y="8192402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Rectángulo 73"/>
          <p:cNvSpPr/>
          <p:nvPr/>
        </p:nvSpPr>
        <p:spPr>
          <a:xfrm>
            <a:off x="1" y="1094860"/>
            <a:ext cx="4598378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/>
          <p:cNvSpPr/>
          <p:nvPr/>
        </p:nvSpPr>
        <p:spPr>
          <a:xfrm>
            <a:off x="14599" y="7510105"/>
            <a:ext cx="4583779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3450774" y="7528181"/>
            <a:ext cx="1135957" cy="350185"/>
            <a:chOff x="2885647" y="1109058"/>
            <a:chExt cx="1780534" cy="386242"/>
          </a:xfrm>
        </p:grpSpPr>
        <p:grpSp>
          <p:nvGrpSpPr>
            <p:cNvPr id="63" name="Grupo 6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71" name="Cheurón 70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urón 71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urón 72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68" name="Cheurón 6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urón 6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urón 6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6" name="Grupo 75"/>
          <p:cNvGrpSpPr/>
          <p:nvPr/>
        </p:nvGrpSpPr>
        <p:grpSpPr>
          <a:xfrm>
            <a:off x="3420953" y="1106933"/>
            <a:ext cx="1135957" cy="350185"/>
            <a:chOff x="2885647" y="1109058"/>
            <a:chExt cx="1780534" cy="386242"/>
          </a:xfrm>
        </p:grpSpPr>
        <p:grpSp>
          <p:nvGrpSpPr>
            <p:cNvPr id="77" name="Grupo 76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3" name="Cheurón 82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urón 83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urón 84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0" name="Cheurón 7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urón 8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urón 8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Rectángulo 85"/>
          <p:cNvSpPr/>
          <p:nvPr/>
        </p:nvSpPr>
        <p:spPr>
          <a:xfrm>
            <a:off x="1556" y="7510486"/>
            <a:ext cx="360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THREE INSIDE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9" name="Rectángulo 88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0" name="Grupo 89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1" name="Grupo 90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7" name="Cheurón 10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urón 10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urón 11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104" name="Cheurón 10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urón 10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Rectángulo 114"/>
          <p:cNvSpPr/>
          <p:nvPr/>
        </p:nvSpPr>
        <p:spPr>
          <a:xfrm>
            <a:off x="4786731" y="4443100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THREE INSIDE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3" name="Rectángulo 272"/>
          <p:cNvSpPr/>
          <p:nvPr/>
        </p:nvSpPr>
        <p:spPr>
          <a:xfrm>
            <a:off x="4598379" y="5010942"/>
            <a:ext cx="4458960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280704" y="1099575"/>
            <a:ext cx="360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PIERCING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8098150" y="2598471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33644" y="1709990"/>
            <a:ext cx="4661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por 2 velas (alcista y bajista) donde la altura de la vela bajista debe superar la mitad de la vela alcista. 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 soporte.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4690053" y="5025740"/>
            <a:ext cx="4223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el patrón harami alcista y una vela de confirmación alcista.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Conector recto 129"/>
          <p:cNvCxnSpPr/>
          <p:nvPr/>
        </p:nvCxnSpPr>
        <p:spPr>
          <a:xfrm flipV="1">
            <a:off x="621456" y="5787898"/>
            <a:ext cx="3459654" cy="2738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CuadroTexto 130"/>
          <p:cNvSpPr txBox="1"/>
          <p:nvPr/>
        </p:nvSpPr>
        <p:spPr>
          <a:xfrm>
            <a:off x="1737200" y="5510899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226379" y="8197010"/>
            <a:ext cx="4931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conformado por el patrón harami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bajista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una vela de confirmación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bajista.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soporte.  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6817569" y="9710555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cxnSp>
        <p:nvCxnSpPr>
          <p:cNvPr id="133" name="Conector recto 132"/>
          <p:cNvCxnSpPr/>
          <p:nvPr/>
        </p:nvCxnSpPr>
        <p:spPr>
          <a:xfrm>
            <a:off x="5396121" y="9689657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5" name="Grupo 64"/>
          <p:cNvGrpSpPr/>
          <p:nvPr/>
        </p:nvGrpSpPr>
        <p:grpSpPr>
          <a:xfrm>
            <a:off x="5479783" y="1285160"/>
            <a:ext cx="1702422" cy="468603"/>
            <a:chOff x="-5744839" y="2801257"/>
            <a:chExt cx="1434713" cy="489346"/>
          </a:xfrm>
        </p:grpSpPr>
        <p:sp>
          <p:nvSpPr>
            <p:cNvPr id="75" name="Rectángulo 74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87" name="Flecha derecha 86"/>
          <p:cNvSpPr/>
          <p:nvPr/>
        </p:nvSpPr>
        <p:spPr>
          <a:xfrm rot="18896201">
            <a:off x="5613451" y="1891348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9" name="Flecha derecha 98"/>
          <p:cNvSpPr/>
          <p:nvPr/>
        </p:nvSpPr>
        <p:spPr>
          <a:xfrm rot="2621011">
            <a:off x="8364831" y="3664696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00" name="Grupo 99"/>
          <p:cNvGrpSpPr/>
          <p:nvPr/>
        </p:nvGrpSpPr>
        <p:grpSpPr>
          <a:xfrm>
            <a:off x="527234" y="4374608"/>
            <a:ext cx="1702422" cy="468602"/>
            <a:chOff x="5468569" y="1254484"/>
            <a:chExt cx="1702422" cy="468602"/>
          </a:xfrm>
        </p:grpSpPr>
        <p:sp>
          <p:nvSpPr>
            <p:cNvPr id="101" name="Rectángulo 100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03" name="Flecha derecha 102"/>
          <p:cNvSpPr/>
          <p:nvPr/>
        </p:nvSpPr>
        <p:spPr>
          <a:xfrm rot="2621011">
            <a:off x="682051" y="6733026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8" name="Flecha derecha 107"/>
          <p:cNvSpPr/>
          <p:nvPr/>
        </p:nvSpPr>
        <p:spPr>
          <a:xfrm rot="18896201">
            <a:off x="3540299" y="5170383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09" name="Grupo 108"/>
          <p:cNvGrpSpPr/>
          <p:nvPr/>
        </p:nvGrpSpPr>
        <p:grpSpPr>
          <a:xfrm>
            <a:off x="5403133" y="7702791"/>
            <a:ext cx="1702422" cy="468603"/>
            <a:chOff x="-5744839" y="2801257"/>
            <a:chExt cx="1434713" cy="489346"/>
          </a:xfrm>
        </p:grpSpPr>
        <p:sp>
          <p:nvSpPr>
            <p:cNvPr id="112" name="Rectángulo 111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120" name="Flecha derecha 119"/>
          <p:cNvSpPr/>
          <p:nvPr/>
        </p:nvSpPr>
        <p:spPr>
          <a:xfrm rot="18896201">
            <a:off x="5536801" y="8308979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1" name="Flecha derecha 120"/>
          <p:cNvSpPr/>
          <p:nvPr/>
        </p:nvSpPr>
        <p:spPr>
          <a:xfrm rot="2621011">
            <a:off x="8326996" y="10003777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6" name="Conector recto 115"/>
          <p:cNvCxnSpPr/>
          <p:nvPr/>
        </p:nvCxnSpPr>
        <p:spPr>
          <a:xfrm flipV="1">
            <a:off x="5537196" y="2603897"/>
            <a:ext cx="3445788" cy="4513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13" y="8166633"/>
            <a:ext cx="3476197" cy="2474050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1" y="4835525"/>
            <a:ext cx="3517889" cy="2503723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66" y="1720643"/>
            <a:ext cx="3512987" cy="2500234"/>
          </a:xfrm>
          <a:prstGeom prst="rect">
            <a:avLst/>
          </a:prstGeom>
        </p:spPr>
      </p:pic>
      <p:sp>
        <p:nvSpPr>
          <p:cNvPr id="215" name="Rectángulo 214"/>
          <p:cNvSpPr/>
          <p:nvPr/>
        </p:nvSpPr>
        <p:spPr>
          <a:xfrm>
            <a:off x="35995" y="1768359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Rectángulo 213"/>
          <p:cNvSpPr/>
          <p:nvPr/>
        </p:nvSpPr>
        <p:spPr>
          <a:xfrm>
            <a:off x="-17079" y="8192402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Rectángulo 73"/>
          <p:cNvSpPr/>
          <p:nvPr/>
        </p:nvSpPr>
        <p:spPr>
          <a:xfrm>
            <a:off x="1" y="1094860"/>
            <a:ext cx="4598378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/>
          <p:cNvSpPr/>
          <p:nvPr/>
        </p:nvSpPr>
        <p:spPr>
          <a:xfrm>
            <a:off x="14599" y="7510105"/>
            <a:ext cx="4583779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3450774" y="7528181"/>
            <a:ext cx="1135957" cy="350185"/>
            <a:chOff x="2885647" y="1109058"/>
            <a:chExt cx="1780534" cy="386242"/>
          </a:xfrm>
        </p:grpSpPr>
        <p:grpSp>
          <p:nvGrpSpPr>
            <p:cNvPr id="63" name="Grupo 6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71" name="Cheurón 70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urón 71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urón 72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68" name="Cheurón 6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urón 6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urón 6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6" name="Grupo 75"/>
          <p:cNvGrpSpPr/>
          <p:nvPr/>
        </p:nvGrpSpPr>
        <p:grpSpPr>
          <a:xfrm>
            <a:off x="3420953" y="1106933"/>
            <a:ext cx="1135957" cy="350185"/>
            <a:chOff x="2885647" y="1109058"/>
            <a:chExt cx="1780534" cy="386242"/>
          </a:xfrm>
        </p:grpSpPr>
        <p:grpSp>
          <p:nvGrpSpPr>
            <p:cNvPr id="77" name="Grupo 76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3" name="Cheurón 82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urón 83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urón 84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0" name="Cheurón 7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urón 8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urón 8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9" name="Rectángulo 88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0" name="Grupo 89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1" name="Grupo 90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7" name="Cheurón 10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urón 10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urón 11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104" name="Cheurón 10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urón 10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Rectángulo 114"/>
          <p:cNvSpPr/>
          <p:nvPr/>
        </p:nvSpPr>
        <p:spPr>
          <a:xfrm>
            <a:off x="4786731" y="4443100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THREE OUTSIDE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3" name="Rectángulo 272"/>
          <p:cNvSpPr/>
          <p:nvPr/>
        </p:nvSpPr>
        <p:spPr>
          <a:xfrm>
            <a:off x="4598379" y="5010942"/>
            <a:ext cx="4458960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280704" y="1099575"/>
            <a:ext cx="360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THREE OUTSIDE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674530" y="1791234"/>
            <a:ext cx="463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el patrón envolvente alcista y una vela de confirmación alcista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una resistencia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cxnSp>
        <p:nvCxnSpPr>
          <p:cNvPr id="79" name="Conector recto 78"/>
          <p:cNvCxnSpPr/>
          <p:nvPr/>
        </p:nvCxnSpPr>
        <p:spPr>
          <a:xfrm flipV="1">
            <a:off x="5518894" y="2689106"/>
            <a:ext cx="3476221" cy="2723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5726823" y="2438049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556912" y="5042703"/>
            <a:ext cx="4438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por el patrón envolvente bajista y una vela de confirmación bajista.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soporte.  </a:t>
            </a:r>
          </a:p>
        </p:txBody>
      </p:sp>
      <p:cxnSp>
        <p:nvCxnSpPr>
          <p:cNvPr id="100" name="Conector recto 99"/>
          <p:cNvCxnSpPr/>
          <p:nvPr/>
        </p:nvCxnSpPr>
        <p:spPr>
          <a:xfrm>
            <a:off x="539083" y="6314996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789432" y="6314996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36963" y="7510105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ENVOLVENTE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80173" y="8253525"/>
            <a:ext cx="463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una vela bajista y una vela elefante alcista que envuelve a la primera vela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una resistencia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cxnSp>
        <p:nvCxnSpPr>
          <p:cNvPr id="112" name="Conector recto 111"/>
          <p:cNvCxnSpPr/>
          <p:nvPr/>
        </p:nvCxnSpPr>
        <p:spPr>
          <a:xfrm flipV="1">
            <a:off x="5433192" y="9294614"/>
            <a:ext cx="3476221" cy="2723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5641121" y="9043557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grpSp>
        <p:nvGrpSpPr>
          <p:cNvPr id="114" name="Grupo 113"/>
          <p:cNvGrpSpPr/>
          <p:nvPr/>
        </p:nvGrpSpPr>
        <p:grpSpPr>
          <a:xfrm>
            <a:off x="530341" y="4374607"/>
            <a:ext cx="1702422" cy="468603"/>
            <a:chOff x="-5744839" y="2801257"/>
            <a:chExt cx="1434713" cy="489346"/>
          </a:xfrm>
        </p:grpSpPr>
        <p:sp>
          <p:nvSpPr>
            <p:cNvPr id="116" name="Rectángulo 115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118" name="Flecha derecha 117"/>
          <p:cNvSpPr/>
          <p:nvPr/>
        </p:nvSpPr>
        <p:spPr>
          <a:xfrm rot="18896201">
            <a:off x="664009" y="4980795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24" name="Grupo 123"/>
          <p:cNvGrpSpPr/>
          <p:nvPr/>
        </p:nvGrpSpPr>
        <p:grpSpPr>
          <a:xfrm>
            <a:off x="5464970" y="1251227"/>
            <a:ext cx="1702422" cy="468602"/>
            <a:chOff x="5468569" y="1254484"/>
            <a:chExt cx="1702422" cy="468602"/>
          </a:xfrm>
        </p:grpSpPr>
        <p:sp>
          <p:nvSpPr>
            <p:cNvPr id="125" name="Rectángulo 124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27" name="Flecha derecha 126"/>
          <p:cNvSpPr/>
          <p:nvPr/>
        </p:nvSpPr>
        <p:spPr>
          <a:xfrm rot="2621011">
            <a:off x="5569742" y="3647989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8" name="Flecha derecha 127"/>
          <p:cNvSpPr/>
          <p:nvPr/>
        </p:nvSpPr>
        <p:spPr>
          <a:xfrm rot="18896201">
            <a:off x="8518272" y="2083600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9" name="Flecha derecha 128"/>
          <p:cNvSpPr/>
          <p:nvPr/>
        </p:nvSpPr>
        <p:spPr>
          <a:xfrm rot="2621011">
            <a:off x="3564984" y="6663493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30" name="Grupo 129"/>
          <p:cNvGrpSpPr/>
          <p:nvPr/>
        </p:nvGrpSpPr>
        <p:grpSpPr>
          <a:xfrm>
            <a:off x="5391998" y="7708488"/>
            <a:ext cx="1702422" cy="468602"/>
            <a:chOff x="5468569" y="1254484"/>
            <a:chExt cx="1702422" cy="468602"/>
          </a:xfrm>
        </p:grpSpPr>
        <p:sp>
          <p:nvSpPr>
            <p:cNvPr id="131" name="Rectángulo 130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33" name="Flecha derecha 132"/>
          <p:cNvSpPr/>
          <p:nvPr/>
        </p:nvSpPr>
        <p:spPr>
          <a:xfrm rot="2621011">
            <a:off x="5654970" y="10030261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4" name="Flecha derecha 133"/>
          <p:cNvSpPr/>
          <p:nvPr/>
        </p:nvSpPr>
        <p:spPr>
          <a:xfrm rot="18896201">
            <a:off x="8298538" y="8552007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63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79" y="8173722"/>
            <a:ext cx="3466237" cy="24669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8" y="4819614"/>
            <a:ext cx="3587130" cy="25530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64" y="1706308"/>
            <a:ext cx="3512989" cy="2500235"/>
          </a:xfrm>
          <a:prstGeom prst="rect">
            <a:avLst/>
          </a:prstGeom>
        </p:spPr>
      </p:pic>
      <p:sp>
        <p:nvSpPr>
          <p:cNvPr id="215" name="Rectángulo 214"/>
          <p:cNvSpPr/>
          <p:nvPr/>
        </p:nvSpPr>
        <p:spPr>
          <a:xfrm>
            <a:off x="35995" y="1768359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Rectángulo 213"/>
          <p:cNvSpPr/>
          <p:nvPr/>
        </p:nvSpPr>
        <p:spPr>
          <a:xfrm>
            <a:off x="-17079" y="8192402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Rectángulo 73"/>
          <p:cNvSpPr/>
          <p:nvPr/>
        </p:nvSpPr>
        <p:spPr>
          <a:xfrm>
            <a:off x="1" y="1094860"/>
            <a:ext cx="4598378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/>
          <p:cNvSpPr/>
          <p:nvPr/>
        </p:nvSpPr>
        <p:spPr>
          <a:xfrm>
            <a:off x="14599" y="7510105"/>
            <a:ext cx="4583779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3450774" y="7528181"/>
            <a:ext cx="1135957" cy="350185"/>
            <a:chOff x="2885647" y="1109058"/>
            <a:chExt cx="1780534" cy="386242"/>
          </a:xfrm>
        </p:grpSpPr>
        <p:grpSp>
          <p:nvGrpSpPr>
            <p:cNvPr id="63" name="Grupo 6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71" name="Cheurón 70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urón 71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urón 72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68" name="Cheurón 6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urón 6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urón 6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6" name="Grupo 75"/>
          <p:cNvGrpSpPr/>
          <p:nvPr/>
        </p:nvGrpSpPr>
        <p:grpSpPr>
          <a:xfrm>
            <a:off x="3420953" y="1106933"/>
            <a:ext cx="1135957" cy="350185"/>
            <a:chOff x="2885647" y="1109058"/>
            <a:chExt cx="1780534" cy="386242"/>
          </a:xfrm>
        </p:grpSpPr>
        <p:grpSp>
          <p:nvGrpSpPr>
            <p:cNvPr id="77" name="Grupo 76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3" name="Cheurón 82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urón 83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urón 84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0" name="Cheurón 7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urón 8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urón 8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9" name="Rectángulo 88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0" name="Grupo 89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1" name="Grupo 90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7" name="Cheurón 10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urón 10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urón 11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104" name="Cheurón 10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urón 10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Rectángulo 114"/>
          <p:cNvSpPr/>
          <p:nvPr/>
        </p:nvSpPr>
        <p:spPr>
          <a:xfrm>
            <a:off x="4786731" y="4443100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TRES SOLDADOS BLANCOS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3" name="Rectángulo 272"/>
          <p:cNvSpPr/>
          <p:nvPr/>
        </p:nvSpPr>
        <p:spPr>
          <a:xfrm>
            <a:off x="4598379" y="5010942"/>
            <a:ext cx="4458960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280704" y="1099575"/>
            <a:ext cx="360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ENVOLVENTE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4556912" y="5042703"/>
            <a:ext cx="4438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alcista muy popular y utilizado, esta conformado por 3 velas alcista continuas.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resistencia.  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36963" y="7510105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TRES CUERVOS NEGROS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711123" y="1785358"/>
            <a:ext cx="4633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por una vela alcista y una vela elefante bajista que envuelve a la primera vela.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soporte.  </a:t>
            </a:r>
          </a:p>
        </p:txBody>
      </p:sp>
      <p:cxnSp>
        <p:nvCxnSpPr>
          <p:cNvPr id="120" name="Conector recto 119"/>
          <p:cNvCxnSpPr/>
          <p:nvPr/>
        </p:nvCxnSpPr>
        <p:spPr>
          <a:xfrm>
            <a:off x="5472154" y="2962203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5694711" y="2977545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cxnSp>
        <p:nvCxnSpPr>
          <p:cNvPr id="127" name="Conector recto 126"/>
          <p:cNvCxnSpPr/>
          <p:nvPr/>
        </p:nvCxnSpPr>
        <p:spPr>
          <a:xfrm flipV="1">
            <a:off x="623593" y="5785662"/>
            <a:ext cx="3476221" cy="2723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831522" y="5534605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cxnSp>
        <p:nvCxnSpPr>
          <p:cNvPr id="129" name="Conector recto 128"/>
          <p:cNvCxnSpPr/>
          <p:nvPr/>
        </p:nvCxnSpPr>
        <p:spPr>
          <a:xfrm>
            <a:off x="5405664" y="9644192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5628221" y="9659534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302132" y="8207602"/>
            <a:ext cx="4772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bajista muy popular y utilizado, esta conformado por 3 velas bajista continuas.</a:t>
            </a:r>
          </a:p>
          <a:p>
            <a:pPr algn="just"/>
            <a:endParaRPr lang="es-419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soporte.  </a:t>
            </a:r>
          </a:p>
        </p:txBody>
      </p:sp>
      <p:grpSp>
        <p:nvGrpSpPr>
          <p:cNvPr id="96" name="Grupo 95"/>
          <p:cNvGrpSpPr/>
          <p:nvPr/>
        </p:nvGrpSpPr>
        <p:grpSpPr>
          <a:xfrm>
            <a:off x="519902" y="4356060"/>
            <a:ext cx="1702422" cy="468602"/>
            <a:chOff x="5468569" y="1254484"/>
            <a:chExt cx="1702422" cy="468602"/>
          </a:xfrm>
        </p:grpSpPr>
        <p:sp>
          <p:nvSpPr>
            <p:cNvPr id="97" name="Rectángulo 96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00" name="Flecha derecha 99"/>
          <p:cNvSpPr/>
          <p:nvPr/>
        </p:nvSpPr>
        <p:spPr>
          <a:xfrm rot="2621011">
            <a:off x="695534" y="6795049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01" name="Grupo 100"/>
          <p:cNvGrpSpPr/>
          <p:nvPr/>
        </p:nvGrpSpPr>
        <p:grpSpPr>
          <a:xfrm>
            <a:off x="5442999" y="1256759"/>
            <a:ext cx="1702422" cy="468603"/>
            <a:chOff x="-5744839" y="2801257"/>
            <a:chExt cx="1434713" cy="489346"/>
          </a:xfrm>
        </p:grpSpPr>
        <p:sp>
          <p:nvSpPr>
            <p:cNvPr id="102" name="Rectángulo 101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108" name="Flecha derecha 107"/>
          <p:cNvSpPr/>
          <p:nvPr/>
        </p:nvSpPr>
        <p:spPr>
          <a:xfrm rot="18896201">
            <a:off x="5576667" y="1862947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Flecha derecha 108"/>
          <p:cNvSpPr/>
          <p:nvPr/>
        </p:nvSpPr>
        <p:spPr>
          <a:xfrm rot="2621011">
            <a:off x="8369068" y="3489501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4" name="Flecha derecha 133"/>
          <p:cNvSpPr/>
          <p:nvPr/>
        </p:nvSpPr>
        <p:spPr>
          <a:xfrm rot="18896201">
            <a:off x="3604575" y="5050621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35" name="Grupo 134"/>
          <p:cNvGrpSpPr/>
          <p:nvPr/>
        </p:nvGrpSpPr>
        <p:grpSpPr>
          <a:xfrm>
            <a:off x="5405664" y="7705119"/>
            <a:ext cx="1702422" cy="468603"/>
            <a:chOff x="-5744839" y="2801257"/>
            <a:chExt cx="1434713" cy="489346"/>
          </a:xfrm>
        </p:grpSpPr>
        <p:sp>
          <p:nvSpPr>
            <p:cNvPr id="136" name="Rectángulo 135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138" name="Flecha derecha 137"/>
          <p:cNvSpPr/>
          <p:nvPr/>
        </p:nvSpPr>
        <p:spPr>
          <a:xfrm rot="18896201">
            <a:off x="5539332" y="8311307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9" name="Flecha derecha 138"/>
          <p:cNvSpPr/>
          <p:nvPr/>
        </p:nvSpPr>
        <p:spPr>
          <a:xfrm rot="2621011">
            <a:off x="8413743" y="10066172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51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67" y="8159587"/>
            <a:ext cx="3532200" cy="25139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4" y="4792198"/>
            <a:ext cx="3595319" cy="25588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5" y="1699293"/>
            <a:ext cx="3514267" cy="2501145"/>
          </a:xfrm>
          <a:prstGeom prst="rect">
            <a:avLst/>
          </a:prstGeom>
        </p:spPr>
      </p:pic>
      <p:sp>
        <p:nvSpPr>
          <p:cNvPr id="215" name="Rectángulo 214"/>
          <p:cNvSpPr/>
          <p:nvPr/>
        </p:nvSpPr>
        <p:spPr>
          <a:xfrm>
            <a:off x="35995" y="1768359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Rectángulo 213"/>
          <p:cNvSpPr/>
          <p:nvPr/>
        </p:nvSpPr>
        <p:spPr>
          <a:xfrm>
            <a:off x="-17079" y="8192402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Rectángulo 73"/>
          <p:cNvSpPr/>
          <p:nvPr/>
        </p:nvSpPr>
        <p:spPr>
          <a:xfrm>
            <a:off x="1" y="1094860"/>
            <a:ext cx="4786730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/>
          <p:cNvSpPr/>
          <p:nvPr/>
        </p:nvSpPr>
        <p:spPr>
          <a:xfrm>
            <a:off x="14599" y="7510105"/>
            <a:ext cx="4583779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3450774" y="7528181"/>
            <a:ext cx="1135957" cy="350185"/>
            <a:chOff x="2885647" y="1109058"/>
            <a:chExt cx="1780534" cy="386242"/>
          </a:xfrm>
        </p:grpSpPr>
        <p:grpSp>
          <p:nvGrpSpPr>
            <p:cNvPr id="63" name="Grupo 6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71" name="Cheurón 70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urón 71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urón 72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68" name="Cheurón 6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urón 6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urón 6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6" name="Grupo 75"/>
          <p:cNvGrpSpPr/>
          <p:nvPr/>
        </p:nvGrpSpPr>
        <p:grpSpPr>
          <a:xfrm>
            <a:off x="3651639" y="1117879"/>
            <a:ext cx="1135957" cy="350185"/>
            <a:chOff x="2885647" y="1109058"/>
            <a:chExt cx="1780534" cy="386242"/>
          </a:xfrm>
        </p:grpSpPr>
        <p:grpSp>
          <p:nvGrpSpPr>
            <p:cNvPr id="77" name="Grupo 76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3" name="Cheurón 82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urón 83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urón 84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0" name="Cheurón 7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urón 8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urón 8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9" name="Rectángulo 88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0" name="Grupo 89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1" name="Grupo 90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7" name="Cheurón 10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urón 10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urón 11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104" name="Cheurón 10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urón 10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Rectángulo 114"/>
          <p:cNvSpPr/>
          <p:nvPr/>
        </p:nvSpPr>
        <p:spPr>
          <a:xfrm>
            <a:off x="4697752" y="4443582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ESTRELLA DEL ATARDECER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3" name="Rectángulo 272"/>
          <p:cNvSpPr/>
          <p:nvPr/>
        </p:nvSpPr>
        <p:spPr>
          <a:xfrm>
            <a:off x="4598379" y="5010942"/>
            <a:ext cx="4458960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424454" y="1099020"/>
            <a:ext cx="360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ESTRELLA DEL AMANECER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236963" y="7510105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ESTRELLA FUGAZ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769049" y="1710076"/>
            <a:ext cx="4369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2 velas elefantes (alcista y bajista) y una vela de cuerpo corto atrapada entre las dos velas anteriores.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resistencia.  </a:t>
            </a:r>
          </a:p>
        </p:txBody>
      </p:sp>
      <p:cxnSp>
        <p:nvCxnSpPr>
          <p:cNvPr id="129" name="Conector recto 128"/>
          <p:cNvCxnSpPr/>
          <p:nvPr/>
        </p:nvCxnSpPr>
        <p:spPr>
          <a:xfrm>
            <a:off x="5460647" y="10356182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6788927" y="10353650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207788" y="8123880"/>
            <a:ext cx="4979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únicamente por un martillo bajista, se considera un patrón de velas japonesas por su ubicación y separación entre velas en la parte superior.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patrón de 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soporte.  </a:t>
            </a:r>
          </a:p>
        </p:txBody>
      </p:sp>
      <p:cxnSp>
        <p:nvCxnSpPr>
          <p:cNvPr id="75" name="Conector recto 74"/>
          <p:cNvCxnSpPr/>
          <p:nvPr/>
        </p:nvCxnSpPr>
        <p:spPr>
          <a:xfrm flipV="1">
            <a:off x="5518895" y="2254795"/>
            <a:ext cx="3476221" cy="2723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6620015" y="1991859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5468569" y="1254484"/>
            <a:ext cx="1702422" cy="468602"/>
            <a:chOff x="5468569" y="1254484"/>
            <a:chExt cx="1702422" cy="468602"/>
          </a:xfrm>
        </p:grpSpPr>
        <p:sp>
          <p:nvSpPr>
            <p:cNvPr id="93" name="Rectángulo 92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96" name="Flecha derecha 95"/>
          <p:cNvSpPr/>
          <p:nvPr/>
        </p:nvSpPr>
        <p:spPr>
          <a:xfrm rot="2621011">
            <a:off x="5611564" y="3679563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7" name="CuadroTexto 96"/>
          <p:cNvSpPr txBox="1"/>
          <p:nvPr/>
        </p:nvSpPr>
        <p:spPr>
          <a:xfrm>
            <a:off x="4753607" y="4965086"/>
            <a:ext cx="4241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por 2 velas elefantes (alcista y bajista) y una vela de cuerpo corto atrapada entre las dos velas anteriores.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soporte.  </a:t>
            </a:r>
          </a:p>
        </p:txBody>
      </p:sp>
      <p:grpSp>
        <p:nvGrpSpPr>
          <p:cNvPr id="99" name="Grupo 98"/>
          <p:cNvGrpSpPr/>
          <p:nvPr/>
        </p:nvGrpSpPr>
        <p:grpSpPr>
          <a:xfrm>
            <a:off x="528737" y="4346282"/>
            <a:ext cx="1702422" cy="468603"/>
            <a:chOff x="-5744839" y="2801257"/>
            <a:chExt cx="1434713" cy="489346"/>
          </a:xfrm>
        </p:grpSpPr>
        <p:sp>
          <p:nvSpPr>
            <p:cNvPr id="100" name="Rectángulo 99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cxnSp>
        <p:nvCxnSpPr>
          <p:cNvPr id="103" name="Conector recto 102"/>
          <p:cNvCxnSpPr/>
          <p:nvPr/>
        </p:nvCxnSpPr>
        <p:spPr>
          <a:xfrm>
            <a:off x="595980" y="6864770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1896712" y="6880112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2" name="Elipse 11"/>
          <p:cNvSpPr/>
          <p:nvPr/>
        </p:nvSpPr>
        <p:spPr>
          <a:xfrm>
            <a:off x="6655605" y="8233810"/>
            <a:ext cx="1019582" cy="1598919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4" name="Flecha derecha 133"/>
          <p:cNvSpPr/>
          <p:nvPr/>
        </p:nvSpPr>
        <p:spPr>
          <a:xfrm rot="18896201">
            <a:off x="662405" y="4952470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5" name="Flecha derecha 134"/>
          <p:cNvSpPr/>
          <p:nvPr/>
        </p:nvSpPr>
        <p:spPr>
          <a:xfrm rot="2621011">
            <a:off x="3624022" y="6433799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36" name="Grupo 135"/>
          <p:cNvGrpSpPr/>
          <p:nvPr/>
        </p:nvGrpSpPr>
        <p:grpSpPr>
          <a:xfrm>
            <a:off x="5393896" y="7703972"/>
            <a:ext cx="1702422" cy="468602"/>
            <a:chOff x="-5744840" y="2801257"/>
            <a:chExt cx="1434713" cy="489345"/>
          </a:xfrm>
        </p:grpSpPr>
        <p:sp>
          <p:nvSpPr>
            <p:cNvPr id="137" name="Rectángulo 136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-5744840" y="2808501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139" name="Flecha derecha 138"/>
          <p:cNvSpPr/>
          <p:nvPr/>
        </p:nvSpPr>
        <p:spPr>
          <a:xfrm rot="18896201">
            <a:off x="5527565" y="8310161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0" name="Flecha derecha 139"/>
          <p:cNvSpPr/>
          <p:nvPr/>
        </p:nvSpPr>
        <p:spPr>
          <a:xfrm rot="2621011">
            <a:off x="8448091" y="9861983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1" name="Flecha derecha 140"/>
          <p:cNvSpPr/>
          <p:nvPr/>
        </p:nvSpPr>
        <p:spPr>
          <a:xfrm rot="18896201">
            <a:off x="8511879" y="1869160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94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47" y="4012657"/>
            <a:ext cx="6732879" cy="2764708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0" y="-4871"/>
            <a:ext cx="812391" cy="10799765"/>
            <a:chOff x="0" y="-4871"/>
            <a:chExt cx="812391" cy="10799765"/>
          </a:xfrm>
        </p:grpSpPr>
        <p:sp>
          <p:nvSpPr>
            <p:cNvPr id="10" name="Rectángulo 9"/>
            <p:cNvSpPr/>
            <p:nvPr/>
          </p:nvSpPr>
          <p:spPr>
            <a:xfrm>
              <a:off x="514459" y="-4871"/>
              <a:ext cx="297932" cy="32814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ADC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0" y="-4869"/>
              <a:ext cx="270797" cy="1079976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ADC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70797" y="-4870"/>
              <a:ext cx="270797" cy="65508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8" name="Grupo 17"/>
          <p:cNvGrpSpPr/>
          <p:nvPr/>
        </p:nvGrpSpPr>
        <p:grpSpPr>
          <a:xfrm rot="10800000">
            <a:off x="8331609" y="0"/>
            <a:ext cx="812391" cy="10799765"/>
            <a:chOff x="0" y="-4871"/>
            <a:chExt cx="812391" cy="10799765"/>
          </a:xfrm>
        </p:grpSpPr>
        <p:sp>
          <p:nvSpPr>
            <p:cNvPr id="19" name="Rectángulo 18"/>
            <p:cNvSpPr/>
            <p:nvPr/>
          </p:nvSpPr>
          <p:spPr>
            <a:xfrm>
              <a:off x="514459" y="-4871"/>
              <a:ext cx="297932" cy="32814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ADC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0" y="-4869"/>
              <a:ext cx="270797" cy="1079976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ADC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70797" y="-4870"/>
              <a:ext cx="270797" cy="65508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25654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056233" y="4438184"/>
            <a:ext cx="6621885" cy="154657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TIPOS DE VELAS JAPONESAS</a:t>
            </a:r>
            <a:endParaRPr lang="es-E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15400" y="0"/>
            <a:ext cx="228600" cy="10799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/>
          <p:cNvSpPr/>
          <p:nvPr/>
        </p:nvSpPr>
        <p:spPr>
          <a:xfrm>
            <a:off x="8678118" y="2057397"/>
            <a:ext cx="45719" cy="603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0" y="8249029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5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CONCEPTO</a:t>
            </a:r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9025915"/>
            <a:ext cx="9144000" cy="101566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ángulo 8"/>
          <p:cNvSpPr/>
          <p:nvPr/>
        </p:nvSpPr>
        <p:spPr>
          <a:xfrm>
            <a:off x="104152" y="9025915"/>
            <a:ext cx="903984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velas japonesas </a:t>
            </a:r>
            <a:r>
              <a:rPr lang="es-419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 la representación grafica del precio </a:t>
            </a:r>
            <a:r>
              <a:rPr lang="es-419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419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mercados financieros </a:t>
            </a:r>
            <a:r>
              <a:rPr lang="es-419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manera de velas que se crean sucesivamente durante un periodo </a:t>
            </a:r>
            <a:r>
              <a:rPr lang="es-419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419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establecido, </a:t>
            </a:r>
            <a:r>
              <a:rPr lang="es-VE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 3 tipos de </a:t>
            </a:r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velas japonesas: Alcistas, Bajistas </a:t>
            </a:r>
            <a:r>
              <a:rPr lang="es-VE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Neutrales.</a:t>
            </a:r>
            <a:endParaRPr lang="es-VE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V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riángulo isósceles 9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99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/>
          <p:cNvSpPr/>
          <p:nvPr/>
        </p:nvSpPr>
        <p:spPr>
          <a:xfrm>
            <a:off x="-43387" y="1576754"/>
            <a:ext cx="9187387" cy="262668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Rectángulo 103"/>
          <p:cNvSpPr/>
          <p:nvPr/>
        </p:nvSpPr>
        <p:spPr>
          <a:xfrm>
            <a:off x="4652560" y="4959123"/>
            <a:ext cx="4395883" cy="2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1" name="Rectángulo 80"/>
          <p:cNvSpPr/>
          <p:nvPr/>
        </p:nvSpPr>
        <p:spPr>
          <a:xfrm>
            <a:off x="14600" y="7510105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82" name="Grupo 81"/>
          <p:cNvGrpSpPr/>
          <p:nvPr/>
        </p:nvGrpSpPr>
        <p:grpSpPr>
          <a:xfrm>
            <a:off x="3298553" y="7536475"/>
            <a:ext cx="1135957" cy="350185"/>
            <a:chOff x="2885647" y="1109058"/>
            <a:chExt cx="1780534" cy="386242"/>
          </a:xfrm>
        </p:grpSpPr>
        <p:grpSp>
          <p:nvGrpSpPr>
            <p:cNvPr id="83" name="Grupo 8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8" name="Cheurón 8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urón 8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urón 8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5" name="Cheurón 8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urón 8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urón 8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Rectángulo 78"/>
          <p:cNvSpPr/>
          <p:nvPr/>
        </p:nvSpPr>
        <p:spPr>
          <a:xfrm>
            <a:off x="638629" y="1150674"/>
            <a:ext cx="8519970" cy="3885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294778" y="1071463"/>
            <a:ext cx="23210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ESTRUCTURA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166763" y="7464669"/>
            <a:ext cx="32244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MARTILLO ALCISTA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3" name="Rectángulo 92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4866370" y="4374746"/>
            <a:ext cx="306720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ELEFANTE ALCISTA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897973" y="4933597"/>
            <a:ext cx="3986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vela elefante alcista indica la intensión de compra de los inversores, esta conformada por un cuerpo envolvente total o con mechas superiores e inferiores pequeñas.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vela se produce cuando el precio de cierre es mucho mayor al precio de apertura. 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491231" y="218847"/>
            <a:ext cx="65241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VELAS JAPONESAS (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ALCISTA)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708661" y="1516328"/>
            <a:ext cx="847872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0" name="Rectángulo 119"/>
          <p:cNvSpPr/>
          <p:nvPr/>
        </p:nvSpPr>
        <p:spPr>
          <a:xfrm>
            <a:off x="708661" y="1077539"/>
            <a:ext cx="8478726" cy="481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34" y="7969899"/>
            <a:ext cx="3717219" cy="2645588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1" y="4459832"/>
            <a:ext cx="3710381" cy="2640722"/>
          </a:xfrm>
          <a:prstGeom prst="rect">
            <a:avLst/>
          </a:prstGeom>
        </p:spPr>
      </p:pic>
      <p:sp>
        <p:nvSpPr>
          <p:cNvPr id="69" name="CuadroTexto 68"/>
          <p:cNvSpPr txBox="1"/>
          <p:nvPr/>
        </p:nvSpPr>
        <p:spPr>
          <a:xfrm>
            <a:off x="764668" y="1657881"/>
            <a:ext cx="5312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velas japonesas alcista indican 4 cotizaciones de precios en un periodo de tiempo. entre ellas están: Elefante alcista y Martillo alcista.</a:t>
            </a:r>
          </a:p>
          <a:p>
            <a:pPr algn="just"/>
            <a:endParaRPr lang="es-419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de apertura: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vela inicial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de cierre: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vela final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máximo: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 superior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mínimo: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 inferior 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6100872" y="1071463"/>
            <a:ext cx="2942745" cy="3178202"/>
            <a:chOff x="837127" y="1071106"/>
            <a:chExt cx="3029405" cy="3178202"/>
          </a:xfrm>
        </p:grpSpPr>
        <p:pic>
          <p:nvPicPr>
            <p:cNvPr id="49" name="Imagen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46" y="1071106"/>
              <a:ext cx="3019286" cy="31782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8" name="Grupo 7"/>
            <p:cNvGrpSpPr/>
            <p:nvPr/>
          </p:nvGrpSpPr>
          <p:grpSpPr>
            <a:xfrm>
              <a:off x="837127" y="1109699"/>
              <a:ext cx="2964045" cy="3063237"/>
              <a:chOff x="837127" y="1109699"/>
              <a:chExt cx="2964045" cy="3063237"/>
            </a:xfrm>
          </p:grpSpPr>
          <p:sp>
            <p:nvSpPr>
              <p:cNvPr id="50" name="CuadroTexto 49"/>
              <p:cNvSpPr txBox="1"/>
              <p:nvPr/>
            </p:nvSpPr>
            <p:spPr>
              <a:xfrm>
                <a:off x="2348811" y="1109699"/>
                <a:ext cx="80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200" b="1" dirty="0" smtClean="0"/>
                  <a:t>MAXIMO</a:t>
                </a:r>
              </a:p>
            </p:txBody>
          </p:sp>
          <p:sp>
            <p:nvSpPr>
              <p:cNvPr id="58" name="CuadroTexto 57"/>
              <p:cNvSpPr txBox="1"/>
              <p:nvPr/>
            </p:nvSpPr>
            <p:spPr>
              <a:xfrm>
                <a:off x="2364711" y="3895937"/>
                <a:ext cx="80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200" b="1" dirty="0" smtClean="0"/>
                  <a:t>MINIMO</a:t>
                </a:r>
              </a:p>
            </p:txBody>
          </p:sp>
          <p:cxnSp>
            <p:nvCxnSpPr>
              <p:cNvPr id="62" name="Conector recto 61"/>
              <p:cNvCxnSpPr/>
              <p:nvPr/>
            </p:nvCxnSpPr>
            <p:spPr>
              <a:xfrm flipV="1">
                <a:off x="1609725" y="1662534"/>
                <a:ext cx="468342" cy="116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uadroTexto 63"/>
              <p:cNvSpPr txBox="1"/>
              <p:nvPr/>
            </p:nvSpPr>
            <p:spPr>
              <a:xfrm>
                <a:off x="940486" y="1524034"/>
                <a:ext cx="80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200" b="1" dirty="0" smtClean="0"/>
                  <a:t>CIERRE</a:t>
                </a:r>
              </a:p>
            </p:txBody>
          </p:sp>
          <p:cxnSp>
            <p:nvCxnSpPr>
              <p:cNvPr id="65" name="Conector recto 64"/>
              <p:cNvCxnSpPr/>
              <p:nvPr/>
            </p:nvCxnSpPr>
            <p:spPr>
              <a:xfrm flipV="1">
                <a:off x="1741446" y="3627965"/>
                <a:ext cx="336621" cy="116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CuadroTexto 66"/>
              <p:cNvSpPr txBox="1"/>
              <p:nvPr/>
            </p:nvSpPr>
            <p:spPr>
              <a:xfrm>
                <a:off x="837127" y="3489465"/>
                <a:ext cx="104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200" b="1" dirty="0" smtClean="0"/>
                  <a:t>APERTURA</a:t>
                </a:r>
              </a:p>
            </p:txBody>
          </p:sp>
          <p:sp>
            <p:nvSpPr>
              <p:cNvPr id="70" name="Abrir llave 69"/>
              <p:cNvSpPr/>
              <p:nvPr/>
            </p:nvSpPr>
            <p:spPr>
              <a:xfrm flipH="1">
                <a:off x="2798791" y="1671537"/>
                <a:ext cx="197752" cy="1956429"/>
              </a:xfrm>
              <a:prstGeom prst="leftBrace">
                <a:avLst>
                  <a:gd name="adj1" fmla="val 8333"/>
                  <a:gd name="adj2" fmla="val 51399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3061902" y="2561516"/>
                <a:ext cx="739270" cy="24622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000" b="1" dirty="0" smtClean="0"/>
                  <a:t>CUERPO</a:t>
                </a:r>
              </a:p>
            </p:txBody>
          </p:sp>
        </p:grpSp>
      </p:grpSp>
      <p:sp>
        <p:nvSpPr>
          <p:cNvPr id="74" name="Rectángulo 73"/>
          <p:cNvSpPr/>
          <p:nvPr/>
        </p:nvSpPr>
        <p:spPr>
          <a:xfrm>
            <a:off x="272413" y="8030535"/>
            <a:ext cx="4395883" cy="2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5" name="CuadroTexto 74"/>
          <p:cNvSpPr txBox="1"/>
          <p:nvPr/>
        </p:nvSpPr>
        <p:spPr>
          <a:xfrm>
            <a:off x="444184" y="8014259"/>
            <a:ext cx="3986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vela martillo alcista indica un posible cambio de tendencia, esta conformada por un cuerpo pequeño  y una mecha larga inferior.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vela se produce cuando el precio alcanza un mínimo mayor y luego cierra por encima o cerca del precio de apertura.</a:t>
            </a:r>
          </a:p>
        </p:txBody>
      </p:sp>
      <p:cxnSp>
        <p:nvCxnSpPr>
          <p:cNvPr id="92" name="Conector recto 91"/>
          <p:cNvCxnSpPr/>
          <p:nvPr/>
        </p:nvCxnSpPr>
        <p:spPr>
          <a:xfrm>
            <a:off x="3327521" y="4768461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733609" y="4739417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631847" y="6698241"/>
            <a:ext cx="101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111" name="Conector recto 110"/>
          <p:cNvCxnSpPr/>
          <p:nvPr/>
        </p:nvCxnSpPr>
        <p:spPr>
          <a:xfrm>
            <a:off x="654451" y="6707633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5146372" y="8763356"/>
            <a:ext cx="101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113" name="Conector recto 112"/>
          <p:cNvCxnSpPr/>
          <p:nvPr/>
        </p:nvCxnSpPr>
        <p:spPr>
          <a:xfrm>
            <a:off x="5136910" y="8207835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7836232" y="8222566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7975438" y="8771094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7850767" y="8230136"/>
            <a:ext cx="101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117" name="Conector recto 116"/>
          <p:cNvCxnSpPr/>
          <p:nvPr/>
        </p:nvCxnSpPr>
        <p:spPr>
          <a:xfrm>
            <a:off x="7866636" y="8726780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5146372" y="8741067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5227627" y="8226132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cxnSp>
        <p:nvCxnSpPr>
          <p:cNvPr id="122" name="Conector recto 121"/>
          <p:cNvCxnSpPr/>
          <p:nvPr/>
        </p:nvCxnSpPr>
        <p:spPr>
          <a:xfrm>
            <a:off x="6522764" y="10426040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/>
          <p:cNvSpPr txBox="1"/>
          <p:nvPr/>
        </p:nvSpPr>
        <p:spPr>
          <a:xfrm>
            <a:off x="6601668" y="10149041"/>
            <a:ext cx="1239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MINIMO</a:t>
            </a:r>
          </a:p>
        </p:txBody>
      </p:sp>
      <p:cxnSp>
        <p:nvCxnSpPr>
          <p:cNvPr id="124" name="Conector recto 123"/>
          <p:cNvCxnSpPr/>
          <p:nvPr/>
        </p:nvCxnSpPr>
        <p:spPr>
          <a:xfrm>
            <a:off x="707949" y="4768461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3480716" y="4717752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3378954" y="6676576"/>
            <a:ext cx="101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127" name="Conector recto 126"/>
          <p:cNvCxnSpPr/>
          <p:nvPr/>
        </p:nvCxnSpPr>
        <p:spPr>
          <a:xfrm>
            <a:off x="3349734" y="6687574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7" y="4441836"/>
            <a:ext cx="3735666" cy="2658718"/>
          </a:xfrm>
          <a:prstGeom prst="rect">
            <a:avLst/>
          </a:prstGeom>
        </p:spPr>
      </p:pic>
      <p:sp>
        <p:nvSpPr>
          <p:cNvPr id="130" name="Rectángulo 129"/>
          <p:cNvSpPr/>
          <p:nvPr/>
        </p:nvSpPr>
        <p:spPr>
          <a:xfrm>
            <a:off x="-43387" y="1576754"/>
            <a:ext cx="9187387" cy="262668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6" name="Rectángulo 145"/>
          <p:cNvSpPr/>
          <p:nvPr/>
        </p:nvSpPr>
        <p:spPr>
          <a:xfrm>
            <a:off x="638629" y="1150674"/>
            <a:ext cx="8519970" cy="3885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1" name="Rectángulo 80"/>
          <p:cNvSpPr/>
          <p:nvPr/>
        </p:nvSpPr>
        <p:spPr>
          <a:xfrm>
            <a:off x="14600" y="7510105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82" name="Grupo 81"/>
          <p:cNvGrpSpPr/>
          <p:nvPr/>
        </p:nvGrpSpPr>
        <p:grpSpPr>
          <a:xfrm>
            <a:off x="3298553" y="7536475"/>
            <a:ext cx="1135957" cy="350185"/>
            <a:chOff x="2885647" y="1109058"/>
            <a:chExt cx="1780534" cy="386242"/>
          </a:xfrm>
        </p:grpSpPr>
        <p:grpSp>
          <p:nvGrpSpPr>
            <p:cNvPr id="83" name="Grupo 8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8" name="Cheurón 8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urón 8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urón 8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5" name="Cheurón 8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urón 8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urón 8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166763" y="7464669"/>
            <a:ext cx="32244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MARTILLO BAJISTA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3" name="Rectángulo 92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4866370" y="4374746"/>
            <a:ext cx="306720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ELEFANTE BAJISTA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491231" y="218847"/>
            <a:ext cx="65241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VELAS JAPONESAS (BAJISTA)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2294778" y="1071463"/>
            <a:ext cx="23210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ESTRUCTURA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708661" y="1516328"/>
            <a:ext cx="847872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3" name="Rectángulo 132"/>
          <p:cNvSpPr/>
          <p:nvPr/>
        </p:nvSpPr>
        <p:spPr>
          <a:xfrm>
            <a:off x="708661" y="1077539"/>
            <a:ext cx="8478726" cy="481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4" name="CuadroTexto 133"/>
          <p:cNvSpPr txBox="1"/>
          <p:nvPr/>
        </p:nvSpPr>
        <p:spPr>
          <a:xfrm>
            <a:off x="728370" y="1645267"/>
            <a:ext cx="5312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velas japonesas bajista indican 4 cotizaciones de precios en un periodo de tiempo. entre ellas están: Elefante bajista y Martillo bajista.</a:t>
            </a:r>
          </a:p>
          <a:p>
            <a:pPr algn="just"/>
            <a:endParaRPr lang="es-419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de apertura: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vela inicial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de cierre: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vela final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máximo: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 superior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mínimo: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 inferior 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64" y="1061084"/>
            <a:ext cx="3036531" cy="3197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7" name="Grupo 136"/>
          <p:cNvGrpSpPr/>
          <p:nvPr/>
        </p:nvGrpSpPr>
        <p:grpSpPr>
          <a:xfrm>
            <a:off x="6047164" y="1122365"/>
            <a:ext cx="2818153" cy="3065402"/>
            <a:chOff x="900028" y="1108129"/>
            <a:chExt cx="2901144" cy="3065402"/>
          </a:xfrm>
        </p:grpSpPr>
        <p:sp>
          <p:nvSpPr>
            <p:cNvPr id="138" name="CuadroTexto 137"/>
            <p:cNvSpPr txBox="1"/>
            <p:nvPr/>
          </p:nvSpPr>
          <p:spPr>
            <a:xfrm>
              <a:off x="2467108" y="1108129"/>
              <a:ext cx="800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MAXIMO</a:t>
              </a: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2467107" y="3896532"/>
              <a:ext cx="800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MINIMO</a:t>
              </a:r>
            </a:p>
          </p:txBody>
        </p:sp>
        <p:cxnSp>
          <p:nvCxnSpPr>
            <p:cNvPr id="140" name="Conector recto 139"/>
            <p:cNvCxnSpPr/>
            <p:nvPr/>
          </p:nvCxnSpPr>
          <p:spPr>
            <a:xfrm flipV="1">
              <a:off x="1569267" y="3619818"/>
              <a:ext cx="468342" cy="11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uadroTexto 140"/>
            <p:cNvSpPr txBox="1"/>
            <p:nvPr/>
          </p:nvSpPr>
          <p:spPr>
            <a:xfrm>
              <a:off x="900028" y="3481318"/>
              <a:ext cx="800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CIERRE</a:t>
              </a:r>
            </a:p>
          </p:txBody>
        </p:sp>
        <p:sp>
          <p:nvSpPr>
            <p:cNvPr id="144" name="Abrir llave 143"/>
            <p:cNvSpPr/>
            <p:nvPr/>
          </p:nvSpPr>
          <p:spPr>
            <a:xfrm flipH="1">
              <a:off x="2798791" y="1671537"/>
              <a:ext cx="197752" cy="1956429"/>
            </a:xfrm>
            <a:prstGeom prst="leftBrace">
              <a:avLst>
                <a:gd name="adj1" fmla="val 8333"/>
                <a:gd name="adj2" fmla="val 51399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061902" y="2561516"/>
              <a:ext cx="739270" cy="2462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419" sz="1000" b="1" dirty="0" smtClean="0"/>
                <a:t>CUERPO</a:t>
              </a:r>
            </a:p>
          </p:txBody>
        </p:sp>
      </p:grpSp>
      <p:cxnSp>
        <p:nvCxnSpPr>
          <p:cNvPr id="147" name="Conector recto 146"/>
          <p:cNvCxnSpPr/>
          <p:nvPr/>
        </p:nvCxnSpPr>
        <p:spPr>
          <a:xfrm flipV="1">
            <a:off x="6966553" y="1660212"/>
            <a:ext cx="326992" cy="11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7"/>
          <p:cNvSpPr txBox="1"/>
          <p:nvPr/>
        </p:nvSpPr>
        <p:spPr>
          <a:xfrm>
            <a:off x="6088104" y="1521712"/>
            <a:ext cx="101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4652560" y="4959123"/>
            <a:ext cx="4395883" cy="2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CuadroTexto 64"/>
          <p:cNvSpPr txBox="1"/>
          <p:nvPr/>
        </p:nvSpPr>
        <p:spPr>
          <a:xfrm>
            <a:off x="4897973" y="4933597"/>
            <a:ext cx="3986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vela elefante bajista indica la intensión de venta de los inversores, esta conformada por un cuerpo envolvente total o con mechas superiores e inferiores pequeñas.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vela se produce cuando el precio de cierre es mucho menor al precio de apertura. 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72413" y="8030535"/>
            <a:ext cx="4395883" cy="2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CuadroTexto 68"/>
          <p:cNvSpPr txBox="1"/>
          <p:nvPr/>
        </p:nvSpPr>
        <p:spPr>
          <a:xfrm>
            <a:off x="444184" y="8014259"/>
            <a:ext cx="3986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vela martillo bajista indica un posible cambio de tendencia, esta conformada por un cuerpo pequeño  y una mecha larga superior.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vela se produce cuando el precio alcanza un máximo mayor y luego cierra por debajo o cerca del precio de apertura.</a:t>
            </a:r>
          </a:p>
        </p:txBody>
      </p:sp>
      <p:cxnSp>
        <p:nvCxnSpPr>
          <p:cNvPr id="70" name="Conector recto 69"/>
          <p:cNvCxnSpPr/>
          <p:nvPr/>
        </p:nvCxnSpPr>
        <p:spPr>
          <a:xfrm>
            <a:off x="3327521" y="4768461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676757" y="4743537"/>
            <a:ext cx="94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3367517" y="4757241"/>
            <a:ext cx="101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73" name="Conector recto 72"/>
          <p:cNvCxnSpPr/>
          <p:nvPr/>
        </p:nvCxnSpPr>
        <p:spPr>
          <a:xfrm>
            <a:off x="654451" y="6707633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707949" y="4768461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775155" y="6670653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cxnSp>
        <p:nvCxnSpPr>
          <p:cNvPr id="77" name="Conector recto 76"/>
          <p:cNvCxnSpPr/>
          <p:nvPr/>
        </p:nvCxnSpPr>
        <p:spPr>
          <a:xfrm>
            <a:off x="3349734" y="6687574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3510177" y="6670652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7" y="7969899"/>
            <a:ext cx="3670181" cy="2612111"/>
          </a:xfrm>
          <a:prstGeom prst="rect">
            <a:avLst/>
          </a:prstGeom>
        </p:spPr>
      </p:pic>
      <p:sp>
        <p:nvSpPr>
          <p:cNvPr id="80" name="CuadroTexto 79"/>
          <p:cNvSpPr txBox="1"/>
          <p:nvPr/>
        </p:nvSpPr>
        <p:spPr>
          <a:xfrm>
            <a:off x="5142625" y="9726588"/>
            <a:ext cx="101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92" name="Conector recto 91"/>
          <p:cNvCxnSpPr/>
          <p:nvPr/>
        </p:nvCxnSpPr>
        <p:spPr>
          <a:xfrm>
            <a:off x="5171772" y="9768218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7832359" y="9777149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7929703" y="9762862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7811862" y="10250509"/>
            <a:ext cx="1016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110" name="Conector recto 109"/>
          <p:cNvCxnSpPr/>
          <p:nvPr/>
        </p:nvCxnSpPr>
        <p:spPr>
          <a:xfrm>
            <a:off x="7841009" y="10292139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5171772" y="10292139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5269116" y="10277852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cxnSp>
        <p:nvCxnSpPr>
          <p:cNvPr id="113" name="Conector recto 112"/>
          <p:cNvCxnSpPr/>
          <p:nvPr/>
        </p:nvCxnSpPr>
        <p:spPr>
          <a:xfrm>
            <a:off x="6479255" y="8109055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6553659" y="8092883"/>
            <a:ext cx="866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MAXIMO</a:t>
            </a:r>
          </a:p>
        </p:txBody>
      </p:sp>
    </p:spTree>
    <p:extLst>
      <p:ext uri="{BB962C8B-B14F-4D97-AF65-F5344CB8AC3E}">
        <p14:creationId xmlns:p14="http://schemas.microsoft.com/office/powerpoint/2010/main" val="482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/>
          <p:cNvSpPr/>
          <p:nvPr/>
        </p:nvSpPr>
        <p:spPr>
          <a:xfrm>
            <a:off x="638629" y="1150674"/>
            <a:ext cx="8519970" cy="3885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 48"/>
          <p:cNvSpPr/>
          <p:nvPr/>
        </p:nvSpPr>
        <p:spPr>
          <a:xfrm>
            <a:off x="-43387" y="1576754"/>
            <a:ext cx="9187387" cy="262668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1" name="Rectángulo 80"/>
          <p:cNvSpPr/>
          <p:nvPr/>
        </p:nvSpPr>
        <p:spPr>
          <a:xfrm>
            <a:off x="14600" y="7510105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82" name="Grupo 81"/>
          <p:cNvGrpSpPr/>
          <p:nvPr/>
        </p:nvGrpSpPr>
        <p:grpSpPr>
          <a:xfrm>
            <a:off x="3298553" y="7536475"/>
            <a:ext cx="1135957" cy="350185"/>
            <a:chOff x="2885647" y="1109058"/>
            <a:chExt cx="1780534" cy="386242"/>
          </a:xfrm>
        </p:grpSpPr>
        <p:grpSp>
          <p:nvGrpSpPr>
            <p:cNvPr id="83" name="Grupo 8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8" name="Cheurón 8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urón 8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urón 8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5" name="Cheurón 8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urón 8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urón 8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166763" y="7464669"/>
            <a:ext cx="32244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DOJI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3" name="Rectángulo 92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4" name="Grupo 93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5" name="Grupo 94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0" name="Cheurón 9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urón 10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urón 10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upo 95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97" name="Cheurón 9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heurón 97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heurón 98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ángulo 102"/>
          <p:cNvSpPr/>
          <p:nvPr/>
        </p:nvSpPr>
        <p:spPr>
          <a:xfrm>
            <a:off x="4866370" y="4374746"/>
            <a:ext cx="306720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CUERPO CORTO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951327" y="202832"/>
            <a:ext cx="74202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VELAS JAPONESAS (</a:t>
            </a:r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NEUTRALES)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08661" y="1077539"/>
            <a:ext cx="8478726" cy="481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2" name="CuadroTexto 61"/>
          <p:cNvSpPr txBox="1"/>
          <p:nvPr/>
        </p:nvSpPr>
        <p:spPr>
          <a:xfrm>
            <a:off x="708661" y="1659302"/>
            <a:ext cx="5312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velas japonesas neutrales indican 4 cotizaciones de precios en un periodo de tiempo. entre ellas están: Velas de cuerpo corto y Doji.</a:t>
            </a:r>
          </a:p>
          <a:p>
            <a:pPr algn="just"/>
            <a:endParaRPr lang="es-419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de apertura: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vela inicial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de cierre: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vela final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máximo: </a:t>
            </a:r>
            <a:r>
              <a:rPr lang="es-419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 superior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Precio mínimo: </a:t>
            </a:r>
            <a:r>
              <a:rPr lang="es-419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 inferior 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2294778" y="1071463"/>
            <a:ext cx="23210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ESTRUCTURA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08661" y="1516328"/>
            <a:ext cx="847872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65" name="Grupo 64"/>
          <p:cNvGrpSpPr/>
          <p:nvPr/>
        </p:nvGrpSpPr>
        <p:grpSpPr>
          <a:xfrm>
            <a:off x="6004341" y="1090696"/>
            <a:ext cx="3064010" cy="3177211"/>
            <a:chOff x="10198899" y="926733"/>
            <a:chExt cx="3064010" cy="3177211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899" y="926733"/>
              <a:ext cx="3064010" cy="31772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8" name="CuadroTexto 67"/>
            <p:cNvSpPr txBox="1"/>
            <p:nvPr/>
          </p:nvSpPr>
          <p:spPr>
            <a:xfrm>
              <a:off x="11718431" y="1012174"/>
              <a:ext cx="778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MAXIMO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11758774" y="3654902"/>
              <a:ext cx="778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MINIMO</a:t>
              </a:r>
            </a:p>
          </p:txBody>
        </p:sp>
        <p:sp>
          <p:nvSpPr>
            <p:cNvPr id="70" name="Abrir llave 69"/>
            <p:cNvSpPr/>
            <p:nvPr/>
          </p:nvSpPr>
          <p:spPr>
            <a:xfrm flipH="1">
              <a:off x="12133910" y="2146300"/>
              <a:ext cx="197468" cy="688373"/>
            </a:xfrm>
            <a:prstGeom prst="leftBrace">
              <a:avLst>
                <a:gd name="adj1" fmla="val 8333"/>
                <a:gd name="adj2" fmla="val 51399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12438082" y="2367375"/>
              <a:ext cx="718122" cy="2462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419" sz="1000" b="1" dirty="0" smtClean="0"/>
                <a:t>CUERPO</a:t>
              </a:r>
            </a:p>
          </p:txBody>
        </p:sp>
        <p:cxnSp>
          <p:nvCxnSpPr>
            <p:cNvPr id="72" name="Conector recto 71"/>
            <p:cNvCxnSpPr/>
            <p:nvPr/>
          </p:nvCxnSpPr>
          <p:spPr>
            <a:xfrm flipV="1">
              <a:off x="11079011" y="2146300"/>
              <a:ext cx="326992" cy="11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/>
            <p:cNvSpPr txBox="1"/>
            <p:nvPr/>
          </p:nvSpPr>
          <p:spPr>
            <a:xfrm>
              <a:off x="10200562" y="2007800"/>
              <a:ext cx="1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APERTURA</a:t>
              </a:r>
            </a:p>
          </p:txBody>
        </p:sp>
        <p:cxnSp>
          <p:nvCxnSpPr>
            <p:cNvPr id="74" name="Conector recto 73"/>
            <p:cNvCxnSpPr/>
            <p:nvPr/>
          </p:nvCxnSpPr>
          <p:spPr>
            <a:xfrm flipV="1">
              <a:off x="10967867" y="2811798"/>
              <a:ext cx="498711" cy="101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/>
            <p:cNvSpPr txBox="1"/>
            <p:nvPr/>
          </p:nvSpPr>
          <p:spPr>
            <a:xfrm>
              <a:off x="10317772" y="2708516"/>
              <a:ext cx="852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b="1" dirty="0" smtClean="0"/>
                <a:t>CIERRE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4652560" y="4959123"/>
            <a:ext cx="4395883" cy="2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2" name="CuadroTexto 91"/>
          <p:cNvSpPr txBox="1"/>
          <p:nvPr/>
        </p:nvSpPr>
        <p:spPr>
          <a:xfrm>
            <a:off x="4897973" y="4933597"/>
            <a:ext cx="3986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vela de cuerpo corto indica la indecisión de los inversores, esta conformada por un cuerpo pequeño central con mechas superiores e inferiores largas.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vela se produce cuando el precio de cierre y apertura están relativamente cerca. 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272413" y="8030535"/>
            <a:ext cx="4395883" cy="252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CuadroTexto 108"/>
          <p:cNvSpPr txBox="1"/>
          <p:nvPr/>
        </p:nvSpPr>
        <p:spPr>
          <a:xfrm>
            <a:off x="444183" y="8014259"/>
            <a:ext cx="4171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velas Doji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indican el empate entre los compradores y vendedores cerrando de manera neutral,  esta conformada por una mecha total y un cuerpo vacío. Se clasifican en 4 tipos:  </a:t>
            </a:r>
            <a:r>
              <a:rPr lang="es-41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Doji estándar, Doji patas largas, Doji libélula y Doji</a:t>
            </a:r>
            <a:r>
              <a:rPr lang="es-41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lapida.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vela se produce cuando el precio de cierre y apertura son iguales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6" y="4451549"/>
            <a:ext cx="3722019" cy="2649005"/>
          </a:xfrm>
          <a:prstGeom prst="rect">
            <a:avLst/>
          </a:prstGeom>
        </p:spPr>
      </p:pic>
      <p:sp>
        <p:nvSpPr>
          <p:cNvPr id="111" name="CuadroTexto 110"/>
          <p:cNvSpPr txBox="1"/>
          <p:nvPr/>
        </p:nvSpPr>
        <p:spPr>
          <a:xfrm>
            <a:off x="651166" y="5965143"/>
            <a:ext cx="94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112" name="Conector recto 111"/>
          <p:cNvCxnSpPr/>
          <p:nvPr/>
        </p:nvCxnSpPr>
        <p:spPr>
          <a:xfrm>
            <a:off x="682358" y="5990067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690560" y="5474530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787904" y="5460243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cxnSp>
        <p:nvCxnSpPr>
          <p:cNvPr id="115" name="Conector recto 114"/>
          <p:cNvCxnSpPr/>
          <p:nvPr/>
        </p:nvCxnSpPr>
        <p:spPr>
          <a:xfrm>
            <a:off x="3407050" y="6004682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3504394" y="5990395"/>
            <a:ext cx="77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CIERRE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3360062" y="5434553"/>
            <a:ext cx="94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APERTURA</a:t>
            </a:r>
          </a:p>
        </p:txBody>
      </p:sp>
      <p:cxnSp>
        <p:nvCxnSpPr>
          <p:cNvPr id="118" name="Conector recto 117"/>
          <p:cNvCxnSpPr/>
          <p:nvPr/>
        </p:nvCxnSpPr>
        <p:spPr>
          <a:xfrm>
            <a:off x="3391254" y="5459477"/>
            <a:ext cx="9405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01" y="7771822"/>
            <a:ext cx="3731321" cy="2655625"/>
          </a:xfrm>
          <a:prstGeom prst="rect">
            <a:avLst/>
          </a:prstGeom>
        </p:spPr>
      </p:pic>
      <p:sp>
        <p:nvSpPr>
          <p:cNvPr id="123" name="CuadroTexto 122"/>
          <p:cNvSpPr txBox="1"/>
          <p:nvPr/>
        </p:nvSpPr>
        <p:spPr>
          <a:xfrm>
            <a:off x="4986241" y="7666701"/>
            <a:ext cx="1123722" cy="246221"/>
          </a:xfrm>
          <a:prstGeom prst="rect">
            <a:avLst/>
          </a:prstGeom>
          <a:solidFill>
            <a:srgbClr val="FF967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000" b="1" dirty="0" smtClean="0"/>
              <a:t>DOJI ESTANDAR</a:t>
            </a:r>
          </a:p>
        </p:txBody>
      </p:sp>
      <p:sp>
        <p:nvSpPr>
          <p:cNvPr id="124" name="CuadroTexto 123"/>
          <p:cNvSpPr txBox="1"/>
          <p:nvPr/>
        </p:nvSpPr>
        <p:spPr>
          <a:xfrm>
            <a:off x="6021230" y="10332513"/>
            <a:ext cx="1018324" cy="400110"/>
          </a:xfrm>
          <a:prstGeom prst="rect">
            <a:avLst/>
          </a:prstGeom>
          <a:solidFill>
            <a:srgbClr val="FF967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000" b="1" dirty="0" smtClean="0"/>
              <a:t>DOJI PATAS </a:t>
            </a:r>
          </a:p>
          <a:p>
            <a:pPr algn="ctr"/>
            <a:r>
              <a:rPr lang="es-419" sz="1000" b="1" dirty="0" smtClean="0"/>
              <a:t>LARGAS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6881338" y="7642981"/>
            <a:ext cx="1123722" cy="246221"/>
          </a:xfrm>
          <a:prstGeom prst="rect">
            <a:avLst/>
          </a:prstGeom>
          <a:solidFill>
            <a:srgbClr val="FF967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000" b="1" dirty="0" smtClean="0"/>
              <a:t>DOJI LIBELULA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7850602" y="10353361"/>
            <a:ext cx="1123722" cy="246221"/>
          </a:xfrm>
          <a:prstGeom prst="rect">
            <a:avLst/>
          </a:prstGeom>
          <a:solidFill>
            <a:srgbClr val="FF967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000" b="1" dirty="0" smtClean="0"/>
              <a:t>DOJI LAPIDA</a:t>
            </a:r>
          </a:p>
        </p:txBody>
      </p:sp>
    </p:spTree>
    <p:extLst>
      <p:ext uri="{BB962C8B-B14F-4D97-AF65-F5344CB8AC3E}">
        <p14:creationId xmlns:p14="http://schemas.microsoft.com/office/powerpoint/2010/main" val="17182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698171" y="4118869"/>
            <a:ext cx="6979948" cy="15465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PATRONES DE VELAS JAPONESAS</a:t>
            </a:r>
            <a:endParaRPr lang="es-E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15400" y="0"/>
            <a:ext cx="228600" cy="10799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/>
          <p:cNvSpPr/>
          <p:nvPr/>
        </p:nvSpPr>
        <p:spPr>
          <a:xfrm>
            <a:off x="8678118" y="2057397"/>
            <a:ext cx="45719" cy="603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0" y="8249029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8444" y="8264168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43387" y="9025915"/>
            <a:ext cx="9187387" cy="101566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ángulo 9"/>
          <p:cNvSpPr/>
          <p:nvPr/>
        </p:nvSpPr>
        <p:spPr>
          <a:xfrm>
            <a:off x="104153" y="9025915"/>
            <a:ext cx="8707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patrones de continuación en velas japonesas son aquellos que indican el seguimiento de la tendencia previa mediante la formación de velas durante un periodo de tiempo. </a:t>
            </a:r>
          </a:p>
        </p:txBody>
      </p:sp>
    </p:spTree>
    <p:extLst>
      <p:ext uri="{BB962C8B-B14F-4D97-AF65-F5344CB8AC3E}">
        <p14:creationId xmlns:p14="http://schemas.microsoft.com/office/powerpoint/2010/main" val="8798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08" y="8153994"/>
            <a:ext cx="3522774" cy="2507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0" y="4843819"/>
            <a:ext cx="3522785" cy="25072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59" y="1807029"/>
            <a:ext cx="3461329" cy="2463468"/>
          </a:xfrm>
          <a:prstGeom prst="rect">
            <a:avLst/>
          </a:prstGeom>
        </p:spPr>
      </p:pic>
      <p:sp>
        <p:nvSpPr>
          <p:cNvPr id="215" name="Rectángulo 214"/>
          <p:cNvSpPr/>
          <p:nvPr/>
        </p:nvSpPr>
        <p:spPr>
          <a:xfrm>
            <a:off x="35995" y="1768359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Rectángulo 213"/>
          <p:cNvSpPr/>
          <p:nvPr/>
        </p:nvSpPr>
        <p:spPr>
          <a:xfrm>
            <a:off x="-17079" y="8192402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Rectángulo 73"/>
          <p:cNvSpPr/>
          <p:nvPr/>
        </p:nvSpPr>
        <p:spPr>
          <a:xfrm>
            <a:off x="1" y="1094860"/>
            <a:ext cx="4598378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/>
          <p:cNvSpPr/>
          <p:nvPr/>
        </p:nvSpPr>
        <p:spPr>
          <a:xfrm>
            <a:off x="14599" y="7510105"/>
            <a:ext cx="4583779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3448269" y="7524889"/>
            <a:ext cx="1135957" cy="350185"/>
            <a:chOff x="2885647" y="1109058"/>
            <a:chExt cx="1780534" cy="386242"/>
          </a:xfrm>
        </p:grpSpPr>
        <p:grpSp>
          <p:nvGrpSpPr>
            <p:cNvPr id="63" name="Grupo 6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71" name="Cheurón 70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urón 71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urón 72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68" name="Cheurón 6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urón 6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urón 6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5" name="Rectángulo 74"/>
          <p:cNvSpPr/>
          <p:nvPr/>
        </p:nvSpPr>
        <p:spPr>
          <a:xfrm>
            <a:off x="665784" y="1091006"/>
            <a:ext cx="27646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MARUBOZU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76" name="Grupo 75"/>
          <p:cNvGrpSpPr/>
          <p:nvPr/>
        </p:nvGrpSpPr>
        <p:grpSpPr>
          <a:xfrm>
            <a:off x="3455300" y="1122148"/>
            <a:ext cx="1135957" cy="350185"/>
            <a:chOff x="2885647" y="1109058"/>
            <a:chExt cx="1780534" cy="386242"/>
          </a:xfrm>
        </p:grpSpPr>
        <p:grpSp>
          <p:nvGrpSpPr>
            <p:cNvPr id="77" name="Grupo 76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3" name="Cheurón 82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urón 83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urón 84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0" name="Cheurón 7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urón 8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urón 8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9" name="Rectángulo 88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0" name="Grupo 89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1" name="Grupo 90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7" name="Cheurón 10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urón 10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urón 11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104" name="Cheurón 10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urón 10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Rectángulo 114"/>
          <p:cNvSpPr/>
          <p:nvPr/>
        </p:nvSpPr>
        <p:spPr>
          <a:xfrm>
            <a:off x="5127909" y="4444298"/>
            <a:ext cx="30375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MARUBOZU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cxnSp>
        <p:nvCxnSpPr>
          <p:cNvPr id="146" name="Conector recto 145"/>
          <p:cNvCxnSpPr/>
          <p:nvPr/>
        </p:nvCxnSpPr>
        <p:spPr>
          <a:xfrm flipV="1">
            <a:off x="5515395" y="2132082"/>
            <a:ext cx="3476221" cy="2723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579586" y="6998603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7934189" y="1848989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290592" y="8192999"/>
            <a:ext cx="4457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2 velas alcista muy separadas entre si (gap) y una tercera vela bajista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baja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una 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Rectángulo 272"/>
          <p:cNvSpPr/>
          <p:nvPr/>
        </p:nvSpPr>
        <p:spPr>
          <a:xfrm>
            <a:off x="4598379" y="5010942"/>
            <a:ext cx="4458960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8" name="CuadroTexto 147"/>
          <p:cNvSpPr txBox="1"/>
          <p:nvPr/>
        </p:nvSpPr>
        <p:spPr>
          <a:xfrm>
            <a:off x="561950" y="7005016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4624977" y="5058531"/>
            <a:ext cx="4457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por 3 velas elefante bajista.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baja fiabilidad ya que no es muy común en los mercados financieros.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 soporte.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22614" y="7499345"/>
            <a:ext cx="30375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GAP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52379" y="1840724"/>
            <a:ext cx="4457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3 velas elefante alcista.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baja fiabilidad ya que no es muy común en los mercados financieros.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una resistencia.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5403232" y="9650730"/>
            <a:ext cx="3476221" cy="2723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823036" y="9701809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6352309" y="9189944"/>
            <a:ext cx="526643" cy="246221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000" b="1" dirty="0" smtClean="0">
                <a:solidFill>
                  <a:srgbClr val="FF0000"/>
                </a:solidFill>
              </a:rPr>
              <a:t>GAP</a:t>
            </a:r>
          </a:p>
        </p:txBody>
      </p:sp>
      <p:grpSp>
        <p:nvGrpSpPr>
          <p:cNvPr id="66" name="Grupo 65"/>
          <p:cNvGrpSpPr/>
          <p:nvPr/>
        </p:nvGrpSpPr>
        <p:grpSpPr>
          <a:xfrm>
            <a:off x="5459240" y="1343602"/>
            <a:ext cx="1702422" cy="468603"/>
            <a:chOff x="-5744839" y="2801257"/>
            <a:chExt cx="1434713" cy="489346"/>
          </a:xfrm>
        </p:grpSpPr>
        <p:sp>
          <p:nvSpPr>
            <p:cNvPr id="94" name="Rectángulo 93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96" name="Flecha derecha 95"/>
          <p:cNvSpPr/>
          <p:nvPr/>
        </p:nvSpPr>
        <p:spPr>
          <a:xfrm rot="18896201">
            <a:off x="5565447" y="3632824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7" name="Grupo 96"/>
          <p:cNvGrpSpPr/>
          <p:nvPr/>
        </p:nvGrpSpPr>
        <p:grpSpPr>
          <a:xfrm>
            <a:off x="519042" y="4375718"/>
            <a:ext cx="1702422" cy="468602"/>
            <a:chOff x="5468569" y="1254484"/>
            <a:chExt cx="1702422" cy="468602"/>
          </a:xfrm>
        </p:grpSpPr>
        <p:sp>
          <p:nvSpPr>
            <p:cNvPr id="98" name="Rectángulo 97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00" name="Flecha derecha 99"/>
          <p:cNvSpPr/>
          <p:nvPr/>
        </p:nvSpPr>
        <p:spPr>
          <a:xfrm rot="2621011">
            <a:off x="670444" y="4958795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Flecha derecha 108"/>
          <p:cNvSpPr/>
          <p:nvPr/>
        </p:nvSpPr>
        <p:spPr>
          <a:xfrm rot="18896201">
            <a:off x="8448885" y="2294280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12" name="Grupo 111"/>
          <p:cNvGrpSpPr/>
          <p:nvPr/>
        </p:nvGrpSpPr>
        <p:grpSpPr>
          <a:xfrm>
            <a:off x="5402589" y="7695691"/>
            <a:ext cx="1702422" cy="468603"/>
            <a:chOff x="-5744839" y="2801257"/>
            <a:chExt cx="1434713" cy="489346"/>
          </a:xfrm>
        </p:grpSpPr>
        <p:sp>
          <p:nvSpPr>
            <p:cNvPr id="113" name="Rectángulo 112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116" name="Flecha derecha 115"/>
          <p:cNvSpPr/>
          <p:nvPr/>
        </p:nvSpPr>
        <p:spPr>
          <a:xfrm rot="18896201">
            <a:off x="5480767" y="9999201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Flecha derecha 116"/>
          <p:cNvSpPr/>
          <p:nvPr/>
        </p:nvSpPr>
        <p:spPr>
          <a:xfrm rot="18896201">
            <a:off x="8414539" y="8621446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8" name="Flecha derecha 117"/>
          <p:cNvSpPr/>
          <p:nvPr/>
        </p:nvSpPr>
        <p:spPr>
          <a:xfrm rot="2621011">
            <a:off x="3614920" y="6473491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7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60" y="1805159"/>
            <a:ext cx="3445346" cy="24520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03" y="8168407"/>
            <a:ext cx="3502523" cy="24927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6" y="4844560"/>
            <a:ext cx="3521745" cy="2506467"/>
          </a:xfrm>
          <a:prstGeom prst="rect">
            <a:avLst/>
          </a:prstGeom>
        </p:spPr>
      </p:pic>
      <p:sp>
        <p:nvSpPr>
          <p:cNvPr id="215" name="Rectángulo 214"/>
          <p:cNvSpPr/>
          <p:nvPr/>
        </p:nvSpPr>
        <p:spPr>
          <a:xfrm>
            <a:off x="35995" y="1768359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Rectángulo 213"/>
          <p:cNvSpPr/>
          <p:nvPr/>
        </p:nvSpPr>
        <p:spPr>
          <a:xfrm>
            <a:off x="14599" y="8212913"/>
            <a:ext cx="5272228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Rectángulo 73"/>
          <p:cNvSpPr/>
          <p:nvPr/>
        </p:nvSpPr>
        <p:spPr>
          <a:xfrm>
            <a:off x="1" y="1094860"/>
            <a:ext cx="4598378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Rectángulo 59"/>
          <p:cNvSpPr/>
          <p:nvPr/>
        </p:nvSpPr>
        <p:spPr>
          <a:xfrm>
            <a:off x="14599" y="7510105"/>
            <a:ext cx="4583779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78445" y="189114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CONTINUACION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3450774" y="7528181"/>
            <a:ext cx="1135957" cy="350185"/>
            <a:chOff x="2885647" y="1109058"/>
            <a:chExt cx="1780534" cy="386242"/>
          </a:xfrm>
        </p:grpSpPr>
        <p:grpSp>
          <p:nvGrpSpPr>
            <p:cNvPr id="63" name="Grupo 62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71" name="Cheurón 70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urón 71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urón 72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upo 6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68" name="Cheurón 6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urón 68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urón 69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6" name="Grupo 75"/>
          <p:cNvGrpSpPr/>
          <p:nvPr/>
        </p:nvGrpSpPr>
        <p:grpSpPr>
          <a:xfrm>
            <a:off x="3420953" y="1106933"/>
            <a:ext cx="1135957" cy="350185"/>
            <a:chOff x="2885647" y="1109058"/>
            <a:chExt cx="1780534" cy="386242"/>
          </a:xfrm>
        </p:grpSpPr>
        <p:grpSp>
          <p:nvGrpSpPr>
            <p:cNvPr id="77" name="Grupo 76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83" name="Cheurón 82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Cheurón 83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Cheurón 84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80" name="Cheurón 79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Cheurón 80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eurón 81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Rectángulo 85"/>
          <p:cNvSpPr/>
          <p:nvPr/>
        </p:nvSpPr>
        <p:spPr>
          <a:xfrm>
            <a:off x="1556" y="7510486"/>
            <a:ext cx="360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TRIPLE FORMACION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9" name="Rectángulo 88"/>
          <p:cNvSpPr/>
          <p:nvPr/>
        </p:nvSpPr>
        <p:spPr>
          <a:xfrm rot="10800000">
            <a:off x="4738689" y="4435903"/>
            <a:ext cx="4405312" cy="399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0" name="Grupo 89"/>
          <p:cNvGrpSpPr/>
          <p:nvPr/>
        </p:nvGrpSpPr>
        <p:grpSpPr>
          <a:xfrm rot="10800000">
            <a:off x="8022642" y="4462273"/>
            <a:ext cx="1135957" cy="350185"/>
            <a:chOff x="2885647" y="1109058"/>
            <a:chExt cx="1780534" cy="386242"/>
          </a:xfrm>
        </p:grpSpPr>
        <p:grpSp>
          <p:nvGrpSpPr>
            <p:cNvPr id="91" name="Grupo 90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7" name="Cheurón 106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heurón 10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Cheurón 11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104" name="Cheurón 10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urón 10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5" name="Rectángulo 114"/>
          <p:cNvSpPr/>
          <p:nvPr/>
        </p:nvSpPr>
        <p:spPr>
          <a:xfrm>
            <a:off x="4706895" y="4444298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TRIPLE FORMACION ALCISTA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3" name="Rectángulo 272"/>
          <p:cNvSpPr/>
          <p:nvPr/>
        </p:nvSpPr>
        <p:spPr>
          <a:xfrm>
            <a:off x="4598379" y="5010942"/>
            <a:ext cx="4458960" cy="2448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3" name="CuadroTexto 112"/>
          <p:cNvSpPr txBox="1"/>
          <p:nvPr/>
        </p:nvSpPr>
        <p:spPr>
          <a:xfrm>
            <a:off x="4599042" y="4993472"/>
            <a:ext cx="4457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alcista, esta conformado por tres velas bajista contenidas en 2 velas elefantes alcista.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una resistencia.</a:t>
            </a:r>
          </a:p>
        </p:txBody>
      </p:sp>
      <p:cxnSp>
        <p:nvCxnSpPr>
          <p:cNvPr id="114" name="Conector recto 113"/>
          <p:cNvCxnSpPr/>
          <p:nvPr/>
        </p:nvCxnSpPr>
        <p:spPr>
          <a:xfrm flipV="1">
            <a:off x="600412" y="5173213"/>
            <a:ext cx="3476221" cy="2723"/>
          </a:xfrm>
          <a:prstGeom prst="line">
            <a:avLst/>
          </a:prstGeom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2503891" y="4925998"/>
            <a:ext cx="109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RESISTENCIA</a:t>
            </a:r>
          </a:p>
        </p:txBody>
      </p:sp>
      <p:cxnSp>
        <p:nvCxnSpPr>
          <p:cNvPr id="117" name="Conector recto 116"/>
          <p:cNvCxnSpPr/>
          <p:nvPr/>
        </p:nvCxnSpPr>
        <p:spPr>
          <a:xfrm>
            <a:off x="5455366" y="10336533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5625041" y="10336533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275073" y="8238910"/>
            <a:ext cx="489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por tres velas alcista contenidas en 2 velas elefantes bajista.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alta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 soporte.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569884" y="1101948"/>
            <a:ext cx="34586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GAP BAJISTA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711584" y="1779220"/>
            <a:ext cx="4457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tendencia bajista, esta conformado por 2 velas bajista muy separadas entre si (gap) y una tercera vela alcista.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un patrón de baja fiabilidad.</a:t>
            </a:r>
          </a:p>
          <a:p>
            <a:pPr algn="just"/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recomendable operar este patrón luego del rompimiento de un soporte.</a:t>
            </a:r>
            <a:endParaRPr lang="es-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6656221" y="2806128"/>
            <a:ext cx="526643" cy="246221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000" b="1" dirty="0" smtClean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87" name="Conector recto 86"/>
          <p:cNvCxnSpPr/>
          <p:nvPr/>
        </p:nvCxnSpPr>
        <p:spPr>
          <a:xfrm>
            <a:off x="5464901" y="2738017"/>
            <a:ext cx="3505149" cy="15342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7805052" y="2471092"/>
            <a:ext cx="92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b="1" dirty="0" smtClean="0"/>
              <a:t>SOPORTE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508344" y="4385480"/>
            <a:ext cx="1702422" cy="468603"/>
            <a:chOff x="-5744839" y="2801257"/>
            <a:chExt cx="1434713" cy="489346"/>
          </a:xfrm>
        </p:grpSpPr>
        <p:sp>
          <p:nvSpPr>
            <p:cNvPr id="94" name="Rectángulo 93"/>
            <p:cNvSpPr/>
            <p:nvPr/>
          </p:nvSpPr>
          <p:spPr>
            <a:xfrm>
              <a:off x="-5718628" y="2801257"/>
              <a:ext cx="1408501" cy="468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-5744839" y="2808502"/>
              <a:ext cx="1434713" cy="48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2060"/>
                  </a:solidFill>
                </a:rPr>
                <a:t>TENDENCIA ALCISTA PREVIA</a:t>
              </a:r>
            </a:p>
          </p:txBody>
        </p:sp>
      </p:grpSp>
      <p:sp>
        <p:nvSpPr>
          <p:cNvPr id="96" name="Flecha derecha 95"/>
          <p:cNvSpPr/>
          <p:nvPr/>
        </p:nvSpPr>
        <p:spPr>
          <a:xfrm rot="18896201">
            <a:off x="1418815" y="6767239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97" name="Grupo 96"/>
          <p:cNvGrpSpPr/>
          <p:nvPr/>
        </p:nvGrpSpPr>
        <p:grpSpPr>
          <a:xfrm>
            <a:off x="5455366" y="1351139"/>
            <a:ext cx="1702422" cy="468602"/>
            <a:chOff x="5468569" y="1254484"/>
            <a:chExt cx="1702422" cy="468602"/>
          </a:xfrm>
        </p:grpSpPr>
        <p:sp>
          <p:nvSpPr>
            <p:cNvPr id="98" name="Rectángulo 97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0" name="CuadroTexto 119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21" name="Flecha derecha 120"/>
          <p:cNvSpPr/>
          <p:nvPr/>
        </p:nvSpPr>
        <p:spPr>
          <a:xfrm rot="2621011">
            <a:off x="5606768" y="1934216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3" name="Flecha derecha 122"/>
          <p:cNvSpPr/>
          <p:nvPr/>
        </p:nvSpPr>
        <p:spPr>
          <a:xfrm rot="2621011">
            <a:off x="8396667" y="3455111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4" name="Flecha derecha 123"/>
          <p:cNvSpPr/>
          <p:nvPr/>
        </p:nvSpPr>
        <p:spPr>
          <a:xfrm rot="2621011">
            <a:off x="7723364" y="9765714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25" name="Grupo 124"/>
          <p:cNvGrpSpPr/>
          <p:nvPr/>
        </p:nvGrpSpPr>
        <p:grpSpPr>
          <a:xfrm>
            <a:off x="5369568" y="7701038"/>
            <a:ext cx="1702422" cy="468602"/>
            <a:chOff x="5468569" y="1254484"/>
            <a:chExt cx="1702422" cy="468602"/>
          </a:xfrm>
        </p:grpSpPr>
        <p:sp>
          <p:nvSpPr>
            <p:cNvPr id="126" name="Rectángulo 125"/>
            <p:cNvSpPr/>
            <p:nvPr/>
          </p:nvSpPr>
          <p:spPr>
            <a:xfrm>
              <a:off x="5499671" y="1254484"/>
              <a:ext cx="1668050" cy="449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5468569" y="1261421"/>
              <a:ext cx="1702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TENDENCIA BAJISTA PREVIA</a:t>
              </a:r>
            </a:p>
          </p:txBody>
        </p:sp>
      </p:grpSp>
      <p:sp>
        <p:nvSpPr>
          <p:cNvPr id="128" name="Flecha derecha 127"/>
          <p:cNvSpPr/>
          <p:nvPr/>
        </p:nvSpPr>
        <p:spPr>
          <a:xfrm rot="2621011">
            <a:off x="6357423" y="8498692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9" name="Flecha derecha 128"/>
          <p:cNvSpPr/>
          <p:nvPr/>
        </p:nvSpPr>
        <p:spPr>
          <a:xfrm rot="18896201">
            <a:off x="2772197" y="5449049"/>
            <a:ext cx="414862" cy="313522"/>
          </a:xfrm>
          <a:prstGeom prst="rightArrow">
            <a:avLst>
              <a:gd name="adj1" fmla="val 26811"/>
              <a:gd name="adj2" fmla="val 38372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16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698171" y="4118869"/>
            <a:ext cx="6979948" cy="15465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PATRONES DE VELAS JAPONESAS</a:t>
            </a:r>
            <a:endParaRPr lang="es-E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15400" y="0"/>
            <a:ext cx="228600" cy="10799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/>
          <p:cNvSpPr/>
          <p:nvPr/>
        </p:nvSpPr>
        <p:spPr>
          <a:xfrm>
            <a:off x="8678118" y="2057397"/>
            <a:ext cx="45719" cy="603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0" y="8249029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8444" y="8264168"/>
            <a:ext cx="673956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PATRONES DE CAMBIO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43387" y="9025915"/>
            <a:ext cx="9187387" cy="1015663"/>
          </a:xfrm>
          <a:prstGeom prst="rect">
            <a:avLst/>
          </a:prstGeom>
          <a:solidFill>
            <a:srgbClr val="F0CB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Rectángulo 9"/>
          <p:cNvSpPr/>
          <p:nvPr/>
        </p:nvSpPr>
        <p:spPr>
          <a:xfrm>
            <a:off x="104153" y="9025915"/>
            <a:ext cx="87070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patrones de cambio en velas japonesas son aquellos que indican un cambio de la tendencia previa mediante la formación de velas durante un periodo de tiempo. </a:t>
            </a:r>
          </a:p>
        </p:txBody>
      </p:sp>
    </p:spTree>
    <p:extLst>
      <p:ext uri="{BB962C8B-B14F-4D97-AF65-F5344CB8AC3E}">
        <p14:creationId xmlns:p14="http://schemas.microsoft.com/office/powerpoint/2010/main" val="41684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1865</TotalTime>
  <Words>1724</Words>
  <Application>Microsoft Office PowerPoint</Application>
  <PresentationFormat>Personalizado</PresentationFormat>
  <Paragraphs>277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BankGothic Md BT</vt:lpstr>
      <vt:lpstr>Times New Roman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449</cp:revision>
  <dcterms:created xsi:type="dcterms:W3CDTF">2020-07-23T16:20:52Z</dcterms:created>
  <dcterms:modified xsi:type="dcterms:W3CDTF">2020-10-06T13:08:48Z</dcterms:modified>
</cp:coreProperties>
</file>