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9B977-7816-4FBE-BD83-5B3644EED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EEB492-7F8D-47EA-8115-E9390D61F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FADE41-C669-4ECF-B0E8-091CF41D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D2B-BFE0-4C86-AF76-CB331DDB4824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9CB009-7F5E-47A0-8362-B9433A13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020423-7CAF-4498-810A-223743F1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FC5-BEE2-4ED1-9B15-E8E069471D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62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3D2B9-7EDA-42DE-8392-CA76784E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82F7CE-EEAF-4BCA-BA9E-DD8B50B83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911490-01FC-402D-95EC-0B049A63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D2B-BFE0-4C86-AF76-CB331DDB4824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6EF5E7-7FA2-4F45-A993-2DD906CA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39F835-F956-4370-B97A-84683F32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FC5-BEE2-4ED1-9B15-E8E069471D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56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F1F45A8-B636-4351-8965-5B18DD798D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4330D5-6D99-4BC6-BB65-2925AB957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973B59-0A77-45A5-A1AC-AAFD1A84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D2B-BFE0-4C86-AF76-CB331DDB4824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62AF15-FFD1-433D-9B9D-8E8ACABD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CEAAC4-996E-46E7-8B76-B05AB806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FC5-BEE2-4ED1-9B15-E8E069471D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70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BA25B-E04B-4155-8728-9DF720AB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DBD3C3-FAC7-4E7E-A36E-C8530CAA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DBF6C3-36C7-48A1-A540-2C243129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D2B-BFE0-4C86-AF76-CB331DDB4824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741AA-327D-46F0-9DE1-9E96F7F8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5BB003-75EA-4DB6-99E3-BD1F09F0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FC5-BEE2-4ED1-9B15-E8E069471D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62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4A651-17FF-4163-9E0C-A02D2A236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C76F9F-108B-4E14-83EA-5ECE329D9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32FD3A-DBB1-4335-9C1E-636D66DC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D2B-BFE0-4C86-AF76-CB331DDB4824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A252A3-3968-4D4E-B666-76F36AF7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4F1968-11FC-49A6-A85E-47A6B454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FC5-BEE2-4ED1-9B15-E8E069471D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20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A45EB-E66A-40BC-965D-B0885E31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DC45FD-0AD3-4419-92C7-C61BA7868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CA92D5-3433-4B57-853C-8F6B52F5D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B576AA-9CB9-44AA-ABF8-1F7C8D57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D2B-BFE0-4C86-AF76-CB331DDB4824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4895E1-A46E-4364-928B-E6C09DD9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BB6EB6-F5E0-47BF-BFDC-74B4A716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FC5-BEE2-4ED1-9B15-E8E069471D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97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25511-D14B-4B40-9B31-AD780126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B1EB72-EACE-4B15-A1C0-00805E43A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FC2E6D-2D2E-4985-8563-36EBBD68E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C7E3CF-CC4D-4D90-93A5-36A4AE6A6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E80391-C719-4141-B445-6DF19052E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5EFD8A-8134-49DE-9EB0-E320991D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D2B-BFE0-4C86-AF76-CB331DDB4824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696BAB-A0CE-4A17-9A39-38D5809A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8849C6-F83E-4DC0-8484-85EC40585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FC5-BEE2-4ED1-9B15-E8E069471D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59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7D8F5-3754-4850-88C0-E7D25129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CD2E80-25E9-46A2-8C22-F901EFCE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D2B-BFE0-4C86-AF76-CB331DDB4824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D7E891-6474-464E-A058-4D0833A3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632392-82D5-4B81-929D-9E9417D0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FC5-BEE2-4ED1-9B15-E8E069471D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7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980ADD-2F1A-4413-81D1-660F8FAA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D2B-BFE0-4C86-AF76-CB331DDB4824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DA2A2E-088E-4003-838D-CAF89DF2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284007-9EDE-499F-99F6-6D177796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FC5-BEE2-4ED1-9B15-E8E069471D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91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54406-624E-4FDA-A4CB-EC583FB7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0FC16-1308-4484-A895-6805FA6C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A27290-FD43-4956-B858-07AFE2377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BE0078-8AAF-4B0B-B2D0-703279DC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D2B-BFE0-4C86-AF76-CB331DDB4824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4DCF4B-66FA-4B4A-9261-ACA74E86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704BD6-0960-449B-9A7D-68FBB2CC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FC5-BEE2-4ED1-9B15-E8E069471D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62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8658D-B4D0-4B30-ABD6-198E6F4C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AA1381-5D91-4A79-96C0-EFAF83A83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756384-1372-4A9B-8B28-2570F92FF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CDC452-7DF8-48E7-84D6-6BEF12EB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0CD2B-BFE0-4C86-AF76-CB331DDB4824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359C9B-4E84-4A1F-AAB0-25CE86176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075EEC-E100-4F0E-AFE7-F0275A4D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D8FC5-BEE2-4ED1-9B15-E8E069471D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660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AE541-D379-480E-8150-BC23DDAE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9DFF80-4C46-486F-A2C6-94D08AFE7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00913A-3D55-4E70-8913-EB62EA21F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0CD2B-BFE0-4C86-AF76-CB331DDB4824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590F9F-3C4B-4783-9DCF-C5494E6D1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489D9-5B17-4A4D-9263-CC75B862A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D8FC5-BEE2-4ED1-9B15-E8E069471D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41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FA31E-EE23-4823-A463-DB04502F0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468" y="2692092"/>
            <a:ext cx="9047585" cy="1473815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Inter" panose="02000503000000020004" pitchFamily="2" charset="0"/>
                <a:ea typeface="Inter" panose="02000503000000020004" pitchFamily="2" charset="0"/>
              </a:rPr>
              <a:t>Создание системы управления электронной очередью к интерактивным стендам компании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56E061-C727-4B7D-8D71-6478AB40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468" y="1665138"/>
            <a:ext cx="9144000" cy="952099"/>
          </a:xfrm>
        </p:spPr>
        <p:txBody>
          <a:bodyPr>
            <a:normAutofit/>
          </a:bodyPr>
          <a:lstStyle/>
          <a:p>
            <a:pPr algn="l"/>
            <a:r>
              <a:rPr lang="en-US" sz="5400" b="1" i="1" dirty="0" err="1">
                <a:latin typeface="Inter" panose="02000503000000020004" pitchFamily="2" charset="0"/>
                <a:ea typeface="Inter" panose="02000503000000020004" pitchFamily="2" charset="0"/>
              </a:rPr>
              <a:t>AbsoluteCode</a:t>
            </a:r>
            <a:endParaRPr lang="en-US" sz="5400" b="1" i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1026" name="Picture 2" descr="https://cdn.tbank.ru/static/pfa-multimedia/images/de8a4fa0-0b29-4901-a678-35f93d358cdf.png">
            <a:extLst>
              <a:ext uri="{FF2B5EF4-FFF2-40B4-BE49-F238E27FC236}">
                <a16:creationId xmlns:a16="http://schemas.microsoft.com/office/drawing/2014/main" id="{780F70B0-AD08-47AE-8E6C-E8358A471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68" y="262916"/>
            <a:ext cx="3187959" cy="98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50BEF7-ACF4-4443-BA07-FCCCC5440392}"/>
              </a:ext>
            </a:extLst>
          </p:cNvPr>
          <p:cNvSpPr txBox="1"/>
          <p:nvPr/>
        </p:nvSpPr>
        <p:spPr>
          <a:xfrm>
            <a:off x="10475168" y="6167535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05.10.2025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411D9-E629-4F38-B99C-D4001D84E64D}"/>
              </a:ext>
            </a:extLst>
          </p:cNvPr>
          <p:cNvSpPr txBox="1"/>
          <p:nvPr/>
        </p:nvSpPr>
        <p:spPr>
          <a:xfrm>
            <a:off x="295468" y="6104228"/>
            <a:ext cx="52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Пугач Савва, Симонов Антон, Плотников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66277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50BEF7-ACF4-4443-BA07-FCCCC5440392}"/>
              </a:ext>
            </a:extLst>
          </p:cNvPr>
          <p:cNvSpPr txBox="1"/>
          <p:nvPr/>
        </p:nvSpPr>
        <p:spPr>
          <a:xfrm>
            <a:off x="10475168" y="6167535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05.10.2025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411D9-E629-4F38-B99C-D4001D84E64D}"/>
              </a:ext>
            </a:extLst>
          </p:cNvPr>
          <p:cNvSpPr txBox="1"/>
          <p:nvPr/>
        </p:nvSpPr>
        <p:spPr>
          <a:xfrm>
            <a:off x="295468" y="6104228"/>
            <a:ext cx="52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Пугач Савва, Симонов Антон, Плотников Михаил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24F93-9A8D-421E-ACA0-1F3CCE8B2E55}"/>
              </a:ext>
            </a:extLst>
          </p:cNvPr>
          <p:cNvSpPr txBox="1"/>
          <p:nvPr/>
        </p:nvSpPr>
        <p:spPr>
          <a:xfrm>
            <a:off x="578497" y="457200"/>
            <a:ext cx="9078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Inter" panose="02000503000000020004" pitchFamily="2" charset="0"/>
                <a:ea typeface="Inter" panose="02000503000000020004" pitchFamily="2" charset="0"/>
              </a:rPr>
              <a:t>6</a:t>
            </a:r>
            <a:r>
              <a:rPr lang="ru-RU" sz="3200" dirty="0">
                <a:latin typeface="Inter" panose="02000503000000020004" pitchFamily="2" charset="0"/>
                <a:ea typeface="Inter" panose="02000503000000020004" pitchFamily="2" charset="0"/>
              </a:rPr>
              <a:t>. Демонстрация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27D55C-9D19-48BB-87C5-DE33F8D2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7" y="1298633"/>
            <a:ext cx="9993086" cy="454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2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50BEF7-ACF4-4443-BA07-FCCCC5440392}"/>
              </a:ext>
            </a:extLst>
          </p:cNvPr>
          <p:cNvSpPr txBox="1"/>
          <p:nvPr/>
        </p:nvSpPr>
        <p:spPr>
          <a:xfrm>
            <a:off x="10475168" y="6167535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05.10.2025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411D9-E629-4F38-B99C-D4001D84E64D}"/>
              </a:ext>
            </a:extLst>
          </p:cNvPr>
          <p:cNvSpPr txBox="1"/>
          <p:nvPr/>
        </p:nvSpPr>
        <p:spPr>
          <a:xfrm>
            <a:off x="295468" y="6104228"/>
            <a:ext cx="52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Пугач Савва, Симонов Антон, Плотников Михаил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24F93-9A8D-421E-ACA0-1F3CCE8B2E55}"/>
              </a:ext>
            </a:extLst>
          </p:cNvPr>
          <p:cNvSpPr txBox="1"/>
          <p:nvPr/>
        </p:nvSpPr>
        <p:spPr>
          <a:xfrm>
            <a:off x="578497" y="457200"/>
            <a:ext cx="9078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Inter" panose="02000503000000020004" pitchFamily="2" charset="0"/>
                <a:ea typeface="Inter" panose="02000503000000020004" pitchFamily="2" charset="0"/>
              </a:rPr>
              <a:t>6</a:t>
            </a:r>
            <a:r>
              <a:rPr lang="ru-RU" sz="3200" dirty="0">
                <a:latin typeface="Inter" panose="02000503000000020004" pitchFamily="2" charset="0"/>
                <a:ea typeface="Inter" panose="02000503000000020004" pitchFamily="2" charset="0"/>
              </a:rPr>
              <a:t>. Демонстрация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70C6D8-FA63-49B2-ACB5-C0036C81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30" y="1214540"/>
            <a:ext cx="10711543" cy="488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FA31E-EE23-4823-A463-DB04502F0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468" y="2692092"/>
            <a:ext cx="9047585" cy="1473815"/>
          </a:xfrm>
        </p:spPr>
        <p:txBody>
          <a:bodyPr>
            <a:noAutofit/>
          </a:bodyPr>
          <a:lstStyle/>
          <a:p>
            <a:pPr algn="l"/>
            <a:r>
              <a:rPr lang="ru-RU" sz="3200" dirty="0">
                <a:latin typeface="Inter" panose="02000503000000020004" pitchFamily="2" charset="0"/>
                <a:ea typeface="Inter" panose="02000503000000020004" pitchFamily="2" charset="0"/>
              </a:rPr>
              <a:t>Создание системы управления электронной очередью к интерактивным стендам компании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56E061-C727-4B7D-8D71-6478AB403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468" y="1665138"/>
            <a:ext cx="9144000" cy="952099"/>
          </a:xfrm>
        </p:spPr>
        <p:txBody>
          <a:bodyPr>
            <a:normAutofit/>
          </a:bodyPr>
          <a:lstStyle/>
          <a:p>
            <a:pPr algn="l"/>
            <a:r>
              <a:rPr lang="en-US" sz="5400" b="1" i="1" dirty="0" err="1">
                <a:latin typeface="Inter" panose="02000503000000020004" pitchFamily="2" charset="0"/>
                <a:ea typeface="Inter" panose="02000503000000020004" pitchFamily="2" charset="0"/>
              </a:rPr>
              <a:t>AbsoluteCode</a:t>
            </a:r>
            <a:endParaRPr lang="en-US" sz="5400" b="1" i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1026" name="Picture 2" descr="https://cdn.tbank.ru/static/pfa-multimedia/images/de8a4fa0-0b29-4901-a678-35f93d358cdf.png">
            <a:extLst>
              <a:ext uri="{FF2B5EF4-FFF2-40B4-BE49-F238E27FC236}">
                <a16:creationId xmlns:a16="http://schemas.microsoft.com/office/drawing/2014/main" id="{780F70B0-AD08-47AE-8E6C-E8358A471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68" y="262916"/>
            <a:ext cx="3187959" cy="98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50BEF7-ACF4-4443-BA07-FCCCC5440392}"/>
              </a:ext>
            </a:extLst>
          </p:cNvPr>
          <p:cNvSpPr txBox="1"/>
          <p:nvPr/>
        </p:nvSpPr>
        <p:spPr>
          <a:xfrm>
            <a:off x="10475168" y="6167535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05.10.2025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411D9-E629-4F38-B99C-D4001D84E64D}"/>
              </a:ext>
            </a:extLst>
          </p:cNvPr>
          <p:cNvSpPr txBox="1"/>
          <p:nvPr/>
        </p:nvSpPr>
        <p:spPr>
          <a:xfrm>
            <a:off x="295468" y="6104228"/>
            <a:ext cx="52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Пугач Савва, Симонов Антон, Плотников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23276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50BEF7-ACF4-4443-BA07-FCCCC5440392}"/>
              </a:ext>
            </a:extLst>
          </p:cNvPr>
          <p:cNvSpPr txBox="1"/>
          <p:nvPr/>
        </p:nvSpPr>
        <p:spPr>
          <a:xfrm>
            <a:off x="10475168" y="6167535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05.10.2025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411D9-E629-4F38-B99C-D4001D84E64D}"/>
              </a:ext>
            </a:extLst>
          </p:cNvPr>
          <p:cNvSpPr txBox="1"/>
          <p:nvPr/>
        </p:nvSpPr>
        <p:spPr>
          <a:xfrm>
            <a:off x="295468" y="6104228"/>
            <a:ext cx="52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Пугач Савва, Симонов Антон, Плотников Михаил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24F93-9A8D-421E-ACA0-1F3CCE8B2E55}"/>
              </a:ext>
            </a:extLst>
          </p:cNvPr>
          <p:cNvSpPr txBox="1"/>
          <p:nvPr/>
        </p:nvSpPr>
        <p:spPr>
          <a:xfrm>
            <a:off x="578497" y="457200"/>
            <a:ext cx="9078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Inter" panose="02000503000000020004" pitchFamily="2" charset="0"/>
                <a:ea typeface="Inter" panose="02000503000000020004" pitchFamily="2" charset="0"/>
              </a:rPr>
              <a:t>1</a:t>
            </a:r>
            <a:r>
              <a:rPr lang="en-US" sz="3200" dirty="0"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  <a:endParaRPr lang="ru-RU" sz="32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1BB3D1-1DE1-45EB-A17C-83E5FC6D2F81}"/>
              </a:ext>
            </a:extLst>
          </p:cNvPr>
          <p:cNvSpPr txBox="1"/>
          <p:nvPr/>
        </p:nvSpPr>
        <p:spPr>
          <a:xfrm>
            <a:off x="4435159" y="2934365"/>
            <a:ext cx="3573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Создать удобную и прозрачную систему управления очередью, снижающую нагрузку на организаторов и повышающую комфорт участников.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0CCA3-6F59-48C5-87BF-3507279E2022}"/>
              </a:ext>
            </a:extLst>
          </p:cNvPr>
          <p:cNvSpPr txBox="1"/>
          <p:nvPr/>
        </p:nvSpPr>
        <p:spPr>
          <a:xfrm>
            <a:off x="4435159" y="1552762"/>
            <a:ext cx="3135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i="1" dirty="0"/>
              <a:t>Цель</a:t>
            </a:r>
            <a:endParaRPr lang="ru-RU" sz="20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0CC027-B007-4B5B-AB37-010CA25ED686}"/>
              </a:ext>
            </a:extLst>
          </p:cNvPr>
          <p:cNvSpPr txBox="1"/>
          <p:nvPr/>
        </p:nvSpPr>
        <p:spPr>
          <a:xfrm>
            <a:off x="8192281" y="2953027"/>
            <a:ext cx="357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Процессы обслуживания участников у стендов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B69EA-3325-4E4F-A109-8171C3BB1952}"/>
              </a:ext>
            </a:extLst>
          </p:cNvPr>
          <p:cNvSpPr txBox="1"/>
          <p:nvPr/>
        </p:nvSpPr>
        <p:spPr>
          <a:xfrm>
            <a:off x="8192281" y="1562093"/>
            <a:ext cx="31350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i="1" dirty="0"/>
              <a:t>Объект</a:t>
            </a:r>
            <a:endParaRPr lang="ru-RU" sz="20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B755EE-D07F-4B9C-821F-FA5B89157315}"/>
              </a:ext>
            </a:extLst>
          </p:cNvPr>
          <p:cNvSpPr txBox="1"/>
          <p:nvPr/>
        </p:nvSpPr>
        <p:spPr>
          <a:xfrm>
            <a:off x="295468" y="2953027"/>
            <a:ext cx="3573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Автоматизация управления очередью с учетом времени игры и количества мест.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623D02-C25D-4C4C-84DC-5DCEFE611A94}"/>
              </a:ext>
            </a:extLst>
          </p:cNvPr>
          <p:cNvSpPr txBox="1"/>
          <p:nvPr/>
        </p:nvSpPr>
        <p:spPr>
          <a:xfrm>
            <a:off x="295468" y="1324868"/>
            <a:ext cx="42049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i="1" dirty="0"/>
              <a:t>Предмет исследования</a:t>
            </a:r>
            <a:endParaRPr lang="ru-RU" sz="2000" i="1" dirty="0"/>
          </a:p>
        </p:txBody>
      </p:sp>
      <p:pic>
        <p:nvPicPr>
          <p:cNvPr id="3" name="Рисунок 2" descr="Лупа">
            <a:extLst>
              <a:ext uri="{FF2B5EF4-FFF2-40B4-BE49-F238E27FC236}">
                <a16:creationId xmlns:a16="http://schemas.microsoft.com/office/drawing/2014/main" id="{5F1A35F6-0E3D-43E5-B301-5A8064878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9232" y="2166038"/>
            <a:ext cx="713957" cy="713957"/>
          </a:xfrm>
          <a:prstGeom prst="rect">
            <a:avLst/>
          </a:prstGeom>
        </p:spPr>
      </p:pic>
      <p:pic>
        <p:nvPicPr>
          <p:cNvPr id="6" name="Рисунок 5" descr="Презентация с контрольным списком">
            <a:extLst>
              <a:ext uri="{FF2B5EF4-FFF2-40B4-BE49-F238E27FC236}">
                <a16:creationId xmlns:a16="http://schemas.microsoft.com/office/drawing/2014/main" id="{903BF39B-F3C0-403A-92CB-9A1607DCA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2932" y="1654137"/>
            <a:ext cx="775150" cy="775150"/>
          </a:xfrm>
          <a:prstGeom prst="rect">
            <a:avLst/>
          </a:prstGeom>
        </p:spPr>
      </p:pic>
      <p:pic>
        <p:nvPicPr>
          <p:cNvPr id="9" name="Рисунок 8" descr="Преподаватель">
            <a:extLst>
              <a:ext uri="{FF2B5EF4-FFF2-40B4-BE49-F238E27FC236}">
                <a16:creationId xmlns:a16="http://schemas.microsoft.com/office/drawing/2014/main" id="{7FF9545E-AF67-443E-82D3-46A53E5DE2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286" y="1617063"/>
            <a:ext cx="812224" cy="8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50BEF7-ACF4-4443-BA07-FCCCC5440392}"/>
              </a:ext>
            </a:extLst>
          </p:cNvPr>
          <p:cNvSpPr txBox="1"/>
          <p:nvPr/>
        </p:nvSpPr>
        <p:spPr>
          <a:xfrm>
            <a:off x="10475168" y="6167535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05.10.2025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411D9-E629-4F38-B99C-D4001D84E64D}"/>
              </a:ext>
            </a:extLst>
          </p:cNvPr>
          <p:cNvSpPr txBox="1"/>
          <p:nvPr/>
        </p:nvSpPr>
        <p:spPr>
          <a:xfrm>
            <a:off x="295468" y="6104228"/>
            <a:ext cx="52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Пугач Савва, Симонов Антон, Плотников Михаил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24F93-9A8D-421E-ACA0-1F3CCE8B2E55}"/>
              </a:ext>
            </a:extLst>
          </p:cNvPr>
          <p:cNvSpPr txBox="1"/>
          <p:nvPr/>
        </p:nvSpPr>
        <p:spPr>
          <a:xfrm>
            <a:off x="578497" y="457200"/>
            <a:ext cx="9078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Inter" panose="02000503000000020004" pitchFamily="2" charset="0"/>
                <a:ea typeface="Inter" panose="02000503000000020004" pitchFamily="2" charset="0"/>
              </a:rPr>
              <a:t>2</a:t>
            </a:r>
            <a:r>
              <a:rPr lang="en-US" sz="3200" dirty="0"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  <a:r>
              <a:rPr lang="ru-RU" sz="3200" dirty="0">
                <a:latin typeface="Inter" panose="02000503000000020004" pitchFamily="2" charset="0"/>
                <a:ea typeface="Inter" panose="02000503000000020004" pitchFamily="2" charset="0"/>
              </a:rPr>
              <a:t> Проблема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60C92-E05B-4F07-87DF-BC147C9CC396}"/>
              </a:ext>
            </a:extLst>
          </p:cNvPr>
          <p:cNvSpPr txBox="1"/>
          <p:nvPr/>
        </p:nvSpPr>
        <p:spPr>
          <a:xfrm>
            <a:off x="475860" y="1490008"/>
            <a:ext cx="8005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❌ Неопределённый порядок</a:t>
            </a:r>
            <a:r>
              <a:rPr lang="en-US" altLang="ru-RU" sz="2400" dirty="0"/>
              <a:t>;</a:t>
            </a:r>
            <a:endParaRPr lang="ru-RU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❌ Участники уходят и теряют место</a:t>
            </a:r>
            <a:r>
              <a:rPr lang="en-US" altLang="ru-RU" sz="2400" dirty="0"/>
              <a:t>;</a:t>
            </a:r>
            <a:endParaRPr lang="ru-RU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❌ Сотрудники путаются в списке</a:t>
            </a:r>
            <a:r>
              <a:rPr lang="en-US" altLang="ru-RU" sz="2400" dirty="0"/>
              <a:t>;</a:t>
            </a:r>
            <a:endParaRPr lang="ru-RU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❌ Нет ясного времени ожидания</a:t>
            </a:r>
            <a:r>
              <a:rPr lang="en-US" altLang="ru-RU" sz="2400" dirty="0"/>
              <a:t>;</a:t>
            </a:r>
            <a:endParaRPr lang="ru-RU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❌ Лишние вопросы отвлекают организаторов</a:t>
            </a:r>
            <a:r>
              <a:rPr lang="en-US" altLang="ru-RU" sz="2400" dirty="0"/>
              <a:t>.</a:t>
            </a:r>
            <a:endParaRPr lang="ru-RU" altLang="ru-RU" sz="2400" dirty="0"/>
          </a:p>
        </p:txBody>
      </p:sp>
      <p:pic>
        <p:nvPicPr>
          <p:cNvPr id="12" name="Рисунок 11" descr="Вопросительный знак">
            <a:extLst>
              <a:ext uri="{FF2B5EF4-FFF2-40B4-BE49-F238E27FC236}">
                <a16:creationId xmlns:a16="http://schemas.microsoft.com/office/drawing/2014/main" id="{0201AD84-FB1E-42E9-B943-98A7C7380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82750">
            <a:off x="8124498" y="1896315"/>
            <a:ext cx="3065370" cy="306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3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50BEF7-ACF4-4443-BA07-FCCCC5440392}"/>
              </a:ext>
            </a:extLst>
          </p:cNvPr>
          <p:cNvSpPr txBox="1"/>
          <p:nvPr/>
        </p:nvSpPr>
        <p:spPr>
          <a:xfrm>
            <a:off x="10475168" y="6167535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05.10.2025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411D9-E629-4F38-B99C-D4001D84E64D}"/>
              </a:ext>
            </a:extLst>
          </p:cNvPr>
          <p:cNvSpPr txBox="1"/>
          <p:nvPr/>
        </p:nvSpPr>
        <p:spPr>
          <a:xfrm>
            <a:off x="295468" y="6104228"/>
            <a:ext cx="52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Пугач Савва, Симонов Антон, Плотников Михаил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24F93-9A8D-421E-ACA0-1F3CCE8B2E55}"/>
              </a:ext>
            </a:extLst>
          </p:cNvPr>
          <p:cNvSpPr txBox="1"/>
          <p:nvPr/>
        </p:nvSpPr>
        <p:spPr>
          <a:xfrm>
            <a:off x="578497" y="457200"/>
            <a:ext cx="9078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Inter" panose="02000503000000020004" pitchFamily="2" charset="0"/>
                <a:ea typeface="Inter" panose="02000503000000020004" pitchFamily="2" charset="0"/>
              </a:rPr>
              <a:t>3</a:t>
            </a:r>
            <a:r>
              <a:rPr lang="en-US" sz="3200" dirty="0"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  <a:r>
              <a:rPr lang="ru-RU" sz="3200" dirty="0">
                <a:latin typeface="Inter" panose="02000503000000020004" pitchFamily="2" charset="0"/>
                <a:ea typeface="Inter" panose="02000503000000020004" pitchFamily="2" charset="0"/>
              </a:rPr>
              <a:t> Задачи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8FD63-7CA5-419E-85A1-40E2B3DC0ACB}"/>
              </a:ext>
            </a:extLst>
          </p:cNvPr>
          <p:cNvSpPr txBox="1"/>
          <p:nvPr/>
        </p:nvSpPr>
        <p:spPr>
          <a:xfrm>
            <a:off x="709127" y="1023545"/>
            <a:ext cx="821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401C92-6451-48EB-AB5D-CC87110951A5}"/>
              </a:ext>
            </a:extLst>
          </p:cNvPr>
          <p:cNvSpPr txBox="1"/>
          <p:nvPr/>
        </p:nvSpPr>
        <p:spPr>
          <a:xfrm>
            <a:off x="709127" y="2356315"/>
            <a:ext cx="821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2B34A-7C8A-4B96-A669-9119D5027111}"/>
              </a:ext>
            </a:extLst>
          </p:cNvPr>
          <p:cNvSpPr txBox="1"/>
          <p:nvPr/>
        </p:nvSpPr>
        <p:spPr>
          <a:xfrm>
            <a:off x="709127" y="3689085"/>
            <a:ext cx="821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4F397-E09C-40A5-950B-AB827465D381}"/>
              </a:ext>
            </a:extLst>
          </p:cNvPr>
          <p:cNvSpPr txBox="1"/>
          <p:nvPr/>
        </p:nvSpPr>
        <p:spPr>
          <a:xfrm>
            <a:off x="1418255" y="1454431"/>
            <a:ext cx="791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Дать возможность встать в очередь / выйти из неё.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6B0877-90BD-4184-BC1C-2BC9232F5E18}"/>
              </a:ext>
            </a:extLst>
          </p:cNvPr>
          <p:cNvSpPr txBox="1"/>
          <p:nvPr/>
        </p:nvSpPr>
        <p:spPr>
          <a:xfrm>
            <a:off x="1418254" y="2787201"/>
            <a:ext cx="7912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Позволять удалённый просмотр очереди.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B448545-272B-4B9A-9300-D80A1FFE7CCD}"/>
              </a:ext>
            </a:extLst>
          </p:cNvPr>
          <p:cNvSpPr/>
          <p:nvPr/>
        </p:nvSpPr>
        <p:spPr>
          <a:xfrm>
            <a:off x="1418254" y="4136152"/>
            <a:ext cx="9643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Поддерживать функцию «пропустить» при отсутствии участника</a:t>
            </a:r>
          </a:p>
        </p:txBody>
      </p:sp>
    </p:spTree>
    <p:extLst>
      <p:ext uri="{BB962C8B-B14F-4D97-AF65-F5344CB8AC3E}">
        <p14:creationId xmlns:p14="http://schemas.microsoft.com/office/powerpoint/2010/main" val="326319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50BEF7-ACF4-4443-BA07-FCCCC5440392}"/>
              </a:ext>
            </a:extLst>
          </p:cNvPr>
          <p:cNvSpPr txBox="1"/>
          <p:nvPr/>
        </p:nvSpPr>
        <p:spPr>
          <a:xfrm>
            <a:off x="10475168" y="6167535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05.10.2025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411D9-E629-4F38-B99C-D4001D84E64D}"/>
              </a:ext>
            </a:extLst>
          </p:cNvPr>
          <p:cNvSpPr txBox="1"/>
          <p:nvPr/>
        </p:nvSpPr>
        <p:spPr>
          <a:xfrm>
            <a:off x="295468" y="6104228"/>
            <a:ext cx="52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Пугач Савва, Симонов Антон, Плотников Михаил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24F93-9A8D-421E-ACA0-1F3CCE8B2E55}"/>
              </a:ext>
            </a:extLst>
          </p:cNvPr>
          <p:cNvSpPr txBox="1"/>
          <p:nvPr/>
        </p:nvSpPr>
        <p:spPr>
          <a:xfrm>
            <a:off x="578497" y="457200"/>
            <a:ext cx="9078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Inter" panose="02000503000000020004" pitchFamily="2" charset="0"/>
                <a:ea typeface="Inter" panose="02000503000000020004" pitchFamily="2" charset="0"/>
              </a:rPr>
              <a:t>4. Описание предметной области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8BAD0C0-745D-45E5-9E72-4F01CF890B3E}"/>
              </a:ext>
            </a:extLst>
          </p:cNvPr>
          <p:cNvSpPr/>
          <p:nvPr/>
        </p:nvSpPr>
        <p:spPr>
          <a:xfrm>
            <a:off x="933061" y="1763486"/>
            <a:ext cx="2556588" cy="10823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i="1" dirty="0">
                <a:solidFill>
                  <a:sysClr val="windowText" lastClr="000000"/>
                </a:solidFill>
              </a:rPr>
              <a:t>Стенд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31A25C23-BF04-49A6-ACEB-84104A330E41}"/>
              </a:ext>
            </a:extLst>
          </p:cNvPr>
          <p:cNvSpPr/>
          <p:nvPr/>
        </p:nvSpPr>
        <p:spPr>
          <a:xfrm>
            <a:off x="4444481" y="1763485"/>
            <a:ext cx="2556588" cy="10823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i="1" dirty="0">
                <a:solidFill>
                  <a:sysClr val="windowText" lastClr="000000"/>
                </a:solidFill>
              </a:rPr>
              <a:t>Компьютеры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5F3822AE-5895-4128-B0EB-4ED335771FA0}"/>
              </a:ext>
            </a:extLst>
          </p:cNvPr>
          <p:cNvSpPr/>
          <p:nvPr/>
        </p:nvSpPr>
        <p:spPr>
          <a:xfrm>
            <a:off x="7955901" y="1763485"/>
            <a:ext cx="2556588" cy="10823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i="1" dirty="0">
                <a:solidFill>
                  <a:sysClr val="windowText" lastClr="000000"/>
                </a:solidFill>
              </a:rPr>
              <a:t>Очередь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312B61D-20A6-4E4C-87E4-E2F338D7E7C3}"/>
              </a:ext>
            </a:extLst>
          </p:cNvPr>
          <p:cNvSpPr/>
          <p:nvPr/>
        </p:nvSpPr>
        <p:spPr>
          <a:xfrm>
            <a:off x="933061" y="3933857"/>
            <a:ext cx="2556588" cy="10823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i="1" dirty="0">
                <a:solidFill>
                  <a:sysClr val="windowText" lastClr="000000"/>
                </a:solidFill>
              </a:rPr>
              <a:t>Приложение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55E585A-6EA1-468F-AE39-FC015C64ED9E}"/>
              </a:ext>
            </a:extLst>
          </p:cNvPr>
          <p:cNvCxnSpPr>
            <a:stCxn id="3" idx="3"/>
            <a:endCxn id="13" idx="1"/>
          </p:cNvCxnSpPr>
          <p:nvPr/>
        </p:nvCxnSpPr>
        <p:spPr>
          <a:xfrm flipV="1">
            <a:off x="3489649" y="2304661"/>
            <a:ext cx="95483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8794FA89-9CC6-4A91-BFB1-668DDEE7B8D9}"/>
              </a:ext>
            </a:extLst>
          </p:cNvPr>
          <p:cNvCxnSpPr/>
          <p:nvPr/>
        </p:nvCxnSpPr>
        <p:spPr>
          <a:xfrm flipV="1">
            <a:off x="7001069" y="2319963"/>
            <a:ext cx="95483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изогнутый 24">
            <a:extLst>
              <a:ext uri="{FF2B5EF4-FFF2-40B4-BE49-F238E27FC236}">
                <a16:creationId xmlns:a16="http://schemas.microsoft.com/office/drawing/2014/main" id="{D32F7ECD-A845-490A-A5EB-4C5B1BA91BFB}"/>
              </a:ext>
            </a:extLst>
          </p:cNvPr>
          <p:cNvCxnSpPr>
            <a:cxnSpLocks/>
            <a:stCxn id="14" idx="3"/>
            <a:endCxn id="15" idx="3"/>
          </p:cNvCxnSpPr>
          <p:nvPr/>
        </p:nvCxnSpPr>
        <p:spPr>
          <a:xfrm flipH="1">
            <a:off x="3489649" y="2304661"/>
            <a:ext cx="7022840" cy="2170372"/>
          </a:xfrm>
          <a:prstGeom prst="curvedConnector3">
            <a:avLst>
              <a:gd name="adj1" fmla="val -32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2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FA481647-3A5B-4447-8163-A34A7D509078}"/>
              </a:ext>
            </a:extLst>
          </p:cNvPr>
          <p:cNvSpPr/>
          <p:nvPr/>
        </p:nvSpPr>
        <p:spPr>
          <a:xfrm>
            <a:off x="6000411" y="1360201"/>
            <a:ext cx="4739121" cy="2446279"/>
          </a:xfrm>
          <a:prstGeom prst="roundRect">
            <a:avLst/>
          </a:prstGeom>
          <a:solidFill>
            <a:srgbClr val="F3E0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EFBA6-5B97-4AD8-96A1-0AB1263B6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81" y="527170"/>
            <a:ext cx="10515600" cy="642581"/>
          </a:xfrm>
        </p:spPr>
        <p:txBody>
          <a:bodyPr>
            <a:normAutofit/>
          </a:bodyPr>
          <a:lstStyle/>
          <a:p>
            <a:r>
              <a:rPr lang="en-US" sz="3600" b="1" dirty="0"/>
              <a:t>5. </a:t>
            </a:r>
            <a:r>
              <a:rPr lang="ru-RU" sz="3600" b="1" dirty="0"/>
              <a:t>Используемые технологии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61D67-885E-43FB-9B47-0820773880E6}"/>
              </a:ext>
            </a:extLst>
          </p:cNvPr>
          <p:cNvSpPr txBox="1"/>
          <p:nvPr/>
        </p:nvSpPr>
        <p:spPr>
          <a:xfrm>
            <a:off x="6142807" y="2519843"/>
            <a:ext cx="246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spc="-100" dirty="0">
                <a:latin typeface="Kalinga" panose="020B0502040204020203" pitchFamily="34" charset="0"/>
                <a:cs typeface="Kalinga" panose="020B0502040204020203" pitchFamily="34" charset="0"/>
              </a:rPr>
              <a:t>JS</a:t>
            </a:r>
            <a:endParaRPr lang="ru-RU" sz="9600" b="1" spc="-100" dirty="0">
              <a:cs typeface="Kalinga" panose="020B0502040204020203" pitchFamily="34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E6D0008D-409F-49B0-98C7-33AB222422E6}"/>
              </a:ext>
            </a:extLst>
          </p:cNvPr>
          <p:cNvSpPr/>
          <p:nvPr/>
        </p:nvSpPr>
        <p:spPr>
          <a:xfrm>
            <a:off x="6000413" y="3974839"/>
            <a:ext cx="4739122" cy="24462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74" name="Picture 2" descr="HTML — Википедия">
            <a:extLst>
              <a:ext uri="{FF2B5EF4-FFF2-40B4-BE49-F238E27FC236}">
                <a16:creationId xmlns:a16="http://schemas.microsoft.com/office/drawing/2014/main" id="{4E5A08EF-1804-4BAA-8DD2-0F6A928EA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847" y="41264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3F2491F1-0CD0-4047-9978-89C9DCA4153F}"/>
              </a:ext>
            </a:extLst>
          </p:cNvPr>
          <p:cNvSpPr/>
          <p:nvPr/>
        </p:nvSpPr>
        <p:spPr>
          <a:xfrm>
            <a:off x="618281" y="1360195"/>
            <a:ext cx="4924103" cy="244627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80" name="Picture 8" descr="CSS — каскадные таблицы стилей | Технологии">
            <a:extLst>
              <a:ext uri="{FF2B5EF4-FFF2-40B4-BE49-F238E27FC236}">
                <a16:creationId xmlns:a16="http://schemas.microsoft.com/office/drawing/2014/main" id="{8A5BAD50-9142-46C4-BCFF-37D94C153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20" y="1243252"/>
            <a:ext cx="2731583" cy="273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A763C60E-B702-4860-AC79-D37BF38CE834}"/>
              </a:ext>
            </a:extLst>
          </p:cNvPr>
          <p:cNvSpPr/>
          <p:nvPr/>
        </p:nvSpPr>
        <p:spPr>
          <a:xfrm>
            <a:off x="531842" y="3974839"/>
            <a:ext cx="5113177" cy="2446279"/>
          </a:xfrm>
          <a:prstGeom prst="roundRect">
            <a:avLst/>
          </a:prstGeom>
          <a:solidFill>
            <a:srgbClr val="F0F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082" name="Picture 10" descr="Flask в Python: создаём сайт с нуля — гайд для новичков / Skillbox Media">
            <a:extLst>
              <a:ext uri="{FF2B5EF4-FFF2-40B4-BE49-F238E27FC236}">
                <a16:creationId xmlns:a16="http://schemas.microsoft.com/office/drawing/2014/main" id="{2FCBA853-2D0C-4C71-B20D-D756E9C5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640" y="4312362"/>
            <a:ext cx="3149580" cy="177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75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50BEF7-ACF4-4443-BA07-FCCCC5440392}"/>
              </a:ext>
            </a:extLst>
          </p:cNvPr>
          <p:cNvSpPr txBox="1"/>
          <p:nvPr/>
        </p:nvSpPr>
        <p:spPr>
          <a:xfrm>
            <a:off x="10475168" y="6167535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05.10.2025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411D9-E629-4F38-B99C-D4001D84E64D}"/>
              </a:ext>
            </a:extLst>
          </p:cNvPr>
          <p:cNvSpPr txBox="1"/>
          <p:nvPr/>
        </p:nvSpPr>
        <p:spPr>
          <a:xfrm>
            <a:off x="295468" y="6104228"/>
            <a:ext cx="52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Пугач Савва, Симонов Антон, Плотников Михаил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24F93-9A8D-421E-ACA0-1F3CCE8B2E55}"/>
              </a:ext>
            </a:extLst>
          </p:cNvPr>
          <p:cNvSpPr txBox="1"/>
          <p:nvPr/>
        </p:nvSpPr>
        <p:spPr>
          <a:xfrm>
            <a:off x="578497" y="457200"/>
            <a:ext cx="9078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Inter" panose="02000503000000020004" pitchFamily="2" charset="0"/>
                <a:ea typeface="Inter" panose="02000503000000020004" pitchFamily="2" charset="0"/>
              </a:rPr>
              <a:t>6</a:t>
            </a:r>
            <a:r>
              <a:rPr lang="ru-RU" sz="3200" dirty="0">
                <a:latin typeface="Inter" panose="02000503000000020004" pitchFamily="2" charset="0"/>
                <a:ea typeface="Inter" panose="02000503000000020004" pitchFamily="2" charset="0"/>
              </a:rPr>
              <a:t>. Демонстрация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33966C7-2F8C-4685-9BF5-1EF535AB3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18" y="1299350"/>
            <a:ext cx="9955763" cy="45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09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50BEF7-ACF4-4443-BA07-FCCCC5440392}"/>
              </a:ext>
            </a:extLst>
          </p:cNvPr>
          <p:cNvSpPr txBox="1"/>
          <p:nvPr/>
        </p:nvSpPr>
        <p:spPr>
          <a:xfrm>
            <a:off x="10475168" y="6167535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05.10.2025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411D9-E629-4F38-B99C-D4001D84E64D}"/>
              </a:ext>
            </a:extLst>
          </p:cNvPr>
          <p:cNvSpPr txBox="1"/>
          <p:nvPr/>
        </p:nvSpPr>
        <p:spPr>
          <a:xfrm>
            <a:off x="295468" y="6104228"/>
            <a:ext cx="52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Пугач Савва, Симонов Антон, Плотников Михаил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24F93-9A8D-421E-ACA0-1F3CCE8B2E55}"/>
              </a:ext>
            </a:extLst>
          </p:cNvPr>
          <p:cNvSpPr txBox="1"/>
          <p:nvPr/>
        </p:nvSpPr>
        <p:spPr>
          <a:xfrm>
            <a:off x="578497" y="457200"/>
            <a:ext cx="9078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Inter" panose="02000503000000020004" pitchFamily="2" charset="0"/>
                <a:ea typeface="Inter" panose="02000503000000020004" pitchFamily="2" charset="0"/>
              </a:rPr>
              <a:t>6</a:t>
            </a:r>
            <a:r>
              <a:rPr lang="ru-RU" sz="3200" dirty="0">
                <a:latin typeface="Inter" panose="02000503000000020004" pitchFamily="2" charset="0"/>
                <a:ea typeface="Inter" panose="02000503000000020004" pitchFamily="2" charset="0"/>
              </a:rPr>
              <a:t>. Демонстрация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39C4C7-B335-4DB3-BF35-8758DA0A7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08" y="1188519"/>
            <a:ext cx="9832511" cy="448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6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50BEF7-ACF4-4443-BA07-FCCCC5440392}"/>
              </a:ext>
            </a:extLst>
          </p:cNvPr>
          <p:cNvSpPr txBox="1"/>
          <p:nvPr/>
        </p:nvSpPr>
        <p:spPr>
          <a:xfrm>
            <a:off x="10475168" y="6167535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05.10.2025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411D9-E629-4F38-B99C-D4001D84E64D}"/>
              </a:ext>
            </a:extLst>
          </p:cNvPr>
          <p:cNvSpPr txBox="1"/>
          <p:nvPr/>
        </p:nvSpPr>
        <p:spPr>
          <a:xfrm>
            <a:off x="295468" y="6104228"/>
            <a:ext cx="52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Пугач Савва, Симонов Антон, Плотников Михаил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24F93-9A8D-421E-ACA0-1F3CCE8B2E55}"/>
              </a:ext>
            </a:extLst>
          </p:cNvPr>
          <p:cNvSpPr txBox="1"/>
          <p:nvPr/>
        </p:nvSpPr>
        <p:spPr>
          <a:xfrm>
            <a:off x="578497" y="457200"/>
            <a:ext cx="9078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Inter" panose="02000503000000020004" pitchFamily="2" charset="0"/>
                <a:ea typeface="Inter" panose="02000503000000020004" pitchFamily="2" charset="0"/>
              </a:rPr>
              <a:t>6</a:t>
            </a:r>
            <a:r>
              <a:rPr lang="ru-RU" sz="3200" dirty="0">
                <a:latin typeface="Inter" panose="02000503000000020004" pitchFamily="2" charset="0"/>
                <a:ea typeface="Inter" panose="02000503000000020004" pitchFamily="2" charset="0"/>
              </a:rPr>
              <a:t>. Демонстрация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D214DA-164E-4255-B9C6-331F0BB3D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56" y="2607854"/>
            <a:ext cx="3044241" cy="9652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E2ACF8A-A0D6-422E-8D34-B68EFCA0E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444" y="1933510"/>
            <a:ext cx="5361992" cy="251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011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248</Words>
  <Application>Microsoft Office PowerPoint</Application>
  <PresentationFormat>Широкоэкранный</PresentationFormat>
  <Paragraphs>58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Inter</vt:lpstr>
      <vt:lpstr>Kalinga</vt:lpstr>
      <vt:lpstr>Тема Office</vt:lpstr>
      <vt:lpstr>Создание системы управления электронной очередью к интерактивным стендам компании</vt:lpstr>
      <vt:lpstr>Презентация PowerPoint</vt:lpstr>
      <vt:lpstr>Презентация PowerPoint</vt:lpstr>
      <vt:lpstr>Презентация PowerPoint</vt:lpstr>
      <vt:lpstr>Презентация PowerPoint</vt:lpstr>
      <vt:lpstr>5. Используемые технологии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 системы управления электронной очередью к интерактивным стендам компании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системы управления электронной очередью к интерактивным стендам компании</dc:title>
  <dc:creator>savva</dc:creator>
  <cp:lastModifiedBy>savva</cp:lastModifiedBy>
  <cp:revision>16</cp:revision>
  <dcterms:created xsi:type="dcterms:W3CDTF">2025-10-05T04:32:51Z</dcterms:created>
  <dcterms:modified xsi:type="dcterms:W3CDTF">2025-10-05T06:42:35Z</dcterms:modified>
</cp:coreProperties>
</file>