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SG" sz="2000" spc="-1" strike="noStrike">
                <a:latin typeface="Arial"/>
              </a:rPr>
              <a:t>Click to edit the notes format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&lt;header&gt;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BEED5AC9-0EDE-49C1-AC35-C04010CE7B7B}" type="slidenum">
              <a:rPr b="0" lang="en-SG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B9A5AA-6735-46FA-949F-CB621FBDF710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A89C13-CBF7-4311-83F3-22E5ED1238C0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EC7B8A-02C2-4636-BC3D-76119115CEAA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A1E81F-74D9-43FD-9E3B-23D92C56C818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98002F-0488-4471-B9BC-E682755D9FCB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A82998-2A97-4666-877D-0C41FB77BAD3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25E66A-48E5-4963-A0FC-10ADB4D4D656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1712FA-F86E-44DD-8CA3-FFCCA43E6EF2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10C5AB-10A5-43E0-B384-36E3F593D271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A6F33E-74BB-4225-B164-C41CFDC7A21F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246E57-85AB-4B4E-91CB-FC884069AA83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7D339F-2C76-465A-A2F7-577300F2FE93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7747E0-AF55-4904-8777-7A302083C752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DA8118-1DB0-40C5-A0D6-4B5E490E9F7C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54A12A-E6AD-47EA-AB17-80CD865D6191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1B5209-9D6B-44CC-9053-43022FDC83B8}" type="slidenum">
              <a:rPr b="0" lang="en-US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E6AC5B-AD36-4390-95BC-6DD229F2FF90}" type="slidenum">
              <a:rPr b="0" lang="en-US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484674-669D-40BA-8950-8E5A98DDD118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65DEA8-2F36-4BA7-8A69-D5F2B195E1E9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B7F8B-8283-48A2-96FA-FF80A7768CBD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6484D3-EC65-4D9C-A505-8AB02A04AFD1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401F96-28DA-4A60-ADDD-721335E0D87E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5198BF-4733-4114-A987-2B6BFA4C8C1C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98A398-48C9-4C93-88B0-30F159FB1A70}" type="slidenum">
              <a:rPr b="0" lang="en-US" sz="1400" spc="-1" strike="noStrike">
                <a:latin typeface="Times New Roman"/>
              </a:rPr>
              <a:t>2</a:t>
            </a:fld>
            <a:endParaRPr b="0" lang="en-SG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9AD9B-7D9A-4E1C-ABC7-9C2DEECBF1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B50262-9136-40B1-9EAF-E55A919151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D5E6AB-9392-47BD-A375-89A692724D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80592F-42D4-4E49-8CC2-56B52A0BCF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E444BE-3258-432E-9FDE-75DB924D46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E4CE2C-358A-437D-9742-D49832CA29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5CCB22-FF50-4110-9737-392368EAEC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FF01F4-957D-4632-ADF6-C3445B7839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C89BD1-4795-45DE-A64C-E627162733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3C8CEE-BF11-4864-8322-D443F9D3A8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626856-B26B-4F59-8CB6-C1E3E95198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368FDA-A9AB-4693-8E52-34BAB85CD3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C8DFB3-748D-4191-B50E-75020C5D49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AB084D-E57F-4675-9E6C-CDD15012E4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7100E6-639F-4278-B7BD-67A7A3ACAD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1BFA9E-4495-4D2C-83E7-71FAA2D574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7DEB2A-52D0-48FC-85F0-86A3B2C49F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C3425-C372-440D-B3E6-E49E51E809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03AA56-4D5C-43A8-9DD5-5BADDF0B05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C73379-584B-4F4C-A97B-32E060BBF7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18367-14E2-41F4-BED9-C09B4DBDE1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AC006-E1C8-4112-ACB1-18FB3458D4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58F55A-AFE1-42E1-92D6-1A6588C7ED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E2FBB0-689A-4673-9983-AFED428093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buNone/>
            </a:pPr>
            <a:r>
              <a:rPr b="0" lang="en-SG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F9DA90-2188-46B3-B01B-475B264D9F8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SG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115015-50D7-4A26-90E1-506401205D9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LESSON #001</a:t>
            </a:r>
            <a:br>
              <a:rPr sz="4000"/>
            </a:br>
            <a:r>
              <a:rPr b="1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INTRODUCTION to Programming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500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Learn Programming Basics (C Language)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9BB9C4-DA06-4681-BA4B-BA14AF25D42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58;gc94fffdc67_0_19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a text file? (details)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20" name="Google Shape;159;gc94fffdc67_0_19"/>
          <p:cNvSpPr/>
          <p:nvPr/>
        </p:nvSpPr>
        <p:spPr>
          <a:xfrm>
            <a:off x="493200" y="1341360"/>
            <a:ext cx="865044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It is a pretty gray area on the what's define a text file, but this is just a very simplified meaning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21" name="Google Shape;160;gc94fffdc67_0_19"/>
          <p:cNvSpPr/>
          <p:nvPr/>
        </p:nvSpPr>
        <p:spPr>
          <a:xfrm>
            <a:off x="493200" y="2621160"/>
            <a:ext cx="8650440" cy="18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Technically there is really only 2 main categories in a computer</a:t>
            </a:r>
            <a:endParaRPr b="0" lang="en-SG" sz="2000" spc="-1" strike="noStrike">
              <a:latin typeface="Arial"/>
            </a:endParaRPr>
          </a:p>
          <a:p>
            <a:pPr lvl="1" marL="9144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text file (.txt, .png, .jpg, .mp3, .exe etc… )</a:t>
            </a:r>
            <a:endParaRPr b="0" lang="en-SG" sz="2000" spc="-1" strike="noStrike">
              <a:latin typeface="Arial"/>
            </a:endParaRPr>
          </a:p>
          <a:p>
            <a:pPr lvl="1" marL="9144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application (exe file, binary file)</a:t>
            </a:r>
            <a:endParaRPr b="0" lang="en-SG" sz="2000" spc="-1" strike="noStrike">
              <a:latin typeface="Arial"/>
            </a:endParaRPr>
          </a:p>
          <a:p>
            <a:pPr marL="546120">
              <a:lnSpc>
                <a:spcPct val="100000"/>
              </a:lnSpc>
            </a:pPr>
            <a:endParaRPr b="0" lang="en-SG" sz="2000" spc="-1" strike="noStrike"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Folders is a just a feature to categories things in different location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83;gbebf32a835_0_43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a computer program?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23" name="Google Shape;184;gbebf32a835_0_43"/>
          <p:cNvSpPr/>
          <p:nvPr/>
        </p:nvSpPr>
        <p:spPr>
          <a:xfrm>
            <a:off x="493200" y="1341360"/>
            <a:ext cx="8337960" cy="430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 computer program is an executable file (.exe)</a:t>
            </a: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It’s also known as application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90;gbebf32a835_0_49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a computer program? (Details)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25" name="Google Shape;191;gbebf32a835_0_49"/>
          <p:cNvSpPr/>
          <p:nvPr/>
        </p:nvSpPr>
        <p:spPr>
          <a:xfrm>
            <a:off x="493200" y="1341360"/>
            <a:ext cx="8337960" cy="46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 compilation of 1 or more text file(s).</a:t>
            </a: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 compilation of all the necessary text files needed to create the computer program.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After a successful compile, the computer-readable binary file is generated known as executable file (.exe) in windows OS.</a:t>
            </a: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Example: notepad is a computer program</a:t>
            </a:r>
            <a:endParaRPr b="0" lang="en-SG" sz="2000" spc="-1" strike="noStrike">
              <a:latin typeface="Arial"/>
            </a:endParaRPr>
          </a:p>
        </p:txBody>
      </p:sp>
      <p:pic>
        <p:nvPicPr>
          <p:cNvPr id="126" name="Google Shape;192;gbebf32a835_0_49" descr=""/>
          <p:cNvPicPr/>
          <p:nvPr/>
        </p:nvPicPr>
        <p:blipFill>
          <a:blip r:embed="rId1"/>
          <a:stretch/>
        </p:blipFill>
        <p:spPr>
          <a:xfrm>
            <a:off x="493200" y="4936680"/>
            <a:ext cx="833796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98;gb2657b74bb_0_168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How does a program being created? (Details)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128" name="Google Shape;199;gb2657b74bb_0_168"/>
          <p:cNvSpPr/>
          <p:nvPr/>
        </p:nvSpPr>
        <p:spPr>
          <a:xfrm>
            <a:off x="493200" y="1523880"/>
            <a:ext cx="8337960" cy="33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An executable file (.exe) is generated by compiling text file(s) using its’ respective compiler.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 compiler is a program that converts a text file into instructions and then into machine-code, in 1 and 0 known as binaries, so that the program can be executed or “read” by a computer.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Therefore, a computer program is referred to or being called as an </a:t>
            </a: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executable file OR an application OR .exe file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29" name="Google Shape;265;gb2ded0874e_0_0"/>
          <p:cNvSpPr/>
          <p:nvPr/>
        </p:nvSpPr>
        <p:spPr>
          <a:xfrm>
            <a:off x="1283400" y="5334120"/>
            <a:ext cx="1616040" cy="85572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text file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130" name="Google Shape;265;gb2ded0874e_0_0"/>
          <p:cNvSpPr/>
          <p:nvPr/>
        </p:nvSpPr>
        <p:spPr>
          <a:xfrm>
            <a:off x="5436000" y="5334120"/>
            <a:ext cx="1616040" cy="85572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.exe application</a:t>
            </a:r>
            <a:endParaRPr b="0" lang="en-SG" sz="1500" spc="-1" strike="noStrike">
              <a:latin typeface="Arial"/>
            </a:endParaRPr>
          </a:p>
        </p:txBody>
      </p:sp>
      <p:cxnSp>
        <p:nvCxnSpPr>
          <p:cNvPr id="131" name="Straight Arrow Connector 2"/>
          <p:cNvCxnSpPr>
            <a:stCxn id="129" idx="3"/>
            <a:endCxn id="130" idx="1"/>
          </p:cNvCxnSpPr>
          <p:nvPr/>
        </p:nvCxnSpPr>
        <p:spPr>
          <a:xfrm>
            <a:off x="2899440" y="5761800"/>
            <a:ext cx="2536920" cy="360"/>
          </a:xfrm>
          <a:prstGeom prst="straightConnector1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132" name="TextBox 5"/>
          <p:cNvSpPr/>
          <p:nvPr/>
        </p:nvSpPr>
        <p:spPr>
          <a:xfrm>
            <a:off x="3242880" y="5454360"/>
            <a:ext cx="1850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Compile successfully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205;gbebf32a835_0_55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How to run a computer program?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34" name="Google Shape;206;gbebf32a835_0_55"/>
          <p:cNvSpPr/>
          <p:nvPr/>
        </p:nvSpPr>
        <p:spPr>
          <a:xfrm>
            <a:off x="493200" y="1379520"/>
            <a:ext cx="8337960" cy="19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double clicking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 (.exe) file (automatically, it’s a feature)</a:t>
            </a: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select the (.exe) file and press enter</a:t>
            </a: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run using command console (manually)</a:t>
            </a:r>
            <a:endParaRPr b="0" lang="en-SG" sz="20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etc… 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212;p5"/>
          <p:cNvSpPr/>
          <p:nvPr/>
        </p:nvSpPr>
        <p:spPr>
          <a:xfrm>
            <a:off x="2971800" y="1261440"/>
            <a:ext cx="3352320" cy="642960"/>
          </a:xfrm>
          <a:prstGeom prst="rect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Text file (source code): </a:t>
            </a: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E.g. .txt, .c, .cpp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6" name="Google Shape;213;p5"/>
          <p:cNvSpPr/>
          <p:nvPr/>
        </p:nvSpPr>
        <p:spPr>
          <a:xfrm>
            <a:off x="5943600" y="1938240"/>
            <a:ext cx="2095200" cy="3902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Pre-processing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7" name="Google Shape;214;p5"/>
          <p:cNvSpPr/>
          <p:nvPr/>
        </p:nvSpPr>
        <p:spPr>
          <a:xfrm>
            <a:off x="5916960" y="3057120"/>
            <a:ext cx="2095200" cy="35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Compiling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8" name="Google Shape;215;p5"/>
          <p:cNvSpPr/>
          <p:nvPr/>
        </p:nvSpPr>
        <p:spPr>
          <a:xfrm>
            <a:off x="2971800" y="2362320"/>
            <a:ext cx="3352320" cy="642960"/>
          </a:xfrm>
          <a:prstGeom prst="rect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All source codes (#include, #define, inline etc…)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9" name="Google Shape;216;p5"/>
          <p:cNvSpPr/>
          <p:nvPr/>
        </p:nvSpPr>
        <p:spPr>
          <a:xfrm>
            <a:off x="2974680" y="3463560"/>
            <a:ext cx="3352320" cy="642960"/>
          </a:xfrm>
          <a:prstGeom prst="rect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.s file (Assembly code)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0" name="Google Shape;217;p5"/>
          <p:cNvSpPr/>
          <p:nvPr/>
        </p:nvSpPr>
        <p:spPr>
          <a:xfrm>
            <a:off x="5882400" y="4187160"/>
            <a:ext cx="2095200" cy="3974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Assembling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1" name="Google Shape;218;p5"/>
          <p:cNvSpPr/>
          <p:nvPr/>
        </p:nvSpPr>
        <p:spPr>
          <a:xfrm>
            <a:off x="2971800" y="4665240"/>
            <a:ext cx="3352320" cy="642960"/>
          </a:xfrm>
          <a:prstGeom prst="rect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.o file (Object code in binaries)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2" name="Google Shape;219;p5"/>
          <p:cNvSpPr/>
          <p:nvPr/>
        </p:nvSpPr>
        <p:spPr>
          <a:xfrm>
            <a:off x="5891040" y="5392440"/>
            <a:ext cx="2095200" cy="3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Linking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3" name="Google Shape;220;p5"/>
          <p:cNvSpPr/>
          <p:nvPr/>
        </p:nvSpPr>
        <p:spPr>
          <a:xfrm>
            <a:off x="2974680" y="5867280"/>
            <a:ext cx="3352320" cy="642960"/>
          </a:xfrm>
          <a:prstGeom prst="rect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.exe file (Executable file)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144" name="Google Shape;221;p5"/>
          <p:cNvCxnSpPr>
            <a:stCxn id="135" idx="2"/>
            <a:endCxn id="138" idx="0"/>
          </p:cNvCxnSpPr>
          <p:nvPr/>
        </p:nvCxnSpPr>
        <p:spPr>
          <a:xfrm>
            <a:off x="4647960" y="1904400"/>
            <a:ext cx="360" cy="45828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stealth" w="med"/>
          </a:ln>
        </p:spPr>
      </p:cxnSp>
      <p:cxnSp>
        <p:nvCxnSpPr>
          <p:cNvPr id="145" name="Google Shape;222;p5"/>
          <p:cNvCxnSpPr>
            <a:stCxn id="138" idx="2"/>
            <a:endCxn id="139" idx="0"/>
          </p:cNvCxnSpPr>
          <p:nvPr/>
        </p:nvCxnSpPr>
        <p:spPr>
          <a:xfrm>
            <a:off x="4647960" y="3005280"/>
            <a:ext cx="3240" cy="45864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stealth" w="med"/>
          </a:ln>
        </p:spPr>
      </p:cxnSp>
      <p:cxnSp>
        <p:nvCxnSpPr>
          <p:cNvPr id="146" name="Google Shape;223;p5"/>
          <p:cNvCxnSpPr>
            <a:stCxn id="139" idx="2"/>
            <a:endCxn id="141" idx="0"/>
          </p:cNvCxnSpPr>
          <p:nvPr/>
        </p:nvCxnSpPr>
        <p:spPr>
          <a:xfrm flipH="1">
            <a:off x="4647960" y="4106520"/>
            <a:ext cx="3240" cy="55908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stealth" w="med"/>
          </a:ln>
        </p:spPr>
      </p:cxnSp>
      <p:cxnSp>
        <p:nvCxnSpPr>
          <p:cNvPr id="147" name="Google Shape;224;p5"/>
          <p:cNvCxnSpPr>
            <a:stCxn id="141" idx="2"/>
            <a:endCxn id="143" idx="0"/>
          </p:cNvCxnSpPr>
          <p:nvPr/>
        </p:nvCxnSpPr>
        <p:spPr>
          <a:xfrm>
            <a:off x="4647960" y="5308200"/>
            <a:ext cx="3240" cy="55944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stealth" w="med"/>
          </a:ln>
        </p:spPr>
      </p:cxnSp>
      <p:sp>
        <p:nvSpPr>
          <p:cNvPr id="148" name="PlaceHolder 1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F6E9AA-E16D-4511-B01C-AB6290BB08E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49" name="Google Shape;226;p5"/>
          <p:cNvSpPr/>
          <p:nvPr/>
        </p:nvSpPr>
        <p:spPr>
          <a:xfrm>
            <a:off x="493200" y="484920"/>
            <a:ext cx="833796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Stages of compiling overview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63;gb2ded0874e_0_0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Von Neumann Architecture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151" name="Google Shape;264;gb2ded0874e_0_0"/>
          <p:cNvSpPr/>
          <p:nvPr/>
        </p:nvSpPr>
        <p:spPr>
          <a:xfrm>
            <a:off x="493200" y="1235880"/>
            <a:ext cx="833796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 super simplified diagram of a computer diagram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52" name="Google Shape;265;gb2ded0874e_0_0"/>
          <p:cNvSpPr/>
          <p:nvPr/>
        </p:nvSpPr>
        <p:spPr>
          <a:xfrm>
            <a:off x="1179000" y="1901160"/>
            <a:ext cx="1126080" cy="85572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Memory</a:t>
            </a:r>
            <a:endParaRPr b="0" lang="en-SG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(RAM)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153" name="Google Shape;266;gb2ded0874e_0_0"/>
          <p:cNvSpPr/>
          <p:nvPr/>
        </p:nvSpPr>
        <p:spPr>
          <a:xfrm>
            <a:off x="1179000" y="3120120"/>
            <a:ext cx="1126080" cy="123048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CPU (Central Processing Unit)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154" name="Google Shape;267;gb2ded0874e_0_0"/>
          <p:cNvSpPr/>
          <p:nvPr/>
        </p:nvSpPr>
        <p:spPr>
          <a:xfrm>
            <a:off x="3195000" y="3120120"/>
            <a:ext cx="1643400" cy="123048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ALU (Arithmetic Logical Unit)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155" name="Google Shape;268;gb2ded0874e_0_0"/>
          <p:cNvSpPr/>
          <p:nvPr/>
        </p:nvSpPr>
        <p:spPr>
          <a:xfrm>
            <a:off x="1333080" y="4952520"/>
            <a:ext cx="817920" cy="53244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Input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156" name="Google Shape;269;gb2ded0874e_0_0"/>
          <p:cNvSpPr/>
          <p:nvPr/>
        </p:nvSpPr>
        <p:spPr>
          <a:xfrm>
            <a:off x="5527800" y="3468960"/>
            <a:ext cx="817920" cy="53244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Arial"/>
              </a:rPr>
              <a:t>Output</a:t>
            </a:r>
            <a:endParaRPr b="0" lang="en-SG" sz="1500" spc="-1" strike="noStrike">
              <a:latin typeface="Arial"/>
            </a:endParaRPr>
          </a:p>
        </p:txBody>
      </p:sp>
      <p:cxnSp>
        <p:nvCxnSpPr>
          <p:cNvPr id="157" name="Google Shape;270;gb2ded0874e_0_0"/>
          <p:cNvCxnSpPr>
            <a:stCxn id="152" idx="2"/>
            <a:endCxn id="153" idx="0"/>
          </p:cNvCxnSpPr>
          <p:nvPr/>
        </p:nvCxnSpPr>
        <p:spPr>
          <a:xfrm>
            <a:off x="1742040" y="2756880"/>
            <a:ext cx="360" cy="363600"/>
          </a:xfrm>
          <a:prstGeom prst="straightConnector1">
            <a:avLst/>
          </a:prstGeom>
          <a:ln w="9525">
            <a:solidFill>
              <a:srgbClr val="000000">
                <a:lumMod val="95000"/>
                <a:lumOff val="5000"/>
              </a:srgbClr>
            </a:solidFill>
            <a:round/>
            <a:tailEnd len="med" type="triangle" w="med"/>
          </a:ln>
        </p:spPr>
      </p:cxnSp>
      <p:cxnSp>
        <p:nvCxnSpPr>
          <p:cNvPr id="158" name="Google Shape;271;gb2ded0874e_0_0"/>
          <p:cNvCxnSpPr>
            <a:stCxn id="153" idx="3"/>
            <a:endCxn id="154" idx="1"/>
          </p:cNvCxnSpPr>
          <p:nvPr/>
        </p:nvCxnSpPr>
        <p:spPr>
          <a:xfrm>
            <a:off x="2305080" y="3735360"/>
            <a:ext cx="890280" cy="360"/>
          </a:xfrm>
          <a:prstGeom prst="straightConnector1">
            <a:avLst/>
          </a:prstGeom>
          <a:ln w="9525">
            <a:solidFill>
              <a:srgbClr val="000000">
                <a:lumMod val="95000"/>
                <a:lumOff val="5000"/>
              </a:srgbClr>
            </a:solidFill>
            <a:round/>
            <a:tailEnd len="med" type="triangle" w="med"/>
          </a:ln>
        </p:spPr>
      </p:cxnSp>
      <p:cxnSp>
        <p:nvCxnSpPr>
          <p:cNvPr id="159" name="Google Shape;272;gb2ded0874e_0_0"/>
          <p:cNvCxnSpPr>
            <a:stCxn id="155" idx="0"/>
            <a:endCxn id="153" idx="2"/>
          </p:cNvCxnSpPr>
          <p:nvPr/>
        </p:nvCxnSpPr>
        <p:spPr>
          <a:xfrm flipV="1">
            <a:off x="1742040" y="4350600"/>
            <a:ext cx="360" cy="602280"/>
          </a:xfrm>
          <a:prstGeom prst="straightConnector1">
            <a:avLst/>
          </a:prstGeom>
          <a:ln w="9525">
            <a:solidFill>
              <a:srgbClr val="000000">
                <a:lumMod val="95000"/>
                <a:lumOff val="5000"/>
              </a:srgbClr>
            </a:solidFill>
            <a:round/>
            <a:tailEnd len="med" type="triangle" w="med"/>
          </a:ln>
        </p:spPr>
      </p:cxnSp>
      <p:cxnSp>
        <p:nvCxnSpPr>
          <p:cNvPr id="160" name="Google Shape;273;gb2ded0874e_0_0"/>
          <p:cNvCxnSpPr>
            <a:stCxn id="154" idx="3"/>
            <a:endCxn id="156" idx="1"/>
          </p:cNvCxnSpPr>
          <p:nvPr/>
        </p:nvCxnSpPr>
        <p:spPr>
          <a:xfrm flipV="1">
            <a:off x="4838400" y="3735000"/>
            <a:ext cx="689760" cy="720"/>
          </a:xfrm>
          <a:prstGeom prst="straightConnector1">
            <a:avLst/>
          </a:prstGeom>
          <a:ln w="9525">
            <a:solidFill>
              <a:srgbClr val="000000">
                <a:lumMod val="95000"/>
                <a:lumOff val="5000"/>
              </a:srgbClr>
            </a:solidFill>
            <a:round/>
            <a:tailEnd len="med" type="triangle" w="med"/>
          </a:ln>
        </p:spPr>
      </p:cxnSp>
      <p:cxnSp>
        <p:nvCxnSpPr>
          <p:cNvPr id="161" name="Google Shape;274;gb2ded0874e_0_0"/>
          <p:cNvCxnSpPr>
            <a:stCxn id="153" idx="0"/>
            <a:endCxn id="152" idx="2"/>
          </p:cNvCxnSpPr>
          <p:nvPr/>
        </p:nvCxnSpPr>
        <p:spPr>
          <a:xfrm flipV="1">
            <a:off x="1742040" y="2756880"/>
            <a:ext cx="360" cy="363600"/>
          </a:xfrm>
          <a:prstGeom prst="straightConnector1">
            <a:avLst/>
          </a:prstGeom>
          <a:ln w="9525">
            <a:solidFill>
              <a:srgbClr val="000000">
                <a:lumMod val="95000"/>
                <a:lumOff val="5000"/>
              </a:srgbClr>
            </a:solidFill>
            <a:round/>
            <a:tailEnd len="med" type="triangle" w="med"/>
          </a:ln>
        </p:spPr>
      </p:cxnSp>
      <p:cxnSp>
        <p:nvCxnSpPr>
          <p:cNvPr id="162" name="Connector: Elbow 5"/>
          <p:cNvCxnSpPr>
            <a:stCxn id="156" idx="0"/>
            <a:endCxn id="152" idx="3"/>
          </p:cNvCxnSpPr>
          <p:nvPr/>
        </p:nvCxnSpPr>
        <p:spPr>
          <a:xfrm flipV="1" rot="16200000">
            <a:off x="3551040" y="1082880"/>
            <a:ext cx="1140480" cy="3632040"/>
          </a:xfrm>
          <a:prstGeom prst="bentConnector2">
            <a:avLst/>
          </a:prstGeom>
          <a:ln>
            <a:solidFill>
              <a:srgbClr val="4a7ebb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56;gb2657b74bb_0_231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4 Basic cycle of computer system (CPU)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164" name="Google Shape;257;gb2657b74bb_0_231"/>
          <p:cNvSpPr/>
          <p:nvPr/>
        </p:nvSpPr>
        <p:spPr>
          <a:xfrm>
            <a:off x="493200" y="1341360"/>
            <a:ext cx="8337960" cy="38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Fetch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Fetch data from memory/control unit.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Decode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breaks down the information to opcode and operands.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Execute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(ALU)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processed the decoded data in the ALU for results.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Write Back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write back the result to storage.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or use it as output.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or return cycle etc… 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Predict? Revert? …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32;gb2657b74bb_0_176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Memory - RAM (Random Access Memory)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166" name="Google Shape;233;gb2657b74bb_0_176"/>
          <p:cNvSpPr/>
          <p:nvPr/>
        </p:nvSpPr>
        <p:spPr>
          <a:xfrm>
            <a:off x="493200" y="1523880"/>
            <a:ext cx="777384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Stored data and instruction for program execution temporary.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Temporary allocated space for computer programs to run it’s program instructions.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239;gb2657b74bb_0_196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instruction?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168" name="Google Shape;240;gb2657b74bb_0_196"/>
          <p:cNvSpPr/>
          <p:nvPr/>
        </p:nvSpPr>
        <p:spPr>
          <a:xfrm>
            <a:off x="493200" y="1439280"/>
            <a:ext cx="8337960" cy="17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Instruction are expression of basic operation.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Computer instruction are made up of op-code, operands and sources.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Basic expressions of basic operations: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e.g. +, -, *, / 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Basic programming using Programming C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98;p2"/>
          <p:cNvSpPr/>
          <p:nvPr/>
        </p:nvSpPr>
        <p:spPr>
          <a:xfrm>
            <a:off x="321840" y="1433880"/>
            <a:ext cx="8821800" cy="30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5000"/>
          </a:bodyPr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1. introduction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2. some Unix/Linux command using cygwin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3. stages of Compiling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4. introduction, data types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5. printf, scanf, Precedence Table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6. if, else if, else, ternary, switch, break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7. for loop, while, do while, continue, break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8. function declaration, definition nation, read complex declaration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9. array, read complex declaration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10. pointer, pointer and array relation, double pointer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11. malloc(memory allocation)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12. struct, union</a:t>
            </a:r>
            <a:endParaRPr b="0" lang="en-SG" sz="155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13. struct memory layout, size of struct/union</a:t>
            </a:r>
            <a:endParaRPr b="0" lang="en-SG" sz="1550" spc="-1" strike="noStrike">
              <a:latin typeface="Arial"/>
            </a:endParaRPr>
          </a:p>
        </p:txBody>
      </p:sp>
      <p:sp>
        <p:nvSpPr>
          <p:cNvPr id="93" name="Google Shape;99;p2"/>
          <p:cNvSpPr/>
          <p:nvPr/>
        </p:nvSpPr>
        <p:spPr>
          <a:xfrm>
            <a:off x="533520" y="4600800"/>
            <a:ext cx="809388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550" spc="-1" strike="noStrike" u="sng">
                <a:solidFill>
                  <a:schemeClr val="dk1"/>
                </a:solidFill>
                <a:highlight>
                  <a:srgbClr val="ffffff"/>
                </a:highlight>
                <a:uFillTx/>
                <a:latin typeface="Courier New"/>
                <a:ea typeface="Courier New"/>
              </a:rPr>
              <a:t>never move onto the next topic if absolute zero idea on how pointer works.</a:t>
            </a:r>
            <a:endParaRPr b="0" lang="en-SG" sz="155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69254D-5DC8-4DE9-BC84-02E3A1D9C5B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46;gb2657b74bb_0_212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Example: Opcode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170" name="Google Shape;247;gb2657b74bb_0_212"/>
          <p:cNvSpPr/>
          <p:nvPr/>
        </p:nvSpPr>
        <p:spPr>
          <a:xfrm>
            <a:off x="493200" y="3152160"/>
            <a:ext cx="833796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Representation of instructions in 1 and 0</a:t>
            </a:r>
            <a:endParaRPr b="0" lang="en-SG" sz="2000" spc="-1" strike="noStrike">
              <a:latin typeface="Arial"/>
            </a:endParaRPr>
          </a:p>
        </p:txBody>
      </p:sp>
      <p:graphicFrame>
        <p:nvGraphicFramePr>
          <p:cNvPr id="171" name="Google Shape;248;gb2657b74bb_0_212"/>
          <p:cNvGraphicFramePr/>
          <p:nvPr/>
        </p:nvGraphicFramePr>
        <p:xfrm>
          <a:off x="493200" y="3675600"/>
          <a:ext cx="4367520" cy="380520"/>
        </p:xfrm>
        <a:graphic>
          <a:graphicData uri="http://schemas.openxmlformats.org/drawingml/2006/table">
            <a:tbl>
              <a:tblPr/>
              <a:tblGrid>
                <a:gridCol w="1091880"/>
                <a:gridCol w="1091880"/>
                <a:gridCol w="1091880"/>
                <a:gridCol w="109188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Google Shape;249;gb2657b74bb_0_212"/>
          <p:cNvGraphicFramePr/>
          <p:nvPr/>
        </p:nvGraphicFramePr>
        <p:xfrm>
          <a:off x="493200" y="4759560"/>
          <a:ext cx="4367520" cy="380520"/>
        </p:xfrm>
        <a:graphic>
          <a:graphicData uri="http://schemas.openxmlformats.org/drawingml/2006/table">
            <a:tbl>
              <a:tblPr/>
              <a:tblGrid>
                <a:gridCol w="1091880"/>
                <a:gridCol w="1091880"/>
                <a:gridCol w="1091880"/>
                <a:gridCol w="109188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0x5B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0x9B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0x7B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0x6B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3" name="Google Shape;250;gb2657b74bb_0_212"/>
          <p:cNvSpPr/>
          <p:nvPr/>
        </p:nvSpPr>
        <p:spPr>
          <a:xfrm>
            <a:off x="493200" y="4184640"/>
            <a:ext cx="83379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Encoded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74" name="Rectangle 1"/>
          <p:cNvSpPr/>
          <p:nvPr/>
        </p:nvSpPr>
        <p:spPr>
          <a:xfrm>
            <a:off x="493200" y="1135800"/>
            <a:ext cx="567900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z &lt;- x + y</a:t>
            </a:r>
            <a:endParaRPr b="0" lang="en-SG" sz="2000" spc="-1" strike="noStrike">
              <a:latin typeface="Arial"/>
            </a:endParaRPr>
          </a:p>
          <a:p>
            <a:pPr lvl="1" marL="9144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x, y, z are what we called operands </a:t>
            </a:r>
            <a:endParaRPr b="0" lang="en-SG" sz="2000" spc="-1" strike="noStrike">
              <a:latin typeface="Arial"/>
            </a:endParaRPr>
          </a:p>
          <a:p>
            <a:pPr lvl="2" marL="13716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x, y are called sources.</a:t>
            </a:r>
            <a:endParaRPr b="0" lang="en-SG" sz="2000" spc="-1" strike="noStrike">
              <a:latin typeface="Arial"/>
            </a:endParaRPr>
          </a:p>
          <a:p>
            <a:pPr lvl="2" marL="13716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z are called destination operands.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Etc… </a:t>
            </a: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42160C-CF7D-4724-8BCB-ACFA6885A68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286;gc94fffdc67_0_65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History</a:t>
            </a:r>
            <a:endParaRPr b="0" lang="en-SG" sz="2400" spc="-1" strike="noStrike">
              <a:latin typeface="Arial"/>
            </a:endParaRPr>
          </a:p>
        </p:txBody>
      </p:sp>
      <p:pic>
        <p:nvPicPr>
          <p:cNvPr id="178" name="Google Shape;287;gc94fffdc67_0_65" descr=""/>
          <p:cNvPicPr/>
          <p:nvPr/>
        </p:nvPicPr>
        <p:blipFill>
          <a:blip r:embed="rId1"/>
          <a:stretch/>
        </p:blipFill>
        <p:spPr>
          <a:xfrm>
            <a:off x="894240" y="913320"/>
            <a:ext cx="7033680" cy="58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293;gc94fffdc67_0_72"/>
          <p:cNvSpPr/>
          <p:nvPr/>
        </p:nvSpPr>
        <p:spPr>
          <a:xfrm>
            <a:off x="493200" y="484920"/>
            <a:ext cx="83379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History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2400" spc="-1" strike="noStrike">
              <a:latin typeface="Arial"/>
            </a:endParaRPr>
          </a:p>
        </p:txBody>
      </p:sp>
      <p:pic>
        <p:nvPicPr>
          <p:cNvPr id="180" name="Google Shape;294;gc94fffdc67_0_72" descr=""/>
          <p:cNvPicPr/>
          <p:nvPr/>
        </p:nvPicPr>
        <p:blipFill>
          <a:blip r:embed="rId1"/>
          <a:stretch/>
        </p:blipFill>
        <p:spPr>
          <a:xfrm>
            <a:off x="402840" y="1485000"/>
            <a:ext cx="8337960" cy="4878720"/>
          </a:xfrm>
          <a:prstGeom prst="rect">
            <a:avLst/>
          </a:prstGeom>
          <a:ln w="0">
            <a:noFill/>
          </a:ln>
        </p:spPr>
      </p:pic>
      <p:sp>
        <p:nvSpPr>
          <p:cNvPr id="181" name="Google Shape;302;gb2657b74bb_0_222"/>
          <p:cNvSpPr/>
          <p:nvPr/>
        </p:nvSpPr>
        <p:spPr>
          <a:xfrm>
            <a:off x="402840" y="1073880"/>
            <a:ext cx="8337960" cy="5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lvl="1"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What if I can calculate math automatically?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301;gb2657b74bb_0_222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an algorithm?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183" name="Google Shape;302;gb2657b74bb_0_222"/>
          <p:cNvSpPr/>
          <p:nvPr/>
        </p:nvSpPr>
        <p:spPr>
          <a:xfrm>
            <a:off x="402840" y="1418040"/>
            <a:ext cx="8337960" cy="21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 very detailed step by step instructions to solve problems.</a:t>
            </a:r>
            <a:endParaRPr b="0" lang="en-SG" sz="2000" spc="-1" strike="noStrike">
              <a:latin typeface="Arial"/>
            </a:endParaRPr>
          </a:p>
          <a:p>
            <a:pPr marL="457200" indent="-37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It can be written in point form but mostly written in the form of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flowchart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for better visual representation.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308;ga5719a61be_0_12"/>
          <p:cNvSpPr/>
          <p:nvPr/>
        </p:nvSpPr>
        <p:spPr>
          <a:xfrm>
            <a:off x="2101680" y="1207800"/>
            <a:ext cx="601560" cy="6015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5" name="Google Shape;309;ga5719a61be_0_12"/>
          <p:cNvSpPr/>
          <p:nvPr/>
        </p:nvSpPr>
        <p:spPr>
          <a:xfrm>
            <a:off x="6443640" y="1207800"/>
            <a:ext cx="601560" cy="6015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SG" sz="1400" spc="-1" strike="noStrike">
              <a:latin typeface="Arial"/>
            </a:endParaRPr>
          </a:p>
        </p:txBody>
      </p:sp>
      <p:cxnSp>
        <p:nvCxnSpPr>
          <p:cNvPr id="186" name="Google Shape;310;ga5719a61be_0_12"/>
          <p:cNvCxnSpPr>
            <a:stCxn id="184" idx="6"/>
            <a:endCxn id="185" idx="2"/>
          </p:cNvCxnSpPr>
          <p:nvPr/>
        </p:nvCxnSpPr>
        <p:spPr>
          <a:xfrm>
            <a:off x="2703240" y="1508760"/>
            <a:ext cx="37407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7" name="Google Shape;311;ga5719a61be_0_12"/>
          <p:cNvSpPr/>
          <p:nvPr/>
        </p:nvSpPr>
        <p:spPr>
          <a:xfrm>
            <a:off x="226800" y="2299320"/>
            <a:ext cx="86043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Start at point A in front of the box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Bend left elbow 90 degree anti-clockwise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Bend right elbow 90 degree anti-clockwise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Bend your back 90 degree clockwise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Shift Left palm towards right palm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Can left palm continue shifting towards right? Yes - to step 7, No to step 5  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Shift right palm towards left palm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Can right palm continue shifting towards left ? Yes - to step 9, No to step 7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Bend your back 90 degree anti-clockwise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Now walk algorithm 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blah blah blah bend thigh, bend knee, bend toes, Ski-bi dibby dib yo da dub dub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reach point B? No to step 11 yes to step 13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Stop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E760F5-640A-4578-AABF-73704AE0591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89" name="Google Shape;301;gb2657b74bb_0_222"/>
          <p:cNvSpPr/>
          <p:nvPr/>
        </p:nvSpPr>
        <p:spPr>
          <a:xfrm>
            <a:off x="493200" y="484920"/>
            <a:ext cx="833796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Example how do you pick a box from point A to point B?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318;ga5719a61be_0_22"/>
          <p:cNvSpPr/>
          <p:nvPr/>
        </p:nvSpPr>
        <p:spPr>
          <a:xfrm>
            <a:off x="246600" y="1756440"/>
            <a:ext cx="5186880" cy="31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Start 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Let a and b be 2 positive number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if a &lt; b, go to step 4, else go to step 5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let r = remainder of b/a (b mod a), go to step 6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let r = remainder of a/b (a mod b)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let if r = 0 then go to step 8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let a = b, b = r, go to step 5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GCD is b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stop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1" name="Google Shape;319;ga5719a61be_0_22"/>
          <p:cNvSpPr/>
          <p:nvPr/>
        </p:nvSpPr>
        <p:spPr>
          <a:xfrm>
            <a:off x="5868000" y="1756440"/>
            <a:ext cx="3275640" cy="31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Example: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 = 24, b = 18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24 &lt; 18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r = 6 (24 mod 18) 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 = 18, b = 6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r = 0 (18 mod 6)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GCD = 6</a:t>
            </a:r>
            <a:endParaRPr b="0" lang="en-SG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stop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69FAB5-7217-432D-8FB8-AFE45F0CD53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93" name="Google Shape;301;gb2657b74bb_0_222"/>
          <p:cNvSpPr/>
          <p:nvPr/>
        </p:nvSpPr>
        <p:spPr>
          <a:xfrm>
            <a:off x="493200" y="484920"/>
            <a:ext cx="833796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GCD Euclid Algorithm (300 B.C)</a:t>
            </a:r>
            <a:endParaRPr b="0" lang="en-S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find the Greatest Common Divisor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325;gc601b80397_0_0"/>
          <p:cNvSpPr/>
          <p:nvPr/>
        </p:nvSpPr>
        <p:spPr>
          <a:xfrm>
            <a:off x="457200" y="1337400"/>
            <a:ext cx="5427000" cy="47754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Human Readable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38E413-A249-4B58-98B9-966EA21ECF7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96" name="Google Shape;328;gc601b80397_0_0"/>
          <p:cNvSpPr/>
          <p:nvPr/>
        </p:nvSpPr>
        <p:spPr>
          <a:xfrm>
            <a:off x="655560" y="4250880"/>
            <a:ext cx="1153080" cy="14878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Server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SQL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Etc…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97" name="Google Shape;329;gc601b80397_0_0"/>
          <p:cNvSpPr/>
          <p:nvPr/>
        </p:nvSpPr>
        <p:spPr>
          <a:xfrm>
            <a:off x="1876320" y="2666520"/>
            <a:ext cx="1899720" cy="30726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Normal or scripting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C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C++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C#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Python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Go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Java Script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LUA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Ruby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Perl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Etc… 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98" name="Google Shape;330;gc601b80397_0_0"/>
          <p:cNvSpPr/>
          <p:nvPr/>
        </p:nvSpPr>
        <p:spPr>
          <a:xfrm>
            <a:off x="655560" y="2666520"/>
            <a:ext cx="1153080" cy="14878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Web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HTML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CSS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etc..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99" name="Google Shape;331;gc601b80397_0_0"/>
          <p:cNvSpPr/>
          <p:nvPr/>
        </p:nvSpPr>
        <p:spPr>
          <a:xfrm>
            <a:off x="4015080" y="2286000"/>
            <a:ext cx="1675800" cy="7387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asm</a:t>
            </a:r>
            <a:endParaRPr b="0" lang="en-SG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ARM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0" name="Google Shape;332;gc601b80397_0_0"/>
          <p:cNvSpPr/>
          <p:nvPr/>
        </p:nvSpPr>
        <p:spPr>
          <a:xfrm>
            <a:off x="5982840" y="1337400"/>
            <a:ext cx="2602800" cy="12009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Computer Readable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(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Arial"/>
              </a:rPr>
              <a:t>Binaries)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Arial"/>
              </a:rPr>
              <a:t>(can be learn on how to read)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1" name="Google Shape;333;gc601b80397_0_0"/>
          <p:cNvSpPr/>
          <p:nvPr/>
        </p:nvSpPr>
        <p:spPr>
          <a:xfrm>
            <a:off x="550440" y="1770480"/>
            <a:ext cx="3335760" cy="41731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High-level language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2" name="Google Shape;334;gc601b80397_0_0"/>
          <p:cNvSpPr/>
          <p:nvPr/>
        </p:nvSpPr>
        <p:spPr>
          <a:xfrm>
            <a:off x="3939120" y="1770480"/>
            <a:ext cx="1855800" cy="18871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Low-level language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3" name="Google Shape;301;gb2657b74bb_0_222"/>
          <p:cNvSpPr/>
          <p:nvPr/>
        </p:nvSpPr>
        <p:spPr>
          <a:xfrm>
            <a:off x="493200" y="484920"/>
            <a:ext cx="833796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Type of programming language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DA428B-FCA0-481C-A975-1B5B9A1880F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05" name="Google Shape;341;gd218c442d2_0_0"/>
          <p:cNvSpPr/>
          <p:nvPr/>
        </p:nvSpPr>
        <p:spPr>
          <a:xfrm>
            <a:off x="740160" y="1342080"/>
            <a:ext cx="1963440" cy="72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Text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6" name="Google Shape;342;gd218c442d2_0_0"/>
          <p:cNvSpPr/>
          <p:nvPr/>
        </p:nvSpPr>
        <p:spPr>
          <a:xfrm>
            <a:off x="740160" y="2062440"/>
            <a:ext cx="1963440" cy="72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Global Variables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7" name="Google Shape;343;gd218c442d2_0_0"/>
          <p:cNvSpPr/>
          <p:nvPr/>
        </p:nvSpPr>
        <p:spPr>
          <a:xfrm>
            <a:off x="740160" y="2782440"/>
            <a:ext cx="1963440" cy="15094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Stack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(local variables)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(grows downwards)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8" name="Google Shape;344;gd218c442d2_0_0"/>
          <p:cNvSpPr/>
          <p:nvPr/>
        </p:nvSpPr>
        <p:spPr>
          <a:xfrm>
            <a:off x="740160" y="4292640"/>
            <a:ext cx="1963440" cy="15094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Heap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(dynamic memory allocation)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(grows upwards)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9" name="Google Shape;345;gd218c442d2_0_0"/>
          <p:cNvSpPr/>
          <p:nvPr/>
        </p:nvSpPr>
        <p:spPr>
          <a:xfrm>
            <a:off x="2916000" y="5548680"/>
            <a:ext cx="1770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Low memory Address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0" name="Google Shape;346;gd218c442d2_0_0"/>
          <p:cNvSpPr/>
          <p:nvPr/>
        </p:nvSpPr>
        <p:spPr>
          <a:xfrm>
            <a:off x="2916000" y="2516400"/>
            <a:ext cx="1909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High memory Address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1" name="Google Shape;348;gd218c442d2_0_0"/>
          <p:cNvSpPr/>
          <p:nvPr/>
        </p:nvSpPr>
        <p:spPr>
          <a:xfrm>
            <a:off x="5037480" y="2516400"/>
            <a:ext cx="1326960" cy="16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0x12345678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0x12345670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0x1234566F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0x12345668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2" name="Google Shape;349;gd218c442d2_0_0"/>
          <p:cNvSpPr/>
          <p:nvPr/>
        </p:nvSpPr>
        <p:spPr>
          <a:xfrm>
            <a:off x="5037480" y="4471560"/>
            <a:ext cx="1326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0x0000000F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0x00000008</a:t>
            </a:r>
            <a:endParaRPr b="0" lang="en-SG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0x00000000</a:t>
            </a:r>
            <a:endParaRPr b="0" lang="en-SG" sz="1400" spc="-1" strike="noStrike">
              <a:latin typeface="Arial"/>
            </a:endParaRPr>
          </a:p>
        </p:txBody>
      </p:sp>
      <p:cxnSp>
        <p:nvCxnSpPr>
          <p:cNvPr id="213" name="Google Shape;350;gd218c442d2_0_0"/>
          <p:cNvCxnSpPr/>
          <p:nvPr/>
        </p:nvCxnSpPr>
        <p:spPr>
          <a:xfrm>
            <a:off x="3801240" y="2916360"/>
            <a:ext cx="7560" cy="72504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14" name="Google Shape;351;gd218c442d2_0_0"/>
          <p:cNvCxnSpPr>
            <a:stCxn id="209" idx="0"/>
          </p:cNvCxnSpPr>
          <p:nvPr/>
        </p:nvCxnSpPr>
        <p:spPr>
          <a:xfrm flipV="1">
            <a:off x="3801240" y="4759200"/>
            <a:ext cx="360" cy="78984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15" name="Google Shape;301;gb2657b74bb_0_222"/>
          <p:cNvSpPr/>
          <p:nvPr/>
        </p:nvSpPr>
        <p:spPr>
          <a:xfrm>
            <a:off x="493200" y="484920"/>
            <a:ext cx="833796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A basic program memory layout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C++ topic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07;gbebf32a835_0_0"/>
          <p:cNvSpPr/>
          <p:nvPr/>
        </p:nvSpPr>
        <p:spPr>
          <a:xfrm>
            <a:off x="668880" y="1434240"/>
            <a:ext cx="8474760" cy="37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1. namespace, scoping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2. r reference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3. CPP class, default ctor, ctor, copy ctor, const function, ctor/dtor order 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4. CPP compiler generate ctor, class member initialization, this, 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5. Operator function overload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6. vector, string, stack, queue etc... copy ctor methods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7. function template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8. function overloading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9. read complex declaration 2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10. iterator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11. class template, template specialization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12. template T 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13. inheritance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SG" sz="155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CB1DE3-5552-4AA9-AC17-CB19A44A7A0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Advanced C++</a:t>
            </a:r>
            <a:endParaRPr b="0" lang="en-S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15;gbebf32a835_0_9"/>
          <p:cNvSpPr/>
          <p:nvPr/>
        </p:nvSpPr>
        <p:spPr>
          <a:xfrm>
            <a:off x="575640" y="1434240"/>
            <a:ext cx="8568000" cy="35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1. move ctor, constructor/dtor order recap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2. virtual function, virtual table, abstract class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3. inheritance with virtual function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4. read complex declaration 3, a little bit on goto:,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5. static_cast, dynamic_cast, reinterpret_cast, const_cast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6. ref collapsing rules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7. functor, lamda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8. std::forward, std::move, 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9. varadic template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.. type erasure, meta programming, tuple, reflection etc…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10. On your own, good luck</a:t>
            </a:r>
            <a:endParaRPr b="0" lang="en-SG" sz="15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SG" sz="155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EF5C9E-C1C5-4C01-A284-E32298CCD9B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SG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22;gb2657b74bb_0_80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Why learn C and C++ for starters?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02" name="Google Shape;123;gb2657b74bb_0_80"/>
          <p:cNvSpPr/>
          <p:nvPr/>
        </p:nvSpPr>
        <p:spPr>
          <a:xfrm>
            <a:off x="493200" y="1137960"/>
            <a:ext cx="833796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3164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By learning to drive an auto car, requires you to relearn manual car.</a:t>
            </a:r>
            <a:endParaRPr b="0" lang="en-SG" sz="2000" spc="-1" strike="noStrike">
              <a:latin typeface="Arial"/>
            </a:endParaRPr>
          </a:p>
          <a:p>
            <a:pPr marL="43164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By learning to drive a manual car, you can learn auto car on you own.</a:t>
            </a:r>
            <a:endParaRPr b="0" lang="en-SG" sz="2000" spc="-1" strike="noStrike">
              <a:latin typeface="Arial"/>
            </a:endParaRPr>
          </a:p>
          <a:p>
            <a:pPr marL="43164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 and C++ is just like a manual car.</a:t>
            </a:r>
            <a:endParaRPr b="0" lang="en-SG" sz="2000" spc="-1" strike="noStrike">
              <a:latin typeface="Arial"/>
            </a:endParaRPr>
          </a:p>
          <a:p>
            <a:pPr marL="43164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 rest of any programming languages is an auto car.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22;gb2657b74bb_0_80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typing?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04" name="Google Shape;123;gb2657b74bb_0_80"/>
          <p:cNvSpPr/>
          <p:nvPr/>
        </p:nvSpPr>
        <p:spPr>
          <a:xfrm>
            <a:off x="493200" y="1137960"/>
            <a:ext cx="833796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54612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 act of typing text using a keyboard.</a:t>
            </a:r>
            <a:endParaRPr b="0" lang="en-SG" sz="2000" spc="-1" strike="noStrike">
              <a:latin typeface="Arial"/>
            </a:endParaRPr>
          </a:p>
          <a:p>
            <a:pPr marL="54612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 act of typing text on a text-based program in a human-readable languages such as English etc… 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29;gbebf32a835_0_24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programming?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06" name="Google Shape;130;gbebf32a835_0_24"/>
          <p:cNvSpPr/>
          <p:nvPr/>
        </p:nvSpPr>
        <p:spPr>
          <a:xfrm>
            <a:off x="493200" y="1341360"/>
            <a:ext cx="86504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 act of typing text using a programming language.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36;gc94fffdc67_0_1"/>
          <p:cNvSpPr/>
          <p:nvPr/>
        </p:nvSpPr>
        <p:spPr>
          <a:xfrm>
            <a:off x="493200" y="484920"/>
            <a:ext cx="833796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2 type of things on a computer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08" name="Google Shape;137;gc94fffdc67_0_1"/>
          <p:cNvSpPr/>
          <p:nvPr/>
        </p:nvSpPr>
        <p:spPr>
          <a:xfrm>
            <a:off x="493200" y="1341360"/>
            <a:ext cx="8337960" cy="16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There are only 2 main categories in a computer</a:t>
            </a:r>
            <a:endParaRPr b="0" lang="en-SG" sz="2000" spc="-1" strike="noStrike">
              <a:latin typeface="Arial"/>
            </a:endParaRPr>
          </a:p>
          <a:p>
            <a:pPr lvl="1" marL="9144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text file (.txt, .png, .jpg, .mp3, .mp4 etc… )</a:t>
            </a:r>
            <a:endParaRPr b="0" lang="en-SG" sz="2000" spc="-1" strike="noStrike">
              <a:latin typeface="Arial"/>
            </a:endParaRPr>
          </a:p>
          <a:p>
            <a:pPr lvl="1" marL="914400" indent="-368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  <a:ea typeface="Calibri"/>
              </a:rPr>
              <a:t>application (.exe file, cmd console, game.exe, etc… )</a:t>
            </a:r>
            <a:endParaRPr b="0" lang="en-S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43;gc94fffdc67_0_7"/>
          <p:cNvSpPr/>
          <p:nvPr/>
        </p:nvSpPr>
        <p:spPr>
          <a:xfrm>
            <a:off x="493200" y="484920"/>
            <a:ext cx="833796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What is a text file? (details)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110" name="Google Shape;144;gc94fffdc67_0_7"/>
          <p:cNvSpPr/>
          <p:nvPr/>
        </p:nvSpPr>
        <p:spPr>
          <a:xfrm>
            <a:off x="3591360" y="1197000"/>
            <a:ext cx="1960920" cy="51912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text file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11" name="Google Shape;145;gc94fffdc67_0_7"/>
          <p:cNvSpPr/>
          <p:nvPr/>
        </p:nvSpPr>
        <p:spPr>
          <a:xfrm>
            <a:off x="493200" y="2129400"/>
            <a:ext cx="2566800" cy="185652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plain old text file:</a:t>
            </a:r>
            <a:endParaRPr b="0" lang="en-SG" sz="16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.txt file</a:t>
            </a:r>
            <a:endParaRPr b="0" lang="en-SG" sz="16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.cpp file</a:t>
            </a:r>
            <a:endParaRPr b="0" lang="en-SG" sz="16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human readable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12" name="Google Shape;146;gc94fffdc67_0_7"/>
          <p:cNvSpPr/>
          <p:nvPr/>
        </p:nvSpPr>
        <p:spPr>
          <a:xfrm>
            <a:off x="4041360" y="2129400"/>
            <a:ext cx="4857120" cy="106236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Encrypted file</a:t>
            </a:r>
            <a:endParaRPr b="0" lang="en-SG" sz="16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.png, .jpg, .mp3, .mp4, .dll etc...</a:t>
            </a:r>
            <a:endParaRPr b="0" lang="en-SG" sz="16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Mostly unreadable</a:t>
            </a:r>
            <a:endParaRPr b="0" lang="en-SG" sz="1600" spc="-1" strike="noStrike">
              <a:latin typeface="Arial"/>
            </a:endParaRPr>
          </a:p>
        </p:txBody>
      </p:sp>
      <p:cxnSp>
        <p:nvCxnSpPr>
          <p:cNvPr id="113" name="Google Shape;147;gc94fffdc67_0_7"/>
          <p:cNvCxnSpPr>
            <a:stCxn id="110" idx="1"/>
            <a:endCxn id="111" idx="0"/>
          </p:cNvCxnSpPr>
          <p:nvPr/>
        </p:nvCxnSpPr>
        <p:spPr>
          <a:xfrm flipH="1">
            <a:off x="1776600" y="1456560"/>
            <a:ext cx="1815120" cy="67320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cxnSp>
        <p:nvCxnSpPr>
          <p:cNvPr id="114" name="Google Shape;148;gc94fffdc67_0_7"/>
          <p:cNvCxnSpPr>
            <a:stCxn id="110" idx="3"/>
            <a:endCxn id="112" idx="0"/>
          </p:cNvCxnSpPr>
          <p:nvPr/>
        </p:nvCxnSpPr>
        <p:spPr>
          <a:xfrm>
            <a:off x="5552280" y="1456560"/>
            <a:ext cx="918000" cy="67320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15" name="Google Shape;149;gc94fffdc67_0_7"/>
          <p:cNvSpPr/>
          <p:nvPr/>
        </p:nvSpPr>
        <p:spPr>
          <a:xfrm>
            <a:off x="4041360" y="3486240"/>
            <a:ext cx="4857120" cy="117864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This file is “open” by using a program to “decrypt” these text file to view the content</a:t>
            </a:r>
            <a:endParaRPr b="0" lang="en-SG" sz="1600" spc="-1" strike="noStrike">
              <a:latin typeface="Arial"/>
            </a:endParaRPr>
          </a:p>
        </p:txBody>
      </p:sp>
      <p:cxnSp>
        <p:nvCxnSpPr>
          <p:cNvPr id="116" name="Google Shape;150;gc94fffdc67_0_7"/>
          <p:cNvCxnSpPr>
            <a:stCxn id="112" idx="2"/>
            <a:endCxn id="115" idx="0"/>
          </p:cNvCxnSpPr>
          <p:nvPr/>
        </p:nvCxnSpPr>
        <p:spPr>
          <a:xfrm>
            <a:off x="6469920" y="3191760"/>
            <a:ext cx="360" cy="29484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17" name="Google Shape;151;gc94fffdc67_0_7"/>
          <p:cNvSpPr/>
          <p:nvPr/>
        </p:nvSpPr>
        <p:spPr>
          <a:xfrm>
            <a:off x="4041360" y="5066640"/>
            <a:ext cx="4857120" cy="138960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When the file is “open”, the program provides user interfaces to display the file as picture, video or music etc… </a:t>
            </a:r>
            <a:endParaRPr b="0" lang="en-SG" sz="1600" spc="-1" strike="noStrike">
              <a:latin typeface="Arial"/>
            </a:endParaRPr>
          </a:p>
        </p:txBody>
      </p:sp>
      <p:cxnSp>
        <p:nvCxnSpPr>
          <p:cNvPr id="118" name="Google Shape;152;gc94fffdc67_0_7"/>
          <p:cNvCxnSpPr>
            <a:stCxn id="115" idx="2"/>
            <a:endCxn id="117" idx="0"/>
          </p:cNvCxnSpPr>
          <p:nvPr/>
        </p:nvCxnSpPr>
        <p:spPr>
          <a:xfrm>
            <a:off x="6469920" y="4664880"/>
            <a:ext cx="360" cy="40212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LibreOffice/7.4.0.3$Windows_X86_64 LibreOffice_project/f85e47c08ddd19c015c0114a68350214f7066f5a</Application>
  <AppVersion>15.0000</AppVersion>
  <Words>1537</Words>
  <Paragraphs>281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2021-05-15T03:17:05Z</dcterms:created>
  <dc:creator/>
  <dc:description/>
  <dc:language>en-SG</dc:language>
  <cp:lastModifiedBy/>
  <dcterms:modified xsi:type="dcterms:W3CDTF">2022-08-25T00:48:41Z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28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