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9.xml.rels" ContentType="application/vnd.openxmlformats-package.relationship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SG" sz="4400" spc="-1" strike="noStrike">
                <a:latin typeface="Arial"/>
              </a:rPr>
              <a:t>Click to move the slide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SG" sz="2000" spc="-1" strike="noStrike">
                <a:latin typeface="Arial"/>
              </a:rPr>
              <a:t>Click to edit the notes format</a:t>
            </a:r>
            <a:endParaRPr b="0" lang="en-SG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SG" sz="1400" spc="-1" strike="noStrike">
                <a:latin typeface="Times New Roman"/>
              </a:rPr>
              <a:t>&lt;header&gt;</a:t>
            </a:r>
            <a:endParaRPr b="0" lang="en-SG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SG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SG" sz="1400" spc="-1" strike="noStrike">
                <a:latin typeface="Times New Roman"/>
              </a:rPr>
              <a:t>&lt;date/time&gt;</a:t>
            </a:r>
            <a:endParaRPr b="0" lang="en-SG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SG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SG" sz="1400" spc="-1" strike="noStrike">
                <a:latin typeface="Times New Roman"/>
              </a:rPr>
              <a:t>&lt;footer&gt;</a:t>
            </a:r>
            <a:endParaRPr b="0" lang="en-SG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SG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fld id="{FC91FB98-BF7E-49AB-B859-7320780E2B3E}" type="slidenum">
              <a:rPr b="0" lang="en-SG" sz="1400" spc="-1" strike="noStrike">
                <a:latin typeface="Times New Roman"/>
              </a:rPr>
              <a:t>&lt;number&gt;</a:t>
            </a:fld>
            <a:endParaRPr b="0" lang="en-SG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hyperlink" Target="https://gcc.gnu.org/onlinedocs/gcc/Warning-Options.html" TargetMode="External"/><Relationship Id="rId2" Type="http://schemas.openxmlformats.org/officeDocument/2006/relationships/hyperlink" Target="https://stackoverflow.com/questions/17480543/why-do-ansi-and-std-c11-conflict-in-g#:~:text=So%20if%20you%20want%20to,before%20later%20features%20were%20added" TargetMode="External"/><Relationship Id="rId3" Type="http://schemas.openxmlformats.org/officeDocument/2006/relationships/slide" Target="../slides/slide12.xml"/><Relationship Id="rId4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hyperlink" Target="https://chortle.ccsu.edu/java5/Notes/chap09A/ch09_5.html" TargetMode="External"/><Relationship Id="rId2" Type="http://schemas.openxmlformats.org/officeDocument/2006/relationships/slide" Target="../slides/slide2.xml"/><Relationship Id="rId3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hyperlink" Target="https://chortle.ccsu.edu/java5/Notes/chap09A/ch09_5.html" TargetMode="External"/><Relationship Id="rId2" Type="http://schemas.openxmlformats.org/officeDocument/2006/relationships/slide" Target="../slides/slide39.xml"/><Relationship Id="rId3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C619967-882D-44DF-B77B-535B93BFEC66}" type="slidenum">
              <a:rPr b="0" lang="en-US" sz="1400" spc="-1" strike="noStrike">
                <a:latin typeface="Times New Roman"/>
              </a:rPr>
              <a:t>1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64994C-53AE-4C6F-B39E-D7270DAE917E}" type="slidenum">
              <a:rPr b="0" lang="en-US" sz="1400" spc="-1" strike="noStrike">
                <a:latin typeface="Times New Roman"/>
              </a:rPr>
              <a:t>1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8264D90-ABA1-4767-86CE-D85C879972BF}" type="slidenum">
              <a:rPr b="0" lang="en-US" sz="1400" spc="-1" strike="noStrike">
                <a:latin typeface="Times New Roman"/>
              </a:rPr>
              <a:t>1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(W flag) </a:t>
            </a:r>
            <a:r>
              <a:rPr b="0" lang="en-US" sz="1200" spc="-1" strike="noStrike" u="sng">
                <a:solidFill>
                  <a:schemeClr val="hlink"/>
                </a:solidFill>
                <a:uFillTx/>
                <a:latin typeface="Calibri"/>
                <a:ea typeface="Calibri"/>
                <a:hlinkClick r:id="rId1"/>
              </a:rPr>
              <a:t>https://gcc.gnu.org/onlinedocs/gcc/Warning-Options.html</a:t>
            </a:r>
            <a:endParaRPr b="0" lang="en-SG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(ansi) </a:t>
            </a:r>
            <a:r>
              <a:rPr b="0" lang="en-US" sz="1200" spc="-1" strike="noStrike" u="sng">
                <a:solidFill>
                  <a:schemeClr val="hlink"/>
                </a:solidFill>
                <a:uFillTx/>
                <a:latin typeface="Calibri"/>
                <a:ea typeface="Calibri"/>
                <a:hlinkClick r:id="rId2"/>
              </a:rPr>
              <a:t>https://stackoverflow.com/questions/17480543/why-do-ansi-and-std-c11-conflict-in-g#:~:text=So%20if%20you%20want%20to,before%20later%20features%20were%20added</a:t>
            </a:r>
            <a:r>
              <a:rPr b="0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.</a:t>
            </a:r>
            <a:endParaRPr b="0" lang="en-SG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SG" sz="12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9D03253-7CA0-4372-9BFE-6B8659344015}" type="slidenum">
              <a:rPr b="0" lang="en-US" sz="1400" spc="-1" strike="noStrike">
                <a:latin typeface="Times New Roman"/>
              </a:rPr>
              <a:t>1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C40B676-513F-4CE2-8DA9-6B22CDB74925}" type="slidenum">
              <a:rPr b="0" lang="en-US" sz="1400" spc="-1" strike="noStrike">
                <a:latin typeface="Times New Roman"/>
              </a:rPr>
              <a:t>1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9A77BAB-1877-4A28-ADDB-69151BBEE2C1}" type="slidenum">
              <a:rPr b="0" lang="en-US" sz="1400" spc="-1" strike="noStrike">
                <a:latin typeface="Times New Roman"/>
              </a:rPr>
              <a:t>1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2242D0A-AF31-4562-A4BC-27656E21BB7D}" type="slidenum">
              <a:rPr b="0" lang="en-US" sz="1400" spc="-1" strike="noStrike">
                <a:latin typeface="Times New Roman"/>
              </a:rPr>
              <a:t>1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1F884BC-F9B3-402C-8B71-C7C35956AC2D}" type="slidenum">
              <a:rPr b="0" lang="en-US" sz="1400" spc="-1" strike="noStrike">
                <a:latin typeface="Times New Roman"/>
              </a:rPr>
              <a:t>1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37E06D1-F055-4C81-B0A6-A665427C649E}" type="slidenum">
              <a:rPr b="0" lang="en-US" sz="1400" spc="-1" strike="noStrike">
                <a:latin typeface="Times New Roman"/>
              </a:rPr>
              <a:t>1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 u="sng">
                <a:solidFill>
                  <a:schemeClr val="hlink"/>
                </a:solidFill>
                <a:uFillTx/>
                <a:latin typeface="Calibri"/>
                <a:ea typeface="Calibri"/>
                <a:hlinkClick r:id="rId1"/>
              </a:rPr>
              <a:t>https://chortle.ccsu.edu/java5/Notes/chap09A/ch09_5.html</a:t>
            </a:r>
            <a:endParaRPr b="0" lang="en-SG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SG" sz="1200" spc="-1" strike="noStrike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C8D9763-9BCF-4BF3-8A96-EC399FC3236C}" type="slidenum">
              <a:rPr b="0" lang="en-US" sz="1400" spc="-1" strike="noStrike">
                <a:latin typeface="Times New Roman"/>
              </a:rPr>
              <a:t>1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4870D54-F1FB-4444-85EC-FFBD49E44B9D}" type="slidenum">
              <a:rPr b="0" lang="en-US" sz="1400" spc="-1" strike="noStrike">
                <a:latin typeface="Times New Roman"/>
              </a:rPr>
              <a:t>1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95A423C-9A43-4338-B1B8-E2EA2E9F15A6}" type="slidenum">
              <a:rPr b="0" lang="en-US" sz="1400" spc="-1" strike="noStrike">
                <a:latin typeface="Times New Roman"/>
              </a:rPr>
              <a:t>1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727D444-71D2-43F0-85F3-888FDED2E8F0}" type="slidenum">
              <a:rPr b="0" lang="en-US" sz="1400" spc="-1" strike="noStrike">
                <a:latin typeface="Times New Roman"/>
              </a:rPr>
              <a:t>1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8395BE3-2700-4691-83E1-6A0801B7660F}" type="slidenum">
              <a:rPr b="0" lang="en-US" sz="1400" spc="-1" strike="noStrike">
                <a:latin typeface="Times New Roman"/>
              </a:rPr>
              <a:t>1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48005BF-7D3E-429B-8DD1-30DF2715816B}" type="slidenum">
              <a:rPr b="0" lang="en-US" sz="1400" spc="-1" strike="noStrike">
                <a:latin typeface="Times New Roman"/>
              </a:rPr>
              <a:t>1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1168F02-DF4A-4385-9B9A-759B931ED443}" type="slidenum">
              <a:rPr b="0" lang="en-US" sz="1400" spc="-1" strike="noStrike">
                <a:latin typeface="Times New Roman"/>
              </a:rPr>
              <a:t>1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106D9EF-A767-4EFA-B0E7-B8C24A2FDA12}" type="slidenum">
              <a:rPr b="0" lang="en-US" sz="1400" spc="-1" strike="noStrike">
                <a:latin typeface="Times New Roman"/>
              </a:rPr>
              <a:t>1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8787B48-40F4-41E2-8EBB-4A4C3B9A2A3A}" type="slidenum">
              <a:rPr b="0" lang="en-US" sz="1400" spc="-1" strike="noStrike">
                <a:latin typeface="Times New Roman"/>
              </a:rPr>
              <a:t>1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5CCD93-E4BF-4864-A76A-BC4B236EF3BE}" type="slidenum">
              <a:rPr b="0" lang="en-US" sz="1400" spc="-1" strike="noStrike">
                <a:latin typeface="Times New Roman"/>
              </a:rPr>
              <a:t>1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DA2A4ED-7E34-4DEA-93DB-F2C63B113EB9}" type="slidenum">
              <a:rPr b="0" lang="en-US" sz="1400" spc="-1" strike="noStrike">
                <a:latin typeface="Times New Roman"/>
              </a:rPr>
              <a:t>1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47DA184-F9D2-4F86-878B-F22EE8E12735}" type="slidenum">
              <a:rPr b="0" lang="en-US" sz="1400" spc="-1" strike="noStrike">
                <a:latin typeface="Times New Roman"/>
              </a:rPr>
              <a:t>1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B7CA7A8-0884-44A6-BBC7-3A0545D33731}" type="slidenum">
              <a:rPr b="0" lang="en-US" sz="1400" spc="-1" strike="noStrike">
                <a:latin typeface="Times New Roman"/>
              </a:rPr>
              <a:t>1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4D83E52-1233-443E-90B0-44EBEC2CD40C}" type="slidenum">
              <a:rPr b="0" lang="en-US" sz="1400" spc="-1" strike="noStrike">
                <a:latin typeface="Times New Roman"/>
              </a:rPr>
              <a:t>1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4564738-542D-4A98-B211-0768C25BEC29}" type="slidenum">
              <a:rPr b="0" lang="en-US" sz="1400" spc="-1" strike="noStrike">
                <a:latin typeface="Times New Roman"/>
              </a:rPr>
              <a:t>1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2101A91-7449-407F-AE63-FD31A4C0CF63}" type="slidenum">
              <a:rPr b="0" lang="en-US" sz="1400" spc="-1" strike="noStrike">
                <a:latin typeface="Times New Roman"/>
              </a:rPr>
              <a:t>1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3D689FF-EAAF-4E8A-8307-40FB12ABD480}" type="slidenum">
              <a:rPr b="0" lang="en-US" sz="1400" spc="-1" strike="noStrike">
                <a:latin typeface="Times New Roman"/>
              </a:rPr>
              <a:t>1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EAE21B3-1B60-4E8D-956B-B5748555AD66}" type="slidenum">
              <a:rPr b="0" lang="en-US" sz="1400" spc="-1" strike="noStrike">
                <a:latin typeface="Times New Roman"/>
              </a:rPr>
              <a:t>&lt;number&gt;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 u="sng">
                <a:solidFill>
                  <a:schemeClr val="hlink"/>
                </a:solidFill>
                <a:uFillTx/>
                <a:latin typeface="Calibri"/>
                <a:ea typeface="Calibri"/>
                <a:hlinkClick r:id="rId1"/>
              </a:rPr>
              <a:t>https://chortle.ccsu.edu/java5/Notes/chap09A/ch09_5.html</a:t>
            </a:r>
            <a:endParaRPr b="0" lang="en-SG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SG" sz="1200" spc="-1" strike="noStrike"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8978805-F804-4685-8479-2B0EFAD3C394}" type="slidenum">
              <a:rPr b="0" lang="en-US" sz="1400" spc="-1" strike="noStrike">
                <a:latin typeface="Times New Roman"/>
              </a:rPr>
              <a:t>&lt;number&gt;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732405A-CCF1-420B-BEEF-AD2B04CCD1D6}" type="slidenum">
              <a:rPr b="0" lang="en-US" sz="1400" spc="-1" strike="noStrike">
                <a:latin typeface="Times New Roman"/>
              </a:rPr>
              <a:t>1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E21AD60-9CE5-447B-B82F-3EF98C660C7E}" type="slidenum">
              <a:rPr b="0" lang="en-US" sz="1400" spc="-1" strike="noStrike">
                <a:latin typeface="Times New Roman"/>
              </a:rPr>
              <a:t>1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D44F8A8-EF7F-49B1-A7B0-4030E4666BBE}" type="slidenum">
              <a:rPr b="0" lang="en-US" sz="1400" spc="-1" strike="noStrike">
                <a:latin typeface="Times New Roman"/>
              </a:rPr>
              <a:t>1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A8B48C9-5781-472C-B5F8-B2EA58BDCFB4}" type="slidenum">
              <a:rPr b="0" lang="en-US" sz="1400" spc="-1" strike="noStrike">
                <a:latin typeface="Times New Roman"/>
              </a:rPr>
              <a:t>1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A5C0F48-FA2D-4D11-B7E6-D2E900899421}" type="slidenum">
              <a:rPr b="0" lang="en-US" sz="1400" spc="-1" strike="noStrike">
                <a:latin typeface="Times New Roman"/>
              </a:rPr>
              <a:t>1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E209D5-C6C6-4A99-A923-E9923231F76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1DDE3C-5684-49C6-A58E-20A2DE2BC87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1E453F-AA24-48DB-B28B-040FCC95666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9B4434-0789-480B-9BE3-10D1180F0D7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A25D66-4FEC-4074-8E27-A00246B2D7E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B7A402E-22B9-48E7-AB25-16C255D4CD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FA1F4A5-D02C-4F40-A75A-2100DDD282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784436C-A777-4488-95D6-FA7DB7A405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80B2B2-E55E-4231-9AC5-4CEBD3888B1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SG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1EDDF8-816E-425B-BFB7-0CAA98D19F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2B2389-BC03-4DE2-B21D-05A2AD2FEE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322262-F192-429B-A444-F0A546262F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82A8ED-A35C-46F0-9DA0-0275E33FCC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3649D2-6AE2-4A6D-B305-561DECFBB8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B5CAE9-5BF1-4A43-AFFA-2E110A2CF96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69A6639-F1BB-4B1D-AA1A-0EB6A6CE1FB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E585509-216C-4754-8E14-C42D107F738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6AEB5C-E2AB-4D3F-9562-590167D4FF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09E24E-D0A3-427C-8E5D-75056D07A8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742204-16B7-4823-A5AD-A515883139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SG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FB5AE7-9FCE-454D-8CE2-85FD4DA5909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FD0CDA-EF71-4361-8210-86DB9BC5E3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A2D5A8-53B1-4DD2-A4EC-BCC4C99780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5D6BEE-3363-4759-82D8-FECEA2127F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SG" sz="1400" spc="-1" strike="noStrike"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SG" sz="1400" spc="-1" strike="noStrike">
                <a:latin typeface="Times New Roman"/>
              </a:rPr>
              <a:t>&lt;footer&gt;</a:t>
            </a:r>
            <a:endParaRPr b="0" lang="en-SG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D957DF4-B444-4B5D-AAB8-1A7EB06690C3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SG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SG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SG" sz="1400" spc="-1" strike="noStrike">
                <a:latin typeface="Times New Roman"/>
              </a:rPr>
              <a:t>&lt;date/time&gt;</a:t>
            </a:r>
            <a:endParaRPr b="0" lang="en-SG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SG" sz="4400" spc="-1" strike="noStrike">
                <a:latin typeface="Arial"/>
              </a:rPr>
              <a:t>Click to edit the title text format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SG" sz="1400" spc="-1" strike="noStrike"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SG" sz="1400" spc="-1" strike="noStrike">
                <a:latin typeface="Times New Roman"/>
              </a:rPr>
              <a:t>&lt;footer&gt;</a:t>
            </a:r>
            <a:endParaRPr b="0" lang="en-SG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D27BD6D-7526-4E55-AFEC-B1780F273726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SG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SG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SG" sz="1400" spc="-1" strike="noStrike">
                <a:latin typeface="Times New Roman"/>
              </a:rPr>
              <a:t>&lt;date/time&gt;</a:t>
            </a:r>
            <a:endParaRPr b="0" lang="en-SG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SG" sz="4400" spc="-1" strike="noStrike">
                <a:latin typeface="Arial"/>
              </a:rPr>
              <a:t>Click to edit the title text format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1680" cy="201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chemeClr val="dk1"/>
                </a:solidFill>
                <a:latin typeface="Calibri"/>
                <a:ea typeface="Calibri"/>
              </a:rPr>
              <a:t>LESSON #003</a:t>
            </a:r>
            <a:endParaRPr b="0" lang="en-SG" sz="40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chemeClr val="dk1"/>
                </a:solidFill>
                <a:latin typeface="Calibri"/>
                <a:ea typeface="Calibri"/>
              </a:rPr>
              <a:t>Stages of Compiling</a:t>
            </a:r>
            <a:endParaRPr b="0" lang="en-SG" sz="40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722160" y="2906640"/>
            <a:ext cx="7771680" cy="1499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Learn Programming Basics (C Language)</a:t>
            </a:r>
            <a:endParaRPr b="0" lang="en-SG" sz="20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sldNum" idx="10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8EC5A9B-EA68-4297-A96E-9E40503AD959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56;ga6e89f6c98_0_260"/>
          <p:cNvSpPr/>
          <p:nvPr/>
        </p:nvSpPr>
        <p:spPr>
          <a:xfrm>
            <a:off x="2034360" y="803520"/>
            <a:ext cx="3351960" cy="642960"/>
          </a:xfrm>
          <a:prstGeom prst="rect">
            <a:avLst/>
          </a:prstGeom>
          <a:solidFill>
            <a:srgbClr val="ffffff"/>
          </a:solidFill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Text file (source code): </a:t>
            </a:r>
            <a:endParaRPr b="0" lang="en-SG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E.g. .txt, .c, .cpp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19" name="Google Shape;157;ga6e89f6c98_0_260"/>
          <p:cNvSpPr/>
          <p:nvPr/>
        </p:nvSpPr>
        <p:spPr>
          <a:xfrm>
            <a:off x="5686920" y="1481040"/>
            <a:ext cx="2094840" cy="389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Pre-processing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20" name="Google Shape;158;ga6e89f6c98_0_260"/>
          <p:cNvSpPr/>
          <p:nvPr/>
        </p:nvSpPr>
        <p:spPr>
          <a:xfrm>
            <a:off x="5660280" y="2599920"/>
            <a:ext cx="2094840" cy="3542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Compiling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21" name="Google Shape;159;ga6e89f6c98_0_260"/>
          <p:cNvSpPr/>
          <p:nvPr/>
        </p:nvSpPr>
        <p:spPr>
          <a:xfrm>
            <a:off x="2715120" y="1905120"/>
            <a:ext cx="3351960" cy="642960"/>
          </a:xfrm>
          <a:prstGeom prst="rect">
            <a:avLst/>
          </a:prstGeom>
          <a:solidFill>
            <a:srgbClr val="ffffff"/>
          </a:solidFill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All source codes (#include, #define, inline etc…)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22" name="Google Shape;160;ga6e89f6c98_0_260"/>
          <p:cNvSpPr/>
          <p:nvPr/>
        </p:nvSpPr>
        <p:spPr>
          <a:xfrm>
            <a:off x="2718000" y="3006360"/>
            <a:ext cx="3351960" cy="642960"/>
          </a:xfrm>
          <a:prstGeom prst="rect">
            <a:avLst/>
          </a:prstGeom>
          <a:solidFill>
            <a:srgbClr val="ffffff"/>
          </a:solidFill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.s file (Assembly code)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23" name="Google Shape;161;ga6e89f6c98_0_260"/>
          <p:cNvSpPr/>
          <p:nvPr/>
        </p:nvSpPr>
        <p:spPr>
          <a:xfrm>
            <a:off x="5626080" y="3729960"/>
            <a:ext cx="2094840" cy="397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Assembling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24" name="Google Shape;162;ga6e89f6c98_0_260"/>
          <p:cNvSpPr/>
          <p:nvPr/>
        </p:nvSpPr>
        <p:spPr>
          <a:xfrm>
            <a:off x="2715120" y="4208040"/>
            <a:ext cx="3351960" cy="642960"/>
          </a:xfrm>
          <a:prstGeom prst="rect">
            <a:avLst/>
          </a:prstGeom>
          <a:solidFill>
            <a:srgbClr val="ffffff"/>
          </a:solidFill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.o file (Object code in binaries)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25" name="Google Shape;163;ga6e89f6c98_0_260"/>
          <p:cNvSpPr/>
          <p:nvPr/>
        </p:nvSpPr>
        <p:spPr>
          <a:xfrm>
            <a:off x="5634720" y="4935240"/>
            <a:ext cx="2094840" cy="3902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Linking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26" name="Google Shape;164;ga6e89f6c98_0_260"/>
          <p:cNvSpPr/>
          <p:nvPr/>
        </p:nvSpPr>
        <p:spPr>
          <a:xfrm>
            <a:off x="2718000" y="5410080"/>
            <a:ext cx="3351960" cy="642960"/>
          </a:xfrm>
          <a:prstGeom prst="rect">
            <a:avLst/>
          </a:prstGeom>
          <a:solidFill>
            <a:srgbClr val="ffffff"/>
          </a:solidFill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.exe file (Executable file)</a:t>
            </a:r>
            <a:endParaRPr b="0" lang="en-SG" sz="1800" spc="-1" strike="noStrike">
              <a:latin typeface="Arial"/>
            </a:endParaRPr>
          </a:p>
        </p:txBody>
      </p:sp>
      <p:cxnSp>
        <p:nvCxnSpPr>
          <p:cNvPr id="127" name="Google Shape;165;ga6e89f6c98_0_260"/>
          <p:cNvCxnSpPr>
            <a:stCxn id="118" idx="2"/>
            <a:endCxn id="121" idx="0"/>
          </p:cNvCxnSpPr>
          <p:nvPr/>
        </p:nvCxnSpPr>
        <p:spPr>
          <a:xfrm>
            <a:off x="3710160" y="1446480"/>
            <a:ext cx="681120" cy="459000"/>
          </a:xfrm>
          <a:prstGeom prst="straightConnector1">
            <a:avLst/>
          </a:prstGeom>
          <a:ln w="9525">
            <a:solidFill>
              <a:srgbClr val="4a7dba"/>
            </a:solidFill>
            <a:round/>
            <a:tailEnd len="med" type="stealth" w="med"/>
          </a:ln>
        </p:spPr>
      </p:cxnSp>
      <p:cxnSp>
        <p:nvCxnSpPr>
          <p:cNvPr id="128" name="Google Shape;166;ga6e89f6c98_0_260"/>
          <p:cNvCxnSpPr>
            <a:stCxn id="121" idx="2"/>
            <a:endCxn id="122" idx="0"/>
          </p:cNvCxnSpPr>
          <p:nvPr/>
        </p:nvCxnSpPr>
        <p:spPr>
          <a:xfrm>
            <a:off x="4390920" y="2548080"/>
            <a:ext cx="3240" cy="458640"/>
          </a:xfrm>
          <a:prstGeom prst="straightConnector1">
            <a:avLst/>
          </a:prstGeom>
          <a:ln w="9525">
            <a:solidFill>
              <a:srgbClr val="4a7dba"/>
            </a:solidFill>
            <a:round/>
            <a:tailEnd len="med" type="stealth" w="med"/>
          </a:ln>
        </p:spPr>
      </p:cxnSp>
      <p:cxnSp>
        <p:nvCxnSpPr>
          <p:cNvPr id="129" name="Google Shape;167;ga6e89f6c98_0_260"/>
          <p:cNvCxnSpPr>
            <a:stCxn id="122" idx="2"/>
            <a:endCxn id="124" idx="0"/>
          </p:cNvCxnSpPr>
          <p:nvPr/>
        </p:nvCxnSpPr>
        <p:spPr>
          <a:xfrm flipH="1">
            <a:off x="4390920" y="3649320"/>
            <a:ext cx="3240" cy="559080"/>
          </a:xfrm>
          <a:prstGeom prst="straightConnector1">
            <a:avLst/>
          </a:prstGeom>
          <a:ln w="9525">
            <a:solidFill>
              <a:srgbClr val="4a7dba"/>
            </a:solidFill>
            <a:round/>
            <a:tailEnd len="med" type="stealth" w="med"/>
          </a:ln>
        </p:spPr>
      </p:cxnSp>
      <p:cxnSp>
        <p:nvCxnSpPr>
          <p:cNvPr id="130" name="Google Shape;168;ga6e89f6c98_0_260"/>
          <p:cNvCxnSpPr>
            <a:stCxn id="124" idx="2"/>
            <a:endCxn id="126" idx="0"/>
          </p:cNvCxnSpPr>
          <p:nvPr/>
        </p:nvCxnSpPr>
        <p:spPr>
          <a:xfrm>
            <a:off x="4390920" y="4851000"/>
            <a:ext cx="3240" cy="559440"/>
          </a:xfrm>
          <a:prstGeom prst="straightConnector1">
            <a:avLst/>
          </a:prstGeom>
          <a:ln w="9525">
            <a:solidFill>
              <a:srgbClr val="4a7dba"/>
            </a:solidFill>
            <a:round/>
            <a:tailEnd len="med" type="stealth" w="med"/>
          </a:ln>
        </p:spPr>
      </p:cxnSp>
      <p:cxnSp>
        <p:nvCxnSpPr>
          <p:cNvPr id="131" name="Google Shape;169;ga6e89f6c98_0_260"/>
          <p:cNvCxnSpPr>
            <a:stCxn id="118" idx="1"/>
            <a:endCxn id="126" idx="1"/>
          </p:cNvCxnSpPr>
          <p:nvPr/>
        </p:nvCxnSpPr>
        <p:spPr>
          <a:xfrm>
            <a:off x="2034360" y="1125000"/>
            <a:ext cx="684000" cy="4606920"/>
          </a:xfrm>
          <a:prstGeom prst="straightConnector1">
            <a:avLst/>
          </a:prstGeom>
          <a:ln w="9525">
            <a:solidFill>
              <a:srgbClr val="ff0000"/>
            </a:solidFill>
            <a:round/>
            <a:tailEnd len="med" type="triangle" w="med"/>
          </a:ln>
        </p:spPr>
      </p:cxnSp>
      <p:sp>
        <p:nvSpPr>
          <p:cNvPr id="132" name="Google Shape;170;ga6e89f6c98_0_260"/>
          <p:cNvSpPr/>
          <p:nvPr/>
        </p:nvSpPr>
        <p:spPr>
          <a:xfrm>
            <a:off x="1216080" y="2772360"/>
            <a:ext cx="99144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“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Compile your code”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sldNum" idx="19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5628060-496D-4EAD-86ED-2A3ABFEB182D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76;ga6aa5298e8_0_0" descr=""/>
          <p:cNvPicPr/>
          <p:nvPr/>
        </p:nvPicPr>
        <p:blipFill>
          <a:blip r:embed="rId1"/>
          <a:stretch/>
        </p:blipFill>
        <p:spPr>
          <a:xfrm>
            <a:off x="493200" y="1256760"/>
            <a:ext cx="3916800" cy="1973520"/>
          </a:xfrm>
          <a:prstGeom prst="rect">
            <a:avLst/>
          </a:prstGeom>
          <a:ln w="0">
            <a:noFill/>
          </a:ln>
        </p:spPr>
      </p:pic>
      <p:sp>
        <p:nvSpPr>
          <p:cNvPr id="135" name="Google Shape;178;ga6aa5298e8_0_0"/>
          <p:cNvSpPr/>
          <p:nvPr/>
        </p:nvSpPr>
        <p:spPr>
          <a:xfrm>
            <a:off x="4572000" y="2132280"/>
            <a:ext cx="4281840" cy="64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&lt;- prints the string “peko peko”</a:t>
            </a:r>
            <a:endParaRPr b="0" lang="en-SG" sz="2000" spc="-1" strike="noStrike">
              <a:latin typeface="Arial"/>
            </a:endParaRPr>
          </a:p>
        </p:txBody>
      </p:sp>
      <p:sp>
        <p:nvSpPr>
          <p:cNvPr id="136" name="Google Shape;179;ga6aa5298e8_0_0"/>
          <p:cNvSpPr/>
          <p:nvPr/>
        </p:nvSpPr>
        <p:spPr>
          <a:xfrm>
            <a:off x="3607200" y="5460120"/>
            <a:ext cx="4069080" cy="90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Compile and run, it should print “peko peko”</a:t>
            </a:r>
            <a:endParaRPr b="0" lang="en-SG" sz="2000" spc="-1" strike="noStrike">
              <a:latin typeface="Arial"/>
            </a:endParaRPr>
          </a:p>
        </p:txBody>
      </p:sp>
      <p:pic>
        <p:nvPicPr>
          <p:cNvPr id="137" name="Google Shape;180;ga6aa5298e8_0_0" descr=""/>
          <p:cNvPicPr/>
          <p:nvPr/>
        </p:nvPicPr>
        <p:blipFill>
          <a:blip r:embed="rId2"/>
          <a:stretch/>
        </p:blipFill>
        <p:spPr>
          <a:xfrm>
            <a:off x="538200" y="4834800"/>
            <a:ext cx="8248320" cy="513360"/>
          </a:xfrm>
          <a:prstGeom prst="rect">
            <a:avLst/>
          </a:prstGeom>
          <a:ln w="0">
            <a:noFill/>
          </a:ln>
        </p:spPr>
      </p:pic>
      <p:pic>
        <p:nvPicPr>
          <p:cNvPr id="138" name="Google Shape;181;ga6aa5298e8_0_0" descr=""/>
          <p:cNvPicPr/>
          <p:nvPr/>
        </p:nvPicPr>
        <p:blipFill>
          <a:blip r:embed="rId3"/>
          <a:stretch/>
        </p:blipFill>
        <p:spPr>
          <a:xfrm>
            <a:off x="538200" y="5412960"/>
            <a:ext cx="2823480" cy="996120"/>
          </a:xfrm>
          <a:prstGeom prst="rect">
            <a:avLst/>
          </a:prstGeom>
          <a:ln w="0">
            <a:noFill/>
          </a:ln>
        </p:spPr>
      </p:pic>
      <p:sp>
        <p:nvSpPr>
          <p:cNvPr id="139" name="Google Shape;182;ga6aa5298e8_0_0"/>
          <p:cNvSpPr/>
          <p:nvPr/>
        </p:nvSpPr>
        <p:spPr>
          <a:xfrm>
            <a:off x="493200" y="3465000"/>
            <a:ext cx="8247960" cy="12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8736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Compile with this command line, follow by the file “a.c”:</a:t>
            </a:r>
            <a:endParaRPr b="0" lang="en-SG" sz="2000" spc="-1" strike="noStrike">
              <a:latin typeface="Arial"/>
            </a:endParaRPr>
          </a:p>
          <a:p>
            <a:pPr marL="457200" indent="-38736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gcc -Werror -Wall -Wextra -ansi -pedantic a.c</a:t>
            </a:r>
            <a:endParaRPr b="0" lang="en-SG" sz="2000" spc="-1" strike="noStrike">
              <a:latin typeface="Arial"/>
            </a:endParaRPr>
          </a:p>
          <a:p>
            <a:pPr marL="457200" indent="-38736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Run the program command line: ./a.exe OR ./a</a:t>
            </a:r>
            <a:endParaRPr b="0" lang="en-SG" sz="2000" spc="-1" strike="noStrike">
              <a:latin typeface="Arial"/>
            </a:endParaRPr>
          </a:p>
        </p:txBody>
      </p:sp>
      <p:sp>
        <p:nvSpPr>
          <p:cNvPr id="140" name="PlaceHolder 1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667D1DE-A882-45C3-8B01-03AAF75D0F08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  <p:sp>
        <p:nvSpPr>
          <p:cNvPr id="141" name="Google Shape;109;ga6aa5298e8_0_4"/>
          <p:cNvSpPr/>
          <p:nvPr/>
        </p:nvSpPr>
        <p:spPr>
          <a:xfrm>
            <a:off x="493200" y="484920"/>
            <a:ext cx="8337600" cy="64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SG" sz="20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Example 1: printing out a “string literal”</a:t>
            </a:r>
            <a:endParaRPr b="0" lang="en-SG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89;ga6aa5298e8_0_16" descr=""/>
          <p:cNvPicPr/>
          <p:nvPr/>
        </p:nvPicPr>
        <p:blipFill>
          <a:blip r:embed="rId1"/>
          <a:stretch/>
        </p:blipFill>
        <p:spPr>
          <a:xfrm>
            <a:off x="538200" y="1038960"/>
            <a:ext cx="8248320" cy="513360"/>
          </a:xfrm>
          <a:prstGeom prst="rect">
            <a:avLst/>
          </a:prstGeom>
          <a:ln w="0">
            <a:noFill/>
          </a:ln>
        </p:spPr>
      </p:pic>
      <p:sp>
        <p:nvSpPr>
          <p:cNvPr id="143" name="Google Shape;190;ga6aa5298e8_0_16"/>
          <p:cNvSpPr/>
          <p:nvPr/>
        </p:nvSpPr>
        <p:spPr>
          <a:xfrm>
            <a:off x="493200" y="1669320"/>
            <a:ext cx="8337600" cy="28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8736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2500" spc="-1" strike="noStrike">
                <a:solidFill>
                  <a:schemeClr val="dk1"/>
                </a:solidFill>
                <a:latin typeface="Calibri"/>
                <a:ea typeface="Calibri"/>
              </a:rPr>
              <a:t>gcc (run the C compiler program)</a:t>
            </a:r>
            <a:endParaRPr b="0" lang="en-SG" sz="2500" spc="-1" strike="noStrike">
              <a:latin typeface="Arial"/>
            </a:endParaRPr>
          </a:p>
          <a:p>
            <a:pPr marL="457200" indent="-38736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2500" spc="-1" strike="noStrike">
                <a:solidFill>
                  <a:schemeClr val="dk1"/>
                </a:solidFill>
                <a:latin typeface="Calibri"/>
                <a:ea typeface="Calibri"/>
              </a:rPr>
              <a:t>-Werror (flag, make all warnings into errors)</a:t>
            </a:r>
            <a:endParaRPr b="0" lang="en-SG" sz="2500" spc="-1" strike="noStrike">
              <a:latin typeface="Arial"/>
            </a:endParaRPr>
          </a:p>
          <a:p>
            <a:pPr marL="457200" indent="-38736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2500" spc="-1" strike="noStrike">
                <a:solidFill>
                  <a:schemeClr val="dk1"/>
                </a:solidFill>
                <a:latin typeface="Calibri"/>
                <a:ea typeface="Calibri"/>
              </a:rPr>
              <a:t>-Wall (flag, enables all warnings flag)</a:t>
            </a:r>
            <a:endParaRPr b="0" lang="en-SG" sz="2500" spc="-1" strike="noStrike">
              <a:latin typeface="Arial"/>
            </a:endParaRPr>
          </a:p>
          <a:p>
            <a:pPr marL="457200" indent="-38736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2500" spc="-1" strike="noStrike">
                <a:solidFill>
                  <a:schemeClr val="dk1"/>
                </a:solidFill>
                <a:latin typeface="Calibri"/>
                <a:ea typeface="Calibri"/>
              </a:rPr>
              <a:t>-Wextra (flag, enables more extra warnings flag)</a:t>
            </a:r>
            <a:endParaRPr b="0" lang="en-SG" sz="2500" spc="-1" strike="noStrike">
              <a:latin typeface="Arial"/>
            </a:endParaRPr>
          </a:p>
          <a:p>
            <a:pPr marL="457200" indent="-38736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2500" spc="-1" strike="noStrike">
                <a:solidFill>
                  <a:schemeClr val="dk1"/>
                </a:solidFill>
                <a:latin typeface="Calibri"/>
                <a:ea typeface="Calibri"/>
              </a:rPr>
              <a:t>-ansi (flag, standardize flag enable)</a:t>
            </a:r>
            <a:endParaRPr b="0" lang="en-SG" sz="2500" spc="-1" strike="noStrike">
              <a:latin typeface="Arial"/>
            </a:endParaRPr>
          </a:p>
          <a:p>
            <a:pPr marL="457200" indent="-38736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2500" spc="-1" strike="noStrike">
                <a:solidFill>
                  <a:schemeClr val="dk1"/>
                </a:solidFill>
                <a:latin typeface="Calibri"/>
                <a:ea typeface="Calibri"/>
              </a:rPr>
              <a:t>-pedantic (flag, enable warning flag)</a:t>
            </a:r>
            <a:endParaRPr b="0" lang="en-SG" sz="2500" spc="-1" strike="noStrike">
              <a:latin typeface="Arial"/>
            </a:endParaRPr>
          </a:p>
          <a:p>
            <a:pPr marL="457200" indent="-38736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2500" spc="-1" strike="noStrike">
                <a:solidFill>
                  <a:schemeClr val="dk1"/>
                </a:solidFill>
                <a:latin typeface="Calibri"/>
                <a:ea typeface="Calibri"/>
              </a:rPr>
              <a:t>a.c (filename)</a:t>
            </a:r>
            <a:endParaRPr b="0" lang="en-SG" sz="2500" spc="-1" strike="noStrike">
              <a:latin typeface="Arial"/>
            </a:endParaRPr>
          </a:p>
        </p:txBody>
      </p:sp>
      <p:sp>
        <p:nvSpPr>
          <p:cNvPr id="144" name="Google Shape;191;ga6aa5298e8_0_16"/>
          <p:cNvSpPr/>
          <p:nvPr/>
        </p:nvSpPr>
        <p:spPr>
          <a:xfrm>
            <a:off x="854640" y="4664880"/>
            <a:ext cx="7434000" cy="104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for the purpose of learning, strict rules to follows during compiling to learn better, compiling arguments may change accordingly</a:t>
            </a:r>
            <a:endParaRPr b="0" lang="en-SG" sz="2000" spc="-1" strike="noStrike">
              <a:latin typeface="Arial"/>
            </a:endParaRPr>
          </a:p>
        </p:txBody>
      </p:sp>
      <p:sp>
        <p:nvSpPr>
          <p:cNvPr id="145" name="PlaceHolder 1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B47B081-8604-4BCF-A8C9-056BEDE73211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  <p:sp>
        <p:nvSpPr>
          <p:cNvPr id="146" name="Google Shape;109;ga6aa5298e8_0_4"/>
          <p:cNvSpPr/>
          <p:nvPr/>
        </p:nvSpPr>
        <p:spPr>
          <a:xfrm>
            <a:off x="493200" y="484920"/>
            <a:ext cx="8337600" cy="64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SG" sz="20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What does this mean?</a:t>
            </a:r>
            <a:endParaRPr b="0" lang="en-SG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ea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1680" cy="136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dk1"/>
                </a:solidFill>
                <a:latin typeface="Calibri"/>
                <a:ea typeface="Calibri"/>
              </a:rPr>
              <a:t>Pre-processing stage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ldNum" idx="2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EE649CC-ABA2-4463-ADAC-83C98646183D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202;ga6e89f6c98_0_7"/>
          <p:cNvSpPr/>
          <p:nvPr/>
        </p:nvSpPr>
        <p:spPr>
          <a:xfrm>
            <a:off x="2715120" y="804240"/>
            <a:ext cx="3351960" cy="642960"/>
          </a:xfrm>
          <a:prstGeom prst="rect">
            <a:avLst/>
          </a:prstGeom>
          <a:solidFill>
            <a:srgbClr val="ffffff"/>
          </a:solidFill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Text file (source code): </a:t>
            </a:r>
            <a:endParaRPr b="0" lang="en-SG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E.g. .txt, .c, .cpp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50" name="Google Shape;203;ga6e89f6c98_0_7"/>
          <p:cNvSpPr/>
          <p:nvPr/>
        </p:nvSpPr>
        <p:spPr>
          <a:xfrm>
            <a:off x="5686920" y="1481040"/>
            <a:ext cx="2094840" cy="389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Pre-processing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51" name="Google Shape;204;ga6e89f6c98_0_7"/>
          <p:cNvSpPr/>
          <p:nvPr/>
        </p:nvSpPr>
        <p:spPr>
          <a:xfrm>
            <a:off x="5660280" y="2599920"/>
            <a:ext cx="2094840" cy="3542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Compiling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52" name="Google Shape;205;ga6e89f6c98_0_7"/>
          <p:cNvSpPr/>
          <p:nvPr/>
        </p:nvSpPr>
        <p:spPr>
          <a:xfrm>
            <a:off x="2715120" y="1905120"/>
            <a:ext cx="3351960" cy="642960"/>
          </a:xfrm>
          <a:prstGeom prst="rect">
            <a:avLst/>
          </a:prstGeom>
          <a:solidFill>
            <a:srgbClr val="ffffff"/>
          </a:solidFill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All source codes (#include, #define, inline etc…)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53" name="Google Shape;206;ga6e89f6c98_0_7"/>
          <p:cNvSpPr/>
          <p:nvPr/>
        </p:nvSpPr>
        <p:spPr>
          <a:xfrm>
            <a:off x="2718000" y="3006360"/>
            <a:ext cx="3351960" cy="642960"/>
          </a:xfrm>
          <a:prstGeom prst="rect">
            <a:avLst/>
          </a:prstGeom>
          <a:solidFill>
            <a:srgbClr val="ffffff"/>
          </a:solidFill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.s file (Assembly code)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54" name="Google Shape;207;ga6e89f6c98_0_7"/>
          <p:cNvSpPr/>
          <p:nvPr/>
        </p:nvSpPr>
        <p:spPr>
          <a:xfrm>
            <a:off x="5626080" y="3729960"/>
            <a:ext cx="2094840" cy="397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Assembling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55" name="Google Shape;208;ga6e89f6c98_0_7"/>
          <p:cNvSpPr/>
          <p:nvPr/>
        </p:nvSpPr>
        <p:spPr>
          <a:xfrm>
            <a:off x="2715120" y="4208040"/>
            <a:ext cx="3351960" cy="642960"/>
          </a:xfrm>
          <a:prstGeom prst="rect">
            <a:avLst/>
          </a:prstGeom>
          <a:solidFill>
            <a:srgbClr val="ffffff"/>
          </a:solidFill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.o file (Object code in binaries)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56" name="Google Shape;209;ga6e89f6c98_0_7"/>
          <p:cNvSpPr/>
          <p:nvPr/>
        </p:nvSpPr>
        <p:spPr>
          <a:xfrm>
            <a:off x="5634720" y="4935240"/>
            <a:ext cx="2094840" cy="3902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Linking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57" name="Google Shape;210;ga6e89f6c98_0_7"/>
          <p:cNvSpPr/>
          <p:nvPr/>
        </p:nvSpPr>
        <p:spPr>
          <a:xfrm>
            <a:off x="2718000" y="5410080"/>
            <a:ext cx="3351960" cy="642960"/>
          </a:xfrm>
          <a:prstGeom prst="rect">
            <a:avLst/>
          </a:prstGeom>
          <a:solidFill>
            <a:srgbClr val="ffffff"/>
          </a:solidFill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.exe file (Executable file)</a:t>
            </a:r>
            <a:endParaRPr b="0" lang="en-SG" sz="1800" spc="-1" strike="noStrike">
              <a:latin typeface="Arial"/>
            </a:endParaRPr>
          </a:p>
        </p:txBody>
      </p:sp>
      <p:cxnSp>
        <p:nvCxnSpPr>
          <p:cNvPr id="158" name="Google Shape;211;ga6e89f6c98_0_7"/>
          <p:cNvCxnSpPr>
            <a:stCxn id="149" idx="2"/>
            <a:endCxn id="152" idx="0"/>
          </p:cNvCxnSpPr>
          <p:nvPr/>
        </p:nvCxnSpPr>
        <p:spPr>
          <a:xfrm>
            <a:off x="4390920" y="1447200"/>
            <a:ext cx="360" cy="458280"/>
          </a:xfrm>
          <a:prstGeom prst="straightConnector1">
            <a:avLst/>
          </a:prstGeom>
          <a:ln w="9525">
            <a:solidFill>
              <a:srgbClr val="4a7dba"/>
            </a:solidFill>
            <a:round/>
            <a:tailEnd len="med" type="stealth" w="med"/>
          </a:ln>
        </p:spPr>
      </p:cxnSp>
      <p:cxnSp>
        <p:nvCxnSpPr>
          <p:cNvPr id="159" name="Google Shape;212;ga6e89f6c98_0_7"/>
          <p:cNvCxnSpPr>
            <a:stCxn id="152" idx="2"/>
            <a:endCxn id="153" idx="0"/>
          </p:cNvCxnSpPr>
          <p:nvPr/>
        </p:nvCxnSpPr>
        <p:spPr>
          <a:xfrm>
            <a:off x="4390920" y="2548080"/>
            <a:ext cx="3240" cy="458640"/>
          </a:xfrm>
          <a:prstGeom prst="straightConnector1">
            <a:avLst/>
          </a:prstGeom>
          <a:ln w="9525">
            <a:solidFill>
              <a:srgbClr val="4a7dba"/>
            </a:solidFill>
            <a:round/>
            <a:tailEnd len="med" type="stealth" w="med"/>
          </a:ln>
        </p:spPr>
      </p:cxnSp>
      <p:cxnSp>
        <p:nvCxnSpPr>
          <p:cNvPr id="160" name="Google Shape;213;ga6e89f6c98_0_7"/>
          <p:cNvCxnSpPr>
            <a:stCxn id="153" idx="2"/>
            <a:endCxn id="155" idx="0"/>
          </p:cNvCxnSpPr>
          <p:nvPr/>
        </p:nvCxnSpPr>
        <p:spPr>
          <a:xfrm flipH="1">
            <a:off x="4390920" y="3649320"/>
            <a:ext cx="3240" cy="559080"/>
          </a:xfrm>
          <a:prstGeom prst="straightConnector1">
            <a:avLst/>
          </a:prstGeom>
          <a:ln w="9525">
            <a:solidFill>
              <a:srgbClr val="4a7dba"/>
            </a:solidFill>
            <a:round/>
            <a:tailEnd len="med" type="stealth" w="med"/>
          </a:ln>
        </p:spPr>
      </p:cxnSp>
      <p:cxnSp>
        <p:nvCxnSpPr>
          <p:cNvPr id="161" name="Google Shape;214;ga6e89f6c98_0_7"/>
          <p:cNvCxnSpPr>
            <a:stCxn id="155" idx="2"/>
            <a:endCxn id="157" idx="0"/>
          </p:cNvCxnSpPr>
          <p:nvPr/>
        </p:nvCxnSpPr>
        <p:spPr>
          <a:xfrm>
            <a:off x="4390920" y="4851000"/>
            <a:ext cx="3240" cy="559440"/>
          </a:xfrm>
          <a:prstGeom prst="straightConnector1">
            <a:avLst/>
          </a:prstGeom>
          <a:ln w="9525">
            <a:solidFill>
              <a:srgbClr val="4a7dba"/>
            </a:solidFill>
            <a:round/>
            <a:tailEnd len="med" type="stealth" w="med"/>
          </a:ln>
        </p:spPr>
      </p:cxnSp>
      <p:sp>
        <p:nvSpPr>
          <p:cNvPr id="162" name="PlaceHolder 1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BFF7B04-4700-4A2A-8E8A-FCE83FE49B3A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221;ga966bfbc49_3_0"/>
          <p:cNvSpPr/>
          <p:nvPr/>
        </p:nvSpPr>
        <p:spPr>
          <a:xfrm>
            <a:off x="557280" y="1199520"/>
            <a:ext cx="8239320" cy="14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2000" spc="-1" strike="noStrike"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Read Libraries, etc</a:t>
            </a:r>
            <a:endParaRPr b="0" lang="en-SG" sz="2000" spc="-1" strike="noStrike"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Remove comments from all compiling files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164" name="PlaceHolder 1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A22B92D-C08E-410E-8216-0A2799B33D8F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  <p:sp>
        <p:nvSpPr>
          <p:cNvPr id="165" name="Google Shape;109;ga6aa5298e8_0_4"/>
          <p:cNvSpPr/>
          <p:nvPr/>
        </p:nvSpPr>
        <p:spPr>
          <a:xfrm>
            <a:off x="493200" y="484920"/>
            <a:ext cx="8337600" cy="64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Pre-Processing Stage</a:t>
            </a:r>
            <a:endParaRPr b="0" lang="en-SG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227;ga6e89f6c98_0_28" descr=""/>
          <p:cNvPicPr/>
          <p:nvPr/>
        </p:nvPicPr>
        <p:blipFill>
          <a:blip r:embed="rId1"/>
          <a:stretch/>
        </p:blipFill>
        <p:spPr>
          <a:xfrm>
            <a:off x="402840" y="5190120"/>
            <a:ext cx="8337600" cy="615240"/>
          </a:xfrm>
          <a:prstGeom prst="rect">
            <a:avLst/>
          </a:prstGeom>
          <a:ln w="0">
            <a:noFill/>
          </a:ln>
        </p:spPr>
      </p:pic>
      <p:sp>
        <p:nvSpPr>
          <p:cNvPr id="167" name="Google Shape;228;ga6e89f6c98_0_28"/>
          <p:cNvSpPr/>
          <p:nvPr/>
        </p:nvSpPr>
        <p:spPr>
          <a:xfrm>
            <a:off x="402840" y="4086720"/>
            <a:ext cx="833760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Try this command: 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gcc -E a.c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What do you observe? 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2000" spc="-1" strike="noStrike">
              <a:latin typeface="Arial"/>
            </a:endParaRPr>
          </a:p>
        </p:txBody>
      </p:sp>
      <p:pic>
        <p:nvPicPr>
          <p:cNvPr id="168" name="Google Shape;229;ga6e89f6c98_0_28" descr=""/>
          <p:cNvPicPr/>
          <p:nvPr/>
        </p:nvPicPr>
        <p:blipFill>
          <a:blip r:embed="rId2"/>
          <a:stretch/>
        </p:blipFill>
        <p:spPr>
          <a:xfrm>
            <a:off x="402840" y="795240"/>
            <a:ext cx="3671640" cy="2629800"/>
          </a:xfrm>
          <a:prstGeom prst="rect">
            <a:avLst/>
          </a:prstGeom>
          <a:ln w="0">
            <a:noFill/>
          </a:ln>
        </p:spPr>
      </p:pic>
      <p:sp>
        <p:nvSpPr>
          <p:cNvPr id="169" name="Google Shape;230;ga6e89f6c98_0_28"/>
          <p:cNvSpPr/>
          <p:nvPr/>
        </p:nvSpPr>
        <p:spPr>
          <a:xfrm>
            <a:off x="4276080" y="794160"/>
            <a:ext cx="381888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8736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Copy this code into a.c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170" name="PlaceHolder 1"/>
          <p:cNvSpPr>
            <a:spLocks noGrp="1"/>
          </p:cNvSpPr>
          <p:nvPr>
            <p:ph type="sldNum" idx="2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1D4044B-C9B7-44AE-8AD7-274EB44EE870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236;ga6e89f6c98_0_40"/>
          <p:cNvSpPr/>
          <p:nvPr/>
        </p:nvSpPr>
        <p:spPr>
          <a:xfrm>
            <a:off x="339840" y="136440"/>
            <a:ext cx="8337600" cy="54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You found a very long chunk of code at the top</a:t>
            </a:r>
            <a:endParaRPr b="0" lang="en-SG" sz="2000" spc="-1" strike="noStrike">
              <a:latin typeface="Arial"/>
            </a:endParaRPr>
          </a:p>
        </p:txBody>
      </p:sp>
      <p:sp>
        <p:nvSpPr>
          <p:cNvPr id="172" name="Google Shape;237;ga6e89f6c98_0_40"/>
          <p:cNvSpPr/>
          <p:nvPr/>
        </p:nvSpPr>
        <p:spPr>
          <a:xfrm>
            <a:off x="402840" y="3869640"/>
            <a:ext cx="8337600" cy="54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And the very bottom you should see this:</a:t>
            </a:r>
            <a:endParaRPr b="0" lang="en-SG" sz="2000" spc="-1" strike="noStrike">
              <a:latin typeface="Arial"/>
            </a:endParaRPr>
          </a:p>
        </p:txBody>
      </p:sp>
      <p:pic>
        <p:nvPicPr>
          <p:cNvPr id="173" name="Google Shape;238;ga6e89f6c98_0_40" descr=""/>
          <p:cNvPicPr/>
          <p:nvPr/>
        </p:nvPicPr>
        <p:blipFill>
          <a:blip r:embed="rId1"/>
          <a:stretch/>
        </p:blipFill>
        <p:spPr>
          <a:xfrm>
            <a:off x="339840" y="740160"/>
            <a:ext cx="3629520" cy="2919240"/>
          </a:xfrm>
          <a:prstGeom prst="rect">
            <a:avLst/>
          </a:prstGeom>
          <a:ln w="0">
            <a:noFill/>
          </a:ln>
        </p:spPr>
      </p:pic>
      <p:pic>
        <p:nvPicPr>
          <p:cNvPr id="174" name="Google Shape;239;ga6e89f6c98_0_40" descr=""/>
          <p:cNvPicPr/>
          <p:nvPr/>
        </p:nvPicPr>
        <p:blipFill>
          <a:blip r:embed="rId2"/>
          <a:stretch/>
        </p:blipFill>
        <p:spPr>
          <a:xfrm>
            <a:off x="402840" y="4543560"/>
            <a:ext cx="3723480" cy="1928880"/>
          </a:xfrm>
          <a:prstGeom prst="rect">
            <a:avLst/>
          </a:prstGeom>
          <a:ln w="0">
            <a:noFill/>
          </a:ln>
        </p:spPr>
      </p:pic>
      <p:sp>
        <p:nvSpPr>
          <p:cNvPr id="175" name="PlaceHolder 1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2791980-7C7D-4643-8170-4264087EB1C4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245;ga6e89f6c98_0_51"/>
          <p:cNvSpPr/>
          <p:nvPr/>
        </p:nvSpPr>
        <p:spPr>
          <a:xfrm>
            <a:off x="402840" y="149400"/>
            <a:ext cx="8337600" cy="54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Sees something familiar?</a:t>
            </a:r>
            <a:endParaRPr b="0" lang="en-SG" sz="2000" spc="-1" strike="noStrike">
              <a:latin typeface="Arial"/>
            </a:endParaRPr>
          </a:p>
        </p:txBody>
      </p:sp>
      <p:pic>
        <p:nvPicPr>
          <p:cNvPr id="177" name="Google Shape;246;ga6e89f6c98_0_51" descr=""/>
          <p:cNvPicPr/>
          <p:nvPr/>
        </p:nvPicPr>
        <p:blipFill>
          <a:blip r:embed="rId1"/>
          <a:stretch/>
        </p:blipFill>
        <p:spPr>
          <a:xfrm>
            <a:off x="339840" y="740160"/>
            <a:ext cx="3629520" cy="2919240"/>
          </a:xfrm>
          <a:prstGeom prst="rect">
            <a:avLst/>
          </a:prstGeom>
          <a:ln w="0">
            <a:noFill/>
          </a:ln>
        </p:spPr>
      </p:pic>
      <p:pic>
        <p:nvPicPr>
          <p:cNvPr id="178" name="Google Shape;247;ga6e89f6c98_0_51" descr=""/>
          <p:cNvPicPr/>
          <p:nvPr/>
        </p:nvPicPr>
        <p:blipFill>
          <a:blip r:embed="rId2"/>
          <a:stretch/>
        </p:blipFill>
        <p:spPr>
          <a:xfrm>
            <a:off x="402840" y="4543560"/>
            <a:ext cx="3723480" cy="1928880"/>
          </a:xfrm>
          <a:prstGeom prst="rect">
            <a:avLst/>
          </a:prstGeom>
          <a:ln w="0">
            <a:noFill/>
          </a:ln>
        </p:spPr>
      </p:pic>
      <p:sp>
        <p:nvSpPr>
          <p:cNvPr id="179" name="Google Shape;248;ga6e89f6c98_0_51"/>
          <p:cNvSpPr/>
          <p:nvPr/>
        </p:nvSpPr>
        <p:spPr>
          <a:xfrm>
            <a:off x="1677600" y="1430640"/>
            <a:ext cx="1410480" cy="39420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PlaceHolder 1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AAEF305-CBFB-4AAB-8360-2DCF7FE2F2FE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2c4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1680" cy="136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dk1"/>
                </a:solidFill>
                <a:latin typeface="Calibri"/>
                <a:ea typeface="Calibri"/>
              </a:rPr>
              <a:t>Compile stage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ldNum" idx="2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D1B1B73-3F41-48DD-9821-3427C331CB17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6;gc693871e97_0_0"/>
          <p:cNvSpPr/>
          <p:nvPr/>
        </p:nvSpPr>
        <p:spPr>
          <a:xfrm>
            <a:off x="493200" y="484920"/>
            <a:ext cx="8337600" cy="595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2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Purpose</a:t>
            </a:r>
            <a:endParaRPr b="0" lang="en-SG" sz="2200" spc="-1" strike="noStrike"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  <a:ea typeface="Calibri"/>
              </a:rPr>
              <a:t>able to understand when, where and what errors are occurs at which stage in programming</a:t>
            </a:r>
            <a:endParaRPr b="0" lang="en-SG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2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Objective</a:t>
            </a:r>
            <a:endParaRPr b="0" lang="en-SG" sz="2200" spc="-1" strike="noStrike"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  <a:ea typeface="Calibri"/>
              </a:rPr>
              <a:t>learn the stages of how your code is being compiled</a:t>
            </a:r>
            <a:endParaRPr b="0" lang="en-SG" sz="2200" spc="-1" strike="noStrike">
              <a:latin typeface="Arial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19614A-66AD-433A-A9F8-8E33799FA399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260;ga6e89f6c98_0_61"/>
          <p:cNvSpPr/>
          <p:nvPr/>
        </p:nvSpPr>
        <p:spPr>
          <a:xfrm>
            <a:off x="2715120" y="804240"/>
            <a:ext cx="3351960" cy="642960"/>
          </a:xfrm>
          <a:prstGeom prst="rect">
            <a:avLst/>
          </a:prstGeom>
          <a:solidFill>
            <a:srgbClr val="ffffff"/>
          </a:solidFill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Text file (source code): </a:t>
            </a:r>
            <a:endParaRPr b="0" lang="en-SG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E.g. .txt, .c, .cpp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84" name="Google Shape;261;ga6e89f6c98_0_61"/>
          <p:cNvSpPr/>
          <p:nvPr/>
        </p:nvSpPr>
        <p:spPr>
          <a:xfrm>
            <a:off x="5686920" y="1481040"/>
            <a:ext cx="2094840" cy="389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Pre-processing (-E)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85" name="Google Shape;262;ga6e89f6c98_0_61"/>
          <p:cNvSpPr/>
          <p:nvPr/>
        </p:nvSpPr>
        <p:spPr>
          <a:xfrm>
            <a:off x="5660280" y="2599920"/>
            <a:ext cx="2094840" cy="3542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Compiling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86" name="Google Shape;263;ga6e89f6c98_0_61"/>
          <p:cNvSpPr/>
          <p:nvPr/>
        </p:nvSpPr>
        <p:spPr>
          <a:xfrm>
            <a:off x="2715120" y="1905120"/>
            <a:ext cx="3351960" cy="642960"/>
          </a:xfrm>
          <a:prstGeom prst="rect">
            <a:avLst/>
          </a:prstGeom>
          <a:solidFill>
            <a:srgbClr val="ffffff"/>
          </a:solidFill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All source codes (#include, #define, inline etc…)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87" name="Google Shape;264;ga6e89f6c98_0_61"/>
          <p:cNvSpPr/>
          <p:nvPr/>
        </p:nvSpPr>
        <p:spPr>
          <a:xfrm>
            <a:off x="2718000" y="3006360"/>
            <a:ext cx="3351960" cy="642960"/>
          </a:xfrm>
          <a:prstGeom prst="rect">
            <a:avLst/>
          </a:prstGeom>
          <a:solidFill>
            <a:srgbClr val="ffffff"/>
          </a:solidFill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.s file (Assembly code)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88" name="Google Shape;265;ga6e89f6c98_0_61"/>
          <p:cNvSpPr/>
          <p:nvPr/>
        </p:nvSpPr>
        <p:spPr>
          <a:xfrm>
            <a:off x="5626080" y="3729960"/>
            <a:ext cx="2094840" cy="397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Assembling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89" name="Google Shape;266;ga6e89f6c98_0_61"/>
          <p:cNvSpPr/>
          <p:nvPr/>
        </p:nvSpPr>
        <p:spPr>
          <a:xfrm>
            <a:off x="2715120" y="4208040"/>
            <a:ext cx="3351960" cy="642960"/>
          </a:xfrm>
          <a:prstGeom prst="rect">
            <a:avLst/>
          </a:prstGeom>
          <a:solidFill>
            <a:srgbClr val="ffffff"/>
          </a:solidFill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.o file (Object code in binaries)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90" name="Google Shape;267;ga6e89f6c98_0_61"/>
          <p:cNvSpPr/>
          <p:nvPr/>
        </p:nvSpPr>
        <p:spPr>
          <a:xfrm>
            <a:off x="5634720" y="4935240"/>
            <a:ext cx="2094840" cy="3902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Linking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91" name="Google Shape;268;ga6e89f6c98_0_61"/>
          <p:cNvSpPr/>
          <p:nvPr/>
        </p:nvSpPr>
        <p:spPr>
          <a:xfrm>
            <a:off x="2718000" y="5410080"/>
            <a:ext cx="3351960" cy="642960"/>
          </a:xfrm>
          <a:prstGeom prst="rect">
            <a:avLst/>
          </a:prstGeom>
          <a:solidFill>
            <a:srgbClr val="ffffff"/>
          </a:solidFill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.exe file (Executable file)</a:t>
            </a:r>
            <a:endParaRPr b="0" lang="en-SG" sz="1800" spc="-1" strike="noStrike">
              <a:latin typeface="Arial"/>
            </a:endParaRPr>
          </a:p>
        </p:txBody>
      </p:sp>
      <p:cxnSp>
        <p:nvCxnSpPr>
          <p:cNvPr id="192" name="Google Shape;269;ga6e89f6c98_0_61"/>
          <p:cNvCxnSpPr>
            <a:stCxn id="183" idx="2"/>
            <a:endCxn id="186" idx="0"/>
          </p:cNvCxnSpPr>
          <p:nvPr/>
        </p:nvCxnSpPr>
        <p:spPr>
          <a:xfrm>
            <a:off x="4390920" y="1447200"/>
            <a:ext cx="360" cy="458280"/>
          </a:xfrm>
          <a:prstGeom prst="straightConnector1">
            <a:avLst/>
          </a:prstGeom>
          <a:ln w="9525">
            <a:solidFill>
              <a:srgbClr val="4a7dba"/>
            </a:solidFill>
            <a:round/>
            <a:tailEnd len="med" type="stealth" w="med"/>
          </a:ln>
        </p:spPr>
      </p:cxnSp>
      <p:cxnSp>
        <p:nvCxnSpPr>
          <p:cNvPr id="193" name="Google Shape;270;ga6e89f6c98_0_61"/>
          <p:cNvCxnSpPr>
            <a:stCxn id="186" idx="2"/>
            <a:endCxn id="187" idx="0"/>
          </p:cNvCxnSpPr>
          <p:nvPr/>
        </p:nvCxnSpPr>
        <p:spPr>
          <a:xfrm>
            <a:off x="4390920" y="2548080"/>
            <a:ext cx="3240" cy="458640"/>
          </a:xfrm>
          <a:prstGeom prst="straightConnector1">
            <a:avLst/>
          </a:prstGeom>
          <a:ln w="9525">
            <a:solidFill>
              <a:srgbClr val="4a7dba"/>
            </a:solidFill>
            <a:round/>
            <a:tailEnd len="med" type="stealth" w="med"/>
          </a:ln>
        </p:spPr>
      </p:cxnSp>
      <p:cxnSp>
        <p:nvCxnSpPr>
          <p:cNvPr id="194" name="Google Shape;271;ga6e89f6c98_0_61"/>
          <p:cNvCxnSpPr>
            <a:stCxn id="187" idx="2"/>
            <a:endCxn id="189" idx="0"/>
          </p:cNvCxnSpPr>
          <p:nvPr/>
        </p:nvCxnSpPr>
        <p:spPr>
          <a:xfrm flipH="1">
            <a:off x="4390920" y="3649320"/>
            <a:ext cx="3240" cy="559080"/>
          </a:xfrm>
          <a:prstGeom prst="straightConnector1">
            <a:avLst/>
          </a:prstGeom>
          <a:ln w="9525">
            <a:solidFill>
              <a:srgbClr val="4a7dba"/>
            </a:solidFill>
            <a:round/>
            <a:tailEnd len="med" type="stealth" w="med"/>
          </a:ln>
        </p:spPr>
      </p:cxnSp>
      <p:cxnSp>
        <p:nvCxnSpPr>
          <p:cNvPr id="195" name="Google Shape;272;ga6e89f6c98_0_61"/>
          <p:cNvCxnSpPr>
            <a:stCxn id="189" idx="2"/>
            <a:endCxn id="191" idx="0"/>
          </p:cNvCxnSpPr>
          <p:nvPr/>
        </p:nvCxnSpPr>
        <p:spPr>
          <a:xfrm>
            <a:off x="4390920" y="4851000"/>
            <a:ext cx="3240" cy="559440"/>
          </a:xfrm>
          <a:prstGeom prst="straightConnector1">
            <a:avLst/>
          </a:prstGeom>
          <a:ln w="9525">
            <a:solidFill>
              <a:srgbClr val="4a7dba"/>
            </a:solidFill>
            <a:round/>
            <a:tailEnd len="med" type="stealth" w="med"/>
          </a:ln>
        </p:spPr>
      </p:cxnSp>
      <p:sp>
        <p:nvSpPr>
          <p:cNvPr id="196" name="PlaceHolder 1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E12FA5-4DD6-4E86-908F-DE6B1C74477A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278;gb28b7f098c_0_83"/>
          <p:cNvSpPr/>
          <p:nvPr/>
        </p:nvSpPr>
        <p:spPr>
          <a:xfrm>
            <a:off x="493200" y="484920"/>
            <a:ext cx="8337600" cy="69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Compiling Stage</a:t>
            </a:r>
            <a:endParaRPr b="0" lang="en-SG" sz="2800" spc="-1" strike="noStrike">
              <a:latin typeface="Arial"/>
            </a:endParaRPr>
          </a:p>
        </p:txBody>
      </p:sp>
      <p:sp>
        <p:nvSpPr>
          <p:cNvPr id="198" name="Google Shape;279;gb28b7f098c_0_83"/>
          <p:cNvSpPr/>
          <p:nvPr/>
        </p:nvSpPr>
        <p:spPr>
          <a:xfrm>
            <a:off x="493200" y="1869480"/>
            <a:ext cx="8337600" cy="272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8736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Translation of C code into Assembly code</a:t>
            </a:r>
            <a:endParaRPr b="0" lang="en-SG" sz="2000" spc="-1" strike="noStrike">
              <a:latin typeface="Arial"/>
            </a:endParaRPr>
          </a:p>
        </p:txBody>
      </p:sp>
      <p:sp>
        <p:nvSpPr>
          <p:cNvPr id="199" name="PlaceHolder 1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444077D-F230-4969-B3FC-068621758006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85;ga6e89f6c98_0_82"/>
          <p:cNvSpPr/>
          <p:nvPr/>
        </p:nvSpPr>
        <p:spPr>
          <a:xfrm>
            <a:off x="402840" y="406080"/>
            <a:ext cx="833760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Calibri"/>
                <a:ea typeface="Calibri"/>
              </a:rPr>
              <a:t>Try this command: </a:t>
            </a:r>
            <a:r>
              <a:rPr b="1" lang="en-US" sz="2500" spc="-1" strike="noStrike">
                <a:solidFill>
                  <a:schemeClr val="dk1"/>
                </a:solidFill>
                <a:latin typeface="Calibri"/>
                <a:ea typeface="Calibri"/>
              </a:rPr>
              <a:t>gcc -s a.c</a:t>
            </a:r>
            <a:endParaRPr b="0" lang="en-SG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2500" spc="-1" strike="noStrike">
              <a:latin typeface="Arial"/>
            </a:endParaRPr>
          </a:p>
        </p:txBody>
      </p:sp>
      <p:pic>
        <p:nvPicPr>
          <p:cNvPr id="201" name="Google Shape;286;ga6e89f6c98_0_82" descr=""/>
          <p:cNvPicPr/>
          <p:nvPr/>
        </p:nvPicPr>
        <p:blipFill>
          <a:blip r:embed="rId1"/>
          <a:srcRect l="0" t="0" r="0" b="21172"/>
          <a:stretch/>
        </p:blipFill>
        <p:spPr>
          <a:xfrm>
            <a:off x="497880" y="1399680"/>
            <a:ext cx="4857120" cy="780120"/>
          </a:xfrm>
          <a:prstGeom prst="rect">
            <a:avLst/>
          </a:prstGeom>
          <a:ln w="0">
            <a:noFill/>
          </a:ln>
        </p:spPr>
      </p:pic>
      <p:sp>
        <p:nvSpPr>
          <p:cNvPr id="202" name="Google Shape;287;ga6e89f6c98_0_82"/>
          <p:cNvSpPr/>
          <p:nvPr/>
        </p:nvSpPr>
        <p:spPr>
          <a:xfrm>
            <a:off x="402840" y="2863080"/>
            <a:ext cx="833760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Calibri"/>
                <a:ea typeface="Calibri"/>
              </a:rPr>
              <a:t>A “</a:t>
            </a:r>
            <a:r>
              <a:rPr b="1" lang="en-US" sz="2500" spc="-1" strike="noStrike">
                <a:solidFill>
                  <a:schemeClr val="dk1"/>
                </a:solidFill>
                <a:latin typeface="Calibri"/>
                <a:ea typeface="Calibri"/>
              </a:rPr>
              <a:t>a.s</a:t>
            </a:r>
            <a:r>
              <a:rPr b="0" lang="en-US" sz="2500" spc="-1" strike="noStrike">
                <a:solidFill>
                  <a:schemeClr val="dk1"/>
                </a:solidFill>
                <a:latin typeface="Calibri"/>
                <a:ea typeface="Calibri"/>
              </a:rPr>
              <a:t>” file should be generate in your pwd, open the file with notepad++ or notepad </a:t>
            </a:r>
            <a:endParaRPr b="0" lang="en-SG" sz="2500" spc="-1" strike="noStrike">
              <a:latin typeface="Arial"/>
            </a:endParaRPr>
          </a:p>
        </p:txBody>
      </p:sp>
      <p:sp>
        <p:nvSpPr>
          <p:cNvPr id="203" name="PlaceHolder 1"/>
          <p:cNvSpPr>
            <a:spLocks noGrp="1"/>
          </p:cNvSpPr>
          <p:nvPr>
            <p:ph type="sldNum" idx="3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F7F93D5-6BAA-4DF0-92AD-BDE938369F88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93;ga6e89f6c98_0_103"/>
          <p:cNvSpPr/>
          <p:nvPr/>
        </p:nvSpPr>
        <p:spPr>
          <a:xfrm>
            <a:off x="402840" y="317160"/>
            <a:ext cx="833760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Calibri"/>
                <a:ea typeface="Calibri"/>
              </a:rPr>
              <a:t>You should sees a bunch of </a:t>
            </a:r>
            <a:r>
              <a:rPr b="0" lang="en-US" sz="2500" spc="-1" strike="noStrike">
                <a:solidFill>
                  <a:srgbClr val="e69138"/>
                </a:solidFill>
                <a:latin typeface="Calibri"/>
                <a:ea typeface="Calibri"/>
              </a:rPr>
              <a:t>instructions</a:t>
            </a:r>
            <a:r>
              <a:rPr b="0" lang="en-US" sz="2500" spc="-1" strike="noStrike">
                <a:solidFill>
                  <a:schemeClr val="dk1"/>
                </a:solidFill>
                <a:latin typeface="Calibri"/>
                <a:ea typeface="Calibri"/>
              </a:rPr>
              <a:t> with </a:t>
            </a:r>
            <a:r>
              <a:rPr b="0" lang="en-US" sz="2500" spc="-1" strike="noStrike">
                <a:solidFill>
                  <a:srgbClr val="6aa84f"/>
                </a:solidFill>
                <a:latin typeface="Calibri"/>
                <a:ea typeface="Calibri"/>
              </a:rPr>
              <a:t>arguments </a:t>
            </a:r>
            <a:r>
              <a:rPr b="0" lang="en-US" sz="2500" spc="-1" strike="noStrike">
                <a:solidFill>
                  <a:schemeClr val="dk1"/>
                </a:solidFill>
                <a:latin typeface="Calibri"/>
                <a:ea typeface="Calibri"/>
              </a:rPr>
              <a:t>a.k.a</a:t>
            </a:r>
            <a:endParaRPr b="0" lang="en-SG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Calibri"/>
                <a:ea typeface="Calibri"/>
              </a:rPr>
              <a:t>low-level language (still human readable codes)</a:t>
            </a:r>
            <a:endParaRPr b="0" lang="en-SG" sz="2500" spc="-1" strike="noStrike">
              <a:latin typeface="Arial"/>
            </a:endParaRPr>
          </a:p>
        </p:txBody>
      </p:sp>
      <p:pic>
        <p:nvPicPr>
          <p:cNvPr id="205" name="Google Shape;294;ga6e89f6c98_0_103" descr=""/>
          <p:cNvPicPr/>
          <p:nvPr/>
        </p:nvPicPr>
        <p:blipFill>
          <a:blip r:embed="rId1"/>
          <a:stretch/>
        </p:blipFill>
        <p:spPr>
          <a:xfrm>
            <a:off x="402840" y="1622880"/>
            <a:ext cx="4799880" cy="4914360"/>
          </a:xfrm>
          <a:prstGeom prst="rect">
            <a:avLst/>
          </a:prstGeom>
          <a:ln w="0">
            <a:noFill/>
          </a:ln>
        </p:spPr>
      </p:pic>
      <p:sp>
        <p:nvSpPr>
          <p:cNvPr id="206" name="Google Shape;295;ga6e89f6c98_0_103"/>
          <p:cNvSpPr/>
          <p:nvPr/>
        </p:nvSpPr>
        <p:spPr>
          <a:xfrm>
            <a:off x="779400" y="3572280"/>
            <a:ext cx="581760" cy="296496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6b26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Google Shape;296;ga6e89f6c98_0_103"/>
          <p:cNvSpPr/>
          <p:nvPr/>
        </p:nvSpPr>
        <p:spPr>
          <a:xfrm>
            <a:off x="1420920" y="3572280"/>
            <a:ext cx="4035240" cy="296496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93c4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Google Shape;297;ga6e89f6c98_0_103"/>
          <p:cNvSpPr/>
          <p:nvPr/>
        </p:nvSpPr>
        <p:spPr>
          <a:xfrm>
            <a:off x="5743080" y="1856520"/>
            <a:ext cx="3254400" cy="339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Calibri"/>
                <a:ea typeface="Calibri"/>
              </a:rPr>
              <a:t>In this stage, High-level language is converted into assembly code,</a:t>
            </a:r>
            <a:endParaRPr b="0" lang="en-SG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Calibri"/>
                <a:ea typeface="Calibri"/>
              </a:rPr>
              <a:t>which is to be prepared to be converted into opcode and operands.</a:t>
            </a:r>
            <a:endParaRPr b="0" lang="en-SG" sz="2500" spc="-1" strike="noStrike">
              <a:latin typeface="Arial"/>
            </a:endParaRPr>
          </a:p>
        </p:txBody>
      </p:sp>
      <p:sp>
        <p:nvSpPr>
          <p:cNvPr id="209" name="PlaceHolder 1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1CC99D8-E5D6-4276-8A0B-52734A86634A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e7cc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1680" cy="136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dk1"/>
                </a:solidFill>
                <a:latin typeface="Calibri"/>
                <a:ea typeface="Calibri"/>
              </a:rPr>
              <a:t>Assembling stage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58D4F21-E51A-422A-B54E-7A980DE74404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308;ga6e89f6c98_0_118"/>
          <p:cNvSpPr/>
          <p:nvPr/>
        </p:nvSpPr>
        <p:spPr>
          <a:xfrm>
            <a:off x="2715120" y="804240"/>
            <a:ext cx="3351960" cy="642960"/>
          </a:xfrm>
          <a:prstGeom prst="rect">
            <a:avLst/>
          </a:prstGeom>
          <a:solidFill>
            <a:srgbClr val="ffffff"/>
          </a:solidFill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Text file (source code): </a:t>
            </a:r>
            <a:endParaRPr b="0" lang="en-SG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E.g. .txt, .c, .cpp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13" name="Google Shape;309;ga6e89f6c98_0_118"/>
          <p:cNvSpPr/>
          <p:nvPr/>
        </p:nvSpPr>
        <p:spPr>
          <a:xfrm>
            <a:off x="5686920" y="1481040"/>
            <a:ext cx="2094840" cy="389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Pre-processing (-E)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14" name="Google Shape;310;ga6e89f6c98_0_118"/>
          <p:cNvSpPr/>
          <p:nvPr/>
        </p:nvSpPr>
        <p:spPr>
          <a:xfrm>
            <a:off x="5660280" y="2599920"/>
            <a:ext cx="2094840" cy="3542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Compiling (-s or -S)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15" name="Google Shape;311;ga6e89f6c98_0_118"/>
          <p:cNvSpPr/>
          <p:nvPr/>
        </p:nvSpPr>
        <p:spPr>
          <a:xfrm>
            <a:off x="2715120" y="1905120"/>
            <a:ext cx="3351960" cy="642960"/>
          </a:xfrm>
          <a:prstGeom prst="rect">
            <a:avLst/>
          </a:prstGeom>
          <a:solidFill>
            <a:srgbClr val="ffffff"/>
          </a:solidFill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All source codes (#include, #define, inline etc…)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16" name="Google Shape;312;ga6e89f6c98_0_118"/>
          <p:cNvSpPr/>
          <p:nvPr/>
        </p:nvSpPr>
        <p:spPr>
          <a:xfrm>
            <a:off x="2718000" y="3006360"/>
            <a:ext cx="3351960" cy="642960"/>
          </a:xfrm>
          <a:prstGeom prst="rect">
            <a:avLst/>
          </a:prstGeom>
          <a:solidFill>
            <a:srgbClr val="ffffff"/>
          </a:solidFill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.s file (Assembly code)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17" name="Google Shape;313;ga6e89f6c98_0_118"/>
          <p:cNvSpPr/>
          <p:nvPr/>
        </p:nvSpPr>
        <p:spPr>
          <a:xfrm>
            <a:off x="5626080" y="3729960"/>
            <a:ext cx="2094840" cy="397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Assembling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18" name="Google Shape;314;ga6e89f6c98_0_118"/>
          <p:cNvSpPr/>
          <p:nvPr/>
        </p:nvSpPr>
        <p:spPr>
          <a:xfrm>
            <a:off x="2715120" y="4208040"/>
            <a:ext cx="3351960" cy="642960"/>
          </a:xfrm>
          <a:prstGeom prst="rect">
            <a:avLst/>
          </a:prstGeom>
          <a:solidFill>
            <a:srgbClr val="ffffff"/>
          </a:solidFill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.o file (Object code in binaries)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19" name="Google Shape;315;ga6e89f6c98_0_118"/>
          <p:cNvSpPr/>
          <p:nvPr/>
        </p:nvSpPr>
        <p:spPr>
          <a:xfrm>
            <a:off x="5634720" y="4935240"/>
            <a:ext cx="2094840" cy="3902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Linking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20" name="Google Shape;316;ga6e89f6c98_0_118"/>
          <p:cNvSpPr/>
          <p:nvPr/>
        </p:nvSpPr>
        <p:spPr>
          <a:xfrm>
            <a:off x="2718000" y="5410080"/>
            <a:ext cx="3351960" cy="642960"/>
          </a:xfrm>
          <a:prstGeom prst="rect">
            <a:avLst/>
          </a:prstGeom>
          <a:solidFill>
            <a:srgbClr val="ffffff"/>
          </a:solidFill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.exe file (Executable file)</a:t>
            </a:r>
            <a:endParaRPr b="0" lang="en-SG" sz="1800" spc="-1" strike="noStrike">
              <a:latin typeface="Arial"/>
            </a:endParaRPr>
          </a:p>
        </p:txBody>
      </p:sp>
      <p:cxnSp>
        <p:nvCxnSpPr>
          <p:cNvPr id="221" name="Google Shape;317;ga6e89f6c98_0_118"/>
          <p:cNvCxnSpPr>
            <a:stCxn id="212" idx="2"/>
            <a:endCxn id="215" idx="0"/>
          </p:cNvCxnSpPr>
          <p:nvPr/>
        </p:nvCxnSpPr>
        <p:spPr>
          <a:xfrm>
            <a:off x="4390920" y="1447200"/>
            <a:ext cx="360" cy="458280"/>
          </a:xfrm>
          <a:prstGeom prst="straightConnector1">
            <a:avLst/>
          </a:prstGeom>
          <a:ln w="9525">
            <a:solidFill>
              <a:srgbClr val="4a7dba"/>
            </a:solidFill>
            <a:round/>
            <a:tailEnd len="med" type="stealth" w="med"/>
          </a:ln>
        </p:spPr>
      </p:cxnSp>
      <p:cxnSp>
        <p:nvCxnSpPr>
          <p:cNvPr id="222" name="Google Shape;318;ga6e89f6c98_0_118"/>
          <p:cNvCxnSpPr>
            <a:stCxn id="215" idx="2"/>
            <a:endCxn id="216" idx="0"/>
          </p:cNvCxnSpPr>
          <p:nvPr/>
        </p:nvCxnSpPr>
        <p:spPr>
          <a:xfrm>
            <a:off x="4390920" y="2548080"/>
            <a:ext cx="3240" cy="458640"/>
          </a:xfrm>
          <a:prstGeom prst="straightConnector1">
            <a:avLst/>
          </a:prstGeom>
          <a:ln w="9525">
            <a:solidFill>
              <a:srgbClr val="4a7dba"/>
            </a:solidFill>
            <a:round/>
            <a:tailEnd len="med" type="stealth" w="med"/>
          </a:ln>
        </p:spPr>
      </p:cxnSp>
      <p:cxnSp>
        <p:nvCxnSpPr>
          <p:cNvPr id="223" name="Google Shape;319;ga6e89f6c98_0_118"/>
          <p:cNvCxnSpPr>
            <a:stCxn id="216" idx="2"/>
            <a:endCxn id="218" idx="0"/>
          </p:cNvCxnSpPr>
          <p:nvPr/>
        </p:nvCxnSpPr>
        <p:spPr>
          <a:xfrm flipH="1">
            <a:off x="4390920" y="3649320"/>
            <a:ext cx="3240" cy="559080"/>
          </a:xfrm>
          <a:prstGeom prst="straightConnector1">
            <a:avLst/>
          </a:prstGeom>
          <a:ln w="9525">
            <a:solidFill>
              <a:srgbClr val="4a7dba"/>
            </a:solidFill>
            <a:round/>
            <a:tailEnd len="med" type="stealth" w="med"/>
          </a:ln>
        </p:spPr>
      </p:cxnSp>
      <p:cxnSp>
        <p:nvCxnSpPr>
          <p:cNvPr id="224" name="Google Shape;320;ga6e89f6c98_0_118"/>
          <p:cNvCxnSpPr>
            <a:stCxn id="218" idx="2"/>
            <a:endCxn id="220" idx="0"/>
          </p:cNvCxnSpPr>
          <p:nvPr/>
        </p:nvCxnSpPr>
        <p:spPr>
          <a:xfrm>
            <a:off x="4390920" y="4851000"/>
            <a:ext cx="3240" cy="559440"/>
          </a:xfrm>
          <a:prstGeom prst="straightConnector1">
            <a:avLst/>
          </a:prstGeom>
          <a:ln w="9525">
            <a:solidFill>
              <a:srgbClr val="4a7dba"/>
            </a:solidFill>
            <a:round/>
            <a:tailEnd len="med" type="stealth" w="med"/>
          </a:ln>
        </p:spPr>
      </p:cxnSp>
      <p:sp>
        <p:nvSpPr>
          <p:cNvPr id="225" name="PlaceHolder 1"/>
          <p:cNvSpPr>
            <a:spLocks noGrp="1"/>
          </p:cNvSpPr>
          <p:nvPr>
            <p:ph type="sldNum" idx="34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627D8F3-A54F-4832-9C87-6CFCF54BE60E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326;gb28b7f098c_0_2"/>
          <p:cNvSpPr/>
          <p:nvPr/>
        </p:nvSpPr>
        <p:spPr>
          <a:xfrm>
            <a:off x="493200" y="484920"/>
            <a:ext cx="8337600" cy="69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Assembling Stage</a:t>
            </a:r>
            <a:endParaRPr b="0" lang="en-SG" sz="2800" spc="-1" strike="noStrike">
              <a:latin typeface="Arial"/>
            </a:endParaRPr>
          </a:p>
        </p:txBody>
      </p:sp>
      <p:sp>
        <p:nvSpPr>
          <p:cNvPr id="227" name="Google Shape;327;gb28b7f098c_0_2"/>
          <p:cNvSpPr/>
          <p:nvPr/>
        </p:nvSpPr>
        <p:spPr>
          <a:xfrm>
            <a:off x="493200" y="1869480"/>
            <a:ext cx="5762520" cy="272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8736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500" spc="-1" strike="noStrike">
                <a:solidFill>
                  <a:schemeClr val="dk1"/>
                </a:solidFill>
                <a:latin typeface="Calibri"/>
                <a:ea typeface="Calibri"/>
              </a:rPr>
              <a:t>Translation of into Assembly code into Incomplete machine code</a:t>
            </a:r>
            <a:endParaRPr b="0" lang="en-SG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2500" spc="-1" strike="noStrike">
              <a:latin typeface="Arial"/>
            </a:endParaRPr>
          </a:p>
        </p:txBody>
      </p:sp>
      <p:sp>
        <p:nvSpPr>
          <p:cNvPr id="228" name="PlaceHolder 1"/>
          <p:cNvSpPr>
            <a:spLocks noGrp="1"/>
          </p:cNvSpPr>
          <p:nvPr>
            <p:ph type="sldNum" idx="3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B7C0580-1994-45D7-A279-40D2AB20C9AE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333;ga6e89f6c98_0_193" descr=""/>
          <p:cNvPicPr/>
          <p:nvPr/>
        </p:nvPicPr>
        <p:blipFill>
          <a:blip r:embed="rId1"/>
          <a:stretch/>
        </p:blipFill>
        <p:spPr>
          <a:xfrm>
            <a:off x="402840" y="1265760"/>
            <a:ext cx="3624840" cy="539280"/>
          </a:xfrm>
          <a:prstGeom prst="rect">
            <a:avLst/>
          </a:prstGeom>
          <a:ln w="0">
            <a:noFill/>
          </a:ln>
        </p:spPr>
      </p:pic>
      <p:sp>
        <p:nvSpPr>
          <p:cNvPr id="230" name="Google Shape;334;ga6e89f6c98_0_193"/>
          <p:cNvSpPr/>
          <p:nvPr/>
        </p:nvSpPr>
        <p:spPr>
          <a:xfrm>
            <a:off x="402840" y="406080"/>
            <a:ext cx="8337600" cy="68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Calibri"/>
                <a:ea typeface="Calibri"/>
              </a:rPr>
              <a:t>Try this command: </a:t>
            </a:r>
            <a:r>
              <a:rPr b="1" lang="en-US" sz="2500" spc="-1" strike="noStrike">
                <a:solidFill>
                  <a:schemeClr val="dk1"/>
                </a:solidFill>
                <a:latin typeface="Calibri"/>
                <a:ea typeface="Calibri"/>
              </a:rPr>
              <a:t>gcc -c a.c</a:t>
            </a:r>
            <a:endParaRPr b="0" lang="en-SG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2500" spc="-1" strike="noStrike">
              <a:latin typeface="Arial"/>
            </a:endParaRPr>
          </a:p>
        </p:txBody>
      </p:sp>
      <p:sp>
        <p:nvSpPr>
          <p:cNvPr id="231" name="Google Shape;335;ga6e89f6c98_0_193"/>
          <p:cNvSpPr/>
          <p:nvPr/>
        </p:nvSpPr>
        <p:spPr>
          <a:xfrm>
            <a:off x="402840" y="2306880"/>
            <a:ext cx="8337600" cy="98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Calibri"/>
                <a:ea typeface="Calibri"/>
              </a:rPr>
              <a:t>An object file, “</a:t>
            </a:r>
            <a:r>
              <a:rPr b="1" lang="en-US" sz="2500" spc="-1" strike="noStrike">
                <a:solidFill>
                  <a:schemeClr val="dk1"/>
                </a:solidFill>
                <a:latin typeface="Calibri"/>
                <a:ea typeface="Calibri"/>
              </a:rPr>
              <a:t>a.o</a:t>
            </a:r>
            <a:r>
              <a:rPr b="0" lang="en-US" sz="2500" spc="-1" strike="noStrike">
                <a:solidFill>
                  <a:schemeClr val="dk1"/>
                </a:solidFill>
                <a:latin typeface="Calibri"/>
                <a:ea typeface="Calibri"/>
              </a:rPr>
              <a:t>” should be generated, what you see are incomplete machine code</a:t>
            </a:r>
            <a:endParaRPr b="0" lang="en-SG" sz="2500" spc="-1" strike="noStrike">
              <a:latin typeface="Arial"/>
            </a:endParaRPr>
          </a:p>
        </p:txBody>
      </p:sp>
      <p:pic>
        <p:nvPicPr>
          <p:cNvPr id="232" name="Google Shape;336;ga6e89f6c98_0_193" descr=""/>
          <p:cNvPicPr/>
          <p:nvPr/>
        </p:nvPicPr>
        <p:blipFill>
          <a:blip r:embed="rId2"/>
          <a:stretch/>
        </p:blipFill>
        <p:spPr>
          <a:xfrm>
            <a:off x="487800" y="3564720"/>
            <a:ext cx="6935400" cy="1575720"/>
          </a:xfrm>
          <a:prstGeom prst="rect">
            <a:avLst/>
          </a:prstGeom>
          <a:ln w="0">
            <a:noFill/>
          </a:ln>
        </p:spPr>
      </p:pic>
      <p:sp>
        <p:nvSpPr>
          <p:cNvPr id="233" name="PlaceHolder 1"/>
          <p:cNvSpPr>
            <a:spLocks noGrp="1"/>
          </p:cNvSpPr>
          <p:nvPr>
            <p:ph type="sldNum" idx="36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D093075-0A97-4795-B813-3DFCEEC96BA4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27b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1680" cy="136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dk1"/>
                </a:solidFill>
                <a:latin typeface="Calibri"/>
                <a:ea typeface="Calibri"/>
              </a:rPr>
              <a:t>Linking stage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ldNum" idx="37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B87041A-1AFC-411A-8EFF-3E2F511300D2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347;ga6e89f6c98_0_164"/>
          <p:cNvSpPr/>
          <p:nvPr/>
        </p:nvSpPr>
        <p:spPr>
          <a:xfrm>
            <a:off x="2715120" y="804240"/>
            <a:ext cx="3351960" cy="642960"/>
          </a:xfrm>
          <a:prstGeom prst="rect">
            <a:avLst/>
          </a:prstGeom>
          <a:solidFill>
            <a:srgbClr val="ffffff"/>
          </a:solidFill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Text file (source code): </a:t>
            </a:r>
            <a:endParaRPr b="0" lang="en-SG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E.g. .txt, .c, .cpp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37" name="Google Shape;348;ga6e89f6c98_0_164"/>
          <p:cNvSpPr/>
          <p:nvPr/>
        </p:nvSpPr>
        <p:spPr>
          <a:xfrm>
            <a:off x="5686920" y="1481040"/>
            <a:ext cx="2094840" cy="389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Pre-processing (-E)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38" name="Google Shape;349;ga6e89f6c98_0_164"/>
          <p:cNvSpPr/>
          <p:nvPr/>
        </p:nvSpPr>
        <p:spPr>
          <a:xfrm>
            <a:off x="5660280" y="2599920"/>
            <a:ext cx="2094840" cy="3542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Compiling (-s or -S)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39" name="Google Shape;350;ga6e89f6c98_0_164"/>
          <p:cNvSpPr/>
          <p:nvPr/>
        </p:nvSpPr>
        <p:spPr>
          <a:xfrm>
            <a:off x="2715120" y="1905120"/>
            <a:ext cx="3351960" cy="642960"/>
          </a:xfrm>
          <a:prstGeom prst="rect">
            <a:avLst/>
          </a:prstGeom>
          <a:solidFill>
            <a:srgbClr val="ffffff"/>
          </a:solidFill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All source codes (#include, #define, inline etc…)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40" name="Google Shape;351;ga6e89f6c98_0_164"/>
          <p:cNvSpPr/>
          <p:nvPr/>
        </p:nvSpPr>
        <p:spPr>
          <a:xfrm>
            <a:off x="2718000" y="3006360"/>
            <a:ext cx="3351960" cy="642960"/>
          </a:xfrm>
          <a:prstGeom prst="rect">
            <a:avLst/>
          </a:prstGeom>
          <a:solidFill>
            <a:srgbClr val="ffffff"/>
          </a:solidFill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.s file (Assembly code)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41" name="Google Shape;352;ga6e89f6c98_0_164"/>
          <p:cNvSpPr/>
          <p:nvPr/>
        </p:nvSpPr>
        <p:spPr>
          <a:xfrm>
            <a:off x="5626080" y="3729960"/>
            <a:ext cx="2094840" cy="397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Assembling (-c)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42" name="Google Shape;353;ga6e89f6c98_0_164"/>
          <p:cNvSpPr/>
          <p:nvPr/>
        </p:nvSpPr>
        <p:spPr>
          <a:xfrm>
            <a:off x="2715120" y="4208040"/>
            <a:ext cx="3351960" cy="642960"/>
          </a:xfrm>
          <a:prstGeom prst="rect">
            <a:avLst/>
          </a:prstGeom>
          <a:solidFill>
            <a:srgbClr val="ffffff"/>
          </a:solidFill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.o file (machine code)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43" name="Google Shape;354;ga6e89f6c98_0_164"/>
          <p:cNvSpPr/>
          <p:nvPr/>
        </p:nvSpPr>
        <p:spPr>
          <a:xfrm>
            <a:off x="5634720" y="4935240"/>
            <a:ext cx="2094840" cy="3902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Linking (gcc)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44" name="Google Shape;355;ga6e89f6c98_0_164"/>
          <p:cNvSpPr/>
          <p:nvPr/>
        </p:nvSpPr>
        <p:spPr>
          <a:xfrm>
            <a:off x="2718000" y="5410080"/>
            <a:ext cx="3351960" cy="642960"/>
          </a:xfrm>
          <a:prstGeom prst="rect">
            <a:avLst/>
          </a:prstGeom>
          <a:solidFill>
            <a:srgbClr val="ffffff"/>
          </a:solidFill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.exe file (Executable file,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 binaries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 b="0" lang="en-SG" sz="1800" spc="-1" strike="noStrike">
              <a:latin typeface="Arial"/>
            </a:endParaRPr>
          </a:p>
        </p:txBody>
      </p:sp>
      <p:cxnSp>
        <p:nvCxnSpPr>
          <p:cNvPr id="245" name="Google Shape;356;ga6e89f6c98_0_164"/>
          <p:cNvCxnSpPr>
            <a:stCxn id="236" idx="2"/>
            <a:endCxn id="239" idx="0"/>
          </p:cNvCxnSpPr>
          <p:nvPr/>
        </p:nvCxnSpPr>
        <p:spPr>
          <a:xfrm>
            <a:off x="4390920" y="1447200"/>
            <a:ext cx="360" cy="458280"/>
          </a:xfrm>
          <a:prstGeom prst="straightConnector1">
            <a:avLst/>
          </a:prstGeom>
          <a:ln w="9525">
            <a:solidFill>
              <a:srgbClr val="4a7dba"/>
            </a:solidFill>
            <a:round/>
            <a:tailEnd len="med" type="stealth" w="med"/>
          </a:ln>
        </p:spPr>
      </p:cxnSp>
      <p:cxnSp>
        <p:nvCxnSpPr>
          <p:cNvPr id="246" name="Google Shape;357;ga6e89f6c98_0_164"/>
          <p:cNvCxnSpPr>
            <a:stCxn id="239" idx="2"/>
            <a:endCxn id="240" idx="0"/>
          </p:cNvCxnSpPr>
          <p:nvPr/>
        </p:nvCxnSpPr>
        <p:spPr>
          <a:xfrm>
            <a:off x="4390920" y="2548080"/>
            <a:ext cx="3240" cy="458640"/>
          </a:xfrm>
          <a:prstGeom prst="straightConnector1">
            <a:avLst/>
          </a:prstGeom>
          <a:ln w="9525">
            <a:solidFill>
              <a:srgbClr val="4a7dba"/>
            </a:solidFill>
            <a:round/>
            <a:tailEnd len="med" type="stealth" w="med"/>
          </a:ln>
        </p:spPr>
      </p:cxnSp>
      <p:cxnSp>
        <p:nvCxnSpPr>
          <p:cNvPr id="247" name="Google Shape;358;ga6e89f6c98_0_164"/>
          <p:cNvCxnSpPr>
            <a:stCxn id="240" idx="2"/>
            <a:endCxn id="242" idx="0"/>
          </p:cNvCxnSpPr>
          <p:nvPr/>
        </p:nvCxnSpPr>
        <p:spPr>
          <a:xfrm flipH="1">
            <a:off x="4390920" y="3649320"/>
            <a:ext cx="3240" cy="559080"/>
          </a:xfrm>
          <a:prstGeom prst="straightConnector1">
            <a:avLst/>
          </a:prstGeom>
          <a:ln w="9525">
            <a:solidFill>
              <a:srgbClr val="4a7dba"/>
            </a:solidFill>
            <a:round/>
            <a:tailEnd len="med" type="stealth" w="med"/>
          </a:ln>
        </p:spPr>
      </p:cxnSp>
      <p:cxnSp>
        <p:nvCxnSpPr>
          <p:cNvPr id="248" name="Google Shape;359;ga6e89f6c98_0_164"/>
          <p:cNvCxnSpPr>
            <a:stCxn id="242" idx="2"/>
            <a:endCxn id="244" idx="0"/>
          </p:cNvCxnSpPr>
          <p:nvPr/>
        </p:nvCxnSpPr>
        <p:spPr>
          <a:xfrm>
            <a:off x="4390920" y="4851000"/>
            <a:ext cx="3240" cy="559440"/>
          </a:xfrm>
          <a:prstGeom prst="straightConnector1">
            <a:avLst/>
          </a:prstGeom>
          <a:ln w="9525">
            <a:solidFill>
              <a:srgbClr val="4a7dba"/>
            </a:solidFill>
            <a:round/>
            <a:tailEnd len="med" type="stealth" w="med"/>
          </a:ln>
        </p:spPr>
      </p:cxnSp>
      <p:sp>
        <p:nvSpPr>
          <p:cNvPr id="249" name="PlaceHolder 1"/>
          <p:cNvSpPr>
            <a:spLocks noGrp="1"/>
          </p:cNvSpPr>
          <p:nvPr>
            <p:ph type="sldNum" idx="3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46B539A-6B99-4958-84D8-63F218CBB71D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102;ga5faaf2238_0_93"/>
          <p:cNvSpPr/>
          <p:nvPr/>
        </p:nvSpPr>
        <p:spPr>
          <a:xfrm>
            <a:off x="493200" y="484920"/>
            <a:ext cx="8337600" cy="9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8736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Create a text file and rename it to “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a.c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” (change its extension as well)</a:t>
            </a:r>
            <a:endParaRPr b="0" lang="en-SG" sz="1800" spc="-1" strike="noStrike">
              <a:latin typeface="Arial"/>
            </a:endParaRPr>
          </a:p>
          <a:p>
            <a:pPr marL="457200" indent="-38736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Copy the snippet of code exactly</a:t>
            </a: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1800" spc="-1" strike="noStrike">
              <a:latin typeface="Arial"/>
            </a:endParaRPr>
          </a:p>
        </p:txBody>
      </p:sp>
      <p:pic>
        <p:nvPicPr>
          <p:cNvPr id="94" name="Google Shape;103;ga5faaf2238_0_93" descr=""/>
          <p:cNvPicPr/>
          <p:nvPr/>
        </p:nvPicPr>
        <p:blipFill>
          <a:blip r:embed="rId1"/>
          <a:stretch/>
        </p:blipFill>
        <p:spPr>
          <a:xfrm>
            <a:off x="651240" y="1548000"/>
            <a:ext cx="3681360" cy="1855080"/>
          </a:xfrm>
          <a:prstGeom prst="rect">
            <a:avLst/>
          </a:prstGeom>
          <a:ln w="0">
            <a:noFill/>
          </a:ln>
        </p:spPr>
      </p:pic>
      <p:sp>
        <p:nvSpPr>
          <p:cNvPr id="95" name="PlaceHolder 1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FE2038-C19B-409E-9DFA-3CEDE8AF3885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365;gb28b7f098c_0_89"/>
          <p:cNvSpPr/>
          <p:nvPr/>
        </p:nvSpPr>
        <p:spPr>
          <a:xfrm>
            <a:off x="493200" y="484920"/>
            <a:ext cx="8337600" cy="69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Linking Stage</a:t>
            </a:r>
            <a:endParaRPr b="0" lang="en-SG" sz="2800" spc="-1" strike="noStrike">
              <a:latin typeface="Arial"/>
            </a:endParaRPr>
          </a:p>
        </p:txBody>
      </p:sp>
      <p:sp>
        <p:nvSpPr>
          <p:cNvPr id="251" name="Google Shape;366;gb28b7f098c_0_89"/>
          <p:cNvSpPr/>
          <p:nvPr/>
        </p:nvSpPr>
        <p:spPr>
          <a:xfrm>
            <a:off x="493200" y="1869480"/>
            <a:ext cx="8337600" cy="272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8736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Combination of all incomplete machine code into one complete file</a:t>
            </a:r>
            <a:endParaRPr b="0" lang="en-SG" sz="2000" spc="-1" strike="noStrike">
              <a:latin typeface="Arial"/>
            </a:endParaRPr>
          </a:p>
          <a:p>
            <a:pPr marL="457200" indent="-38736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Linking error happens here</a:t>
            </a:r>
            <a:endParaRPr b="0" lang="en-SG" sz="2000" spc="-1" strike="noStrike">
              <a:latin typeface="Arial"/>
            </a:endParaRPr>
          </a:p>
          <a:p>
            <a:pPr lvl="1" marL="914400" indent="-387360">
              <a:lnSpc>
                <a:spcPct val="100000"/>
              </a:lnSpc>
              <a:buClr>
                <a:srgbClr val="000000"/>
              </a:buClr>
              <a:buFont typeface="Calibri"/>
              <a:buChar char="○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it means that a called “component” is missing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252" name="PlaceHolder 1"/>
          <p:cNvSpPr>
            <a:spLocks noGrp="1"/>
          </p:cNvSpPr>
          <p:nvPr>
            <p:ph type="sldNum" idx="39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FD8735F-8968-45CC-BEDB-BA329AEA6D1E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372;ga6e89f6c98_0_135" descr=""/>
          <p:cNvPicPr/>
          <p:nvPr/>
        </p:nvPicPr>
        <p:blipFill>
          <a:blip r:embed="rId1"/>
          <a:stretch/>
        </p:blipFill>
        <p:spPr>
          <a:xfrm>
            <a:off x="379440" y="798840"/>
            <a:ext cx="4191840" cy="2563560"/>
          </a:xfrm>
          <a:prstGeom prst="rect">
            <a:avLst/>
          </a:prstGeom>
          <a:ln w="0">
            <a:noFill/>
          </a:ln>
        </p:spPr>
      </p:pic>
      <p:pic>
        <p:nvPicPr>
          <p:cNvPr id="254" name="Google Shape;373;ga6e89f6c98_0_135" descr=""/>
          <p:cNvPicPr/>
          <p:nvPr/>
        </p:nvPicPr>
        <p:blipFill>
          <a:blip r:embed="rId2"/>
          <a:stretch/>
        </p:blipFill>
        <p:spPr>
          <a:xfrm>
            <a:off x="5096880" y="798840"/>
            <a:ext cx="3447000" cy="1706760"/>
          </a:xfrm>
          <a:prstGeom prst="rect">
            <a:avLst/>
          </a:prstGeom>
          <a:ln w="0">
            <a:noFill/>
          </a:ln>
        </p:spPr>
      </p:pic>
      <p:sp>
        <p:nvSpPr>
          <p:cNvPr id="255" name="Google Shape;374;ga6e89f6c98_0_135"/>
          <p:cNvSpPr/>
          <p:nvPr/>
        </p:nvSpPr>
        <p:spPr>
          <a:xfrm>
            <a:off x="402840" y="149400"/>
            <a:ext cx="833760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Copy these code into a.c and b.c respectively 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2000" spc="-1" strike="noStrike">
              <a:latin typeface="Arial"/>
            </a:endParaRPr>
          </a:p>
        </p:txBody>
      </p:sp>
      <p:pic>
        <p:nvPicPr>
          <p:cNvPr id="256" name="Google Shape;375;ga6e89f6c98_0_135" descr=""/>
          <p:cNvPicPr/>
          <p:nvPr/>
        </p:nvPicPr>
        <p:blipFill>
          <a:blip r:embed="rId3"/>
          <a:stretch/>
        </p:blipFill>
        <p:spPr>
          <a:xfrm>
            <a:off x="379440" y="4118040"/>
            <a:ext cx="3624840" cy="539280"/>
          </a:xfrm>
          <a:prstGeom prst="rect">
            <a:avLst/>
          </a:prstGeom>
          <a:ln w="0">
            <a:noFill/>
          </a:ln>
        </p:spPr>
      </p:pic>
      <p:pic>
        <p:nvPicPr>
          <p:cNvPr id="257" name="Google Shape;376;ga6e89f6c98_0_135" descr=""/>
          <p:cNvPicPr/>
          <p:nvPr/>
        </p:nvPicPr>
        <p:blipFill>
          <a:blip r:embed="rId4"/>
          <a:stretch/>
        </p:blipFill>
        <p:spPr>
          <a:xfrm>
            <a:off x="402840" y="5481000"/>
            <a:ext cx="3624840" cy="571680"/>
          </a:xfrm>
          <a:prstGeom prst="rect">
            <a:avLst/>
          </a:prstGeom>
          <a:ln w="0">
            <a:noFill/>
          </a:ln>
        </p:spPr>
      </p:pic>
      <p:sp>
        <p:nvSpPr>
          <p:cNvPr id="258" name="Google Shape;377;ga6e89f6c98_0_135"/>
          <p:cNvSpPr/>
          <p:nvPr/>
        </p:nvSpPr>
        <p:spPr>
          <a:xfrm>
            <a:off x="402840" y="3429000"/>
            <a:ext cx="8337600" cy="5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Try this command: 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gcc -c a.c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259" name="Google Shape;378;ga6e89f6c98_0_135"/>
          <p:cNvSpPr/>
          <p:nvPr/>
        </p:nvSpPr>
        <p:spPr>
          <a:xfrm>
            <a:off x="402840" y="4725000"/>
            <a:ext cx="8337600" cy="68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Try this command: 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gcc -c b.c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260" name="PlaceHolder 1"/>
          <p:cNvSpPr>
            <a:spLocks noGrp="1"/>
          </p:cNvSpPr>
          <p:nvPr>
            <p:ph type="sldNum" idx="40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E23D083-22C5-41A5-A574-6A08B553BE4B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384;ga6e89f6c98_0_181"/>
          <p:cNvSpPr/>
          <p:nvPr/>
        </p:nvSpPr>
        <p:spPr>
          <a:xfrm>
            <a:off x="402840" y="369720"/>
            <a:ext cx="84772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8736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Two object file should appear,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a.o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 and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b.o</a:t>
            </a:r>
            <a:endParaRPr b="0" lang="en-SG" sz="2400" spc="-1" strike="noStrike">
              <a:latin typeface="Arial"/>
            </a:endParaRPr>
          </a:p>
          <a:p>
            <a:pPr marL="457200" indent="-38736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Next, type the command: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gcc a.o b.o</a:t>
            </a:r>
            <a:endParaRPr b="0" lang="en-SG" sz="2400" spc="-1" strike="noStrike">
              <a:latin typeface="Arial"/>
            </a:endParaRPr>
          </a:p>
        </p:txBody>
      </p:sp>
      <p:pic>
        <p:nvPicPr>
          <p:cNvPr id="262" name="Google Shape;385;ga6e89f6c98_0_181" descr=""/>
          <p:cNvPicPr/>
          <p:nvPr/>
        </p:nvPicPr>
        <p:blipFill>
          <a:blip r:embed="rId1"/>
          <a:stretch/>
        </p:blipFill>
        <p:spPr>
          <a:xfrm>
            <a:off x="580680" y="1632600"/>
            <a:ext cx="3811680" cy="702360"/>
          </a:xfrm>
          <a:prstGeom prst="rect">
            <a:avLst/>
          </a:prstGeom>
          <a:ln w="0">
            <a:noFill/>
          </a:ln>
        </p:spPr>
      </p:pic>
      <p:pic>
        <p:nvPicPr>
          <p:cNvPr id="263" name="Google Shape;386;ga6e89f6c98_0_181" descr=""/>
          <p:cNvPicPr/>
          <p:nvPr/>
        </p:nvPicPr>
        <p:blipFill>
          <a:blip r:embed="rId2"/>
          <a:stretch/>
        </p:blipFill>
        <p:spPr>
          <a:xfrm>
            <a:off x="580680" y="3859560"/>
            <a:ext cx="3497040" cy="1882800"/>
          </a:xfrm>
          <a:prstGeom prst="rect">
            <a:avLst/>
          </a:prstGeom>
          <a:ln w="0">
            <a:noFill/>
          </a:ln>
        </p:spPr>
      </p:pic>
      <p:sp>
        <p:nvSpPr>
          <p:cNvPr id="264" name="Google Shape;387;ga6e89f6c98_0_181"/>
          <p:cNvSpPr/>
          <p:nvPr/>
        </p:nvSpPr>
        <p:spPr>
          <a:xfrm>
            <a:off x="402840" y="2766240"/>
            <a:ext cx="8477280" cy="77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8736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2500" spc="-1" strike="noStrike">
                <a:solidFill>
                  <a:schemeClr val="dk1"/>
                </a:solidFill>
                <a:latin typeface="Calibri"/>
                <a:ea typeface="Calibri"/>
              </a:rPr>
              <a:t>Run the program: </a:t>
            </a:r>
            <a:r>
              <a:rPr b="1" lang="en-US" sz="2500" spc="-1" strike="noStrike">
                <a:solidFill>
                  <a:schemeClr val="dk1"/>
                </a:solidFill>
                <a:latin typeface="Calibri"/>
                <a:ea typeface="Calibri"/>
              </a:rPr>
              <a:t>./a</a:t>
            </a:r>
            <a:endParaRPr b="0" lang="en-SG" sz="2500" spc="-1" strike="noStrike">
              <a:latin typeface="Arial"/>
            </a:endParaRPr>
          </a:p>
        </p:txBody>
      </p:sp>
      <p:sp>
        <p:nvSpPr>
          <p:cNvPr id="265" name="PlaceHolder 1"/>
          <p:cNvSpPr>
            <a:spLocks noGrp="1"/>
          </p:cNvSpPr>
          <p:nvPr>
            <p:ph type="sldNum" idx="4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1701183-FA16-4CBA-8CB0-A27475BD16D0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393;ga6e89f6c98_0_209"/>
          <p:cNvSpPr/>
          <p:nvPr/>
        </p:nvSpPr>
        <p:spPr>
          <a:xfrm>
            <a:off x="214560" y="774720"/>
            <a:ext cx="3351960" cy="642960"/>
          </a:xfrm>
          <a:prstGeom prst="rect">
            <a:avLst/>
          </a:prstGeom>
          <a:solidFill>
            <a:srgbClr val="ffffff"/>
          </a:solidFill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a.c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67" name="Google Shape;394;ga6e89f6c98_0_209"/>
          <p:cNvSpPr/>
          <p:nvPr/>
        </p:nvSpPr>
        <p:spPr>
          <a:xfrm>
            <a:off x="214560" y="1875240"/>
            <a:ext cx="3351960" cy="642960"/>
          </a:xfrm>
          <a:prstGeom prst="rect">
            <a:avLst/>
          </a:prstGeom>
          <a:solidFill>
            <a:srgbClr val="ffffff"/>
          </a:solidFill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All source codes (#include, #define, inline etc…)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68" name="Google Shape;395;ga6e89f6c98_0_209"/>
          <p:cNvSpPr/>
          <p:nvPr/>
        </p:nvSpPr>
        <p:spPr>
          <a:xfrm>
            <a:off x="217440" y="2976840"/>
            <a:ext cx="3351960" cy="642960"/>
          </a:xfrm>
          <a:prstGeom prst="rect">
            <a:avLst/>
          </a:prstGeom>
          <a:solidFill>
            <a:srgbClr val="ffffff"/>
          </a:solidFill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.s file (Assembly code)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69" name="Google Shape;396;ga6e89f6c98_0_209"/>
          <p:cNvSpPr/>
          <p:nvPr/>
        </p:nvSpPr>
        <p:spPr>
          <a:xfrm>
            <a:off x="214560" y="4178160"/>
            <a:ext cx="3351960" cy="642960"/>
          </a:xfrm>
          <a:prstGeom prst="rect">
            <a:avLst/>
          </a:prstGeom>
          <a:solidFill>
            <a:srgbClr val="ffffff"/>
          </a:solidFill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.o file (Object code in binaries)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70" name="Google Shape;397;ga6e89f6c98_0_209"/>
          <p:cNvSpPr/>
          <p:nvPr/>
        </p:nvSpPr>
        <p:spPr>
          <a:xfrm>
            <a:off x="3570120" y="4951440"/>
            <a:ext cx="2094840" cy="3902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Linking (gcc)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71" name="Google Shape;398;ga6e89f6c98_0_209"/>
          <p:cNvSpPr/>
          <p:nvPr/>
        </p:nvSpPr>
        <p:spPr>
          <a:xfrm>
            <a:off x="2941560" y="6041880"/>
            <a:ext cx="3351960" cy="642960"/>
          </a:xfrm>
          <a:prstGeom prst="rect">
            <a:avLst/>
          </a:prstGeom>
          <a:solidFill>
            <a:srgbClr val="ffffff"/>
          </a:solidFill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.exe file (Executable file)</a:t>
            </a:r>
            <a:endParaRPr b="0" lang="en-SG" sz="1800" spc="-1" strike="noStrike">
              <a:latin typeface="Arial"/>
            </a:endParaRPr>
          </a:p>
        </p:txBody>
      </p:sp>
      <p:cxnSp>
        <p:nvCxnSpPr>
          <p:cNvPr id="272" name="Google Shape;399;ga6e89f6c98_0_209"/>
          <p:cNvCxnSpPr>
            <a:stCxn id="266" idx="2"/>
            <a:endCxn id="267" idx="0"/>
          </p:cNvCxnSpPr>
          <p:nvPr/>
        </p:nvCxnSpPr>
        <p:spPr>
          <a:xfrm>
            <a:off x="1890360" y="1417680"/>
            <a:ext cx="360" cy="457920"/>
          </a:xfrm>
          <a:prstGeom prst="straightConnector1">
            <a:avLst/>
          </a:prstGeom>
          <a:ln w="9525">
            <a:solidFill>
              <a:srgbClr val="4a7dba"/>
            </a:solidFill>
            <a:round/>
            <a:tailEnd len="med" type="stealth" w="med"/>
          </a:ln>
        </p:spPr>
      </p:cxnSp>
      <p:cxnSp>
        <p:nvCxnSpPr>
          <p:cNvPr id="273" name="Google Shape;400;ga6e89f6c98_0_209"/>
          <p:cNvCxnSpPr>
            <a:stCxn id="267" idx="2"/>
            <a:endCxn id="268" idx="0"/>
          </p:cNvCxnSpPr>
          <p:nvPr/>
        </p:nvCxnSpPr>
        <p:spPr>
          <a:xfrm>
            <a:off x="1890360" y="2518200"/>
            <a:ext cx="3240" cy="459000"/>
          </a:xfrm>
          <a:prstGeom prst="straightConnector1">
            <a:avLst/>
          </a:prstGeom>
          <a:ln w="9525">
            <a:solidFill>
              <a:srgbClr val="4a7dba"/>
            </a:solidFill>
            <a:round/>
            <a:tailEnd len="med" type="stealth" w="med"/>
          </a:ln>
        </p:spPr>
      </p:cxnSp>
      <p:cxnSp>
        <p:nvCxnSpPr>
          <p:cNvPr id="274" name="Google Shape;401;ga6e89f6c98_0_209"/>
          <p:cNvCxnSpPr>
            <a:stCxn id="268" idx="2"/>
            <a:endCxn id="269" idx="0"/>
          </p:cNvCxnSpPr>
          <p:nvPr/>
        </p:nvCxnSpPr>
        <p:spPr>
          <a:xfrm flipH="1">
            <a:off x="1890360" y="3619800"/>
            <a:ext cx="3240" cy="558720"/>
          </a:xfrm>
          <a:prstGeom prst="straightConnector1">
            <a:avLst/>
          </a:prstGeom>
          <a:ln w="9525">
            <a:solidFill>
              <a:srgbClr val="4a7dba"/>
            </a:solidFill>
            <a:round/>
            <a:tailEnd len="med" type="stealth" w="med"/>
          </a:ln>
        </p:spPr>
      </p:cxnSp>
      <p:cxnSp>
        <p:nvCxnSpPr>
          <p:cNvPr id="275" name="Google Shape;402;ga6e89f6c98_0_209"/>
          <p:cNvCxnSpPr>
            <a:stCxn id="269" idx="2"/>
            <a:endCxn id="271" idx="0"/>
          </p:cNvCxnSpPr>
          <p:nvPr/>
        </p:nvCxnSpPr>
        <p:spPr>
          <a:xfrm>
            <a:off x="1890360" y="4821120"/>
            <a:ext cx="2727360" cy="1221120"/>
          </a:xfrm>
          <a:prstGeom prst="straightConnector1">
            <a:avLst/>
          </a:prstGeom>
          <a:ln w="9525">
            <a:solidFill>
              <a:srgbClr val="4a7dba"/>
            </a:solidFill>
            <a:round/>
            <a:tailEnd len="med" type="stealth" w="med"/>
          </a:ln>
        </p:spPr>
      </p:cxnSp>
      <p:sp>
        <p:nvSpPr>
          <p:cNvPr id="276" name="Google Shape;403;ga6e89f6c98_0_209"/>
          <p:cNvSpPr/>
          <p:nvPr/>
        </p:nvSpPr>
        <p:spPr>
          <a:xfrm>
            <a:off x="5622120" y="774720"/>
            <a:ext cx="3351960" cy="642960"/>
          </a:xfrm>
          <a:prstGeom prst="rect">
            <a:avLst/>
          </a:prstGeom>
          <a:solidFill>
            <a:srgbClr val="ffffff"/>
          </a:solidFill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b.c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77" name="Google Shape;404;ga6e89f6c98_0_209"/>
          <p:cNvSpPr/>
          <p:nvPr/>
        </p:nvSpPr>
        <p:spPr>
          <a:xfrm>
            <a:off x="5622120" y="1875240"/>
            <a:ext cx="3351960" cy="642960"/>
          </a:xfrm>
          <a:prstGeom prst="rect">
            <a:avLst/>
          </a:prstGeom>
          <a:solidFill>
            <a:srgbClr val="ffffff"/>
          </a:solidFill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All source codes (#include, #define, inline etc…)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78" name="Google Shape;405;ga6e89f6c98_0_209"/>
          <p:cNvSpPr/>
          <p:nvPr/>
        </p:nvSpPr>
        <p:spPr>
          <a:xfrm>
            <a:off x="5625000" y="2976840"/>
            <a:ext cx="3351960" cy="642960"/>
          </a:xfrm>
          <a:prstGeom prst="rect">
            <a:avLst/>
          </a:prstGeom>
          <a:solidFill>
            <a:srgbClr val="ffffff"/>
          </a:solidFill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.s file (Assembly code)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79" name="Google Shape;406;ga6e89f6c98_0_209"/>
          <p:cNvSpPr/>
          <p:nvPr/>
        </p:nvSpPr>
        <p:spPr>
          <a:xfrm>
            <a:off x="5622120" y="4178160"/>
            <a:ext cx="3351960" cy="642960"/>
          </a:xfrm>
          <a:prstGeom prst="rect">
            <a:avLst/>
          </a:prstGeom>
          <a:solidFill>
            <a:srgbClr val="ffffff"/>
          </a:solidFill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.o file (Object code in binaries)</a:t>
            </a:r>
            <a:endParaRPr b="0" lang="en-SG" sz="1800" spc="-1" strike="noStrike">
              <a:latin typeface="Arial"/>
            </a:endParaRPr>
          </a:p>
        </p:txBody>
      </p:sp>
      <p:cxnSp>
        <p:nvCxnSpPr>
          <p:cNvPr id="280" name="Google Shape;407;ga6e89f6c98_0_209"/>
          <p:cNvCxnSpPr>
            <a:stCxn id="276" idx="2"/>
            <a:endCxn id="277" idx="0"/>
          </p:cNvCxnSpPr>
          <p:nvPr/>
        </p:nvCxnSpPr>
        <p:spPr>
          <a:xfrm>
            <a:off x="7297920" y="1417680"/>
            <a:ext cx="360" cy="457920"/>
          </a:xfrm>
          <a:prstGeom prst="straightConnector1">
            <a:avLst/>
          </a:prstGeom>
          <a:ln w="9525">
            <a:solidFill>
              <a:srgbClr val="4a7dba"/>
            </a:solidFill>
            <a:round/>
            <a:tailEnd len="med" type="stealth" w="med"/>
          </a:ln>
        </p:spPr>
      </p:cxnSp>
      <p:cxnSp>
        <p:nvCxnSpPr>
          <p:cNvPr id="281" name="Google Shape;408;ga6e89f6c98_0_209"/>
          <p:cNvCxnSpPr>
            <a:stCxn id="277" idx="2"/>
            <a:endCxn id="278" idx="0"/>
          </p:cNvCxnSpPr>
          <p:nvPr/>
        </p:nvCxnSpPr>
        <p:spPr>
          <a:xfrm>
            <a:off x="7297920" y="2518200"/>
            <a:ext cx="3240" cy="459000"/>
          </a:xfrm>
          <a:prstGeom prst="straightConnector1">
            <a:avLst/>
          </a:prstGeom>
          <a:ln w="9525">
            <a:solidFill>
              <a:srgbClr val="4a7dba"/>
            </a:solidFill>
            <a:round/>
            <a:tailEnd len="med" type="stealth" w="med"/>
          </a:ln>
        </p:spPr>
      </p:cxnSp>
      <p:cxnSp>
        <p:nvCxnSpPr>
          <p:cNvPr id="282" name="Google Shape;409;ga6e89f6c98_0_209"/>
          <p:cNvCxnSpPr>
            <a:stCxn id="278" idx="2"/>
            <a:endCxn id="279" idx="0"/>
          </p:cNvCxnSpPr>
          <p:nvPr/>
        </p:nvCxnSpPr>
        <p:spPr>
          <a:xfrm flipH="1">
            <a:off x="7297920" y="3619800"/>
            <a:ext cx="3240" cy="558720"/>
          </a:xfrm>
          <a:prstGeom prst="straightConnector1">
            <a:avLst/>
          </a:prstGeom>
          <a:ln w="9525">
            <a:solidFill>
              <a:srgbClr val="4a7dba"/>
            </a:solidFill>
            <a:round/>
            <a:tailEnd len="med" type="stealth" w="med"/>
          </a:ln>
        </p:spPr>
      </p:cxnSp>
      <p:cxnSp>
        <p:nvCxnSpPr>
          <p:cNvPr id="283" name="Google Shape;410;ga6e89f6c98_0_209"/>
          <p:cNvCxnSpPr>
            <a:stCxn id="279" idx="2"/>
            <a:endCxn id="271" idx="0"/>
          </p:cNvCxnSpPr>
          <p:nvPr/>
        </p:nvCxnSpPr>
        <p:spPr>
          <a:xfrm flipH="1">
            <a:off x="4617360" y="4821120"/>
            <a:ext cx="2680920" cy="1221120"/>
          </a:xfrm>
          <a:prstGeom prst="straightConnector1">
            <a:avLst/>
          </a:prstGeom>
          <a:ln w="9525">
            <a:solidFill>
              <a:srgbClr val="4a7dba"/>
            </a:solidFill>
            <a:round/>
            <a:tailEnd len="med" type="stealth" w="med"/>
          </a:ln>
        </p:spPr>
      </p:cxnSp>
      <p:sp>
        <p:nvSpPr>
          <p:cNvPr id="284" name="Google Shape;411;ga6e89f6c98_0_209"/>
          <p:cNvSpPr/>
          <p:nvPr/>
        </p:nvSpPr>
        <p:spPr>
          <a:xfrm>
            <a:off x="2097720" y="3700440"/>
            <a:ext cx="2094840" cy="397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Assembling (-c)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85" name="Google Shape;412;ga6e89f6c98_0_209"/>
          <p:cNvSpPr/>
          <p:nvPr/>
        </p:nvSpPr>
        <p:spPr>
          <a:xfrm>
            <a:off x="5077800" y="3700440"/>
            <a:ext cx="2094840" cy="397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Assembling (-c)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86" name="Google Shape;413;ga6e89f6c98_0_209"/>
          <p:cNvSpPr/>
          <p:nvPr/>
        </p:nvSpPr>
        <p:spPr>
          <a:xfrm>
            <a:off x="402840" y="149400"/>
            <a:ext cx="847728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8736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What’s really happening:</a:t>
            </a:r>
            <a:endParaRPr b="0" lang="en-SG" sz="2000" spc="-1" strike="noStrike">
              <a:latin typeface="Arial"/>
            </a:endParaRPr>
          </a:p>
        </p:txBody>
      </p:sp>
      <p:sp>
        <p:nvSpPr>
          <p:cNvPr id="287" name="PlaceHolder 1"/>
          <p:cNvSpPr>
            <a:spLocks noGrp="1"/>
          </p:cNvSpPr>
          <p:nvPr>
            <p:ph type="sldNum" idx="4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7B567CB-79D1-4BCB-ABF0-4DB4C41B247E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64d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1680" cy="136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dk1"/>
                </a:solidFill>
                <a:latin typeface="Calibri"/>
                <a:ea typeface="Calibri"/>
              </a:rPr>
              <a:t>Errors Occuring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sldNum" idx="4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BADF622-D530-4C23-A952-D05C769613D1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424;gc693871e97_0_84"/>
          <p:cNvSpPr/>
          <p:nvPr/>
        </p:nvSpPr>
        <p:spPr>
          <a:xfrm>
            <a:off x="2715120" y="804240"/>
            <a:ext cx="3351960" cy="642960"/>
          </a:xfrm>
          <a:prstGeom prst="rect">
            <a:avLst/>
          </a:prstGeom>
          <a:solidFill>
            <a:srgbClr val="ffffff"/>
          </a:solidFill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Text file (source code): </a:t>
            </a:r>
            <a:endParaRPr b="0" lang="en-SG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E.g. .txt, .c, .cpp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91" name="Google Shape;425;gc693871e97_0_84"/>
          <p:cNvSpPr/>
          <p:nvPr/>
        </p:nvSpPr>
        <p:spPr>
          <a:xfrm>
            <a:off x="5686920" y="1481040"/>
            <a:ext cx="2094840" cy="389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Pre-processing (-E)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92" name="Google Shape;426;gc693871e97_0_84"/>
          <p:cNvSpPr/>
          <p:nvPr/>
        </p:nvSpPr>
        <p:spPr>
          <a:xfrm>
            <a:off x="5660280" y="2599920"/>
            <a:ext cx="2094840" cy="3542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Compiling (-s or -S)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93" name="Google Shape;427;gc693871e97_0_84"/>
          <p:cNvSpPr/>
          <p:nvPr/>
        </p:nvSpPr>
        <p:spPr>
          <a:xfrm>
            <a:off x="2715120" y="1905120"/>
            <a:ext cx="3351960" cy="642960"/>
          </a:xfrm>
          <a:prstGeom prst="rect">
            <a:avLst/>
          </a:prstGeom>
          <a:solidFill>
            <a:srgbClr val="ffffff"/>
          </a:solidFill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All source codes (#include, #define, inline etc…)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94" name="Google Shape;428;gc693871e97_0_84"/>
          <p:cNvSpPr/>
          <p:nvPr/>
        </p:nvSpPr>
        <p:spPr>
          <a:xfrm>
            <a:off x="2718000" y="3006360"/>
            <a:ext cx="3351960" cy="642960"/>
          </a:xfrm>
          <a:prstGeom prst="rect">
            <a:avLst/>
          </a:prstGeom>
          <a:solidFill>
            <a:srgbClr val="ffffff"/>
          </a:solidFill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.s file (Assembly code)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95" name="Google Shape;429;gc693871e97_0_84"/>
          <p:cNvSpPr/>
          <p:nvPr/>
        </p:nvSpPr>
        <p:spPr>
          <a:xfrm>
            <a:off x="5626080" y="3729960"/>
            <a:ext cx="2094840" cy="397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Assembling (-c)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96" name="Google Shape;430;gc693871e97_0_84"/>
          <p:cNvSpPr/>
          <p:nvPr/>
        </p:nvSpPr>
        <p:spPr>
          <a:xfrm>
            <a:off x="2715120" y="4208040"/>
            <a:ext cx="3351960" cy="642960"/>
          </a:xfrm>
          <a:prstGeom prst="rect">
            <a:avLst/>
          </a:prstGeom>
          <a:solidFill>
            <a:srgbClr val="ffffff"/>
          </a:solidFill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.o file (machine code)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97" name="Google Shape;431;gc693871e97_0_84"/>
          <p:cNvSpPr/>
          <p:nvPr/>
        </p:nvSpPr>
        <p:spPr>
          <a:xfrm>
            <a:off x="5634720" y="4935240"/>
            <a:ext cx="2094840" cy="3902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6d9ee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Linking (gcc)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98" name="Google Shape;432;gc693871e97_0_84"/>
          <p:cNvSpPr/>
          <p:nvPr/>
        </p:nvSpPr>
        <p:spPr>
          <a:xfrm>
            <a:off x="2718000" y="5410080"/>
            <a:ext cx="3351960" cy="642960"/>
          </a:xfrm>
          <a:prstGeom prst="rect">
            <a:avLst/>
          </a:prstGeom>
          <a:solidFill>
            <a:srgbClr val="ffffff"/>
          </a:solidFill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.exe file (Executable file,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 binaries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 b="0" lang="en-SG" sz="1800" spc="-1" strike="noStrike">
              <a:latin typeface="Arial"/>
            </a:endParaRPr>
          </a:p>
        </p:txBody>
      </p:sp>
      <p:cxnSp>
        <p:nvCxnSpPr>
          <p:cNvPr id="299" name="Google Shape;433;gc693871e97_0_84"/>
          <p:cNvCxnSpPr>
            <a:stCxn id="290" idx="2"/>
            <a:endCxn id="293" idx="0"/>
          </p:cNvCxnSpPr>
          <p:nvPr/>
        </p:nvCxnSpPr>
        <p:spPr>
          <a:xfrm>
            <a:off x="4390920" y="1447200"/>
            <a:ext cx="360" cy="458280"/>
          </a:xfrm>
          <a:prstGeom prst="straightConnector1">
            <a:avLst/>
          </a:prstGeom>
          <a:ln w="9525">
            <a:solidFill>
              <a:srgbClr val="4a7dba"/>
            </a:solidFill>
            <a:round/>
            <a:tailEnd len="med" type="stealth" w="med"/>
          </a:ln>
        </p:spPr>
      </p:cxnSp>
      <p:cxnSp>
        <p:nvCxnSpPr>
          <p:cNvPr id="300" name="Google Shape;434;gc693871e97_0_84"/>
          <p:cNvCxnSpPr>
            <a:stCxn id="293" idx="2"/>
            <a:endCxn id="294" idx="0"/>
          </p:cNvCxnSpPr>
          <p:nvPr/>
        </p:nvCxnSpPr>
        <p:spPr>
          <a:xfrm>
            <a:off x="4390920" y="2548080"/>
            <a:ext cx="3240" cy="458640"/>
          </a:xfrm>
          <a:prstGeom prst="straightConnector1">
            <a:avLst/>
          </a:prstGeom>
          <a:ln w="9525">
            <a:solidFill>
              <a:srgbClr val="4a7dba"/>
            </a:solidFill>
            <a:round/>
            <a:tailEnd len="med" type="stealth" w="med"/>
          </a:ln>
        </p:spPr>
      </p:cxnSp>
      <p:cxnSp>
        <p:nvCxnSpPr>
          <p:cNvPr id="301" name="Google Shape;435;gc693871e97_0_84"/>
          <p:cNvCxnSpPr>
            <a:stCxn id="294" idx="2"/>
            <a:endCxn id="296" idx="0"/>
          </p:cNvCxnSpPr>
          <p:nvPr/>
        </p:nvCxnSpPr>
        <p:spPr>
          <a:xfrm flipH="1">
            <a:off x="4390920" y="3649320"/>
            <a:ext cx="3240" cy="559080"/>
          </a:xfrm>
          <a:prstGeom prst="straightConnector1">
            <a:avLst/>
          </a:prstGeom>
          <a:ln w="9525">
            <a:solidFill>
              <a:srgbClr val="4a7dba"/>
            </a:solidFill>
            <a:round/>
            <a:tailEnd len="med" type="stealth" w="med"/>
          </a:ln>
        </p:spPr>
      </p:cxnSp>
      <p:cxnSp>
        <p:nvCxnSpPr>
          <p:cNvPr id="302" name="Google Shape;436;gc693871e97_0_84"/>
          <p:cNvCxnSpPr>
            <a:stCxn id="296" idx="2"/>
            <a:endCxn id="298" idx="0"/>
          </p:cNvCxnSpPr>
          <p:nvPr/>
        </p:nvCxnSpPr>
        <p:spPr>
          <a:xfrm>
            <a:off x="4390920" y="4851000"/>
            <a:ext cx="3240" cy="559440"/>
          </a:xfrm>
          <a:prstGeom prst="straightConnector1">
            <a:avLst/>
          </a:prstGeom>
          <a:ln w="9525">
            <a:solidFill>
              <a:srgbClr val="4a7dba"/>
            </a:solidFill>
            <a:round/>
            <a:tailEnd len="med" type="stealth" w="med"/>
          </a:ln>
        </p:spPr>
      </p:cxnSp>
      <p:sp>
        <p:nvSpPr>
          <p:cNvPr id="303" name="Google Shape;437;gc693871e97_0_84"/>
          <p:cNvSpPr/>
          <p:nvPr/>
        </p:nvSpPr>
        <p:spPr>
          <a:xfrm>
            <a:off x="409680" y="749880"/>
            <a:ext cx="1890360" cy="6973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no errors most of the time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304" name="Google Shape;438;gc693871e97_0_84"/>
          <p:cNvSpPr/>
          <p:nvPr/>
        </p:nvSpPr>
        <p:spPr>
          <a:xfrm>
            <a:off x="409680" y="2954880"/>
            <a:ext cx="1890360" cy="6973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no errors most of the time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305" name="Google Shape;439;gc693871e97_0_84"/>
          <p:cNvSpPr/>
          <p:nvPr/>
        </p:nvSpPr>
        <p:spPr>
          <a:xfrm>
            <a:off x="-457200" y="1768680"/>
            <a:ext cx="2966400" cy="7790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compile error” syntax error mostly, member access etc… 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306" name="Google Shape;440;gc693871e97_0_84"/>
          <p:cNvSpPr/>
          <p:nvPr/>
        </p:nvSpPr>
        <p:spPr>
          <a:xfrm>
            <a:off x="-1420200" y="4741200"/>
            <a:ext cx="3929400" cy="7790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linking error”</a:t>
            </a: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missing linkage such as missing files,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missing definition,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libraries etc… 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307" name="Google Shape;441;gc693871e97_0_84"/>
          <p:cNvSpPr/>
          <p:nvPr/>
        </p:nvSpPr>
        <p:spPr>
          <a:xfrm>
            <a:off x="-3132360" y="5612760"/>
            <a:ext cx="5641560" cy="1448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runtime error”</a:t>
            </a: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memory out of range/segmentation fault, out of memory(RAM), de-referencing null pointer (access staff that doesn’t exist), explicitly added code to quit the application when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error occurs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 etc… 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308" name="PlaceHolder 1"/>
          <p:cNvSpPr>
            <a:spLocks noGrp="1"/>
          </p:cNvSpPr>
          <p:nvPr>
            <p:ph type="sldNum" idx="44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D22DAFF-7750-421C-98F8-59C76349DB3C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65;gb28b7f098c_0_89"/>
          <p:cNvSpPr/>
          <p:nvPr/>
        </p:nvSpPr>
        <p:spPr>
          <a:xfrm>
            <a:off x="493200" y="484920"/>
            <a:ext cx="8337600" cy="69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Compile Error</a:t>
            </a:r>
            <a:endParaRPr b="0" lang="en-SG" sz="2400" spc="-1" strike="noStrike">
              <a:latin typeface="Arial"/>
            </a:endParaRPr>
          </a:p>
        </p:txBody>
      </p:sp>
      <p:sp>
        <p:nvSpPr>
          <p:cNvPr id="310" name="Google Shape;366;gb28b7f098c_0_89"/>
          <p:cNvSpPr/>
          <p:nvPr/>
        </p:nvSpPr>
        <p:spPr>
          <a:xfrm>
            <a:off x="493200" y="1869480"/>
            <a:ext cx="8337600" cy="272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52704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Happens when the program is compiling</a:t>
            </a:r>
            <a:endParaRPr b="0" lang="en-SG" sz="2000" spc="-1" strike="noStrike">
              <a:latin typeface="Arial"/>
            </a:endParaRPr>
          </a:p>
          <a:p>
            <a:pPr marL="52704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syntax error mostly, member access etc…</a:t>
            </a:r>
            <a:endParaRPr b="0" lang="en-SG" sz="2000" spc="-1" strike="noStrike">
              <a:latin typeface="Arial"/>
            </a:endParaRPr>
          </a:p>
        </p:txBody>
      </p:sp>
      <p:sp>
        <p:nvSpPr>
          <p:cNvPr id="311" name="PlaceHolder 1"/>
          <p:cNvSpPr>
            <a:spLocks noGrp="1"/>
          </p:cNvSpPr>
          <p:nvPr>
            <p:ph type="sldNum" idx="4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51452E1-D233-4CAA-A0EF-49C6DD4C7306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65;gb28b7f098c_0_89"/>
          <p:cNvSpPr/>
          <p:nvPr/>
        </p:nvSpPr>
        <p:spPr>
          <a:xfrm>
            <a:off x="493200" y="484920"/>
            <a:ext cx="8337600" cy="69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Linker Error</a:t>
            </a:r>
            <a:endParaRPr b="0" lang="en-SG" sz="2400" spc="-1" strike="noStrike">
              <a:latin typeface="Arial"/>
            </a:endParaRPr>
          </a:p>
        </p:txBody>
      </p:sp>
      <p:sp>
        <p:nvSpPr>
          <p:cNvPr id="313" name="Google Shape;366;gb28b7f098c_0_89"/>
          <p:cNvSpPr/>
          <p:nvPr/>
        </p:nvSpPr>
        <p:spPr>
          <a:xfrm>
            <a:off x="493200" y="1869480"/>
            <a:ext cx="8337600" cy="272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873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Happens after the program compiled successfully and right before generating .exe file</a:t>
            </a:r>
            <a:endParaRPr b="0" lang="en-SG" sz="2000" spc="-1" strike="noStrike">
              <a:latin typeface="Arial"/>
            </a:endParaRPr>
          </a:p>
          <a:p>
            <a:pPr marL="457200" indent="-3873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missing linkage such as missing files,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missing definition,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libraries etc… 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314" name="PlaceHolder 1"/>
          <p:cNvSpPr>
            <a:spLocks noGrp="1"/>
          </p:cNvSpPr>
          <p:nvPr>
            <p:ph type="sldNum" idx="46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EAEFB09-58BC-40B8-8E75-A5AB32886E96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65;gb28b7f098c_0_89"/>
          <p:cNvSpPr/>
          <p:nvPr/>
        </p:nvSpPr>
        <p:spPr>
          <a:xfrm>
            <a:off x="493200" y="484920"/>
            <a:ext cx="8337600" cy="69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Runtime Error</a:t>
            </a:r>
            <a:endParaRPr b="0" lang="en-SG" sz="2400" spc="-1" strike="noStrike">
              <a:latin typeface="Arial"/>
            </a:endParaRPr>
          </a:p>
        </p:txBody>
      </p:sp>
      <p:sp>
        <p:nvSpPr>
          <p:cNvPr id="316" name="Google Shape;366;gb28b7f098c_0_89"/>
          <p:cNvSpPr/>
          <p:nvPr/>
        </p:nvSpPr>
        <p:spPr>
          <a:xfrm>
            <a:off x="493200" y="1869480"/>
            <a:ext cx="8337600" cy="272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873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Happens when the program is running;</a:t>
            </a:r>
            <a:endParaRPr b="0" lang="en-SG" sz="2000" spc="-1" strike="noStrike">
              <a:latin typeface="Arial"/>
            </a:endParaRPr>
          </a:p>
          <a:p>
            <a:pPr marL="457200" indent="-3873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memory out of range/segmentation fault; </a:t>
            </a:r>
            <a:endParaRPr b="0" lang="en-SG" sz="2000" spc="-1" strike="noStrike">
              <a:latin typeface="Arial"/>
            </a:endParaRPr>
          </a:p>
          <a:p>
            <a:pPr marL="457200" indent="-3873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out of memory(RAM);</a:t>
            </a:r>
            <a:endParaRPr b="0" lang="en-SG" sz="2000" spc="-1" strike="noStrike">
              <a:latin typeface="Arial"/>
            </a:endParaRPr>
          </a:p>
          <a:p>
            <a:pPr marL="457200" indent="-3873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dereferencing null pointer (accessing staff that doesn’t exist); </a:t>
            </a:r>
            <a:endParaRPr b="0" lang="en-SG" sz="2000" spc="-1" strike="noStrike">
              <a:latin typeface="Arial"/>
            </a:endParaRPr>
          </a:p>
          <a:p>
            <a:pPr marL="457200" indent="-3873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explicitly coded to quit the application when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error occurs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en-SG" sz="2000" spc="-1" strike="noStrike">
              <a:latin typeface="Arial"/>
            </a:endParaRPr>
          </a:p>
          <a:p>
            <a:pPr marL="457200" indent="-3873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etc.… 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317" name="PlaceHolder 1"/>
          <p:cNvSpPr>
            <a:spLocks noGrp="1"/>
          </p:cNvSpPr>
          <p:nvPr>
            <p:ph type="sldNum" idx="47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0000CE1-0D1A-4904-9A0C-CBCCFD7F9DA7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447;gc693871e97_0_112"/>
          <p:cNvSpPr/>
          <p:nvPr/>
        </p:nvSpPr>
        <p:spPr>
          <a:xfrm>
            <a:off x="493200" y="484920"/>
            <a:ext cx="8337600" cy="419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Purpose</a:t>
            </a:r>
            <a:endParaRPr b="0" lang="en-SG" sz="2200" spc="-1" strike="noStrike"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  <a:ea typeface="Calibri"/>
              </a:rPr>
              <a:t>Be able to understand when, where and what errors occurs at which stage.</a:t>
            </a:r>
            <a:endParaRPr b="0" lang="en-SG" sz="2200" spc="-1" strike="noStrike"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  <a:ea typeface="Calibri"/>
              </a:rPr>
              <a:t>Eventually you will be able to identify the different types of errors on which stage and where etc.…; the more you code.</a:t>
            </a:r>
            <a:endParaRPr b="0" lang="en-S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S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S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Objective</a:t>
            </a:r>
            <a:endParaRPr b="0" lang="en-SG" sz="2200" spc="-1" strike="noStrike"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  <a:ea typeface="Calibri"/>
              </a:rPr>
              <a:t>learn the stages of how your code is being compiled.</a:t>
            </a:r>
            <a:endParaRPr b="0" lang="en-SG" sz="2200" spc="-1" strike="noStrike">
              <a:latin typeface="Arial"/>
            </a:endParaRPr>
          </a:p>
        </p:txBody>
      </p:sp>
      <p:sp>
        <p:nvSpPr>
          <p:cNvPr id="319" name="PlaceHolder 1"/>
          <p:cNvSpPr>
            <a:spLocks noGrp="1"/>
          </p:cNvSpPr>
          <p:nvPr>
            <p:ph type="sldNum" idx="4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C6C92ED-BBE5-4B70-81AA-B3C2C2FA9D8B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109;ga6aa5298e8_0_4"/>
          <p:cNvSpPr/>
          <p:nvPr/>
        </p:nvSpPr>
        <p:spPr>
          <a:xfrm>
            <a:off x="493200" y="484920"/>
            <a:ext cx="8337600" cy="64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Explanation</a:t>
            </a:r>
            <a:endParaRPr b="0" lang="en-SG" sz="2000" spc="-1" strike="noStrike">
              <a:latin typeface="Arial"/>
            </a:endParaRPr>
          </a:p>
        </p:txBody>
      </p:sp>
      <p:pic>
        <p:nvPicPr>
          <p:cNvPr id="97" name="Google Shape;103;ga5faaf2238_0_93" descr=""/>
          <p:cNvPicPr/>
          <p:nvPr/>
        </p:nvPicPr>
        <p:blipFill>
          <a:blip r:embed="rId1"/>
          <a:stretch/>
        </p:blipFill>
        <p:spPr>
          <a:xfrm>
            <a:off x="651240" y="1548000"/>
            <a:ext cx="3681360" cy="1855080"/>
          </a:xfrm>
          <a:prstGeom prst="rect">
            <a:avLst/>
          </a:prstGeom>
          <a:ln w="0">
            <a:noFill/>
          </a:ln>
        </p:spPr>
      </p:pic>
      <p:sp>
        <p:nvSpPr>
          <p:cNvPr id="98" name="Google Shape;111;ga6aa5298e8_0_4"/>
          <p:cNvSpPr/>
          <p:nvPr/>
        </p:nvSpPr>
        <p:spPr>
          <a:xfrm>
            <a:off x="4030920" y="1529640"/>
            <a:ext cx="4004280" cy="64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&lt;-  include &lt;stdio.h&gt; library</a:t>
            </a: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.h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 means header file</a:t>
            </a: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1800" spc="-1" strike="noStrike">
              <a:latin typeface="Arial"/>
            </a:endParaRPr>
          </a:p>
        </p:txBody>
      </p:sp>
      <p:sp>
        <p:nvSpPr>
          <p:cNvPr id="99" name="PlaceHolder 1"/>
          <p:cNvSpPr>
            <a:spLocks noGrp="1"/>
          </p:cNvSpPr>
          <p:nvPr>
            <p:ph type="sldNum" idx="1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1F5C591-61DD-44EE-B8E4-12FB264FFA8C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3;ga5faaf2238_0_93" descr=""/>
          <p:cNvPicPr/>
          <p:nvPr/>
        </p:nvPicPr>
        <p:blipFill>
          <a:blip r:embed="rId1"/>
          <a:stretch/>
        </p:blipFill>
        <p:spPr>
          <a:xfrm>
            <a:off x="651240" y="1548000"/>
            <a:ext cx="3681360" cy="1855080"/>
          </a:xfrm>
          <a:prstGeom prst="rect">
            <a:avLst/>
          </a:prstGeom>
          <a:ln w="0">
            <a:noFill/>
          </a:ln>
        </p:spPr>
      </p:pic>
      <p:sp>
        <p:nvSpPr>
          <p:cNvPr id="101" name="Google Shape;120;g9fc7696216_0_12"/>
          <p:cNvSpPr/>
          <p:nvPr/>
        </p:nvSpPr>
        <p:spPr>
          <a:xfrm>
            <a:off x="4104360" y="1950840"/>
            <a:ext cx="5038920" cy="41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&lt;-  main point of entry of a program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02" name="Google Shape;109;ga6aa5298e8_0_4"/>
          <p:cNvSpPr/>
          <p:nvPr/>
        </p:nvSpPr>
        <p:spPr>
          <a:xfrm>
            <a:off x="493200" y="484920"/>
            <a:ext cx="8337600" cy="64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Explanation</a:t>
            </a:r>
            <a:endParaRPr b="0" lang="en-SG" sz="2000" spc="-1" strike="noStrike">
              <a:latin typeface="Arial"/>
            </a:endParaRPr>
          </a:p>
        </p:txBody>
      </p:sp>
      <p:sp>
        <p:nvSpPr>
          <p:cNvPr id="103" name="PlaceHolder 1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EA7CEF6-6603-4BF6-AF39-C527629BA7BC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28;g9fc7696216_0_3"/>
          <p:cNvSpPr/>
          <p:nvPr/>
        </p:nvSpPr>
        <p:spPr>
          <a:xfrm>
            <a:off x="651240" y="3522600"/>
            <a:ext cx="466524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8736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  <a:ea typeface="Calibri"/>
              </a:rPr>
              <a:t>the function “printf” is comes from the library &lt;stdio.h&gt;</a:t>
            </a:r>
            <a:endParaRPr b="0" lang="en-SG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1600" spc="-1" strike="noStrike">
              <a:latin typeface="Arial"/>
            </a:endParaRPr>
          </a:p>
        </p:txBody>
      </p:sp>
      <p:pic>
        <p:nvPicPr>
          <p:cNvPr id="105" name="Google Shape;103;ga5faaf2238_0_93" descr=""/>
          <p:cNvPicPr/>
          <p:nvPr/>
        </p:nvPicPr>
        <p:blipFill>
          <a:blip r:embed="rId1"/>
          <a:stretch/>
        </p:blipFill>
        <p:spPr>
          <a:xfrm>
            <a:off x="651240" y="1548000"/>
            <a:ext cx="3681360" cy="1855080"/>
          </a:xfrm>
          <a:prstGeom prst="rect">
            <a:avLst/>
          </a:prstGeom>
          <a:ln w="0">
            <a:noFill/>
          </a:ln>
        </p:spPr>
      </p:pic>
      <p:sp>
        <p:nvSpPr>
          <p:cNvPr id="106" name="Google Shape;109;ga6aa5298e8_0_4"/>
          <p:cNvSpPr/>
          <p:nvPr/>
        </p:nvSpPr>
        <p:spPr>
          <a:xfrm>
            <a:off x="493200" y="484920"/>
            <a:ext cx="8337600" cy="64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Explanation</a:t>
            </a:r>
            <a:endParaRPr b="0" lang="en-SG" sz="2000" spc="-1" strike="noStrike">
              <a:latin typeface="Arial"/>
            </a:endParaRPr>
          </a:p>
        </p:txBody>
      </p:sp>
      <p:sp>
        <p:nvSpPr>
          <p:cNvPr id="107" name="PlaceHolder 1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96F073D-D41E-4BB4-9E58-4EEF0329FA2A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28;g9fc7696216_0_ 1"/>
          <p:cNvSpPr/>
          <p:nvPr/>
        </p:nvSpPr>
        <p:spPr>
          <a:xfrm>
            <a:off x="651240" y="3522600"/>
            <a:ext cx="466524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8736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  <a:ea typeface="Calibri"/>
              </a:rPr>
              <a:t>return 0;</a:t>
            </a:r>
            <a:endParaRPr b="0" lang="en-SG" sz="1600" spc="-1" strike="noStrike">
              <a:latin typeface="Arial"/>
            </a:endParaRPr>
          </a:p>
          <a:p>
            <a:pPr marL="457200" indent="-38736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  <a:ea typeface="Calibri"/>
              </a:rPr>
              <a:t>return output/resource from the function.</a:t>
            </a:r>
            <a:endParaRPr b="0" lang="en-SG" sz="1600" spc="-1" strike="noStrike">
              <a:latin typeface="Arial"/>
            </a:endParaRPr>
          </a:p>
          <a:p>
            <a:pPr marL="457200" indent="-38736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  <a:ea typeface="Calibri"/>
              </a:rPr>
              <a:t>learn more about function in the future.</a:t>
            </a:r>
            <a:endParaRPr b="0" lang="en-SG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1600" spc="-1" strike="noStrike">
              <a:latin typeface="Arial"/>
            </a:endParaRPr>
          </a:p>
        </p:txBody>
      </p:sp>
      <p:pic>
        <p:nvPicPr>
          <p:cNvPr id="109" name="Google Shape;103;ga5faaf2238_0_ 1" descr=""/>
          <p:cNvPicPr/>
          <p:nvPr/>
        </p:nvPicPr>
        <p:blipFill>
          <a:blip r:embed="rId1"/>
          <a:stretch/>
        </p:blipFill>
        <p:spPr>
          <a:xfrm>
            <a:off x="651240" y="1548000"/>
            <a:ext cx="3681360" cy="1855080"/>
          </a:xfrm>
          <a:prstGeom prst="rect">
            <a:avLst/>
          </a:prstGeom>
          <a:ln w="0">
            <a:noFill/>
          </a:ln>
        </p:spPr>
      </p:pic>
      <p:sp>
        <p:nvSpPr>
          <p:cNvPr id="110" name="Google Shape;109;ga6aa5298e8_0_ 1"/>
          <p:cNvSpPr/>
          <p:nvPr/>
        </p:nvSpPr>
        <p:spPr>
          <a:xfrm>
            <a:off x="493200" y="484920"/>
            <a:ext cx="8337600" cy="64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Explanation</a:t>
            </a:r>
            <a:endParaRPr b="0" lang="en-SG" sz="2000" spc="-1" strike="noStrike">
              <a:latin typeface="Arial"/>
            </a:endParaRPr>
          </a:p>
        </p:txBody>
      </p:sp>
      <p:sp>
        <p:nvSpPr>
          <p:cNvPr id="111" name="PlaceHolder 1"/>
          <p:cNvSpPr>
            <a:spLocks noGrp="1"/>
          </p:cNvSpPr>
          <p:nvPr>
            <p:ph type="sldNum" idx="16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F25DA17-F0C6-45AF-BE3B-767A1AF34D61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36;g9fc7696216_0_27"/>
          <p:cNvSpPr/>
          <p:nvPr/>
        </p:nvSpPr>
        <p:spPr>
          <a:xfrm>
            <a:off x="589680" y="3657960"/>
            <a:ext cx="8337600" cy="192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8736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the function “printf” came from the library &lt;stdio.h&gt;.</a:t>
            </a:r>
            <a:endParaRPr b="0" lang="en-SG" sz="1800" spc="-1" strike="noStrike">
              <a:latin typeface="Arial"/>
            </a:endParaRPr>
          </a:p>
          <a:p>
            <a:pPr marL="457200" indent="-38736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If the line #include&lt;stdio.h&gt; is removed, it is a 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linker error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 during the 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linking stage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.</a:t>
            </a:r>
            <a:endParaRPr b="0" lang="en-SG" sz="1800" spc="-1" strike="noStrike">
              <a:latin typeface="Arial"/>
            </a:endParaRPr>
          </a:p>
          <a:p>
            <a:pPr marL="457200" indent="-38736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The error descried that it could not find the function’s definition, or function’s body, more details in next future lessons.</a:t>
            </a:r>
            <a:endParaRPr b="0" lang="en-SG" sz="1800" spc="-1" strike="noStrike">
              <a:latin typeface="Arial"/>
            </a:endParaRPr>
          </a:p>
        </p:txBody>
      </p:sp>
      <p:pic>
        <p:nvPicPr>
          <p:cNvPr id="113" name="Google Shape;103;ga5faaf2238_0_93" descr=""/>
          <p:cNvPicPr/>
          <p:nvPr/>
        </p:nvPicPr>
        <p:blipFill>
          <a:blip r:embed="rId1"/>
          <a:srcRect l="0" t="12857" r="0" b="0"/>
          <a:stretch/>
        </p:blipFill>
        <p:spPr>
          <a:xfrm>
            <a:off x="651240" y="1786320"/>
            <a:ext cx="3681360" cy="1616400"/>
          </a:xfrm>
          <a:prstGeom prst="rect">
            <a:avLst/>
          </a:prstGeom>
          <a:ln w="0">
            <a:noFill/>
          </a:ln>
        </p:spPr>
      </p:pic>
      <p:sp>
        <p:nvSpPr>
          <p:cNvPr id="114" name="Google Shape;109;ga6aa5298e8_0_4"/>
          <p:cNvSpPr/>
          <p:nvPr/>
        </p:nvSpPr>
        <p:spPr>
          <a:xfrm>
            <a:off x="493200" y="484920"/>
            <a:ext cx="8337600" cy="64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Explanation</a:t>
            </a:r>
            <a:endParaRPr b="0" lang="en-SG" sz="2000" spc="-1" strike="noStrike">
              <a:latin typeface="Arial"/>
            </a:endParaRPr>
          </a:p>
        </p:txBody>
      </p:sp>
      <p:sp>
        <p:nvSpPr>
          <p:cNvPr id="115" name="PlaceHolder 1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E72F761-29EF-4618-9084-E4DC59853013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9d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1680" cy="136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dk1"/>
                </a:solidFill>
                <a:latin typeface="Calibri"/>
                <a:ea typeface="Calibri"/>
              </a:rPr>
              <a:t>Demonstration</a:t>
            </a:r>
            <a:endParaRPr b="0" lang="en-SG" sz="44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dk1"/>
                </a:solidFill>
                <a:latin typeface="Calibri"/>
                <a:ea typeface="Calibri"/>
              </a:rPr>
              <a:t>(Compiling a program) 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2148E70-903B-455B-926D-4F5DFC872A62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LibreOffice/7.4.0.3$Windows_X86_64 LibreOffice_project/f85e47c08ddd19c015c0114a68350214f7066f5a</Application>
  <AppVersion>15.0000</AppVersion>
  <Words>1500</Words>
  <Paragraphs>256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2021-05-15T04:07:40Z</dcterms:created>
  <dc:creator/>
  <dc:description/>
  <dc:language>en-SG</dc:language>
  <cp:lastModifiedBy/>
  <dcterms:modified xsi:type="dcterms:W3CDTF">2022-08-25T21:30:48Z</dcterms:modified>
  <cp:revision>12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39</vt:i4>
  </property>
  <property fmtid="{D5CDD505-2E9C-101B-9397-08002B2CF9AE}" pid="3" name="PresentationFormat">
    <vt:lpwstr>On-screen Show (4:3)</vt:lpwstr>
  </property>
  <property fmtid="{D5CDD505-2E9C-101B-9397-08002B2CF9AE}" pid="4" name="Slides">
    <vt:i4>39</vt:i4>
  </property>
</Properties>
</file>