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90" r:id="rId4"/>
    <p:sldId id="259" r:id="rId5"/>
    <p:sldId id="294" r:id="rId6"/>
    <p:sldId id="295" r:id="rId7"/>
    <p:sldId id="296" r:id="rId8"/>
    <p:sldId id="29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8" r:id="rId20"/>
    <p:sldId id="274" r:id="rId21"/>
    <p:sldId id="275" r:id="rId22"/>
    <p:sldId id="276" r:id="rId23"/>
    <p:sldId id="277" r:id="rId24"/>
    <p:sldId id="278" r:id="rId25"/>
    <p:sldId id="300" r:id="rId26"/>
    <p:sldId id="279" r:id="rId27"/>
    <p:sldId id="299" r:id="rId28"/>
    <p:sldId id="301" r:id="rId29"/>
    <p:sldId id="302" r:id="rId30"/>
    <p:sldId id="303" r:id="rId31"/>
    <p:sldId id="281" r:id="rId32"/>
    <p:sldId id="304" r:id="rId33"/>
    <p:sldId id="305" r:id="rId34"/>
    <p:sldId id="291" r:id="rId35"/>
    <p:sldId id="283" r:id="rId36"/>
    <p:sldId id="284" r:id="rId37"/>
    <p:sldId id="285" r:id="rId38"/>
    <p:sldId id="286" r:id="rId39"/>
    <p:sldId id="287" r:id="rId40"/>
    <p:sldId id="288" r:id="rId41"/>
    <p:sldId id="307" r:id="rId42"/>
    <p:sldId id="306" r:id="rId4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8OSvUVoZFculaV6ZfcIXwl6SV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9190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71c9e3d8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71c9e3d8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a71c9e3d83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71c9e3d8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a71c9e3d8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a71c9e3d83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1c9e3d8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a71c9e3d8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a71c9e3d83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71c9e3d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a71c9e3d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ga71c9e3d83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71c9e3d8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a71c9e3d8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a71c9e3d83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5b424606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a5b424606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a5b424606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5b424606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a5b424606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a5b4246069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5b424606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a5b424606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ga5b4246069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5b424606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a5b424606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a5b4246069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5b424606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a5b424606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a5b4246069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345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71c9e3d8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a71c9e3d8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a71c9e3d83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71c9e3d8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a71c9e3d8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ga71c9e3d83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71c9e3d8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a71c9e3d8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a71c9e3d83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5b424606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a5b424606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a5b4246069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5b424606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a5b424606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ga5b4246069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5b424606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a5b424606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a5b4246069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5b424606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a5b424606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a5b4246069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57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5b424606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a5b424606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a5b4246069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5b424606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a5b424606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a5b4246069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882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5b424606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a5b424606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a5b4246069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7596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5b424606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a5b424606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a5b4246069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05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5b4246069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a5b4246069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ga5b4246069_0_2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1926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5b424606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a5b424606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a5b4246069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1190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5b424606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a5b424606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a5b4246069_0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5b424606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a5b424606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a5b4246069_0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9576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5b424606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a5b424606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a5b4246069_0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509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5b4246069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a5b4246069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ga5b4246069_0_2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560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5b424606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a5b424606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ga5b4246069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5b424606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a5b424606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a5b4246069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5b424606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a5b424606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a5b4246069_0_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5b424606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ga5b424606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ga5b4246069_0_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5b424606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a5b424606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ga5b4246069_0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71c9e3d8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a71c9e3d8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a71c9e3d83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5b424606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a5b424606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ga5b4246069_0_1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5b424606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ga5b424606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ga5b4246069_0_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73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5b4246069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a5b4246069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ga5b4246069_0_2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74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1c9e3d8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a71c9e3d8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a71c9e3d83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1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1c9e3d8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a71c9e3d8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a71c9e3d83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215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1c9e3d8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a71c9e3d8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a71c9e3d83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9757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1c9e3d8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a71c9e3d8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a71c9e3d83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57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1c9e3d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a71c9e3d8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a71c9e3d83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.xml"/><Relationship Id="rId4" Type="http://schemas.openxmlformats.org/officeDocument/2006/relationships/slide" Target="slide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.xml"/><Relationship Id="rId4" Type="http://schemas.openxmlformats.org/officeDocument/2006/relationships/slide" Target="slide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#002</a:t>
            </a:r>
            <a:br>
              <a:rPr lang="en-US"/>
            </a:br>
            <a:r>
              <a:rPr lang="en-US"/>
              <a:t>Bit Conversion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Computer Science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71c9e3d83_0_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2" name="Google Shape;172;ga71c9e3d83_0_71"/>
          <p:cNvSpPr txBox="1">
            <a:spLocks noGrp="1"/>
          </p:cNvSpPr>
          <p:nvPr>
            <p:ph type="title" idx="4294967295"/>
          </p:nvPr>
        </p:nvSpPr>
        <p:spPr>
          <a:xfrm>
            <a:off x="310350" y="17280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What number comes after 9?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  <p:sp>
        <p:nvSpPr>
          <p:cNvPr id="173" name="Google Shape;173;ga71c9e3d83_0_71"/>
          <p:cNvSpPr txBox="1">
            <a:spLocks noGrp="1"/>
          </p:cNvSpPr>
          <p:nvPr>
            <p:ph type="title" idx="4294967295"/>
          </p:nvPr>
        </p:nvSpPr>
        <p:spPr>
          <a:xfrm>
            <a:off x="310350" y="3178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SG" sz="2900" dirty="0"/>
              <a:t>Number 9 will be reset to 0, and a 1 will be carried over</a:t>
            </a:r>
            <a:br>
              <a:rPr lang="en-SG" sz="2900" dirty="0"/>
            </a:br>
            <a:r>
              <a:rPr lang="en-SG" sz="2900" dirty="0"/>
              <a:t>10, 11, 12, 13, 14, 15, 16, 17, 18, 19,</a:t>
            </a:r>
            <a:br>
              <a:rPr lang="en-SG" sz="2900" dirty="0"/>
            </a:br>
            <a:r>
              <a:rPr lang="en-SG" sz="2900" dirty="0"/>
              <a:t>20, 21, 22, 23, 24, 25, 26, 27, 28, 29, 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71c9e3d83_0_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2" name="Google Shape;182;ga71c9e3d83_0_56"/>
          <p:cNvSpPr txBox="1">
            <a:spLocks noGrp="1"/>
          </p:cNvSpPr>
          <p:nvPr>
            <p:ph type="title" idx="4294967295"/>
          </p:nvPr>
        </p:nvSpPr>
        <p:spPr>
          <a:xfrm>
            <a:off x="310350" y="3178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Number 9 will be reset to 0, and a 1 will be carried over</a:t>
            </a:r>
            <a:endParaRPr sz="29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10, 11, 12, 13, 14, 15, 16, 17, 18, 19,</a:t>
            </a:r>
            <a:br>
              <a:rPr lang="en-US" sz="2900" dirty="0"/>
            </a:br>
            <a:r>
              <a:rPr lang="en-US" sz="2900" dirty="0"/>
              <a:t>20, 21, 22, 23, 24, 25, 26, 27, 28, 29, …</a:t>
            </a:r>
            <a:endParaRPr sz="2900" dirty="0"/>
          </a:p>
        </p:txBody>
      </p:sp>
      <p:sp>
        <p:nvSpPr>
          <p:cNvPr id="183" name="Google Shape;183;ga71c9e3d83_0_56"/>
          <p:cNvSpPr txBox="1">
            <a:spLocks noGrp="1"/>
          </p:cNvSpPr>
          <p:nvPr>
            <p:ph type="title" idx="4294967295"/>
          </p:nvPr>
        </p:nvSpPr>
        <p:spPr>
          <a:xfrm>
            <a:off x="310350" y="489737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and so on and so forth… </a:t>
            </a:r>
            <a:endParaRPr sz="2900"/>
          </a:p>
        </p:txBody>
      </p:sp>
      <p:sp>
        <p:nvSpPr>
          <p:cNvPr id="7" name="Google Shape;172;ga71c9e3d83_0_71">
            <a:extLst>
              <a:ext uri="{FF2B5EF4-FFF2-40B4-BE49-F238E27FC236}">
                <a16:creationId xmlns:a16="http://schemas.microsoft.com/office/drawing/2014/main" id="{673AD53B-5D78-4AA2-90D3-F690517FA060}"/>
              </a:ext>
            </a:extLst>
          </p:cNvPr>
          <p:cNvSpPr txBox="1">
            <a:spLocks/>
          </p:cNvSpPr>
          <p:nvPr/>
        </p:nvSpPr>
        <p:spPr>
          <a:xfrm>
            <a:off x="310350" y="17280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000"/>
            </a:pPr>
            <a:r>
              <a:rPr lang="en-SG" sz="2900"/>
              <a:t>What number comes after 9?</a:t>
            </a:r>
          </a:p>
          <a:p>
            <a:pPr algn="l">
              <a:buSzPts val="4000"/>
            </a:pPr>
            <a:r>
              <a:rPr lang="en-SG" sz="2900"/>
              <a:t>0, 1, 2, 3, 4, 5, 6, 7, 8, 9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71c9e3d83_0_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0" name="Google Shape;190;ga71c9e3d83_0_8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2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191" name="Google Shape;191;ga71c9e3d83_0_82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377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0000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0001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0010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0011</a:t>
            </a:r>
            <a:endParaRPr sz="2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1c9e3d83_0_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8" name="Google Shape;198;ga71c9e3d83_0_94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397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0000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0001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0010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0011</a:t>
            </a:r>
            <a:endParaRPr sz="2900"/>
          </a:p>
        </p:txBody>
      </p:sp>
      <p:sp>
        <p:nvSpPr>
          <p:cNvPr id="199" name="Google Shape;199;ga71c9e3d83_0_94"/>
          <p:cNvSpPr txBox="1">
            <a:spLocks noGrp="1"/>
          </p:cNvSpPr>
          <p:nvPr>
            <p:ph type="title" idx="4294967295"/>
          </p:nvPr>
        </p:nvSpPr>
        <p:spPr>
          <a:xfrm>
            <a:off x="2644100" y="1978700"/>
            <a:ext cx="1838400" cy="397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0100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0101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0110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0111</a:t>
            </a:r>
            <a:endParaRPr sz="2900"/>
          </a:p>
        </p:txBody>
      </p:sp>
      <p:sp>
        <p:nvSpPr>
          <p:cNvPr id="200" name="Google Shape;200;ga71c9e3d83_0_94"/>
          <p:cNvSpPr txBox="1">
            <a:spLocks noGrp="1"/>
          </p:cNvSpPr>
          <p:nvPr>
            <p:ph type="title" idx="4294967295"/>
          </p:nvPr>
        </p:nvSpPr>
        <p:spPr>
          <a:xfrm>
            <a:off x="4906225" y="1978700"/>
            <a:ext cx="1838400" cy="397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1000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1001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1010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1011</a:t>
            </a:r>
            <a:endParaRPr sz="2900"/>
          </a:p>
        </p:txBody>
      </p:sp>
      <p:sp>
        <p:nvSpPr>
          <p:cNvPr id="201" name="Google Shape;201;ga71c9e3d83_0_94"/>
          <p:cNvSpPr txBox="1">
            <a:spLocks noGrp="1"/>
          </p:cNvSpPr>
          <p:nvPr>
            <p:ph type="title" idx="4294967295"/>
          </p:nvPr>
        </p:nvSpPr>
        <p:spPr>
          <a:xfrm>
            <a:off x="7168350" y="1978700"/>
            <a:ext cx="1838400" cy="397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1100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1101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1110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1111</a:t>
            </a:r>
            <a:endParaRPr sz="2900"/>
          </a:p>
        </p:txBody>
      </p:sp>
      <p:sp>
        <p:nvSpPr>
          <p:cNvPr id="202" name="Google Shape;202;ga71c9e3d83_0_94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2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71c9e3d83_0_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9" name="Google Shape;209;ga71c9e3d83_0_114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3986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0000 = 0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0001 = 1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0010 = 2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0011 = 3</a:t>
            </a:r>
            <a:endParaRPr sz="2900" dirty="0"/>
          </a:p>
        </p:txBody>
      </p:sp>
      <p:sp>
        <p:nvSpPr>
          <p:cNvPr id="210" name="Google Shape;210;ga71c9e3d83_0_114"/>
          <p:cNvSpPr txBox="1">
            <a:spLocks noGrp="1"/>
          </p:cNvSpPr>
          <p:nvPr>
            <p:ph type="title" idx="4294967295"/>
          </p:nvPr>
        </p:nvSpPr>
        <p:spPr>
          <a:xfrm>
            <a:off x="2644100" y="1978700"/>
            <a:ext cx="1838400" cy="3986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0100 = 4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0101 = 5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0110 = 6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0111 = 7</a:t>
            </a:r>
            <a:endParaRPr sz="2900"/>
          </a:p>
        </p:txBody>
      </p:sp>
      <p:sp>
        <p:nvSpPr>
          <p:cNvPr id="211" name="Google Shape;211;ga71c9e3d83_0_114"/>
          <p:cNvSpPr txBox="1">
            <a:spLocks noGrp="1"/>
          </p:cNvSpPr>
          <p:nvPr>
            <p:ph type="title" idx="4294967295"/>
          </p:nvPr>
        </p:nvSpPr>
        <p:spPr>
          <a:xfrm>
            <a:off x="4906225" y="1978700"/>
            <a:ext cx="1838400" cy="3986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1000 = 8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1001 = 9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1010 = 10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1011 = 11</a:t>
            </a:r>
            <a:endParaRPr sz="2900"/>
          </a:p>
        </p:txBody>
      </p:sp>
      <p:sp>
        <p:nvSpPr>
          <p:cNvPr id="212" name="Google Shape;212;ga71c9e3d83_0_114"/>
          <p:cNvSpPr txBox="1">
            <a:spLocks noGrp="1"/>
          </p:cNvSpPr>
          <p:nvPr>
            <p:ph type="title" idx="4294967295"/>
          </p:nvPr>
        </p:nvSpPr>
        <p:spPr>
          <a:xfrm>
            <a:off x="7168350" y="1978700"/>
            <a:ext cx="1838400" cy="3986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1100 = 12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1101 = 13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1110 = 14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1111 = 15</a:t>
            </a:r>
            <a:endParaRPr sz="2900"/>
          </a:p>
        </p:txBody>
      </p:sp>
      <p:sp>
        <p:nvSpPr>
          <p:cNvPr id="213" name="Google Shape;213;ga71c9e3d83_0_114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2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5b4246069_0_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20" name="Google Shape;220;ga5b4246069_0_6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8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21" name="Google Shape;221;ga5b4246069_0_6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407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0000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0001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0002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0003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5b4246069_0_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28" name="Google Shape;228;ga5b4246069_0_13"/>
          <p:cNvSpPr txBox="1">
            <a:spLocks noGrp="1"/>
          </p:cNvSpPr>
          <p:nvPr>
            <p:ph type="title" idx="4294967295"/>
          </p:nvPr>
        </p:nvSpPr>
        <p:spPr>
          <a:xfrm>
            <a:off x="2644100" y="1978700"/>
            <a:ext cx="1838400" cy="4197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0010 = 8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0011 = 9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0012 = 10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0013 = 11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0014 = 12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0015 = 13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0016 = 14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0017 = 15</a:t>
            </a:r>
            <a:endParaRPr sz="2900" dirty="0"/>
          </a:p>
        </p:txBody>
      </p:sp>
      <p:sp>
        <p:nvSpPr>
          <p:cNvPr id="229" name="Google Shape;229;ga5b4246069_0_13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8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30" name="Google Shape;230;ga5b4246069_0_13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408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0000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0001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0002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0003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0004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0005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0006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0007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5b4246069_0_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37" name="Google Shape;237;ga5b4246069_0_34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16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5b4246069_0_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44" name="Google Shape;244;ga5b4246069_0_49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16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45" name="Google Shape;245;ga5b4246069_0_49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407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0000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0001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0002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0003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0004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0005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0006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0007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</p:txBody>
      </p:sp>
      <p:sp>
        <p:nvSpPr>
          <p:cNvPr id="246" name="Google Shape;246;ga5b4246069_0_49"/>
          <p:cNvSpPr txBox="1">
            <a:spLocks noGrp="1"/>
          </p:cNvSpPr>
          <p:nvPr>
            <p:ph type="title" idx="4294967295"/>
          </p:nvPr>
        </p:nvSpPr>
        <p:spPr>
          <a:xfrm>
            <a:off x="1301175" y="1978700"/>
            <a:ext cx="1838400" cy="407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2900" dirty="0"/>
              <a:t>0008</a:t>
            </a:r>
            <a:br>
              <a:rPr lang="en-US" sz="2900" dirty="0"/>
            </a:br>
            <a:r>
              <a:rPr lang="en-US" sz="2900" dirty="0"/>
              <a:t>0009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000A = 10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000B = 11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000C = 12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000D = 13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000E = 14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 dirty="0"/>
              <a:t>000F = 15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</p:txBody>
      </p:sp>
      <p:sp>
        <p:nvSpPr>
          <p:cNvPr id="247" name="Google Shape;247;ga5b4246069_0_49"/>
          <p:cNvSpPr txBox="1">
            <a:spLocks noGrp="1"/>
          </p:cNvSpPr>
          <p:nvPr>
            <p:ph type="title" idx="4294967295"/>
          </p:nvPr>
        </p:nvSpPr>
        <p:spPr>
          <a:xfrm>
            <a:off x="3652800" y="1978700"/>
            <a:ext cx="1838400" cy="407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0010 = 16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0011 = 17</a:t>
            </a:r>
            <a:br>
              <a:rPr lang="en-US" sz="2900" dirty="0"/>
            </a:br>
            <a:r>
              <a:rPr lang="en-US" sz="2900" dirty="0"/>
              <a:t>… </a:t>
            </a:r>
            <a:endParaRPr sz="2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5b4246069_0_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96BAA-2E30-4D36-816F-04F86620FBA9}"/>
              </a:ext>
            </a:extLst>
          </p:cNvPr>
          <p:cNvSpPr txBox="1"/>
          <p:nvPr/>
        </p:nvSpPr>
        <p:spPr>
          <a:xfrm>
            <a:off x="440100" y="2504049"/>
            <a:ext cx="8263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SINK INTO YOUR BRAIN</a:t>
            </a:r>
            <a:endParaRPr lang="en-SG" sz="5400" b="1" dirty="0"/>
          </a:p>
        </p:txBody>
      </p:sp>
    </p:spTree>
    <p:extLst>
      <p:ext uri="{BB962C8B-B14F-4D97-AF65-F5344CB8AC3E}">
        <p14:creationId xmlns:p14="http://schemas.microsoft.com/office/powerpoint/2010/main" val="311366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71c9e3d83_0_8"/>
          <p:cNvSpPr txBox="1">
            <a:spLocks noGrp="1"/>
          </p:cNvSpPr>
          <p:nvPr>
            <p:ph type="title" idx="4294967295"/>
          </p:nvPr>
        </p:nvSpPr>
        <p:spPr>
          <a:xfrm>
            <a:off x="310350" y="420750"/>
            <a:ext cx="8523300" cy="6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/>
              <a:t>Lesson Objective</a:t>
            </a:r>
            <a:r>
              <a:rPr lang="en-US" sz="2000" b="1" dirty="0"/>
              <a:t>:</a:t>
            </a:r>
            <a:endParaRPr sz="2000" b="1" dirty="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000" dirty="0"/>
              <a:t>Learn how numbers can be represented in different ways</a:t>
            </a:r>
            <a:endParaRPr sz="2000" dirty="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000" dirty="0"/>
              <a:t>Learn how to convert between different Bases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dirty="0"/>
            </a:b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/>
              <a:t>Purpose:</a:t>
            </a:r>
            <a:endParaRPr sz="2000" b="1" u="sng" dirty="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000" dirty="0"/>
              <a:t>Computer only reads in Binaries (Base 2), understanding how number is represented in different Bases is essential and the conversion between them</a:t>
            </a:r>
            <a:endParaRPr sz="2000" dirty="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000" dirty="0"/>
              <a:t>Future lesson requires this BASIC understanding</a:t>
            </a:r>
            <a:endParaRPr sz="2000" dirty="0"/>
          </a:p>
        </p:txBody>
      </p:sp>
      <p:sp>
        <p:nvSpPr>
          <p:cNvPr id="98" name="Google Shape;98;ga71c9e3d83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71c9e3d83_0_1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Convert –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From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Base N </a:t>
            </a:r>
            <a:r>
              <a:rPr lang="en-US" dirty="0"/>
              <a:t>to Base 10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dirty="0"/>
          </a:p>
        </p:txBody>
      </p:sp>
      <p:sp>
        <p:nvSpPr>
          <p:cNvPr id="254" name="Google Shape;254;ga71c9e3d83_0_1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71c9e3d83_0_1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61" name="Google Shape;261;ga71c9e3d83_0_124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2 to Base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01110</a:t>
            </a:r>
            <a:endParaRPr sz="2900"/>
          </a:p>
        </p:txBody>
      </p:sp>
      <p:sp>
        <p:nvSpPr>
          <p:cNvPr id="262" name="Google Shape;262;ga71c9e3d83_0_124"/>
          <p:cNvSpPr txBox="1">
            <a:spLocks noGrp="1"/>
          </p:cNvSpPr>
          <p:nvPr>
            <p:ph type="title" idx="4294967295"/>
          </p:nvPr>
        </p:nvSpPr>
        <p:spPr>
          <a:xfrm>
            <a:off x="310350" y="1647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starts from the least significant bit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0111</a:t>
            </a:r>
            <a:r>
              <a:rPr lang="en-US" sz="2900" u="sng" dirty="0"/>
              <a:t>0</a:t>
            </a:r>
            <a:endParaRPr sz="2900" u="sng" dirty="0"/>
          </a:p>
        </p:txBody>
      </p:sp>
      <p:sp>
        <p:nvSpPr>
          <p:cNvPr id="263" name="Google Shape;263;ga71c9e3d83_0_124"/>
          <p:cNvSpPr txBox="1">
            <a:spLocks noGrp="1"/>
          </p:cNvSpPr>
          <p:nvPr>
            <p:ph type="title" idx="4294967295"/>
          </p:nvPr>
        </p:nvSpPr>
        <p:spPr>
          <a:xfrm>
            <a:off x="310350" y="3196600"/>
            <a:ext cx="8523300" cy="28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starts from the least significant bit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   0                1                1                1                0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=(0*2^4) + (1*2^3) + (1*2^2) + (1*2^1) + (0*2^0)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=(0*16)   + (1*8)      + (1*4)     + (1*2)      + (0*1)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=0             + 8             + 4            + 2             + 0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=14</a:t>
            </a:r>
            <a:endParaRPr sz="2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5b4246069_0_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70" name="Google Shape;270;ga5b4246069_0_6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3 to Base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10122</a:t>
            </a:r>
            <a:endParaRPr sz="2900"/>
          </a:p>
        </p:txBody>
      </p:sp>
      <p:sp>
        <p:nvSpPr>
          <p:cNvPr id="271" name="Google Shape;271;ga5b4246069_0_62"/>
          <p:cNvSpPr txBox="1">
            <a:spLocks noGrp="1"/>
          </p:cNvSpPr>
          <p:nvPr>
            <p:ph type="title" idx="4294967295"/>
          </p:nvPr>
        </p:nvSpPr>
        <p:spPr>
          <a:xfrm>
            <a:off x="310350" y="1647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1012</a:t>
            </a:r>
            <a:r>
              <a:rPr lang="en-US" sz="2900" u="sng"/>
              <a:t>2</a:t>
            </a:r>
            <a:endParaRPr sz="2900" u="sng"/>
          </a:p>
        </p:txBody>
      </p:sp>
      <p:sp>
        <p:nvSpPr>
          <p:cNvPr id="272" name="Google Shape;272;ga5b4246069_0_62"/>
          <p:cNvSpPr txBox="1">
            <a:spLocks noGrp="1"/>
          </p:cNvSpPr>
          <p:nvPr>
            <p:ph type="title" idx="4294967295"/>
          </p:nvPr>
        </p:nvSpPr>
        <p:spPr>
          <a:xfrm>
            <a:off x="310350" y="3196600"/>
            <a:ext cx="8523300" cy="28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starts from the least significant bit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    1               0                1                2                </a:t>
            </a:r>
            <a:r>
              <a:rPr lang="en-US" sz="2900" u="sng" dirty="0"/>
              <a:t>2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=(1*3^4) + (0*3^3) + (1*3^2) + (2*3^1) + (2*3^0)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=(1*81)   + (0*27)   + (1*9)      + (2*3)     + (2*1)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=81          + 0            + 9              + 6            + 2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=98</a:t>
            </a:r>
            <a:endParaRPr sz="2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5b4246069_0_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79" name="Google Shape;279;ga5b4246069_0_70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16 to Base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AC953</a:t>
            </a:r>
            <a:endParaRPr sz="2900"/>
          </a:p>
        </p:txBody>
      </p:sp>
      <p:sp>
        <p:nvSpPr>
          <p:cNvPr id="280" name="Google Shape;280;ga5b4246069_0_70"/>
          <p:cNvSpPr txBox="1">
            <a:spLocks noGrp="1"/>
          </p:cNvSpPr>
          <p:nvPr>
            <p:ph type="title" idx="4294967295"/>
          </p:nvPr>
        </p:nvSpPr>
        <p:spPr>
          <a:xfrm>
            <a:off x="310350" y="1647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AC95</a:t>
            </a:r>
            <a:r>
              <a:rPr lang="en-US" sz="2900" u="sng"/>
              <a:t>3</a:t>
            </a:r>
            <a:endParaRPr sz="2900" u="sng"/>
          </a:p>
        </p:txBody>
      </p:sp>
      <p:sp>
        <p:nvSpPr>
          <p:cNvPr id="281" name="Google Shape;281;ga5b4246069_0_70"/>
          <p:cNvSpPr txBox="1">
            <a:spLocks noGrp="1"/>
          </p:cNvSpPr>
          <p:nvPr>
            <p:ph type="title" idx="4294967295"/>
          </p:nvPr>
        </p:nvSpPr>
        <p:spPr>
          <a:xfrm>
            <a:off x="310350" y="3196600"/>
            <a:ext cx="8523300" cy="28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starts from the least significant bit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AC95</a:t>
            </a:r>
            <a:r>
              <a:rPr lang="en-US" sz="2900" u="sng" dirty="0"/>
              <a:t>3</a:t>
            </a:r>
            <a:endParaRPr sz="29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=(10*16^4)+(12*16^3)+(9*16^2)+(5*16^1)+(3*16^0)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=(10*65536)+(12*4096)+(9*256)+(5*16)+(3*1)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=655360 + 49152 + 2304 + 80 + 3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=706899</a:t>
            </a:r>
            <a:endParaRPr sz="29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5b4246069_0_10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Convert –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From Base 10 to </a:t>
            </a:r>
            <a:r>
              <a:rPr lang="en-US" dirty="0">
                <a:solidFill>
                  <a:srgbClr val="FF0000"/>
                </a:solidFill>
              </a:rPr>
              <a:t>Base 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88" name="Google Shape;288;ga5b4246069_0_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5b4246069_0_1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95" name="Google Shape;295;ga5b4246069_0_113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69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e.g. Base 10 to Base 2 (“Division” method)</a:t>
            </a:r>
            <a:endParaRPr sz="2900" dirty="0"/>
          </a:p>
        </p:txBody>
      </p:sp>
      <p:sp>
        <p:nvSpPr>
          <p:cNvPr id="296" name="Google Shape;296;ga5b4246069_0_113"/>
          <p:cNvSpPr txBox="1">
            <a:spLocks noGrp="1"/>
          </p:cNvSpPr>
          <p:nvPr>
            <p:ph type="title" idx="4294967295"/>
          </p:nvPr>
        </p:nvSpPr>
        <p:spPr>
          <a:xfrm>
            <a:off x="310350" y="1319662"/>
            <a:ext cx="7680099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2	|	14	|Remainder</a:t>
            </a:r>
            <a:br>
              <a:rPr lang="en-US" sz="2900" dirty="0"/>
            </a:br>
            <a:r>
              <a:rPr lang="en-US" sz="2900" dirty="0"/>
              <a:t>	|	7	|0	</a:t>
            </a:r>
            <a:r>
              <a:rPr lang="en-US" sz="1500" dirty="0"/>
              <a:t>(7 &gt;= 2, continue)</a:t>
            </a:r>
            <a:br>
              <a:rPr lang="en-US" sz="1500" dirty="0"/>
            </a:br>
            <a:r>
              <a:rPr lang="en-US" sz="1500" dirty="0"/>
              <a:t>	</a:t>
            </a:r>
            <a:r>
              <a:rPr lang="en-US" sz="2900" dirty="0"/>
              <a:t>|	3	|1	</a:t>
            </a:r>
            <a:r>
              <a:rPr lang="en-US" sz="1500" dirty="0"/>
              <a:t>(3 &gt;= 2, continue)</a:t>
            </a:r>
            <a:br>
              <a:rPr lang="en-US" sz="2900" dirty="0"/>
            </a:br>
            <a:r>
              <a:rPr lang="en-US" sz="2900" dirty="0"/>
              <a:t>	|	1	|1	</a:t>
            </a:r>
            <a:r>
              <a:rPr lang="en-US" sz="1500" dirty="0"/>
              <a:t>(1 &lt; 2, stop)</a:t>
            </a:r>
            <a:br>
              <a:rPr lang="en-US" sz="1500" dirty="0"/>
            </a:br>
            <a:r>
              <a:rPr lang="en-US" sz="1500" dirty="0"/>
              <a:t>		</a:t>
            </a:r>
            <a:r>
              <a:rPr lang="en-US" sz="2900" dirty="0"/>
              <a:t>1	</a:t>
            </a:r>
            <a:br>
              <a:rPr lang="en-US" sz="2900" dirty="0"/>
            </a:b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Ans: 1110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FD2948-65AF-46A7-B1E4-848611171999}"/>
              </a:ext>
            </a:extLst>
          </p:cNvPr>
          <p:cNvCxnSpPr>
            <a:cxnSpLocks/>
          </p:cNvCxnSpPr>
          <p:nvPr/>
        </p:nvCxnSpPr>
        <p:spPr>
          <a:xfrm flipV="1">
            <a:off x="2546253" y="3193366"/>
            <a:ext cx="872196" cy="24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74F159-4142-46F6-B2EC-62111355ACD0}"/>
              </a:ext>
            </a:extLst>
          </p:cNvPr>
          <p:cNvCxnSpPr>
            <a:cxnSpLocks/>
          </p:cNvCxnSpPr>
          <p:nvPr/>
        </p:nvCxnSpPr>
        <p:spPr>
          <a:xfrm flipV="1">
            <a:off x="3742006" y="1955410"/>
            <a:ext cx="0" cy="123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49784C-0423-44F2-9F9B-A72D6E687E92}"/>
              </a:ext>
            </a:extLst>
          </p:cNvPr>
          <p:cNvCxnSpPr/>
          <p:nvPr/>
        </p:nvCxnSpPr>
        <p:spPr>
          <a:xfrm>
            <a:off x="1153551" y="455793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09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5b4246069_0_1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97" name="Google Shape;297;ga5b4246069_0_113"/>
          <p:cNvSpPr txBox="1">
            <a:spLocks noGrp="1"/>
          </p:cNvSpPr>
          <p:nvPr>
            <p:ph type="title" idx="4294967295"/>
          </p:nvPr>
        </p:nvSpPr>
        <p:spPr>
          <a:xfrm>
            <a:off x="310350" y="1305595"/>
            <a:ext cx="6498413" cy="491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2	|	50 	|Remainder </a:t>
            </a:r>
            <a:br>
              <a:rPr lang="en-US" sz="2900" dirty="0"/>
            </a:br>
            <a:r>
              <a:rPr lang="en-US" sz="2900" dirty="0"/>
              <a:t>	|	25	|</a:t>
            </a:r>
            <a:r>
              <a:rPr lang="en-US" sz="2900" u="sng" dirty="0"/>
              <a:t>0</a:t>
            </a:r>
            <a:r>
              <a:rPr lang="en-US" sz="2900" dirty="0"/>
              <a:t>	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(25 &gt;= 2, continue)</a:t>
            </a:r>
            <a:br>
              <a:rPr lang="en-US" sz="2900" dirty="0"/>
            </a:br>
            <a:r>
              <a:rPr lang="en-US" sz="2900" dirty="0"/>
              <a:t>	|	12	|1	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(12 &gt;= 2, continue)</a:t>
            </a:r>
            <a:br>
              <a:rPr lang="en-US" sz="2900" dirty="0"/>
            </a:br>
            <a:r>
              <a:rPr lang="en-US" sz="2900" dirty="0"/>
              <a:t>	|	6	|0	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(6 &gt;= 2, continue)</a:t>
            </a:r>
            <a:br>
              <a:rPr lang="en-US" sz="2900" dirty="0"/>
            </a:br>
            <a:r>
              <a:rPr lang="en-US" sz="2900" dirty="0"/>
              <a:t>	|	3	|1	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(3 &gt;= 2, continue) </a:t>
            </a:r>
            <a:r>
              <a:rPr lang="en-US" sz="2900" dirty="0"/>
              <a:t>	</a:t>
            </a:r>
            <a:br>
              <a:rPr lang="en-US" sz="2900" dirty="0"/>
            </a:br>
            <a:r>
              <a:rPr lang="en-US" sz="2900" dirty="0"/>
              <a:t>	|	1	|1	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(1 &lt; 2, stop)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	1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Ans: 11101</a:t>
            </a:r>
            <a:r>
              <a:rPr lang="en-US" sz="2900" u="sng" dirty="0"/>
              <a:t>0</a:t>
            </a:r>
            <a:endParaRPr sz="2900" u="sng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 dirty="0"/>
          </a:p>
        </p:txBody>
      </p:sp>
      <p:sp>
        <p:nvSpPr>
          <p:cNvPr id="7" name="Google Shape;295;ga5b4246069_0_113">
            <a:extLst>
              <a:ext uri="{FF2B5EF4-FFF2-40B4-BE49-F238E27FC236}">
                <a16:creationId xmlns:a16="http://schemas.microsoft.com/office/drawing/2014/main" id="{122A613A-CFF8-4929-B441-1F173014202E}"/>
              </a:ext>
            </a:extLst>
          </p:cNvPr>
          <p:cNvSpPr txBox="1">
            <a:spLocks/>
          </p:cNvSpPr>
          <p:nvPr/>
        </p:nvSpPr>
        <p:spPr>
          <a:xfrm>
            <a:off x="310350" y="295525"/>
            <a:ext cx="8523300" cy="78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000"/>
            </a:pPr>
            <a:r>
              <a:rPr lang="en-SG" sz="2900" dirty="0"/>
              <a:t>e.g. Base 10 to Base 2 (“Division method)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09317-684D-41E6-838C-86242484E8AC}"/>
              </a:ext>
            </a:extLst>
          </p:cNvPr>
          <p:cNvCxnSpPr>
            <a:cxnSpLocks/>
          </p:cNvCxnSpPr>
          <p:nvPr/>
        </p:nvCxnSpPr>
        <p:spPr>
          <a:xfrm flipV="1">
            <a:off x="2546253" y="4023360"/>
            <a:ext cx="872196" cy="24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CB8799-BEC3-4D60-802B-08CA1322DD1A}"/>
              </a:ext>
            </a:extLst>
          </p:cNvPr>
          <p:cNvCxnSpPr>
            <a:cxnSpLocks/>
          </p:cNvCxnSpPr>
          <p:nvPr/>
        </p:nvCxnSpPr>
        <p:spPr>
          <a:xfrm flipV="1">
            <a:off x="3742006" y="1983545"/>
            <a:ext cx="0" cy="203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E0FEFE-F0E2-4A4A-86A5-FBE4254BDA1F}"/>
              </a:ext>
            </a:extLst>
          </p:cNvPr>
          <p:cNvCxnSpPr>
            <a:cxnSpLocks/>
          </p:cNvCxnSpPr>
          <p:nvPr/>
        </p:nvCxnSpPr>
        <p:spPr>
          <a:xfrm>
            <a:off x="1181686" y="5064369"/>
            <a:ext cx="1041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5b4246069_0_1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98" name="Google Shape;298;ga5b4246069_0_113"/>
          <p:cNvSpPr txBox="1">
            <a:spLocks noGrp="1"/>
          </p:cNvSpPr>
          <p:nvPr>
            <p:ph type="title" idx="4294967295"/>
          </p:nvPr>
        </p:nvSpPr>
        <p:spPr>
          <a:xfrm>
            <a:off x="310350" y="1267800"/>
            <a:ext cx="5807261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2	|	32 	|Remainder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16	|</a:t>
            </a:r>
            <a:r>
              <a:rPr lang="en-US" sz="2900" u="sng" dirty="0"/>
              <a:t>0</a:t>
            </a:r>
            <a:endParaRPr sz="2900" u="sng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8	|0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4	|0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2	|0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1	|0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	1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Ans: 10000</a:t>
            </a:r>
            <a:r>
              <a:rPr lang="en-US" sz="2900" u="sng" dirty="0"/>
              <a:t>0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7B3B0B-C5DB-4A81-B25A-E1D8F6C28B32}"/>
              </a:ext>
            </a:extLst>
          </p:cNvPr>
          <p:cNvCxnSpPr>
            <a:cxnSpLocks/>
          </p:cNvCxnSpPr>
          <p:nvPr/>
        </p:nvCxnSpPr>
        <p:spPr>
          <a:xfrm flipV="1">
            <a:off x="2546253" y="4023360"/>
            <a:ext cx="872196" cy="24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3A6893-04B3-4723-B9CD-937A10C8A951}"/>
              </a:ext>
            </a:extLst>
          </p:cNvPr>
          <p:cNvCxnSpPr>
            <a:cxnSpLocks/>
          </p:cNvCxnSpPr>
          <p:nvPr/>
        </p:nvCxnSpPr>
        <p:spPr>
          <a:xfrm flipV="1">
            <a:off x="3742006" y="1983545"/>
            <a:ext cx="0" cy="203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61169D-C6F6-477F-99F0-6BAFA91BE06B}"/>
              </a:ext>
            </a:extLst>
          </p:cNvPr>
          <p:cNvCxnSpPr>
            <a:cxnSpLocks/>
          </p:cNvCxnSpPr>
          <p:nvPr/>
        </p:nvCxnSpPr>
        <p:spPr>
          <a:xfrm>
            <a:off x="1181686" y="5064369"/>
            <a:ext cx="1041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95;ga5b4246069_0_113">
            <a:extLst>
              <a:ext uri="{FF2B5EF4-FFF2-40B4-BE49-F238E27FC236}">
                <a16:creationId xmlns:a16="http://schemas.microsoft.com/office/drawing/2014/main" id="{0465A11C-3E4C-4F57-9C19-2113B76E71E2}"/>
              </a:ext>
            </a:extLst>
          </p:cNvPr>
          <p:cNvSpPr txBox="1">
            <a:spLocks/>
          </p:cNvSpPr>
          <p:nvPr/>
        </p:nvSpPr>
        <p:spPr>
          <a:xfrm>
            <a:off x="310350" y="295525"/>
            <a:ext cx="8523300" cy="78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000"/>
            </a:pPr>
            <a:r>
              <a:rPr lang="en-SG" sz="2900" dirty="0"/>
              <a:t>e.g. Base 10 to Base 2 (“Division method)</a:t>
            </a:r>
          </a:p>
        </p:txBody>
      </p:sp>
    </p:spTree>
    <p:extLst>
      <p:ext uri="{BB962C8B-B14F-4D97-AF65-F5344CB8AC3E}">
        <p14:creationId xmlns:p14="http://schemas.microsoft.com/office/powerpoint/2010/main" val="1388726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5b4246069_0_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05" name="Google Shape;305;ga5b4246069_0_13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e.g. Base 10 to Base 3</a:t>
            </a:r>
            <a:endParaRPr sz="2900" dirty="0"/>
          </a:p>
        </p:txBody>
      </p:sp>
      <p:sp>
        <p:nvSpPr>
          <p:cNvPr id="306" name="Google Shape;306;ga5b4246069_0_132"/>
          <p:cNvSpPr txBox="1">
            <a:spLocks noGrp="1"/>
          </p:cNvSpPr>
          <p:nvPr>
            <p:ph type="title" idx="4294967295"/>
          </p:nvPr>
        </p:nvSpPr>
        <p:spPr>
          <a:xfrm>
            <a:off x="310350" y="1667125"/>
            <a:ext cx="663909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3	|	14	| Remainder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4	| </a:t>
            </a:r>
            <a:r>
              <a:rPr lang="en-US" sz="2900" u="sng" dirty="0"/>
              <a:t>2</a:t>
            </a:r>
            <a:r>
              <a:rPr lang="en-US" sz="2900" dirty="0"/>
              <a:t>	</a:t>
            </a:r>
            <a:r>
              <a:rPr lang="en-US" sz="1500" dirty="0"/>
              <a:t>(4 &gt;= 3, continue)</a:t>
            </a:r>
            <a:endParaRPr sz="2900" u="sng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1	| 1	</a:t>
            </a:r>
            <a:r>
              <a:rPr lang="en-US" sz="1500" dirty="0"/>
              <a:t>(1 &lt; 3, stop)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	1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Ans: 11</a:t>
            </a:r>
            <a:r>
              <a:rPr lang="en-US" sz="2900" u="sng" dirty="0"/>
              <a:t>2</a:t>
            </a:r>
            <a:endParaRPr sz="2900" u="sng" dirty="0"/>
          </a:p>
        </p:txBody>
      </p:sp>
    </p:spTree>
    <p:extLst>
      <p:ext uri="{BB962C8B-B14F-4D97-AF65-F5344CB8AC3E}">
        <p14:creationId xmlns:p14="http://schemas.microsoft.com/office/powerpoint/2010/main" val="1911687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5b4246069_0_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05" name="Google Shape;305;ga5b4246069_0_13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e.g. Base 10 to Base 3</a:t>
            </a:r>
            <a:endParaRPr sz="2900" dirty="0"/>
          </a:p>
        </p:txBody>
      </p:sp>
      <p:sp>
        <p:nvSpPr>
          <p:cNvPr id="307" name="Google Shape;307;ga5b4246069_0_132"/>
          <p:cNvSpPr txBox="1">
            <a:spLocks noGrp="1"/>
          </p:cNvSpPr>
          <p:nvPr>
            <p:ph type="title" idx="4294967295"/>
          </p:nvPr>
        </p:nvSpPr>
        <p:spPr>
          <a:xfrm>
            <a:off x="310350" y="1667125"/>
            <a:ext cx="5105712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3	|	50 	| Remainder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16	|</a:t>
            </a:r>
            <a:r>
              <a:rPr lang="en-US" sz="2900" u="sng" dirty="0"/>
              <a:t>2</a:t>
            </a:r>
            <a:endParaRPr sz="2900" u="sng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5	|1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1	|2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	1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Ans: 121</a:t>
            </a:r>
            <a:r>
              <a:rPr lang="en-US" sz="2900" u="sng" dirty="0"/>
              <a:t>2</a:t>
            </a:r>
            <a:endParaRPr sz="2900" dirty="0"/>
          </a:p>
        </p:txBody>
      </p:sp>
    </p:spTree>
    <p:extLst>
      <p:ext uri="{BB962C8B-B14F-4D97-AF65-F5344CB8AC3E}">
        <p14:creationId xmlns:p14="http://schemas.microsoft.com/office/powerpoint/2010/main" val="419988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5b4246069_0_203"/>
          <p:cNvSpPr txBox="1">
            <a:spLocks noGrp="1"/>
          </p:cNvSpPr>
          <p:nvPr>
            <p:ph type="title" idx="4294967295"/>
          </p:nvPr>
        </p:nvSpPr>
        <p:spPr>
          <a:xfrm>
            <a:off x="3779300" y="2585325"/>
            <a:ext cx="1351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Base 10</a:t>
            </a:r>
            <a:endParaRPr sz="2800" dirty="0"/>
          </a:p>
        </p:txBody>
      </p:sp>
      <p:sp>
        <p:nvSpPr>
          <p:cNvPr id="325" name="Google Shape;325;ga5b4246069_0_2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26" name="Google Shape;326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17425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Base N</a:t>
            </a:r>
            <a:endParaRPr sz="2800"/>
          </a:p>
        </p:txBody>
      </p:sp>
      <p:sp>
        <p:nvSpPr>
          <p:cNvPr id="327" name="Google Shape;327;ga5b4246069_0_203"/>
          <p:cNvSpPr txBox="1">
            <a:spLocks noGrp="1"/>
          </p:cNvSpPr>
          <p:nvPr>
            <p:ph type="title" idx="4294967295"/>
          </p:nvPr>
        </p:nvSpPr>
        <p:spPr>
          <a:xfrm>
            <a:off x="655320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Base M</a:t>
            </a:r>
            <a:endParaRPr sz="2800"/>
          </a:p>
        </p:txBody>
      </p:sp>
      <p:sp>
        <p:nvSpPr>
          <p:cNvPr id="328" name="Google Shape;328;ga5b4246069_0_203">
            <a:hlinkClick r:id="rId3" action="ppaction://hlinksldjump"/>
          </p:cNvPr>
          <p:cNvSpPr/>
          <p:nvPr/>
        </p:nvSpPr>
        <p:spPr>
          <a:xfrm>
            <a:off x="1572250" y="1924175"/>
            <a:ext cx="2661000" cy="661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a5b4246069_0_203">
            <a:hlinkClick r:id="rId4" action="ppaction://hlinksldjump"/>
          </p:cNvPr>
          <p:cNvSpPr/>
          <p:nvPr/>
        </p:nvSpPr>
        <p:spPr>
          <a:xfrm>
            <a:off x="4384350" y="1855100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a5b4246069_0_203"/>
          <p:cNvSpPr/>
          <p:nvPr/>
        </p:nvSpPr>
        <p:spPr>
          <a:xfrm rot="10800000">
            <a:off x="4766100" y="3137925"/>
            <a:ext cx="2637900" cy="453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a5b4246069_0_203">
            <a:hlinkClick r:id="rId4" action="ppaction://hlinksldjump"/>
          </p:cNvPr>
          <p:cNvSpPr/>
          <p:nvPr/>
        </p:nvSpPr>
        <p:spPr>
          <a:xfrm rot="10800000">
            <a:off x="1506300" y="3039225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695600" y="1272500"/>
            <a:ext cx="22713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 dirty="0"/>
              <a:t>“Multiply” method</a:t>
            </a:r>
            <a:endParaRPr sz="1900" dirty="0"/>
          </a:p>
        </p:txBody>
      </p:sp>
      <p:sp>
        <p:nvSpPr>
          <p:cNvPr id="335" name="Google Shape;335;ga5b4246069_0_203"/>
          <p:cNvSpPr txBox="1">
            <a:spLocks noGrp="1"/>
          </p:cNvSpPr>
          <p:nvPr>
            <p:ph type="title" idx="4294967295"/>
          </p:nvPr>
        </p:nvSpPr>
        <p:spPr>
          <a:xfrm>
            <a:off x="4981950" y="1223150"/>
            <a:ext cx="22314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 dirty="0"/>
              <a:t>“Division” Method</a:t>
            </a:r>
            <a:endParaRPr sz="1900" dirty="0"/>
          </a:p>
        </p:txBody>
      </p:sp>
      <p:sp>
        <p:nvSpPr>
          <p:cNvPr id="17" name="Google Shape;97;ga71c9e3d83_0_8">
            <a:extLst>
              <a:ext uri="{FF2B5EF4-FFF2-40B4-BE49-F238E27FC236}">
                <a16:creationId xmlns:a16="http://schemas.microsoft.com/office/drawing/2014/main" id="{27D504AE-EC54-4513-B54A-5ED730BDCA85}"/>
              </a:ext>
            </a:extLst>
          </p:cNvPr>
          <p:cNvSpPr txBox="1">
            <a:spLocks/>
          </p:cNvSpPr>
          <p:nvPr/>
        </p:nvSpPr>
        <p:spPr>
          <a:xfrm>
            <a:off x="310350" y="420750"/>
            <a:ext cx="8576198" cy="49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SG" sz="2000" b="1" u="sng" dirty="0"/>
              <a:t>Summary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190480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5b4246069_0_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05" name="Google Shape;305;ga5b4246069_0_13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e.g. Base 10 to Base 3</a:t>
            </a:r>
            <a:endParaRPr sz="2900" dirty="0"/>
          </a:p>
        </p:txBody>
      </p:sp>
      <p:sp>
        <p:nvSpPr>
          <p:cNvPr id="308" name="Google Shape;308;ga5b4246069_0_132"/>
          <p:cNvSpPr txBox="1">
            <a:spLocks noGrp="1"/>
          </p:cNvSpPr>
          <p:nvPr>
            <p:ph type="title" idx="4294967295"/>
          </p:nvPr>
        </p:nvSpPr>
        <p:spPr>
          <a:xfrm>
            <a:off x="310348" y="1667125"/>
            <a:ext cx="5091645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3	|	32 	|Remainder 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10	|</a:t>
            </a:r>
            <a:r>
              <a:rPr lang="en-US" sz="2900" u="sng" dirty="0"/>
              <a:t>2</a:t>
            </a:r>
            <a:endParaRPr sz="2900" u="sng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3	|1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1	|0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	1	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Ans: 101</a:t>
            </a:r>
            <a:r>
              <a:rPr lang="en-US" sz="2900" u="sng" dirty="0"/>
              <a:t>2</a:t>
            </a:r>
            <a:endParaRPr sz="2900" u="sng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 dirty="0"/>
          </a:p>
        </p:txBody>
      </p:sp>
    </p:spTree>
    <p:extLst>
      <p:ext uri="{BB962C8B-B14F-4D97-AF65-F5344CB8AC3E}">
        <p14:creationId xmlns:p14="http://schemas.microsoft.com/office/powerpoint/2010/main" val="693672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5b4246069_0_1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15" name="Google Shape;315;ga5b4246069_0_14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e.g. Base 10 to Base 16</a:t>
            </a:r>
            <a:endParaRPr sz="2900" dirty="0"/>
          </a:p>
        </p:txBody>
      </p:sp>
      <p:sp>
        <p:nvSpPr>
          <p:cNvPr id="316" name="Google Shape;316;ga5b4246069_0_142"/>
          <p:cNvSpPr txBox="1">
            <a:spLocks noGrp="1"/>
          </p:cNvSpPr>
          <p:nvPr>
            <p:ph type="title" idx="4294967295"/>
          </p:nvPr>
        </p:nvSpPr>
        <p:spPr>
          <a:xfrm>
            <a:off x="310350" y="1667125"/>
            <a:ext cx="517605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16	|	32	| 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2	| </a:t>
            </a:r>
            <a:r>
              <a:rPr lang="en-US" sz="2900" u="sng" dirty="0"/>
              <a:t>0</a:t>
            </a:r>
            <a:r>
              <a:rPr lang="en-US" sz="2900" dirty="0"/>
              <a:t>	</a:t>
            </a:r>
            <a:r>
              <a:rPr lang="en-US" sz="1500" dirty="0"/>
              <a:t>(2 &lt; 16, stop)</a:t>
            </a:r>
            <a:endParaRPr sz="2900" u="sng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	2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Ans: 20</a:t>
            </a:r>
            <a:endParaRPr sz="29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5b4246069_0_1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15" name="Google Shape;315;ga5b4246069_0_14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e.g. Base 10 to Base 16</a:t>
            </a:r>
            <a:endParaRPr sz="2900" dirty="0"/>
          </a:p>
        </p:txBody>
      </p:sp>
      <p:sp>
        <p:nvSpPr>
          <p:cNvPr id="317" name="Google Shape;317;ga5b4246069_0_142"/>
          <p:cNvSpPr txBox="1">
            <a:spLocks noGrp="1"/>
          </p:cNvSpPr>
          <p:nvPr>
            <p:ph type="title" idx="4294967295"/>
          </p:nvPr>
        </p:nvSpPr>
        <p:spPr>
          <a:xfrm>
            <a:off x="325801" y="1667125"/>
            <a:ext cx="4386876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16	|	50 	| 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3	| </a:t>
            </a:r>
            <a:r>
              <a:rPr lang="en-US" sz="2900" u="sng" dirty="0"/>
              <a:t>2</a:t>
            </a:r>
            <a:endParaRPr sz="2900" u="sng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	3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Ans: 32</a:t>
            </a:r>
            <a:endParaRPr sz="2900" dirty="0"/>
          </a:p>
        </p:txBody>
      </p:sp>
    </p:spTree>
    <p:extLst>
      <p:ext uri="{BB962C8B-B14F-4D97-AF65-F5344CB8AC3E}">
        <p14:creationId xmlns:p14="http://schemas.microsoft.com/office/powerpoint/2010/main" val="2562856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5b4246069_0_1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15" name="Google Shape;315;ga5b4246069_0_14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e.g. Base 10 to Base 16</a:t>
            </a:r>
            <a:endParaRPr sz="2900" dirty="0"/>
          </a:p>
        </p:txBody>
      </p:sp>
      <p:sp>
        <p:nvSpPr>
          <p:cNvPr id="318" name="Google Shape;318;ga5b4246069_0_142"/>
          <p:cNvSpPr txBox="1">
            <a:spLocks noGrp="1"/>
          </p:cNvSpPr>
          <p:nvPr>
            <p:ph type="title" idx="4294967295"/>
          </p:nvPr>
        </p:nvSpPr>
        <p:spPr>
          <a:xfrm>
            <a:off x="310350" y="1667125"/>
            <a:ext cx="426165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16	|	666 	| 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41	|</a:t>
            </a:r>
            <a:r>
              <a:rPr lang="en-US" sz="2900" u="sng" dirty="0"/>
              <a:t>10</a:t>
            </a:r>
            <a:endParaRPr sz="2900" u="sng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|	2	|9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		2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 dirty="0"/>
              <a:t>Ans: 29A</a:t>
            </a:r>
            <a:endParaRPr sz="29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 dirty="0"/>
          </a:p>
        </p:txBody>
      </p:sp>
    </p:spTree>
    <p:extLst>
      <p:ext uri="{BB962C8B-B14F-4D97-AF65-F5344CB8AC3E}">
        <p14:creationId xmlns:p14="http://schemas.microsoft.com/office/powerpoint/2010/main" val="625974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5b4246069_0_203"/>
          <p:cNvSpPr txBox="1">
            <a:spLocks noGrp="1"/>
          </p:cNvSpPr>
          <p:nvPr>
            <p:ph type="title" idx="4294967295"/>
          </p:nvPr>
        </p:nvSpPr>
        <p:spPr>
          <a:xfrm>
            <a:off x="3779300" y="2585325"/>
            <a:ext cx="1351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Base 10</a:t>
            </a:r>
            <a:endParaRPr sz="2800"/>
          </a:p>
        </p:txBody>
      </p:sp>
      <p:sp>
        <p:nvSpPr>
          <p:cNvPr id="325" name="Google Shape;325;ga5b4246069_0_2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26" name="Google Shape;326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17425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Base N</a:t>
            </a:r>
            <a:endParaRPr sz="2800"/>
          </a:p>
        </p:txBody>
      </p:sp>
      <p:sp>
        <p:nvSpPr>
          <p:cNvPr id="327" name="Google Shape;327;ga5b4246069_0_203"/>
          <p:cNvSpPr txBox="1">
            <a:spLocks noGrp="1"/>
          </p:cNvSpPr>
          <p:nvPr>
            <p:ph type="title" idx="4294967295"/>
          </p:nvPr>
        </p:nvSpPr>
        <p:spPr>
          <a:xfrm>
            <a:off x="655320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Base M</a:t>
            </a:r>
            <a:endParaRPr sz="2800"/>
          </a:p>
        </p:txBody>
      </p:sp>
      <p:sp>
        <p:nvSpPr>
          <p:cNvPr id="328" name="Google Shape;328;ga5b4246069_0_203">
            <a:hlinkClick r:id="rId3" action="ppaction://hlinksldjump"/>
          </p:cNvPr>
          <p:cNvSpPr/>
          <p:nvPr/>
        </p:nvSpPr>
        <p:spPr>
          <a:xfrm>
            <a:off x="1572250" y="1924175"/>
            <a:ext cx="2661000" cy="661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a5b4246069_0_203">
            <a:hlinkClick r:id="rId4" action="ppaction://hlinksldjump"/>
          </p:cNvPr>
          <p:cNvSpPr/>
          <p:nvPr/>
        </p:nvSpPr>
        <p:spPr>
          <a:xfrm>
            <a:off x="4384350" y="1855100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a5b4246069_0_203"/>
          <p:cNvSpPr/>
          <p:nvPr/>
        </p:nvSpPr>
        <p:spPr>
          <a:xfrm rot="10800000">
            <a:off x="4766100" y="3137925"/>
            <a:ext cx="2637900" cy="453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a5b4246069_0_203">
            <a:hlinkClick r:id="rId4" action="ppaction://hlinksldjump"/>
          </p:cNvPr>
          <p:cNvSpPr/>
          <p:nvPr/>
        </p:nvSpPr>
        <p:spPr>
          <a:xfrm rot="10800000">
            <a:off x="1506300" y="3039225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695600" y="1272500"/>
            <a:ext cx="22713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“Multiply” method</a:t>
            </a:r>
            <a:endParaRPr sz="1900"/>
          </a:p>
        </p:txBody>
      </p:sp>
      <p:sp>
        <p:nvSpPr>
          <p:cNvPr id="335" name="Google Shape;335;ga5b4246069_0_203"/>
          <p:cNvSpPr txBox="1">
            <a:spLocks noGrp="1"/>
          </p:cNvSpPr>
          <p:nvPr>
            <p:ph type="title" idx="4294967295"/>
          </p:nvPr>
        </p:nvSpPr>
        <p:spPr>
          <a:xfrm>
            <a:off x="4981950" y="1223150"/>
            <a:ext cx="22314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“Division” Method</a:t>
            </a:r>
            <a:endParaRPr sz="1900"/>
          </a:p>
        </p:txBody>
      </p:sp>
      <p:sp>
        <p:nvSpPr>
          <p:cNvPr id="336" name="Google Shape;336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342000" y="4852875"/>
            <a:ext cx="67395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 dirty="0"/>
              <a:t>Break down method (e.g. Base N to Base 10 to Base M)</a:t>
            </a:r>
            <a:endParaRPr sz="1900" dirty="0"/>
          </a:p>
        </p:txBody>
      </p:sp>
      <p:sp>
        <p:nvSpPr>
          <p:cNvPr id="337" name="Google Shape;337;ga5b4246069_0_203">
            <a:hlinkClick r:id="rId5" action="ppaction://hlinksldjump"/>
          </p:cNvPr>
          <p:cNvSpPr/>
          <p:nvPr/>
        </p:nvSpPr>
        <p:spPr>
          <a:xfrm rot="10800000" flipH="1">
            <a:off x="1853550" y="4158925"/>
            <a:ext cx="5436900" cy="503400"/>
          </a:xfrm>
          <a:prstGeom prst="uturnArrow">
            <a:avLst>
              <a:gd name="adj1" fmla="val 25000"/>
              <a:gd name="adj2" fmla="val 25000"/>
              <a:gd name="adj3" fmla="val 21297"/>
              <a:gd name="adj4" fmla="val 43750"/>
              <a:gd name="adj5" fmla="val 75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97;ga71c9e3d83_0_8">
            <a:extLst>
              <a:ext uri="{FF2B5EF4-FFF2-40B4-BE49-F238E27FC236}">
                <a16:creationId xmlns:a16="http://schemas.microsoft.com/office/drawing/2014/main" id="{27D504AE-EC54-4513-B54A-5ED730BDCA85}"/>
              </a:ext>
            </a:extLst>
          </p:cNvPr>
          <p:cNvSpPr txBox="1">
            <a:spLocks/>
          </p:cNvSpPr>
          <p:nvPr/>
        </p:nvSpPr>
        <p:spPr>
          <a:xfrm>
            <a:off x="310350" y="420750"/>
            <a:ext cx="8576198" cy="49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SG" sz="2000" b="1" u="sng" dirty="0"/>
              <a:t>Summary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009135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5b4246069_0_10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Tips – </a:t>
            </a:r>
            <a:br>
              <a:rPr lang="en-US" dirty="0"/>
            </a:br>
            <a:r>
              <a:rPr lang="en-US" dirty="0"/>
              <a:t>HEX to BIN </a:t>
            </a:r>
            <a:br>
              <a:rPr lang="en-US" dirty="0"/>
            </a:br>
            <a:r>
              <a:rPr lang="en-US" dirty="0" err="1"/>
              <a:t>BIN</a:t>
            </a:r>
            <a:r>
              <a:rPr lang="en-US" dirty="0"/>
              <a:t> to HEX</a:t>
            </a:r>
            <a:endParaRPr dirty="0"/>
          </a:p>
        </p:txBody>
      </p:sp>
      <p:sp>
        <p:nvSpPr>
          <p:cNvPr id="344" name="Google Shape;344;ga5b4246069_0_1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5b4246069_0_1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352" name="Google Shape;352;ga5b4246069_0_151"/>
          <p:cNvSpPr txBox="1">
            <a:spLocks noGrp="1"/>
          </p:cNvSpPr>
          <p:nvPr>
            <p:ph type="title" idx="4294967295"/>
          </p:nvPr>
        </p:nvSpPr>
        <p:spPr>
          <a:xfrm>
            <a:off x="310350" y="1677500"/>
            <a:ext cx="1683000" cy="4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F - 1111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0 - 0000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5 - 0101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7 - 0111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3 - 0011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2 - 0010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F - 1111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 - 1110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3 - 0011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D - 1101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 - 1010</a:t>
            </a:r>
            <a:endParaRPr sz="2900"/>
          </a:p>
        </p:txBody>
      </p:sp>
      <p:sp>
        <p:nvSpPr>
          <p:cNvPr id="353" name="Google Shape;353;ga5b4246069_0_151"/>
          <p:cNvSpPr txBox="1">
            <a:spLocks noGrp="1"/>
          </p:cNvSpPr>
          <p:nvPr>
            <p:ph type="title" idx="4294967295"/>
          </p:nvPr>
        </p:nvSpPr>
        <p:spPr>
          <a:xfrm>
            <a:off x="2190625" y="2555700"/>
            <a:ext cx="68481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  A         D          3        E         F         2         3         7         5          0        F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1010_1101_0011_1110_1111_0010_0011_0111_0101_0000_1111</a:t>
            </a:r>
            <a:endParaRPr sz="1900"/>
          </a:p>
        </p:txBody>
      </p:sp>
      <p:sp>
        <p:nvSpPr>
          <p:cNvPr id="6" name="Google Shape;97;ga71c9e3d83_0_8">
            <a:extLst>
              <a:ext uri="{FF2B5EF4-FFF2-40B4-BE49-F238E27FC236}">
                <a16:creationId xmlns:a16="http://schemas.microsoft.com/office/drawing/2014/main" id="{15DBA8F1-5B31-4942-9009-C5B33718FE0B}"/>
              </a:ext>
            </a:extLst>
          </p:cNvPr>
          <p:cNvSpPr txBox="1">
            <a:spLocks/>
          </p:cNvSpPr>
          <p:nvPr/>
        </p:nvSpPr>
        <p:spPr>
          <a:xfrm>
            <a:off x="310350" y="420750"/>
            <a:ext cx="8523300" cy="125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SG" sz="2400" b="1" u="sng" dirty="0"/>
              <a:t>HEX to BIN</a:t>
            </a: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SG" sz="2400" dirty="0"/>
              <a:t>"4 bit partition” method</a:t>
            </a:r>
          </a:p>
          <a:p>
            <a:pPr marL="457200" indent="-412750" algn="l">
              <a:buSzPts val="2900"/>
              <a:buFont typeface="Calibri"/>
              <a:buChar char="-"/>
            </a:pPr>
            <a:r>
              <a:rPr lang="en-SG" sz="2400" dirty="0"/>
              <a:t>Convert 0xAD3EF23750</a:t>
            </a:r>
            <a:r>
              <a:rPr lang="en-SG" sz="2400" u="sng" dirty="0"/>
              <a:t>F</a:t>
            </a:r>
            <a:r>
              <a:rPr lang="en-SG" sz="2400" dirty="0"/>
              <a:t> to binary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5b4246069_0_1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361" name="Google Shape;361;ga5b4246069_0_177"/>
          <p:cNvSpPr txBox="1">
            <a:spLocks noGrp="1"/>
          </p:cNvSpPr>
          <p:nvPr>
            <p:ph type="title" idx="4294967295"/>
          </p:nvPr>
        </p:nvSpPr>
        <p:spPr>
          <a:xfrm>
            <a:off x="523060" y="2185450"/>
            <a:ext cx="8098047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dirty="0"/>
              <a:t>1010010101010100111011010110101011110010110101</a:t>
            </a:r>
            <a:endParaRPr sz="2400" dirty="0"/>
          </a:p>
        </p:txBody>
      </p:sp>
      <p:sp>
        <p:nvSpPr>
          <p:cNvPr id="362" name="Google Shape;362;ga5b4246069_0_177"/>
          <p:cNvSpPr txBox="1"/>
          <p:nvPr/>
        </p:nvSpPr>
        <p:spPr>
          <a:xfrm>
            <a:off x="310350" y="2678950"/>
            <a:ext cx="85233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0010_1001_0101_0101_0011_1011_0101_1010_1011_1100_1011_0101</a:t>
            </a:r>
            <a:endParaRPr sz="1600" dirty="0"/>
          </a:p>
        </p:txBody>
      </p:sp>
      <p:sp>
        <p:nvSpPr>
          <p:cNvPr id="363" name="Google Shape;363;ga5b4246069_0_177"/>
          <p:cNvSpPr txBox="1"/>
          <p:nvPr/>
        </p:nvSpPr>
        <p:spPr>
          <a:xfrm>
            <a:off x="310350" y="3300600"/>
            <a:ext cx="85233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2_9_5_5_3_B_5_A_B_C_B_5</a:t>
            </a:r>
            <a:endParaRPr sz="1800"/>
          </a:p>
        </p:txBody>
      </p:sp>
      <p:sp>
        <p:nvSpPr>
          <p:cNvPr id="7" name="Google Shape;97;ga71c9e3d83_0_8">
            <a:extLst>
              <a:ext uri="{FF2B5EF4-FFF2-40B4-BE49-F238E27FC236}">
                <a16:creationId xmlns:a16="http://schemas.microsoft.com/office/drawing/2014/main" id="{09A24DBB-ACB4-48F0-8165-07AD84B29AE1}"/>
              </a:ext>
            </a:extLst>
          </p:cNvPr>
          <p:cNvSpPr txBox="1">
            <a:spLocks/>
          </p:cNvSpPr>
          <p:nvPr/>
        </p:nvSpPr>
        <p:spPr>
          <a:xfrm>
            <a:off x="310350" y="420750"/>
            <a:ext cx="8523300" cy="107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SG" sz="2400" b="1" u="sng" dirty="0"/>
              <a:t>BIN to HEX</a:t>
            </a: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SG" sz="2400" dirty="0"/>
              <a:t>"4 bit partition” method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5b4246069_0_1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Tips – </a:t>
            </a:r>
            <a:br>
              <a:rPr lang="en-US" dirty="0"/>
            </a:br>
            <a:r>
              <a:rPr lang="en-US" dirty="0"/>
              <a:t>OCT to BIN </a:t>
            </a:r>
            <a:br>
              <a:rPr lang="en-US" dirty="0"/>
            </a:br>
            <a:r>
              <a:rPr lang="en-US" dirty="0"/>
              <a:t>BIN to OCT</a:t>
            </a:r>
            <a:endParaRPr dirty="0"/>
          </a:p>
        </p:txBody>
      </p:sp>
      <p:sp>
        <p:nvSpPr>
          <p:cNvPr id="370" name="Google Shape;370;ga5b4246069_0_1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5b4246069_0_1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378" name="Google Shape;378;ga5b4246069_0_169"/>
          <p:cNvSpPr txBox="1">
            <a:spLocks noGrp="1"/>
          </p:cNvSpPr>
          <p:nvPr>
            <p:ph type="title" idx="4294967295"/>
          </p:nvPr>
        </p:nvSpPr>
        <p:spPr>
          <a:xfrm>
            <a:off x="349825" y="2210050"/>
            <a:ext cx="8523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   7      5       6      4       3       7       4      2      1        5      3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111_101_110_100_011_111_100_010_001_101_011</a:t>
            </a:r>
            <a:endParaRPr sz="2900"/>
          </a:p>
        </p:txBody>
      </p:sp>
      <p:sp>
        <p:nvSpPr>
          <p:cNvPr id="5" name="Google Shape;97;ga71c9e3d83_0_8">
            <a:extLst>
              <a:ext uri="{FF2B5EF4-FFF2-40B4-BE49-F238E27FC236}">
                <a16:creationId xmlns:a16="http://schemas.microsoft.com/office/drawing/2014/main" id="{1D43153F-79C8-48A0-A1CC-2C466FB89552}"/>
              </a:ext>
            </a:extLst>
          </p:cNvPr>
          <p:cNvSpPr txBox="1">
            <a:spLocks/>
          </p:cNvSpPr>
          <p:nvPr/>
        </p:nvSpPr>
        <p:spPr>
          <a:xfrm>
            <a:off x="310350" y="420750"/>
            <a:ext cx="8523300" cy="125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SG" sz="2400" b="1" u="sng" dirty="0"/>
              <a:t>OCT to BIN</a:t>
            </a: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SG" sz="2400" dirty="0"/>
              <a:t>“3 bit partition” method</a:t>
            </a:r>
          </a:p>
          <a:p>
            <a:pPr marL="457200" indent="-412750" algn="l">
              <a:buSzPts val="2900"/>
              <a:buFont typeface="Calibri"/>
              <a:buChar char="-"/>
            </a:pPr>
            <a:r>
              <a:rPr lang="en-SG" sz="2400" dirty="0"/>
              <a:t>Convert </a:t>
            </a:r>
            <a:r>
              <a:rPr lang="en-US" sz="2400" dirty="0"/>
              <a:t>075643742153 to binary</a:t>
            </a:r>
            <a:endParaRPr lang="en-SG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1c9e3d83_0_14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9" name="Google Shape;119;ga71c9e3d83_0_14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Computer Science</a:t>
            </a:r>
            <a:endParaRPr/>
          </a:p>
        </p:txBody>
      </p:sp>
      <p:sp>
        <p:nvSpPr>
          <p:cNvPr id="120" name="Google Shape;120;ga71c9e3d83_0_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5b4246069_0_1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386" name="Google Shape;386;ga5b4246069_0_189"/>
          <p:cNvSpPr txBox="1">
            <a:spLocks noGrp="1"/>
          </p:cNvSpPr>
          <p:nvPr>
            <p:ph type="title" idx="4294967295"/>
          </p:nvPr>
        </p:nvSpPr>
        <p:spPr>
          <a:xfrm>
            <a:off x="369575" y="1880765"/>
            <a:ext cx="8523300" cy="23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500" dirty="0"/>
              <a:t>101_111_010_101_101_101_101_000_011_111_010_101</a:t>
            </a:r>
            <a:endParaRPr sz="25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500" dirty="0"/>
              <a:t>  5       7       2        5      5       5       5     0       3       7       2       5</a:t>
            </a:r>
            <a:endParaRPr sz="25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5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500" dirty="0"/>
              <a:t>0572555503725</a:t>
            </a:r>
            <a:endParaRPr sz="25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500" dirty="0"/>
          </a:p>
        </p:txBody>
      </p:sp>
      <p:sp>
        <p:nvSpPr>
          <p:cNvPr id="5" name="Google Shape;97;ga71c9e3d83_0_8">
            <a:extLst>
              <a:ext uri="{FF2B5EF4-FFF2-40B4-BE49-F238E27FC236}">
                <a16:creationId xmlns:a16="http://schemas.microsoft.com/office/drawing/2014/main" id="{DE2BEAB3-2733-4FCA-863A-6534AAE64DBD}"/>
              </a:ext>
            </a:extLst>
          </p:cNvPr>
          <p:cNvSpPr txBox="1">
            <a:spLocks/>
          </p:cNvSpPr>
          <p:nvPr/>
        </p:nvSpPr>
        <p:spPr>
          <a:xfrm>
            <a:off x="310350" y="420750"/>
            <a:ext cx="8523300" cy="125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SG" sz="2400" b="1" u="sng" dirty="0"/>
              <a:t>BIN to OCT</a:t>
            </a: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SG" sz="2400" dirty="0"/>
              <a:t>“3 bit partition” method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5b4246069_0_1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Bonus – Base N to Base M</a:t>
            </a:r>
            <a:endParaRPr dirty="0"/>
          </a:p>
        </p:txBody>
      </p:sp>
      <p:sp>
        <p:nvSpPr>
          <p:cNvPr id="370" name="Google Shape;370;ga5b4246069_0_1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920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5b4246069_0_203"/>
          <p:cNvSpPr txBox="1">
            <a:spLocks noGrp="1"/>
          </p:cNvSpPr>
          <p:nvPr>
            <p:ph type="title" idx="4294967295"/>
          </p:nvPr>
        </p:nvSpPr>
        <p:spPr>
          <a:xfrm>
            <a:off x="3779300" y="2585325"/>
            <a:ext cx="1351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Base 10</a:t>
            </a:r>
            <a:endParaRPr sz="2800"/>
          </a:p>
        </p:txBody>
      </p:sp>
      <p:sp>
        <p:nvSpPr>
          <p:cNvPr id="325" name="Google Shape;325;ga5b4246069_0_2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326" name="Google Shape;326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17425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Base N</a:t>
            </a:r>
            <a:endParaRPr sz="2800"/>
          </a:p>
        </p:txBody>
      </p:sp>
      <p:sp>
        <p:nvSpPr>
          <p:cNvPr id="327" name="Google Shape;327;ga5b4246069_0_203"/>
          <p:cNvSpPr txBox="1">
            <a:spLocks noGrp="1"/>
          </p:cNvSpPr>
          <p:nvPr>
            <p:ph type="title" idx="4294967295"/>
          </p:nvPr>
        </p:nvSpPr>
        <p:spPr>
          <a:xfrm>
            <a:off x="655320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Base M</a:t>
            </a:r>
            <a:endParaRPr sz="2800"/>
          </a:p>
        </p:txBody>
      </p:sp>
      <p:sp>
        <p:nvSpPr>
          <p:cNvPr id="328" name="Google Shape;328;ga5b4246069_0_203">
            <a:hlinkClick r:id="rId3" action="ppaction://hlinksldjump"/>
          </p:cNvPr>
          <p:cNvSpPr/>
          <p:nvPr/>
        </p:nvSpPr>
        <p:spPr>
          <a:xfrm>
            <a:off x="1572250" y="1924175"/>
            <a:ext cx="2661000" cy="661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a5b4246069_0_203">
            <a:hlinkClick r:id="rId4" action="ppaction://hlinksldjump"/>
          </p:cNvPr>
          <p:cNvSpPr/>
          <p:nvPr/>
        </p:nvSpPr>
        <p:spPr>
          <a:xfrm>
            <a:off x="4384350" y="1855100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a5b4246069_0_203"/>
          <p:cNvSpPr/>
          <p:nvPr/>
        </p:nvSpPr>
        <p:spPr>
          <a:xfrm rot="10800000">
            <a:off x="4766100" y="3137925"/>
            <a:ext cx="2637900" cy="453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a5b4246069_0_203">
            <a:hlinkClick r:id="rId4" action="ppaction://hlinksldjump"/>
          </p:cNvPr>
          <p:cNvSpPr/>
          <p:nvPr/>
        </p:nvSpPr>
        <p:spPr>
          <a:xfrm rot="10800000">
            <a:off x="1506300" y="3039225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695600" y="1272500"/>
            <a:ext cx="22713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“Multiply” method</a:t>
            </a:r>
            <a:endParaRPr sz="1900"/>
          </a:p>
        </p:txBody>
      </p:sp>
      <p:sp>
        <p:nvSpPr>
          <p:cNvPr id="335" name="Google Shape;335;ga5b4246069_0_203"/>
          <p:cNvSpPr txBox="1">
            <a:spLocks noGrp="1"/>
          </p:cNvSpPr>
          <p:nvPr>
            <p:ph type="title" idx="4294967295"/>
          </p:nvPr>
        </p:nvSpPr>
        <p:spPr>
          <a:xfrm>
            <a:off x="4981950" y="1223150"/>
            <a:ext cx="22314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“Division” Method</a:t>
            </a:r>
            <a:endParaRPr sz="1900"/>
          </a:p>
        </p:txBody>
      </p:sp>
      <p:sp>
        <p:nvSpPr>
          <p:cNvPr id="336" name="Google Shape;336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342000" y="5079850"/>
            <a:ext cx="67395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 dirty="0"/>
              <a:t>Directly Base N to Base M?</a:t>
            </a:r>
            <a:br>
              <a:rPr lang="en-US" sz="1900" dirty="0"/>
            </a:br>
            <a:r>
              <a:rPr lang="en-US" sz="1900" dirty="0"/>
              <a:t>go google it, I want to bother to know such difficult staff</a:t>
            </a:r>
            <a:endParaRPr sz="1900" dirty="0"/>
          </a:p>
        </p:txBody>
      </p:sp>
      <p:sp>
        <p:nvSpPr>
          <p:cNvPr id="337" name="Google Shape;337;ga5b4246069_0_203">
            <a:hlinkClick r:id="rId5" action="ppaction://hlinksldjump"/>
          </p:cNvPr>
          <p:cNvSpPr/>
          <p:nvPr/>
        </p:nvSpPr>
        <p:spPr>
          <a:xfrm rot="10800000" flipH="1">
            <a:off x="1853550" y="4158925"/>
            <a:ext cx="5436900" cy="503400"/>
          </a:xfrm>
          <a:prstGeom prst="uturnArrow">
            <a:avLst>
              <a:gd name="adj1" fmla="val 25000"/>
              <a:gd name="adj2" fmla="val 25000"/>
              <a:gd name="adj3" fmla="val 21297"/>
              <a:gd name="adj4" fmla="val 43750"/>
              <a:gd name="adj5" fmla="val 75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97;ga71c9e3d83_0_8">
            <a:extLst>
              <a:ext uri="{FF2B5EF4-FFF2-40B4-BE49-F238E27FC236}">
                <a16:creationId xmlns:a16="http://schemas.microsoft.com/office/drawing/2014/main" id="{27D504AE-EC54-4513-B54A-5ED730BDCA85}"/>
              </a:ext>
            </a:extLst>
          </p:cNvPr>
          <p:cNvSpPr txBox="1">
            <a:spLocks/>
          </p:cNvSpPr>
          <p:nvPr/>
        </p:nvSpPr>
        <p:spPr>
          <a:xfrm>
            <a:off x="310350" y="420750"/>
            <a:ext cx="8576198" cy="49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SG" sz="2000" b="1" u="sng" dirty="0"/>
              <a:t>Summary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04625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71c9e3d83_0_1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" name="Google Shape;97;ga71c9e3d83_0_8">
            <a:extLst>
              <a:ext uri="{FF2B5EF4-FFF2-40B4-BE49-F238E27FC236}">
                <a16:creationId xmlns:a16="http://schemas.microsoft.com/office/drawing/2014/main" id="{D4B80E15-AF0C-48B7-B177-93F066F3624A}"/>
              </a:ext>
            </a:extLst>
          </p:cNvPr>
          <p:cNvSpPr txBox="1">
            <a:spLocks/>
          </p:cNvSpPr>
          <p:nvPr/>
        </p:nvSpPr>
        <p:spPr>
          <a:xfrm>
            <a:off x="457200" y="420750"/>
            <a:ext cx="8523300" cy="6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SG" sz="2400" b="1" u="sng" dirty="0"/>
              <a:t>Base 10 (DEC) – decimal</a:t>
            </a:r>
            <a:endParaRPr lang="en-SG" sz="2400" dirty="0"/>
          </a:p>
          <a:p>
            <a:pPr marL="457200" indent="-406400" algn="l">
              <a:buSzPts val="2800"/>
              <a:buFont typeface="Calibri"/>
              <a:buChar char="-"/>
            </a:pPr>
            <a:r>
              <a:rPr lang="en-SG" sz="2400" dirty="0"/>
              <a:t>we have 10 digits to represent counting, 0 to 9</a:t>
            </a:r>
          </a:p>
          <a:p>
            <a:pPr marL="457200" indent="-406400" algn="l">
              <a:buSzPts val="2800"/>
              <a:buFont typeface="Calibri"/>
              <a:buChar char="-"/>
            </a:pPr>
            <a:r>
              <a:rPr lang="en-SG" sz="2400" dirty="0"/>
              <a:t>0, 1, 2, 3, 4, 5, 6, 7, 8, 9</a:t>
            </a:r>
            <a:br>
              <a:rPr lang="en-SG" sz="2400" dirty="0"/>
            </a:b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48852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71c9e3d83_0_1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" name="Google Shape;97;ga71c9e3d83_0_8">
            <a:extLst>
              <a:ext uri="{FF2B5EF4-FFF2-40B4-BE49-F238E27FC236}">
                <a16:creationId xmlns:a16="http://schemas.microsoft.com/office/drawing/2014/main" id="{D4B80E15-AF0C-48B7-B177-93F066F3624A}"/>
              </a:ext>
            </a:extLst>
          </p:cNvPr>
          <p:cNvSpPr txBox="1">
            <a:spLocks/>
          </p:cNvSpPr>
          <p:nvPr/>
        </p:nvSpPr>
        <p:spPr>
          <a:xfrm>
            <a:off x="457200" y="420750"/>
            <a:ext cx="8523300" cy="6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SG" sz="2400" b="1" u="sng" dirty="0"/>
              <a:t>Base 10 (DEC) – decimal</a:t>
            </a:r>
            <a:endParaRPr lang="en-SG" sz="2400" dirty="0"/>
          </a:p>
          <a:p>
            <a:pPr marL="457200" indent="-406400" algn="l">
              <a:buSzPts val="2800"/>
              <a:buFont typeface="Calibri"/>
              <a:buChar char="-"/>
            </a:pPr>
            <a:r>
              <a:rPr lang="en-SG" sz="2400" dirty="0"/>
              <a:t>we have 10 digits to represent counting, 0 to 9</a:t>
            </a:r>
          </a:p>
          <a:p>
            <a:pPr marL="457200" indent="-406400" algn="l">
              <a:buSzPts val="2800"/>
              <a:buFont typeface="Calibri"/>
              <a:buChar char="-"/>
            </a:pPr>
            <a:r>
              <a:rPr lang="en-SG" sz="2400" dirty="0"/>
              <a:t>0, 1, 2, 3, 4, 5, 6, 7, 8, 9</a:t>
            </a:r>
            <a:br>
              <a:rPr lang="en-SG" sz="2400" dirty="0"/>
            </a:br>
            <a:endParaRPr lang="en-SG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1" u="sng" dirty="0"/>
              <a:t>Base 2 (BIN) - binary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SG" sz="2400" dirty="0"/>
              <a:t>we have 2 digits to represent counting, 0 and 1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SG" sz="2400" dirty="0"/>
              <a:t>0, 1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5366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71c9e3d83_0_1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" name="Google Shape;97;ga71c9e3d83_0_8">
            <a:extLst>
              <a:ext uri="{FF2B5EF4-FFF2-40B4-BE49-F238E27FC236}">
                <a16:creationId xmlns:a16="http://schemas.microsoft.com/office/drawing/2014/main" id="{D4B80E15-AF0C-48B7-B177-93F066F3624A}"/>
              </a:ext>
            </a:extLst>
          </p:cNvPr>
          <p:cNvSpPr txBox="1">
            <a:spLocks/>
          </p:cNvSpPr>
          <p:nvPr/>
        </p:nvSpPr>
        <p:spPr>
          <a:xfrm>
            <a:off x="457200" y="420750"/>
            <a:ext cx="8523300" cy="6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SG" sz="2400" b="1" u="sng" dirty="0"/>
              <a:t>Base 10 (DEC) – decimal</a:t>
            </a:r>
            <a:endParaRPr lang="en-SG" sz="2400" dirty="0"/>
          </a:p>
          <a:p>
            <a:pPr marL="457200" indent="-406400" algn="l">
              <a:buSzPts val="2800"/>
              <a:buFont typeface="Calibri"/>
              <a:buChar char="-"/>
            </a:pPr>
            <a:r>
              <a:rPr lang="en-SG" sz="2400" dirty="0"/>
              <a:t>we have 10 digits to represent counting, 0 to 9</a:t>
            </a:r>
          </a:p>
          <a:p>
            <a:pPr marL="457200" indent="-406400" algn="l">
              <a:buSzPts val="2800"/>
              <a:buFont typeface="Calibri"/>
              <a:buChar char="-"/>
            </a:pPr>
            <a:r>
              <a:rPr lang="en-SG" sz="2400" dirty="0"/>
              <a:t>0, 1, 2, 3, 4, 5, 6, 7, 8, 9</a:t>
            </a:r>
            <a:br>
              <a:rPr lang="en-SG" sz="2400" dirty="0"/>
            </a:br>
            <a:endParaRPr lang="en-SG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1" u="sng" dirty="0"/>
              <a:t>Base 2 (BIN) - binary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SG" sz="2400" dirty="0"/>
              <a:t>we have 2 digits to represent counting, 0 and 1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SG" sz="2400" dirty="0"/>
              <a:t>0, 1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endParaRPr lang="en-SG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SG" sz="2400" b="1" u="sng" dirty="0"/>
              <a:t>Base 8 (OCT) - octal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SG" sz="2400" dirty="0"/>
              <a:t>we have 8 digits to represent counting, 0 to 7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SG" sz="2400" dirty="0"/>
              <a:t>0, 1, 2, 3, 4, 5, 6, 7</a:t>
            </a:r>
          </a:p>
          <a:p>
            <a:pPr marL="457200" indent="-406400" algn="l">
              <a:buSzPts val="2800"/>
              <a:buFont typeface="Calibri"/>
              <a:buChar char="-"/>
            </a:pPr>
            <a:r>
              <a:rPr lang="en-SG" sz="2400" dirty="0"/>
              <a:t>Using a prefix “0” e.g. 0174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6766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71c9e3d83_0_1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" name="Google Shape;97;ga71c9e3d83_0_8">
            <a:extLst>
              <a:ext uri="{FF2B5EF4-FFF2-40B4-BE49-F238E27FC236}">
                <a16:creationId xmlns:a16="http://schemas.microsoft.com/office/drawing/2014/main" id="{D4B80E15-AF0C-48B7-B177-93F066F3624A}"/>
              </a:ext>
            </a:extLst>
          </p:cNvPr>
          <p:cNvSpPr txBox="1">
            <a:spLocks/>
          </p:cNvSpPr>
          <p:nvPr/>
        </p:nvSpPr>
        <p:spPr>
          <a:xfrm>
            <a:off x="457200" y="420750"/>
            <a:ext cx="8523300" cy="6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SG" sz="2400" b="1" u="sng" dirty="0"/>
              <a:t>Base 10 (DEC) – decimal</a:t>
            </a:r>
            <a:endParaRPr lang="en-SG" sz="2400" dirty="0"/>
          </a:p>
          <a:p>
            <a:pPr marL="457200" indent="-406400" algn="l">
              <a:buSzPts val="2800"/>
              <a:buFont typeface="Calibri"/>
              <a:buChar char="-"/>
            </a:pPr>
            <a:r>
              <a:rPr lang="en-SG" sz="2400" dirty="0"/>
              <a:t>we have 10 digits to represent counting, 0 to 9</a:t>
            </a:r>
          </a:p>
          <a:p>
            <a:pPr marL="457200" indent="-406400" algn="l">
              <a:buSzPts val="2800"/>
              <a:buFont typeface="Calibri"/>
              <a:buChar char="-"/>
            </a:pPr>
            <a:r>
              <a:rPr lang="en-SG" sz="2400" dirty="0"/>
              <a:t>0, 1, 2, 3, 4, 5, 6, 7, 8, 9</a:t>
            </a:r>
            <a:br>
              <a:rPr lang="en-SG" sz="2400" dirty="0"/>
            </a:br>
            <a:endParaRPr lang="en-SG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1" u="sng" dirty="0"/>
              <a:t>Base 2 (BIN) - binary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SG" sz="2400" dirty="0"/>
              <a:t>we have 2 digits to represent counting, 0 and 1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SG" sz="2400" dirty="0"/>
              <a:t>0, 1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endParaRPr lang="en-SG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SG" sz="2400" b="1" u="sng" dirty="0"/>
              <a:t>Base 8 (OCT) - octal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SG" sz="2400" dirty="0"/>
              <a:t>we have 8 digits to represent counting, 0 to 7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SG" sz="2400" dirty="0"/>
              <a:t>0, 1, 2, 3, 4, 5, 6, 7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SG" sz="2400" dirty="0"/>
              <a:t>Using a prefix “0” e.g. 0174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endParaRPr lang="en-SG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2400" b="1" u="sng" dirty="0"/>
              <a:t>Base 16 (HEX) - hexadecimal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 sz="2400" dirty="0"/>
              <a:t>0, 1, 2, 3, 4, 5, 6, 7, 8, 9, A, B, C, D, E, F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 sz="2400" dirty="0"/>
              <a:t>Using a prefix “0x” e.g. 0xA3D4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29219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71c9e3d83_0_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5" name="Google Shape;165;ga71c9e3d83_0_45"/>
          <p:cNvSpPr txBox="1">
            <a:spLocks noGrp="1"/>
          </p:cNvSpPr>
          <p:nvPr>
            <p:ph type="title" idx="4294967295"/>
          </p:nvPr>
        </p:nvSpPr>
        <p:spPr>
          <a:xfrm>
            <a:off x="310350" y="17280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What number comes after 9?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1893</Words>
  <Application>Microsoft Office PowerPoint</Application>
  <PresentationFormat>On-screen Show (4:3)</PresentationFormat>
  <Paragraphs>362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LESSON #002 Bit Conversion</vt:lpstr>
      <vt:lpstr>Lesson Objective: Learn how numbers can be represented in different ways Learn how to convert between different Bases   Purpose: Computer only reads in Binaries (Base 2), understanding how number is represented in different Bases is essential and the conversion between them Future lesson requires this BASIC understanding</vt:lpstr>
      <vt:lpstr>Base 10</vt:lpstr>
      <vt:lpstr>Introduction</vt:lpstr>
      <vt:lpstr>PowerPoint Presentation</vt:lpstr>
      <vt:lpstr>PowerPoint Presentation</vt:lpstr>
      <vt:lpstr>PowerPoint Presentation</vt:lpstr>
      <vt:lpstr>PowerPoint Presentation</vt:lpstr>
      <vt:lpstr>What number comes after 9? 0, 1, 2, 3, 4, 5, 6, 7, 8, 9</vt:lpstr>
      <vt:lpstr>What number comes after 9? 0, 1, 2, 3, 4, 5, 6, 7, 8, 9</vt:lpstr>
      <vt:lpstr>Number 9 will be reset to 0, and a 1 will be carried over 10, 11, 12, 13, 14, 15, 16, 17, 18, 19, 20, 21, 22, 23, 24, 25, 26, 27, 28, 29, …</vt:lpstr>
      <vt:lpstr>Let try list down from 0 to 15 in Base 2 </vt:lpstr>
      <vt:lpstr>0000 0001 0010 0011</vt:lpstr>
      <vt:lpstr>0000 = 0 0001 = 1 0010 = 2 0011 = 3</vt:lpstr>
      <vt:lpstr>Let try list down from 0 to 15 in Base 8 </vt:lpstr>
      <vt:lpstr>0010 = 8 0011 = 9 0012 = 10 0013 = 11 0014 = 12 0015 = 13 0016 = 14 0017 = 15</vt:lpstr>
      <vt:lpstr>Let try list down from 0 to 15 in Base 16 </vt:lpstr>
      <vt:lpstr>Let try list down from 0 to 15 in Base 16 </vt:lpstr>
      <vt:lpstr>PowerPoint Presentation</vt:lpstr>
      <vt:lpstr>Convert – From Base N to Base 10 </vt:lpstr>
      <vt:lpstr>e.g. Base 2 to Base 10 01110</vt:lpstr>
      <vt:lpstr>e.g. Base 3 to Base 10 10122</vt:lpstr>
      <vt:lpstr>e.g. Base 16 to Base 10 AC953</vt:lpstr>
      <vt:lpstr>Convert – From Base 10 to Base N</vt:lpstr>
      <vt:lpstr>e.g. Base 10 to Base 2 (“Division” method)</vt:lpstr>
      <vt:lpstr>2 | 50  |Remainder   | 25 |0  (25 &gt;= 2, continue)  | 12 |1  (12 &gt;= 2, continue)  | 6 |0  (6 &gt;= 2, continue)  | 3 |1  (3 &gt;= 2, continue)    | 1 |1  (1 &lt; 2, stop)   1 Ans: 111010 </vt:lpstr>
      <vt:lpstr>2 | 32  |Remainder  | 16 |0  | 8 |0  | 4 |0  | 2 |0  | 1 |0   1 Ans: 100000 </vt:lpstr>
      <vt:lpstr>e.g. Base 10 to Base 3</vt:lpstr>
      <vt:lpstr>e.g. Base 10 to Base 3</vt:lpstr>
      <vt:lpstr>e.g. Base 10 to Base 3</vt:lpstr>
      <vt:lpstr>e.g. Base 10 to Base 16</vt:lpstr>
      <vt:lpstr>e.g. Base 10 to Base 16</vt:lpstr>
      <vt:lpstr>e.g. Base 10 to Base 16</vt:lpstr>
      <vt:lpstr>Base 10</vt:lpstr>
      <vt:lpstr>Tips –  HEX to BIN  BIN to HEX</vt:lpstr>
      <vt:lpstr>F - 1111 0 - 0000 5 - 0101 7 - 0111 3 - 0011 2 - 0010 F - 1111 E - 1110 3 - 0011 D - 1101 A - 1010</vt:lpstr>
      <vt:lpstr>1010010101010100111011010110101011110010110101</vt:lpstr>
      <vt:lpstr>Tips –  OCT to BIN  BIN to OCT</vt:lpstr>
      <vt:lpstr>   7      5       6      4       3       7       4      2      1        5      3 111_101_110_100_011_111_100_010_001_101_011</vt:lpstr>
      <vt:lpstr>101_111_010_101_101_101_101_000_011_111_010_101   5       7       2        5      5       5       5     0       3       7       2       5  0572555503725 </vt:lpstr>
      <vt:lpstr>Bonus – Base N to Base M</vt:lpstr>
      <vt:lpstr>Base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2021-05-15T07:17:41Z</dcterms:created>
  <dcterms:modified xsi:type="dcterms:W3CDTF">2021-06-21T07:41:41Z</dcterms:modified>
</cp:coreProperties>
</file>