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91" r:id="rId6"/>
    <p:sldId id="293" r:id="rId7"/>
    <p:sldId id="294" r:id="rId8"/>
    <p:sldId id="295" r:id="rId9"/>
    <p:sldId id="296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JpYJREdn9V4Yr+prkmN6wYasm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034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1c9e3d8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a71c9e3d8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a71c9e3d83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71c9e3d8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a71c9e3d8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a71c9e3d83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1c9e3d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a71c9e3d8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a71c9e3d8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1c9e3d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a71c9e3d8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a71c9e3d8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42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1c9e3d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a71c9e3d8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a71c9e3d8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59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1c9e3d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a71c9e3d8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a71c9e3d8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808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1c9e3d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a71c9e3d8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a71c9e3d8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561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1c9e3d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a71c9e3d8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a71c9e3d8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73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#003</a:t>
            </a:r>
            <a:br>
              <a:rPr lang="en-US"/>
            </a:br>
            <a:r>
              <a:rPr lang="en-US"/>
              <a:t>Boolean Algebra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1c9e3d83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4E18E-BA60-4822-BE73-E599FA0B27BF}"/>
              </a:ext>
            </a:extLst>
          </p:cNvPr>
          <p:cNvSpPr txBox="1"/>
          <p:nvPr/>
        </p:nvSpPr>
        <p:spPr>
          <a:xfrm>
            <a:off x="457200" y="42075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2400" b="1" u="sng" dirty="0"/>
              <a:t>Lesson Objective:</a:t>
            </a:r>
          </a:p>
          <a:p>
            <a:pPr marL="342900" indent="-342900" algn="l">
              <a:buFontTx/>
              <a:buChar char="-"/>
            </a:pPr>
            <a:r>
              <a:rPr lang="en-SG" sz="2400" dirty="0"/>
              <a:t>Learn “logic” in programming/in digital devices</a:t>
            </a:r>
          </a:p>
          <a:p>
            <a:pPr marL="342900" indent="-342900" algn="l">
              <a:buFontTx/>
              <a:buChar char="-"/>
            </a:pPr>
            <a:r>
              <a:rPr lang="en-SG" sz="2400" dirty="0"/>
              <a:t>Learning to write “conditional expression”</a:t>
            </a:r>
          </a:p>
          <a:p>
            <a:pPr marL="342900" indent="-342900" algn="l">
              <a:buFontTx/>
              <a:buChar char="-"/>
            </a:pPr>
            <a:endParaRPr lang="en-SG" sz="2400" dirty="0"/>
          </a:p>
          <a:p>
            <a:pPr algn="l"/>
            <a:endParaRPr lang="en-SG" sz="2400" dirty="0"/>
          </a:p>
          <a:p>
            <a:pPr algn="l"/>
            <a:r>
              <a:rPr lang="en-SG" sz="2400" b="1" u="sng" dirty="0"/>
              <a:t>Purpose:</a:t>
            </a:r>
          </a:p>
          <a:p>
            <a:pPr marL="342900" indent="-342900" algn="l">
              <a:buFontTx/>
              <a:buChar char="-"/>
            </a:pPr>
            <a:r>
              <a:rPr lang="en-SG" sz="2400" dirty="0"/>
              <a:t>Understand how digital electronics communicate with each other</a:t>
            </a:r>
          </a:p>
          <a:p>
            <a:pPr marL="342900" indent="-342900" algn="l">
              <a:buFontTx/>
              <a:buChar char="-"/>
            </a:pPr>
            <a:r>
              <a:rPr lang="en-SG" sz="2400" dirty="0"/>
              <a:t>Logical Circuit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1c9e3d83_0_14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Truth Table</a:t>
            </a:r>
            <a:endParaRPr dirty="0"/>
          </a:p>
        </p:txBody>
      </p:sp>
      <p:sp>
        <p:nvSpPr>
          <p:cNvPr id="120" name="Google Shape;120;ga71c9e3d83_0_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71c9e3d83_0_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" name="Google Shape;97;ga71c9e3d83_0_8">
            <a:extLst>
              <a:ext uri="{FF2B5EF4-FFF2-40B4-BE49-F238E27FC236}">
                <a16:creationId xmlns:a16="http://schemas.microsoft.com/office/drawing/2014/main" id="{E58E6489-8860-4E8E-8179-1F0656510DB9}"/>
              </a:ext>
            </a:extLst>
          </p:cNvPr>
          <p:cNvSpPr txBox="1">
            <a:spLocks/>
          </p:cNvSpPr>
          <p:nvPr/>
        </p:nvSpPr>
        <p:spPr>
          <a:xfrm>
            <a:off x="457200" y="420750"/>
            <a:ext cx="8523300" cy="83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SG" sz="2400" b="1" u="sng" dirty="0"/>
              <a:t>NOT table – (!)</a:t>
            </a:r>
          </a:p>
          <a:p>
            <a:pPr algn="l"/>
            <a:endParaRPr lang="en-SG" sz="2400" b="1" u="sng" dirty="0"/>
          </a:p>
          <a:p>
            <a:pPr algn="l"/>
            <a:endParaRPr lang="en-SG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D07638-3BE7-4911-9DA3-EDEEA36C33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9966947"/>
                  </p:ext>
                </p:extLst>
              </p:nvPr>
            </p:nvGraphicFramePr>
            <p:xfrm>
              <a:off x="457200" y="1656130"/>
              <a:ext cx="1779563" cy="142275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55962">
                      <a:extLst>
                        <a:ext uri="{9D8B030D-6E8A-4147-A177-3AD203B41FA5}">
                          <a16:colId xmlns:a16="http://schemas.microsoft.com/office/drawing/2014/main" val="904312558"/>
                        </a:ext>
                      </a:extLst>
                    </a:gridCol>
                    <a:gridCol w="1023601">
                      <a:extLst>
                        <a:ext uri="{9D8B030D-6E8A-4147-A177-3AD203B41FA5}">
                          <a16:colId xmlns:a16="http://schemas.microsoft.com/office/drawing/2014/main" val="1024226951"/>
                        </a:ext>
                      </a:extLst>
                    </a:gridCol>
                  </a:tblGrid>
                  <a:tr h="333289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6569509"/>
                      </a:ext>
                    </a:extLst>
                  </a:tr>
                  <a:tr h="482523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1415764"/>
                      </a:ext>
                    </a:extLst>
                  </a:tr>
                  <a:tr h="482274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83132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D07638-3BE7-4911-9DA3-EDEEA36C33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9966947"/>
                  </p:ext>
                </p:extLst>
              </p:nvPr>
            </p:nvGraphicFramePr>
            <p:xfrm>
              <a:off x="457200" y="1656130"/>
              <a:ext cx="1779563" cy="142275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55962">
                      <a:extLst>
                        <a:ext uri="{9D8B030D-6E8A-4147-A177-3AD203B41FA5}">
                          <a16:colId xmlns:a16="http://schemas.microsoft.com/office/drawing/2014/main" val="904312558"/>
                        </a:ext>
                      </a:extLst>
                    </a:gridCol>
                    <a:gridCol w="1023601">
                      <a:extLst>
                        <a:ext uri="{9D8B030D-6E8A-4147-A177-3AD203B41FA5}">
                          <a16:colId xmlns:a16="http://schemas.microsoft.com/office/drawing/2014/main" val="1024226951"/>
                        </a:ext>
                      </a:extLst>
                    </a:gridCol>
                  </a:tblGrid>
                  <a:tr h="457962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000" t="-5263" r="-1786" b="-214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6569509"/>
                      </a:ext>
                    </a:extLst>
                  </a:tr>
                  <a:tr h="482523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1415764"/>
                      </a:ext>
                    </a:extLst>
                  </a:tr>
                  <a:tr h="482274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831325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6D1C5F-DC44-4449-AA57-D8A60B81EA7C}"/>
              </a:ext>
            </a:extLst>
          </p:cNvPr>
          <p:cNvCxnSpPr>
            <a:cxnSpLocks/>
          </p:cNvCxnSpPr>
          <p:nvPr/>
        </p:nvCxnSpPr>
        <p:spPr>
          <a:xfrm>
            <a:off x="3573194" y="2529000"/>
            <a:ext cx="28557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0FB327E-AAFE-4E0C-ADE0-BD4ADF13E401}"/>
              </a:ext>
            </a:extLst>
          </p:cNvPr>
          <p:cNvSpPr/>
          <p:nvPr/>
        </p:nvSpPr>
        <p:spPr>
          <a:xfrm rot="5400000">
            <a:off x="4126670" y="1776526"/>
            <a:ext cx="1745742" cy="150495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88E9D5-D190-4010-B4F8-0BD3BBF770F7}"/>
              </a:ext>
            </a:extLst>
          </p:cNvPr>
          <p:cNvSpPr/>
          <p:nvPr/>
        </p:nvSpPr>
        <p:spPr>
          <a:xfrm>
            <a:off x="5752016" y="2395357"/>
            <a:ext cx="267287" cy="267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F3DED-329F-4A36-9C71-2FB67CF07A58}"/>
              </a:ext>
            </a:extLst>
          </p:cNvPr>
          <p:cNvSpPr txBox="1"/>
          <p:nvPr/>
        </p:nvSpPr>
        <p:spPr>
          <a:xfrm>
            <a:off x="3104741" y="229816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71c9e3d83_0_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" name="Google Shape;97;ga71c9e3d83_0_8">
            <a:extLst>
              <a:ext uri="{FF2B5EF4-FFF2-40B4-BE49-F238E27FC236}">
                <a16:creationId xmlns:a16="http://schemas.microsoft.com/office/drawing/2014/main" id="{E58E6489-8860-4E8E-8179-1F0656510DB9}"/>
              </a:ext>
            </a:extLst>
          </p:cNvPr>
          <p:cNvSpPr txBox="1">
            <a:spLocks/>
          </p:cNvSpPr>
          <p:nvPr/>
        </p:nvSpPr>
        <p:spPr>
          <a:xfrm>
            <a:off x="457200" y="420750"/>
            <a:ext cx="8523300" cy="83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SG" sz="2400" b="1" u="sng" dirty="0"/>
              <a:t>AND table – (A * B)</a:t>
            </a:r>
          </a:p>
          <a:p>
            <a:pPr algn="l"/>
            <a:endParaRPr lang="en-SG" sz="2400" b="1" u="sng" dirty="0"/>
          </a:p>
          <a:p>
            <a:pPr algn="l"/>
            <a:endParaRPr lang="en-SG" sz="24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ED07638-3BE7-4911-9DA3-EDEEA36C3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26930"/>
              </p:ext>
            </p:extLst>
          </p:nvPr>
        </p:nvGraphicFramePr>
        <p:xfrm>
          <a:off x="457200" y="1388842"/>
          <a:ext cx="2257864" cy="2568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301">
                  <a:extLst>
                    <a:ext uri="{9D8B030D-6E8A-4147-A177-3AD203B41FA5}">
                      <a16:colId xmlns:a16="http://schemas.microsoft.com/office/drawing/2014/main" val="904312558"/>
                    </a:ext>
                  </a:extLst>
                </a:gridCol>
                <a:gridCol w="483833">
                  <a:extLst>
                    <a:ext uri="{9D8B030D-6E8A-4147-A177-3AD203B41FA5}">
                      <a16:colId xmlns:a16="http://schemas.microsoft.com/office/drawing/2014/main" val="1024226951"/>
                    </a:ext>
                  </a:extLst>
                </a:gridCol>
                <a:gridCol w="1284730">
                  <a:extLst>
                    <a:ext uri="{9D8B030D-6E8A-4147-A177-3AD203B41FA5}">
                      <a16:colId xmlns:a16="http://schemas.microsoft.com/office/drawing/2014/main" val="2352013209"/>
                    </a:ext>
                  </a:extLst>
                </a:gridCol>
              </a:tblGrid>
              <a:tr h="482161">
                <a:tc gridSpan="2">
                  <a:txBody>
                    <a:bodyPr/>
                    <a:lstStyle/>
                    <a:p>
                      <a:r>
                        <a:rPr lang="en-SG" sz="2000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SG" sz="20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569509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r>
                        <a:rPr lang="en-SG" sz="2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 *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415764"/>
                  </a:ext>
                </a:extLst>
              </a:tr>
              <a:tr h="436099">
                <a:tc>
                  <a:txBody>
                    <a:bodyPr/>
                    <a:lstStyle/>
                    <a:p>
                      <a:r>
                        <a:rPr lang="en-SG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313252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r>
                        <a:rPr lang="en-SG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092104"/>
                  </a:ext>
                </a:extLst>
              </a:tr>
              <a:tr h="297016"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602059"/>
                  </a:ext>
                </a:extLst>
              </a:tr>
              <a:tr h="297016"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73781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C4007E-1F6E-4730-BC16-01FFD1EC668F}"/>
              </a:ext>
            </a:extLst>
          </p:cNvPr>
          <p:cNvCxnSpPr>
            <a:cxnSpLocks/>
          </p:cNvCxnSpPr>
          <p:nvPr/>
        </p:nvCxnSpPr>
        <p:spPr>
          <a:xfrm>
            <a:off x="6217920" y="2529000"/>
            <a:ext cx="744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D7D063-B66A-4B0B-BD4C-90171D370422}"/>
              </a:ext>
            </a:extLst>
          </p:cNvPr>
          <p:cNvSpPr txBox="1"/>
          <p:nvPr/>
        </p:nvSpPr>
        <p:spPr>
          <a:xfrm>
            <a:off x="3910393" y="1918339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E21C7C-9E42-4A81-9253-C4FEF82D6372}"/>
              </a:ext>
            </a:extLst>
          </p:cNvPr>
          <p:cNvCxnSpPr>
            <a:cxnSpLocks/>
          </p:cNvCxnSpPr>
          <p:nvPr/>
        </p:nvCxnSpPr>
        <p:spPr>
          <a:xfrm>
            <a:off x="4572000" y="2149172"/>
            <a:ext cx="744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8A5A6-3F74-4F71-B05E-2DF50D9A8A0D}"/>
              </a:ext>
            </a:extLst>
          </p:cNvPr>
          <p:cNvCxnSpPr>
            <a:cxnSpLocks/>
          </p:cNvCxnSpPr>
          <p:nvPr/>
        </p:nvCxnSpPr>
        <p:spPr>
          <a:xfrm>
            <a:off x="4572000" y="2866624"/>
            <a:ext cx="744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CB17C30E-FD5C-4009-A8CB-DB0C1E26A8E1}"/>
              </a:ext>
            </a:extLst>
          </p:cNvPr>
          <p:cNvSpPr/>
          <p:nvPr/>
        </p:nvSpPr>
        <p:spPr>
          <a:xfrm>
            <a:off x="5115514" y="1811545"/>
            <a:ext cx="1434907" cy="1434907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34056-3522-4061-90EB-C6B7380FF09B}"/>
              </a:ext>
            </a:extLst>
          </p:cNvPr>
          <p:cNvSpPr txBox="1"/>
          <p:nvPr/>
        </p:nvSpPr>
        <p:spPr>
          <a:xfrm>
            <a:off x="3910393" y="2635791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EDB7B4-7B19-4CFB-AF47-8A39B8F968BF}"/>
              </a:ext>
            </a:extLst>
          </p:cNvPr>
          <p:cNvSpPr txBox="1"/>
          <p:nvPr/>
        </p:nvSpPr>
        <p:spPr>
          <a:xfrm>
            <a:off x="7170766" y="2334616"/>
            <a:ext cx="105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 * B</a:t>
            </a:r>
          </a:p>
        </p:txBody>
      </p:sp>
    </p:spTree>
    <p:extLst>
      <p:ext uri="{BB962C8B-B14F-4D97-AF65-F5344CB8AC3E}">
        <p14:creationId xmlns:p14="http://schemas.microsoft.com/office/powerpoint/2010/main" val="115659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71c9e3d83_0_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Google Shape;97;ga71c9e3d83_0_8">
            <a:extLst>
              <a:ext uri="{FF2B5EF4-FFF2-40B4-BE49-F238E27FC236}">
                <a16:creationId xmlns:a16="http://schemas.microsoft.com/office/drawing/2014/main" id="{E58E6489-8860-4E8E-8179-1F0656510DB9}"/>
              </a:ext>
            </a:extLst>
          </p:cNvPr>
          <p:cNvSpPr txBox="1">
            <a:spLocks/>
          </p:cNvSpPr>
          <p:nvPr/>
        </p:nvSpPr>
        <p:spPr>
          <a:xfrm>
            <a:off x="457200" y="420750"/>
            <a:ext cx="8523300" cy="83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SG" sz="2400" b="1" u="sng" dirty="0"/>
              <a:t>OR table – (A + B)</a:t>
            </a:r>
          </a:p>
          <a:p>
            <a:pPr algn="l"/>
            <a:endParaRPr lang="en-SG" sz="2400" b="1" u="sng" dirty="0"/>
          </a:p>
          <a:p>
            <a:pPr algn="l"/>
            <a:endParaRPr lang="en-SG" sz="24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ED07638-3BE7-4911-9DA3-EDEEA36C3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479919"/>
              </p:ext>
            </p:extLst>
          </p:nvPr>
        </p:nvGraphicFramePr>
        <p:xfrm>
          <a:off x="457200" y="1388842"/>
          <a:ext cx="2257864" cy="2568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301">
                  <a:extLst>
                    <a:ext uri="{9D8B030D-6E8A-4147-A177-3AD203B41FA5}">
                      <a16:colId xmlns:a16="http://schemas.microsoft.com/office/drawing/2014/main" val="904312558"/>
                    </a:ext>
                  </a:extLst>
                </a:gridCol>
                <a:gridCol w="483833">
                  <a:extLst>
                    <a:ext uri="{9D8B030D-6E8A-4147-A177-3AD203B41FA5}">
                      <a16:colId xmlns:a16="http://schemas.microsoft.com/office/drawing/2014/main" val="1024226951"/>
                    </a:ext>
                  </a:extLst>
                </a:gridCol>
                <a:gridCol w="1284730">
                  <a:extLst>
                    <a:ext uri="{9D8B030D-6E8A-4147-A177-3AD203B41FA5}">
                      <a16:colId xmlns:a16="http://schemas.microsoft.com/office/drawing/2014/main" val="2352013209"/>
                    </a:ext>
                  </a:extLst>
                </a:gridCol>
              </a:tblGrid>
              <a:tr h="482161">
                <a:tc gridSpan="2">
                  <a:txBody>
                    <a:bodyPr/>
                    <a:lstStyle/>
                    <a:p>
                      <a:r>
                        <a:rPr lang="en-SG" sz="2000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SG" sz="20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569509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r>
                        <a:rPr lang="en-SG" sz="2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 +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415764"/>
                  </a:ext>
                </a:extLst>
              </a:tr>
              <a:tr h="436099">
                <a:tc>
                  <a:txBody>
                    <a:bodyPr/>
                    <a:lstStyle/>
                    <a:p>
                      <a:r>
                        <a:rPr lang="en-SG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313252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r>
                        <a:rPr lang="en-SG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092104"/>
                  </a:ext>
                </a:extLst>
              </a:tr>
              <a:tr h="297016"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602059"/>
                  </a:ext>
                </a:extLst>
              </a:tr>
              <a:tr h="297016"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737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1EB669-9FD9-4717-A8E7-F0B9A4AC1A4C}"/>
              </a:ext>
            </a:extLst>
          </p:cNvPr>
          <p:cNvSpPr txBox="1"/>
          <p:nvPr/>
        </p:nvSpPr>
        <p:spPr>
          <a:xfrm>
            <a:off x="3910393" y="1918339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22DCD-0C5D-4246-807D-0849D75B766B}"/>
              </a:ext>
            </a:extLst>
          </p:cNvPr>
          <p:cNvSpPr txBox="1"/>
          <p:nvPr/>
        </p:nvSpPr>
        <p:spPr>
          <a:xfrm>
            <a:off x="3910393" y="2635791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8800D-826D-4B23-A611-39799FEE72F6}"/>
              </a:ext>
            </a:extLst>
          </p:cNvPr>
          <p:cNvSpPr txBox="1"/>
          <p:nvPr/>
        </p:nvSpPr>
        <p:spPr>
          <a:xfrm>
            <a:off x="7170766" y="2334616"/>
            <a:ext cx="105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 * B</a:t>
            </a:r>
          </a:p>
        </p:txBody>
      </p:sp>
      <p:pic>
        <p:nvPicPr>
          <p:cNvPr id="3076" name="Picture 4" descr="Or Gate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C43D69CC-4814-464C-BD3C-2EBC8656F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72" y="1925230"/>
            <a:ext cx="2555023" cy="131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2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71c9e3d83_0_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97;ga71c9e3d83_0_8">
                <a:extLst>
                  <a:ext uri="{FF2B5EF4-FFF2-40B4-BE49-F238E27FC236}">
                    <a16:creationId xmlns:a16="http://schemas.microsoft.com/office/drawing/2014/main" id="{E58E6489-8860-4E8E-8179-1F0656510D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420750"/>
                <a:ext cx="8523300" cy="831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SG" sz="2400" b="1" u="sng" dirty="0"/>
                  <a:t>NAND table 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SG" sz="2400" b="1" u="sng" dirty="0"/>
              </a:p>
              <a:p>
                <a:pPr algn="l"/>
                <a:endParaRPr lang="en-SG" sz="2400" dirty="0"/>
              </a:p>
            </p:txBody>
          </p:sp>
        </mc:Choice>
        <mc:Fallback>
          <p:sp>
            <p:nvSpPr>
              <p:cNvPr id="5" name="Google Shape;97;ga71c9e3d83_0_8">
                <a:extLst>
                  <a:ext uri="{FF2B5EF4-FFF2-40B4-BE49-F238E27FC236}">
                    <a16:creationId xmlns:a16="http://schemas.microsoft.com/office/drawing/2014/main" id="{E58E6489-8860-4E8E-8179-1F065651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0750"/>
                <a:ext cx="8523300" cy="831275"/>
              </a:xfrm>
              <a:prstGeom prst="rect">
                <a:avLst/>
              </a:prstGeom>
              <a:blipFill>
                <a:blip r:embed="rId3"/>
                <a:stretch>
                  <a:fillRect l="-1144" t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D07638-3BE7-4911-9DA3-EDEEA36C33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716067"/>
                  </p:ext>
                </p:extLst>
              </p:nvPr>
            </p:nvGraphicFramePr>
            <p:xfrm>
              <a:off x="457200" y="1388842"/>
              <a:ext cx="2257864" cy="25688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301">
                      <a:extLst>
                        <a:ext uri="{9D8B030D-6E8A-4147-A177-3AD203B41FA5}">
                          <a16:colId xmlns:a16="http://schemas.microsoft.com/office/drawing/2014/main" val="904312558"/>
                        </a:ext>
                      </a:extLst>
                    </a:gridCol>
                    <a:gridCol w="483833">
                      <a:extLst>
                        <a:ext uri="{9D8B030D-6E8A-4147-A177-3AD203B41FA5}">
                          <a16:colId xmlns:a16="http://schemas.microsoft.com/office/drawing/2014/main" val="1024226951"/>
                        </a:ext>
                      </a:extLst>
                    </a:gridCol>
                    <a:gridCol w="1284730">
                      <a:extLst>
                        <a:ext uri="{9D8B030D-6E8A-4147-A177-3AD203B41FA5}">
                          <a16:colId xmlns:a16="http://schemas.microsoft.com/office/drawing/2014/main" val="2352013209"/>
                        </a:ext>
                      </a:extLst>
                    </a:gridCol>
                  </a:tblGrid>
                  <a:tr h="482161">
                    <a:tc gridSpan="2">
                      <a:txBody>
                        <a:bodyPr/>
                        <a:lstStyle/>
                        <a:p>
                          <a:r>
                            <a:rPr lang="en-SG" sz="2000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SG" sz="2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Output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6569509"/>
                      </a:ext>
                    </a:extLst>
                  </a:tr>
                  <a:tr h="407963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1415764"/>
                      </a:ext>
                    </a:extLst>
                  </a:tr>
                  <a:tr h="436099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8313252"/>
                      </a:ext>
                    </a:extLst>
                  </a:tr>
                  <a:tr h="450166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7092104"/>
                      </a:ext>
                    </a:extLst>
                  </a:tr>
                  <a:tr h="297016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602059"/>
                      </a:ext>
                    </a:extLst>
                  </a:tr>
                  <a:tr h="297016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5737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D07638-3BE7-4911-9DA3-EDEEA36C33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716067"/>
                  </p:ext>
                </p:extLst>
              </p:nvPr>
            </p:nvGraphicFramePr>
            <p:xfrm>
              <a:off x="457200" y="1388842"/>
              <a:ext cx="2257864" cy="25688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301">
                      <a:extLst>
                        <a:ext uri="{9D8B030D-6E8A-4147-A177-3AD203B41FA5}">
                          <a16:colId xmlns:a16="http://schemas.microsoft.com/office/drawing/2014/main" val="904312558"/>
                        </a:ext>
                      </a:extLst>
                    </a:gridCol>
                    <a:gridCol w="483833">
                      <a:extLst>
                        <a:ext uri="{9D8B030D-6E8A-4147-A177-3AD203B41FA5}">
                          <a16:colId xmlns:a16="http://schemas.microsoft.com/office/drawing/2014/main" val="1024226951"/>
                        </a:ext>
                      </a:extLst>
                    </a:gridCol>
                    <a:gridCol w="1284730">
                      <a:extLst>
                        <a:ext uri="{9D8B030D-6E8A-4147-A177-3AD203B41FA5}">
                          <a16:colId xmlns:a16="http://schemas.microsoft.com/office/drawing/2014/main" val="2352013209"/>
                        </a:ext>
                      </a:extLst>
                    </a:gridCol>
                  </a:tblGrid>
                  <a:tr h="482161">
                    <a:tc gridSpan="2">
                      <a:txBody>
                        <a:bodyPr/>
                        <a:lstStyle/>
                        <a:p>
                          <a:r>
                            <a:rPr lang="en-SG" sz="2000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SG" sz="2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Output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6569509"/>
                      </a:ext>
                    </a:extLst>
                  </a:tr>
                  <a:tr h="407963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777" t="-122059" r="-948" b="-43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415764"/>
                      </a:ext>
                    </a:extLst>
                  </a:tr>
                  <a:tr h="436099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8313252"/>
                      </a:ext>
                    </a:extLst>
                  </a:tr>
                  <a:tr h="450166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70921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6020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5737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560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71c9e3d83_0_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97;ga71c9e3d83_0_8">
                <a:extLst>
                  <a:ext uri="{FF2B5EF4-FFF2-40B4-BE49-F238E27FC236}">
                    <a16:creationId xmlns:a16="http://schemas.microsoft.com/office/drawing/2014/main" id="{E58E6489-8860-4E8E-8179-1F0656510D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420750"/>
                <a:ext cx="8523300" cy="831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SG" sz="2400" b="1" u="sng" dirty="0"/>
                  <a:t>NOR table 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SG" sz="2400" b="1" u="sng" dirty="0"/>
              </a:p>
              <a:p>
                <a:pPr algn="l"/>
                <a:endParaRPr lang="en-SG" sz="2400" dirty="0"/>
              </a:p>
            </p:txBody>
          </p:sp>
        </mc:Choice>
        <mc:Fallback>
          <p:sp>
            <p:nvSpPr>
              <p:cNvPr id="5" name="Google Shape;97;ga71c9e3d83_0_8">
                <a:extLst>
                  <a:ext uri="{FF2B5EF4-FFF2-40B4-BE49-F238E27FC236}">
                    <a16:creationId xmlns:a16="http://schemas.microsoft.com/office/drawing/2014/main" id="{E58E6489-8860-4E8E-8179-1F065651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0750"/>
                <a:ext cx="8523300" cy="831275"/>
              </a:xfrm>
              <a:prstGeom prst="rect">
                <a:avLst/>
              </a:prstGeom>
              <a:blipFill>
                <a:blip r:embed="rId3"/>
                <a:stretch>
                  <a:fillRect l="-1144" t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D07638-3BE7-4911-9DA3-EDEEA36C33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1349205"/>
                  </p:ext>
                </p:extLst>
              </p:nvPr>
            </p:nvGraphicFramePr>
            <p:xfrm>
              <a:off x="457200" y="1388842"/>
              <a:ext cx="2257864" cy="25688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301">
                      <a:extLst>
                        <a:ext uri="{9D8B030D-6E8A-4147-A177-3AD203B41FA5}">
                          <a16:colId xmlns:a16="http://schemas.microsoft.com/office/drawing/2014/main" val="904312558"/>
                        </a:ext>
                      </a:extLst>
                    </a:gridCol>
                    <a:gridCol w="483833">
                      <a:extLst>
                        <a:ext uri="{9D8B030D-6E8A-4147-A177-3AD203B41FA5}">
                          <a16:colId xmlns:a16="http://schemas.microsoft.com/office/drawing/2014/main" val="1024226951"/>
                        </a:ext>
                      </a:extLst>
                    </a:gridCol>
                    <a:gridCol w="1284730">
                      <a:extLst>
                        <a:ext uri="{9D8B030D-6E8A-4147-A177-3AD203B41FA5}">
                          <a16:colId xmlns:a16="http://schemas.microsoft.com/office/drawing/2014/main" val="2352013209"/>
                        </a:ext>
                      </a:extLst>
                    </a:gridCol>
                  </a:tblGrid>
                  <a:tr h="482161">
                    <a:tc gridSpan="2">
                      <a:txBody>
                        <a:bodyPr/>
                        <a:lstStyle/>
                        <a:p>
                          <a:r>
                            <a:rPr lang="en-SG" sz="2000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SG" sz="2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Output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6569509"/>
                      </a:ext>
                    </a:extLst>
                  </a:tr>
                  <a:tr h="407963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1415764"/>
                      </a:ext>
                    </a:extLst>
                  </a:tr>
                  <a:tr h="436099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8313252"/>
                      </a:ext>
                    </a:extLst>
                  </a:tr>
                  <a:tr h="450166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7092104"/>
                      </a:ext>
                    </a:extLst>
                  </a:tr>
                  <a:tr h="297016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602059"/>
                      </a:ext>
                    </a:extLst>
                  </a:tr>
                  <a:tr h="297016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5737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D07638-3BE7-4911-9DA3-EDEEA36C33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1349205"/>
                  </p:ext>
                </p:extLst>
              </p:nvPr>
            </p:nvGraphicFramePr>
            <p:xfrm>
              <a:off x="457200" y="1388842"/>
              <a:ext cx="2257864" cy="25688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301">
                      <a:extLst>
                        <a:ext uri="{9D8B030D-6E8A-4147-A177-3AD203B41FA5}">
                          <a16:colId xmlns:a16="http://schemas.microsoft.com/office/drawing/2014/main" val="904312558"/>
                        </a:ext>
                      </a:extLst>
                    </a:gridCol>
                    <a:gridCol w="483833">
                      <a:extLst>
                        <a:ext uri="{9D8B030D-6E8A-4147-A177-3AD203B41FA5}">
                          <a16:colId xmlns:a16="http://schemas.microsoft.com/office/drawing/2014/main" val="1024226951"/>
                        </a:ext>
                      </a:extLst>
                    </a:gridCol>
                    <a:gridCol w="1284730">
                      <a:extLst>
                        <a:ext uri="{9D8B030D-6E8A-4147-A177-3AD203B41FA5}">
                          <a16:colId xmlns:a16="http://schemas.microsoft.com/office/drawing/2014/main" val="2352013209"/>
                        </a:ext>
                      </a:extLst>
                    </a:gridCol>
                  </a:tblGrid>
                  <a:tr h="482161">
                    <a:tc gridSpan="2">
                      <a:txBody>
                        <a:bodyPr/>
                        <a:lstStyle/>
                        <a:p>
                          <a:r>
                            <a:rPr lang="en-SG" sz="2000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SG" sz="2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Output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6569509"/>
                      </a:ext>
                    </a:extLst>
                  </a:tr>
                  <a:tr h="407963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777" t="-122059" r="-948" b="-43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415764"/>
                      </a:ext>
                    </a:extLst>
                  </a:tr>
                  <a:tr h="436099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8313252"/>
                      </a:ext>
                    </a:extLst>
                  </a:tr>
                  <a:tr h="450166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70921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6020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5737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5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71c9e3d83_0_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97;ga71c9e3d83_0_8">
                <a:extLst>
                  <a:ext uri="{FF2B5EF4-FFF2-40B4-BE49-F238E27FC236}">
                    <a16:creationId xmlns:a16="http://schemas.microsoft.com/office/drawing/2014/main" id="{E58E6489-8860-4E8E-8179-1F0656510D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420750"/>
                <a:ext cx="8523300" cy="831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l"/>
                <a:r>
                  <a:rPr lang="en-SG" sz="2400" b="1" u="sng" dirty="0"/>
                  <a:t>XOR table – </a:t>
                </a:r>
                <a14:m>
                  <m:oMath xmlns:m="http://schemas.openxmlformats.org/officeDocument/2006/math">
                    <m:r>
                      <a:rPr lang="en-SG" sz="24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1" i="0" dirty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SG" sz="2400" b="1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) ∗</m:t>
                    </m:r>
                    <m:acc>
                      <m:accPr>
                        <m:chr m:val="̅"/>
                        <m:ctrlPr>
                          <a:rPr lang="en-SG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SG" sz="2400" b="1" u="sng" dirty="0"/>
              </a:p>
              <a:p>
                <a:pPr algn="l"/>
                <a:endParaRPr lang="en-SG" sz="2400" dirty="0"/>
              </a:p>
            </p:txBody>
          </p:sp>
        </mc:Choice>
        <mc:Fallback>
          <p:sp>
            <p:nvSpPr>
              <p:cNvPr id="5" name="Google Shape;97;ga71c9e3d83_0_8">
                <a:extLst>
                  <a:ext uri="{FF2B5EF4-FFF2-40B4-BE49-F238E27FC236}">
                    <a16:creationId xmlns:a16="http://schemas.microsoft.com/office/drawing/2014/main" id="{E58E6489-8860-4E8E-8179-1F065651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0750"/>
                <a:ext cx="8523300" cy="831275"/>
              </a:xfrm>
              <a:prstGeom prst="rect">
                <a:avLst/>
              </a:prstGeom>
              <a:blipFill>
                <a:blip r:embed="rId3"/>
                <a:stretch>
                  <a:fillRect l="-1144" t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D07638-3BE7-4911-9DA3-EDEEA36C33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663822"/>
                  </p:ext>
                </p:extLst>
              </p:nvPr>
            </p:nvGraphicFramePr>
            <p:xfrm>
              <a:off x="457199" y="1388842"/>
              <a:ext cx="3580230" cy="25688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55675">
                      <a:extLst>
                        <a:ext uri="{9D8B030D-6E8A-4147-A177-3AD203B41FA5}">
                          <a16:colId xmlns:a16="http://schemas.microsoft.com/office/drawing/2014/main" val="904312558"/>
                        </a:ext>
                      </a:extLst>
                    </a:gridCol>
                    <a:gridCol w="422031">
                      <a:extLst>
                        <a:ext uri="{9D8B030D-6E8A-4147-A177-3AD203B41FA5}">
                          <a16:colId xmlns:a16="http://schemas.microsoft.com/office/drawing/2014/main" val="1024226951"/>
                        </a:ext>
                      </a:extLst>
                    </a:gridCol>
                    <a:gridCol w="2602524">
                      <a:extLst>
                        <a:ext uri="{9D8B030D-6E8A-4147-A177-3AD203B41FA5}">
                          <a16:colId xmlns:a16="http://schemas.microsoft.com/office/drawing/2014/main" val="2352013209"/>
                        </a:ext>
                      </a:extLst>
                    </a:gridCol>
                  </a:tblGrid>
                  <a:tr h="482161">
                    <a:tc gridSpan="2">
                      <a:txBody>
                        <a:bodyPr/>
                        <a:lstStyle/>
                        <a:p>
                          <a:r>
                            <a:rPr lang="en-SG" sz="2000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SG" sz="2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Output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6569509"/>
                      </a:ext>
                    </a:extLst>
                  </a:tr>
                  <a:tr h="407963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000" b="1" i="0" dirty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SG" sz="2000" b="1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SG" sz="20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SG" sz="2000" b="0" i="1" dirty="0" smtClean="0">
                                    <a:latin typeface="Cambria Math" panose="02040503050406030204" pitchFamily="18" charset="0"/>
                                  </a:rPr>
                                  <m:t>) ∗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SG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1415764"/>
                      </a:ext>
                    </a:extLst>
                  </a:tr>
                  <a:tr h="436099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8313252"/>
                      </a:ext>
                    </a:extLst>
                  </a:tr>
                  <a:tr h="450166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7092104"/>
                      </a:ext>
                    </a:extLst>
                  </a:tr>
                  <a:tr h="297016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602059"/>
                      </a:ext>
                    </a:extLst>
                  </a:tr>
                  <a:tr h="297016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5737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D07638-3BE7-4911-9DA3-EDEEA36C33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663822"/>
                  </p:ext>
                </p:extLst>
              </p:nvPr>
            </p:nvGraphicFramePr>
            <p:xfrm>
              <a:off x="457199" y="1388842"/>
              <a:ext cx="3580230" cy="25688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55675">
                      <a:extLst>
                        <a:ext uri="{9D8B030D-6E8A-4147-A177-3AD203B41FA5}">
                          <a16:colId xmlns:a16="http://schemas.microsoft.com/office/drawing/2014/main" val="904312558"/>
                        </a:ext>
                      </a:extLst>
                    </a:gridCol>
                    <a:gridCol w="422031">
                      <a:extLst>
                        <a:ext uri="{9D8B030D-6E8A-4147-A177-3AD203B41FA5}">
                          <a16:colId xmlns:a16="http://schemas.microsoft.com/office/drawing/2014/main" val="1024226951"/>
                        </a:ext>
                      </a:extLst>
                    </a:gridCol>
                    <a:gridCol w="2602524">
                      <a:extLst>
                        <a:ext uri="{9D8B030D-6E8A-4147-A177-3AD203B41FA5}">
                          <a16:colId xmlns:a16="http://schemas.microsoft.com/office/drawing/2014/main" val="2352013209"/>
                        </a:ext>
                      </a:extLst>
                    </a:gridCol>
                  </a:tblGrid>
                  <a:tr h="482161">
                    <a:tc gridSpan="2">
                      <a:txBody>
                        <a:bodyPr/>
                        <a:lstStyle/>
                        <a:p>
                          <a:r>
                            <a:rPr lang="en-SG" sz="2000" dirty="0"/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SG" sz="2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Output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6569509"/>
                      </a:ext>
                    </a:extLst>
                  </a:tr>
                  <a:tr h="407963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850" t="-122059" r="-467" b="-43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415764"/>
                      </a:ext>
                    </a:extLst>
                  </a:tr>
                  <a:tr h="436099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8313252"/>
                      </a:ext>
                    </a:extLst>
                  </a:tr>
                  <a:tr h="450166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70921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6020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5737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694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On-screen Show (4:3)</PresentationFormat>
  <Paragraphs>133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LESSON #003 Boolean Algebra</vt:lpstr>
      <vt:lpstr>PowerPoint Presentation</vt:lpstr>
      <vt:lpstr>Truth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2021-05-15T07:17:53Z</dcterms:created>
  <dcterms:modified xsi:type="dcterms:W3CDTF">2021-06-21T09:17:24Z</dcterms:modified>
</cp:coreProperties>
</file>