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JpYJREdn9V4Yr+prkmN6wYas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462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1c9e3d8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71c9e3d8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a71c9e3d83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1c9e3d8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71c9e3d8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71c9e3d8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1c9e3d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a71c9e3d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a71c9e3d83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1c9e3d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a71c9e3d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a71c9e3d83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1c9e3d8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a71c9e3d8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71c9e3d83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42460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a5b42460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5b424606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5b42460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5b42460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5b424606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5b424606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a5b424606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a5b424606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b42460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a5b42460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a5b424606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71c9e3d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a71c9e3d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a71c9e3d83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1c9e3d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71c9e3d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71c9e3d8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71c9e3d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a71c9e3d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a71c9e3d83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b424606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a5b424606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5b424606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b42460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5b42460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a5b4246069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b42460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a5b424606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a5b4246069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b42460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a5b42460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a5b424606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4246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a5b4246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5b4246069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b42460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a5b42460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a5b4246069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b42460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5b42460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a5b424606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b42460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a5b42460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a5b424606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b424606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a5b424606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a5b4246069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b424606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a5b424606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a5b4246069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b424606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a5b424606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a5b4246069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b42460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a5b424606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5b4246069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5b42460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a5b42460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a5b4246069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5b424606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a5b424606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a5b4246069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5b424606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a5b424606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a5b4246069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1c9e3d8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a71c9e3d8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a71c9e3d83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71c9e3d8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a71c9e3d8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a71c9e3d83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1c9e3d8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a71c9e3d8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a71c9e3d83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1c9e3d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71c9e3d8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a71c9e3d83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#003</a:t>
            </a:r>
            <a:br>
              <a:rPr lang="en-US"/>
            </a:br>
            <a:r>
              <a:rPr lang="en-US"/>
              <a:t>Boolean Algebra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1c9e3d83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73" name="Google Shape;173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Number 9 will be reset to 0, and a 1 will be carried over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10, 11, 12, 13, 14, 15, 16, 17, 18, 19,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1c9e3d83_0_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0" name="Google Shape;180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us see in a different perspective: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81" name="Google Shape;181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00, 01, 02, 03, 04, 05, 06, 07, 08, 09</a:t>
            </a:r>
            <a:endParaRPr sz="2900"/>
          </a:p>
        </p:txBody>
      </p:sp>
      <p:sp>
        <p:nvSpPr>
          <p:cNvPr id="182" name="Google Shape;182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Number 9 will be reset to 0, and a 1 will be carried over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10, 11, 12, 13, 14, 15, 16, 17, 18, 19,</a:t>
            </a:r>
            <a:endParaRPr sz="2900"/>
          </a:p>
        </p:txBody>
      </p:sp>
      <p:sp>
        <p:nvSpPr>
          <p:cNvPr id="183" name="Google Shape;183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489737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and so on and so forth… 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1c9e3d83_0_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ga71c9e3d83_0_8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91" name="Google Shape;191;ga71c9e3d83_0_82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1c9e3d83_0_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ga71c9e3d83_0_9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</p:txBody>
      </p:sp>
      <p:sp>
        <p:nvSpPr>
          <p:cNvPr id="199" name="Google Shape;199;ga71c9e3d83_0_9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0111</a:t>
            </a:r>
            <a:endParaRPr sz="2900"/>
          </a:p>
        </p:txBody>
      </p:sp>
      <p:sp>
        <p:nvSpPr>
          <p:cNvPr id="200" name="Google Shape;200;ga71c9e3d83_0_9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1011</a:t>
            </a:r>
            <a:endParaRPr sz="2900"/>
          </a:p>
        </p:txBody>
      </p:sp>
      <p:sp>
        <p:nvSpPr>
          <p:cNvPr id="201" name="Google Shape;201;ga71c9e3d83_0_9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1111</a:t>
            </a:r>
            <a:endParaRPr sz="2900"/>
          </a:p>
        </p:txBody>
      </p:sp>
      <p:sp>
        <p:nvSpPr>
          <p:cNvPr id="202" name="Google Shape;202;ga71c9e3d83_0_9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71c9e3d83_0_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 = 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 = 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 = 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 = 3</a:t>
            </a:r>
            <a:endParaRPr sz="2900"/>
          </a:p>
        </p:txBody>
      </p:sp>
      <p:sp>
        <p:nvSpPr>
          <p:cNvPr id="210" name="Google Shape;210;ga71c9e3d83_0_11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0100 = 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0101 = 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0110 = 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0111 = 7</a:t>
            </a:r>
            <a:endParaRPr sz="2900"/>
          </a:p>
        </p:txBody>
      </p:sp>
      <p:sp>
        <p:nvSpPr>
          <p:cNvPr id="211" name="Google Shape;211;ga71c9e3d83_0_11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1000 = 8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1001 = 9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1010 =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1011 = 11</a:t>
            </a:r>
            <a:endParaRPr sz="2900"/>
          </a:p>
        </p:txBody>
      </p:sp>
      <p:sp>
        <p:nvSpPr>
          <p:cNvPr id="212" name="Google Shape;212;ga71c9e3d83_0_11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1100 = 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1101 = 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1110 = 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1111 = 15</a:t>
            </a:r>
            <a:endParaRPr sz="2900"/>
          </a:p>
        </p:txBody>
      </p:sp>
      <p:sp>
        <p:nvSpPr>
          <p:cNvPr id="213" name="Google Shape;213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4246069_0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0" name="Google Shape;220;ga5b4246069_0_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21" name="Google Shape;221;ga5b4246069_0_6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b4246069_0_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8" name="Google Shape;228;ga5b4246069_0_13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0017</a:t>
            </a:r>
            <a:endParaRPr sz="2900"/>
          </a:p>
        </p:txBody>
      </p:sp>
      <p:sp>
        <p:nvSpPr>
          <p:cNvPr id="229" name="Google Shape;229;ga5b4246069_0_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30" name="Google Shape;230;ga5b4246069_0_13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0007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b4246069_0_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7" name="Google Shape;237;ga5b4246069_0_3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b4246069_0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4" name="Google Shape;244;ga5b4246069_0_49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45" name="Google Shape;245;ga5b4246069_0_49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0007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0008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  <p:sp>
        <p:nvSpPr>
          <p:cNvPr id="246" name="Google Shape;246;ga5b4246069_0_49"/>
          <p:cNvSpPr txBox="1">
            <a:spLocks noGrp="1"/>
          </p:cNvSpPr>
          <p:nvPr>
            <p:ph type="title" idx="4294967295"/>
          </p:nvPr>
        </p:nvSpPr>
        <p:spPr>
          <a:xfrm>
            <a:off x="26811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0009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000A =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000B = 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000C = 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000D = 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000E = 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000F = 15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  <p:sp>
        <p:nvSpPr>
          <p:cNvPr id="247" name="Google Shape;247;ga5b4246069_0_49"/>
          <p:cNvSpPr txBox="1">
            <a:spLocks noGrp="1"/>
          </p:cNvSpPr>
          <p:nvPr>
            <p:ph type="title" idx="4294967295"/>
          </p:nvPr>
        </p:nvSpPr>
        <p:spPr>
          <a:xfrm>
            <a:off x="53157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 = 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1c9e3d83_0_1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Convert: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From </a:t>
            </a:r>
            <a:r>
              <a:rPr lang="en-US">
                <a:solidFill>
                  <a:srgbClr val="FF0000"/>
                </a:solidFill>
              </a:rPr>
              <a:t>Base N</a:t>
            </a:r>
            <a:r>
              <a:rPr lang="en-US"/>
              <a:t> to Base 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/>
          </a:p>
        </p:txBody>
      </p:sp>
      <p:sp>
        <p:nvSpPr>
          <p:cNvPr id="254" name="Google Shape;254;ga71c9e3d83_0_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1c9e3d83_0_8"/>
          <p:cNvSpPr txBox="1">
            <a:spLocks noGrp="1"/>
          </p:cNvSpPr>
          <p:nvPr>
            <p:ph type="title" idx="4294967295"/>
          </p:nvPr>
        </p:nvSpPr>
        <p:spPr>
          <a:xfrm>
            <a:off x="31035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Lesson Objective: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Learn “logic” in programming/in digital devices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Learning to write “conditional expression”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Purpose: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It is a simplified method to understand how digital staff works</a:t>
            </a:r>
            <a:endParaRPr sz="2800"/>
          </a:p>
        </p:txBody>
      </p:sp>
      <p:sp>
        <p:nvSpPr>
          <p:cNvPr id="98" name="Google Shape;98;ga71c9e3d83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1c9e3d83_0_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1" name="Google Shape;261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2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</p:txBody>
      </p:sp>
      <p:sp>
        <p:nvSpPr>
          <p:cNvPr id="262" name="Google Shape;262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</a:t>
            </a:r>
            <a:r>
              <a:rPr lang="en-US" sz="2900" u="sng"/>
              <a:t>0</a:t>
            </a:r>
            <a:endParaRPr sz="2900" u="sng"/>
          </a:p>
        </p:txBody>
      </p:sp>
      <p:sp>
        <p:nvSpPr>
          <p:cNvPr id="263" name="Google Shape;263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=(0*2^4)+(1*2^3)+(1*2^2)+(1*2^1)+ (0*2^0)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=(0*16) + (1*8) + (1*4) + (1*2) + (0*1)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=0 + 8 + 4 + 2 + 0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 14</a:t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4246069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0" name="Google Shape;270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3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10122</a:t>
            </a:r>
            <a:endParaRPr sz="2900"/>
          </a:p>
        </p:txBody>
      </p:sp>
      <p:sp>
        <p:nvSpPr>
          <p:cNvPr id="271" name="Google Shape;271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 u="sng"/>
          </a:p>
        </p:txBody>
      </p:sp>
      <p:sp>
        <p:nvSpPr>
          <p:cNvPr id="272" name="Google Shape;272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=(1*3^4)+(0*3^3)+(1*3^2)+(2*3^1)+ (2*3^0)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=(1*81) + (0*27) + (1*9) + (2*3) + (2*1)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=81 + 0 + 9 + 6 + 2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=98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b4246069_0_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79" name="Google Shape;279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16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AC953</a:t>
            </a:r>
            <a:endParaRPr sz="2900"/>
          </a:p>
        </p:txBody>
      </p:sp>
      <p:sp>
        <p:nvSpPr>
          <p:cNvPr id="280" name="Google Shape;280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</p:txBody>
      </p:sp>
      <p:sp>
        <p:nvSpPr>
          <p:cNvPr id="281" name="Google Shape;281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=(10*16^4)+(12*16^3)+(9*16^2)+(5*16^1)+ (3*16^0)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=(10*65536) + (12*4096) + (9*256) + (5*16) + (3*1)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=655360 + 49152 + 2304 + 80 + 3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=706899</a:t>
            </a:r>
            <a:endParaRPr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b4246069_0_10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Convert: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From Base 10 to </a:t>
            </a:r>
            <a:r>
              <a:rPr lang="en-US">
                <a:solidFill>
                  <a:srgbClr val="FF0000"/>
                </a:solidFill>
              </a:rPr>
              <a:t>Base N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Only works from Base N to Base 10</a:t>
            </a:r>
            <a:endParaRPr/>
          </a:p>
        </p:txBody>
      </p:sp>
      <p:sp>
        <p:nvSpPr>
          <p:cNvPr id="288" name="Google Shape;288;ga5b4246069_0_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b4246069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5" name="Google Shape;295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2</a:t>
            </a:r>
            <a:endParaRPr sz="2900"/>
          </a:p>
        </p:txBody>
      </p:sp>
      <p:sp>
        <p:nvSpPr>
          <p:cNvPr id="296" name="Google Shape;296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9327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14	|   Remainder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7	| 	</a:t>
            </a:r>
            <a:r>
              <a:rPr lang="en-US" sz="2900" u="sng"/>
              <a:t>0	</a:t>
            </a:r>
            <a:r>
              <a:rPr lang="en-US" sz="1500"/>
              <a:t>(7 &gt;= 2, continue)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	</a:t>
            </a:r>
            <a:r>
              <a:rPr lang="en-US" sz="1500"/>
              <a:t>(3 &gt;= 2, continue)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1	</a:t>
            </a:r>
            <a:r>
              <a:rPr lang="en-US" sz="1500"/>
              <a:t>(1 &lt; 2, stop)</a:t>
            </a:r>
            <a:endParaRPr sz="15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	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111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97" name="Google Shape;297;ga5b4246069_0_113"/>
          <p:cNvSpPr txBox="1">
            <a:spLocks noGrp="1"/>
          </p:cNvSpPr>
          <p:nvPr>
            <p:ph type="title" idx="4294967295"/>
          </p:nvPr>
        </p:nvSpPr>
        <p:spPr>
          <a:xfrm>
            <a:off x="4243050" y="1673238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25	| 	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12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6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11101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98" name="Google Shape;298;ga5b4246069_0_113"/>
          <p:cNvSpPr txBox="1">
            <a:spLocks noGrp="1"/>
          </p:cNvSpPr>
          <p:nvPr>
            <p:ph type="title" idx="4294967295"/>
          </p:nvPr>
        </p:nvSpPr>
        <p:spPr>
          <a:xfrm>
            <a:off x="6684850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32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16	| 	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8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10000</a:t>
            </a:r>
            <a:r>
              <a:rPr lang="en-US" sz="2900" u="sng"/>
              <a:t>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4246069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05" name="Google Shape;305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14</a:t>
            </a:r>
            <a:endParaRPr sz="2900"/>
          </a:p>
        </p:txBody>
      </p:sp>
      <p:sp>
        <p:nvSpPr>
          <p:cNvPr id="306" name="Google Shape;306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8439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14	| Remainder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	| </a:t>
            </a:r>
            <a:r>
              <a:rPr lang="en-US" sz="2900" u="sng"/>
              <a:t>2		</a:t>
            </a:r>
            <a:r>
              <a:rPr lang="en-US" sz="1500"/>
              <a:t>(4 &gt;= 3, continue)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 1		</a:t>
            </a:r>
            <a:r>
              <a:rPr lang="en-US" sz="1500"/>
              <a:t>(1 &lt; 3, stop)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112</a:t>
            </a:r>
            <a:endParaRPr sz="2900"/>
          </a:p>
        </p:txBody>
      </p:sp>
      <p:sp>
        <p:nvSpPr>
          <p:cNvPr id="307" name="Google Shape;307;ga5b4246069_0_132"/>
          <p:cNvSpPr txBox="1">
            <a:spLocks noGrp="1"/>
          </p:cNvSpPr>
          <p:nvPr>
            <p:ph type="title" idx="4294967295"/>
          </p:nvPr>
        </p:nvSpPr>
        <p:spPr>
          <a:xfrm>
            <a:off x="4288200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16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5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2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121</a:t>
            </a:r>
            <a:r>
              <a:rPr lang="en-US" sz="2900" u="sng"/>
              <a:t>2</a:t>
            </a:r>
            <a:endParaRPr sz="2900"/>
          </a:p>
        </p:txBody>
      </p:sp>
      <p:sp>
        <p:nvSpPr>
          <p:cNvPr id="308" name="Google Shape;308;ga5b4246069_0_132"/>
          <p:cNvSpPr txBox="1">
            <a:spLocks noGrp="1"/>
          </p:cNvSpPr>
          <p:nvPr>
            <p:ph type="title" idx="4294967295"/>
          </p:nvPr>
        </p:nvSpPr>
        <p:spPr>
          <a:xfrm>
            <a:off x="6744025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32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10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	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1012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b4246069_0_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5" name="Google Shape;315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14</a:t>
            </a:r>
            <a:endParaRPr sz="2900"/>
          </a:p>
        </p:txBody>
      </p:sp>
      <p:sp>
        <p:nvSpPr>
          <p:cNvPr id="316" name="Google Shape;316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8439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	32	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 </a:t>
            </a:r>
            <a:r>
              <a:rPr lang="en-US" sz="2900" u="sng"/>
              <a:t>0		</a:t>
            </a:r>
            <a:r>
              <a:rPr lang="en-US" sz="1500"/>
              <a:t>(2 &lt; 16, stop)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20</a:t>
            </a:r>
            <a:endParaRPr sz="2900"/>
          </a:p>
        </p:txBody>
      </p:sp>
      <p:sp>
        <p:nvSpPr>
          <p:cNvPr id="317" name="Google Shape;317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883625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32</a:t>
            </a:r>
            <a:endParaRPr sz="2900"/>
          </a:p>
        </p:txBody>
      </p:sp>
      <p:sp>
        <p:nvSpPr>
          <p:cNvPr id="318" name="Google Shape;318;ga5b4246069_0_142"/>
          <p:cNvSpPr txBox="1">
            <a:spLocks noGrp="1"/>
          </p:cNvSpPr>
          <p:nvPr>
            <p:ph type="title" idx="4294967295"/>
          </p:nvPr>
        </p:nvSpPr>
        <p:spPr>
          <a:xfrm>
            <a:off x="6553200" y="1667125"/>
            <a:ext cx="2400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|666 	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41	| 	</a:t>
            </a:r>
            <a:r>
              <a:rPr lang="en-US" sz="2900" u="sng"/>
              <a:t>10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	9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29A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325" name="Google Shape;325;ga5b4246069_0_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6" name="Google Shape;32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327" name="Google Shape;327;ga5b4246069_0_203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328" name="Google Shape;328;ga5b4246069_0_203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a5b4246069_0_203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a5b4246069_0_203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a5b4246069_0_203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a5b4246069_0_203">
            <a:hlinkClick r:id="rId5" action="ppaction://hlinksldjump"/>
          </p:cNvPr>
          <p:cNvSpPr/>
          <p:nvPr/>
        </p:nvSpPr>
        <p:spPr>
          <a:xfrm rot="10800000">
            <a:off x="1695600" y="4581088"/>
            <a:ext cx="57528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59700" y="295525"/>
            <a:ext cx="8523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Summary</a:t>
            </a:r>
            <a:endParaRPr sz="2900"/>
          </a:p>
        </p:txBody>
      </p:sp>
      <p:sp>
        <p:nvSpPr>
          <p:cNvPr id="334" name="Google Shape;33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695600" y="1272500"/>
            <a:ext cx="2271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“Multiply” method</a:t>
            </a:r>
            <a:endParaRPr sz="1900"/>
          </a:p>
        </p:txBody>
      </p:sp>
      <p:sp>
        <p:nvSpPr>
          <p:cNvPr id="335" name="Google Shape;335;ga5b4246069_0_203"/>
          <p:cNvSpPr txBox="1">
            <a:spLocks noGrp="1"/>
          </p:cNvSpPr>
          <p:nvPr>
            <p:ph type="title" idx="4294967295"/>
          </p:nvPr>
        </p:nvSpPr>
        <p:spPr>
          <a:xfrm>
            <a:off x="4981950" y="1223150"/>
            <a:ext cx="2231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“Division” Method</a:t>
            </a:r>
            <a:endParaRPr sz="1900"/>
          </a:p>
        </p:txBody>
      </p:sp>
      <p:sp>
        <p:nvSpPr>
          <p:cNvPr id="336" name="Google Shape;33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342000" y="5278775"/>
            <a:ext cx="6739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Break down method (e.g. Base N to Base 10 to Base M)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Logarithm </a:t>
            </a:r>
            <a:endParaRPr sz="1900"/>
          </a:p>
        </p:txBody>
      </p:sp>
      <p:sp>
        <p:nvSpPr>
          <p:cNvPr id="337" name="Google Shape;337;ga5b4246069_0_203">
            <a:hlinkClick r:id="rId5" action="ppaction://hlinksldjump"/>
          </p:cNvPr>
          <p:cNvSpPr/>
          <p:nvPr/>
        </p:nvSpPr>
        <p:spPr>
          <a:xfrm rot="10800000" flipH="1">
            <a:off x="1853550" y="4158925"/>
            <a:ext cx="54369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b4246069_0_10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Tips - Convert Hex to Bin, Bin to Hex</a:t>
            </a:r>
            <a:endParaRPr/>
          </a:p>
        </p:txBody>
      </p:sp>
      <p:sp>
        <p:nvSpPr>
          <p:cNvPr id="344" name="Google Shape;344;ga5b4246069_0_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b4246069_0_1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51" name="Google Shape;351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285650"/>
            <a:ext cx="8523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0xAD3EF23750</a:t>
            </a:r>
            <a:r>
              <a:rPr lang="en-US" sz="2900" u="sng"/>
              <a:t>F</a:t>
            </a:r>
            <a:r>
              <a:rPr lang="en-US" sz="2900"/>
              <a:t> to binary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4 bit partition</a:t>
            </a:r>
            <a:endParaRPr sz="2900"/>
          </a:p>
        </p:txBody>
      </p:sp>
      <p:sp>
        <p:nvSpPr>
          <p:cNvPr id="352" name="Google Shape;352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1677500"/>
            <a:ext cx="1683000" cy="4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0 - 0000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5 - 0101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7 - 0111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2 - 0010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 - 1110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D - 1101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 - 1010</a:t>
            </a:r>
            <a:endParaRPr sz="2900"/>
          </a:p>
        </p:txBody>
      </p:sp>
      <p:sp>
        <p:nvSpPr>
          <p:cNvPr id="353" name="Google Shape;353;ga5b4246069_0_151"/>
          <p:cNvSpPr txBox="1">
            <a:spLocks noGrp="1"/>
          </p:cNvSpPr>
          <p:nvPr>
            <p:ph type="title" idx="4294967295"/>
          </p:nvPr>
        </p:nvSpPr>
        <p:spPr>
          <a:xfrm>
            <a:off x="2190625" y="2555700"/>
            <a:ext cx="6848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  A         D          3        E         F         2         3         7         5          0        F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1010_1101_0011_1110_1111_0010_0011_0111_0101_0000_1111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b4246069_0_87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105" name="Google Shape;105;ga5b4246069_0_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ga5b4246069_0_87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107" name="Google Shape;107;ga5b4246069_0_87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108" name="Google Shape;108;ga5b4246069_0_87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5b4246069_0_87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5b4246069_0_87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5b4246069_0_87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5b4246069_0_87">
            <a:hlinkClick r:id="rId5" action="ppaction://hlinksldjump"/>
          </p:cNvPr>
          <p:cNvSpPr/>
          <p:nvPr/>
        </p:nvSpPr>
        <p:spPr>
          <a:xfrm rot="10800000">
            <a:off x="1695600" y="4581088"/>
            <a:ext cx="57528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5b4246069_0_1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60" name="Google Shape;360;ga5b4246069_0_177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Binary to Hex</a:t>
            </a:r>
            <a:endParaRPr sz="2900"/>
          </a:p>
        </p:txBody>
      </p:sp>
      <p:sp>
        <p:nvSpPr>
          <p:cNvPr id="361" name="Google Shape;361;ga5b4246069_0_177"/>
          <p:cNvSpPr txBox="1">
            <a:spLocks noGrp="1"/>
          </p:cNvSpPr>
          <p:nvPr>
            <p:ph type="title" idx="4294967295"/>
          </p:nvPr>
        </p:nvSpPr>
        <p:spPr>
          <a:xfrm>
            <a:off x="1045975" y="1243325"/>
            <a:ext cx="70554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1010010101010100111011010110101011110010110101</a:t>
            </a:r>
            <a:endParaRPr sz="1900"/>
          </a:p>
        </p:txBody>
      </p:sp>
      <p:sp>
        <p:nvSpPr>
          <p:cNvPr id="362" name="Google Shape;362;ga5b4246069_0_177"/>
          <p:cNvSpPr txBox="1"/>
          <p:nvPr/>
        </p:nvSpPr>
        <p:spPr>
          <a:xfrm>
            <a:off x="860725" y="2372625"/>
            <a:ext cx="7425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0010_1001_0101_0101_0011_1011_0101_1010_1011_1100_1011_0101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a5b4246069_0_177"/>
          <p:cNvSpPr txBox="1"/>
          <p:nvPr/>
        </p:nvSpPr>
        <p:spPr>
          <a:xfrm>
            <a:off x="860725" y="2994275"/>
            <a:ext cx="7425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2_9_5_5_3_B_5_A_B_C_B_5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b4246069_0_1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Tips - Convert Oct to Bin, Bin to Oct</a:t>
            </a:r>
            <a:endParaRPr/>
          </a:p>
        </p:txBody>
      </p:sp>
      <p:sp>
        <p:nvSpPr>
          <p:cNvPr id="370" name="Google Shape;370;ga5b4246069_0_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5b4246069_0_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77" name="Google Shape;377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10350" y="650775"/>
            <a:ext cx="85233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075643742153 to binary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3 bit partition</a:t>
            </a:r>
            <a:endParaRPr sz="2900"/>
          </a:p>
        </p:txBody>
      </p:sp>
      <p:sp>
        <p:nvSpPr>
          <p:cNvPr id="378" name="Google Shape;378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49825" y="2210050"/>
            <a:ext cx="8523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   7      5       6      4       3       7       4      2      1        5      3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111_101_110_100_011_111_100_010_001_101_011</a:t>
            </a:r>
            <a:endParaRPr sz="2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5b4246069_0_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85" name="Google Shape;385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10350" y="500600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Binary to Oct</a:t>
            </a:r>
            <a:endParaRPr sz="2900"/>
          </a:p>
        </p:txBody>
      </p:sp>
      <p:sp>
        <p:nvSpPr>
          <p:cNvPr id="386" name="Google Shape;386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69575" y="1332125"/>
            <a:ext cx="85233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3 bit partition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101_111_010_101_101_101_101_000_011_111_010_101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  5       7       2        5      5       5       5     0       3       7       2       5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0572555503725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5b4246069_0_1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93" name="Google Shape;393;ga5b4246069_0_196"/>
          <p:cNvSpPr txBox="1">
            <a:spLocks noGrp="1"/>
          </p:cNvSpPr>
          <p:nvPr>
            <p:ph type="title" idx="4294967295"/>
          </p:nvPr>
        </p:nvSpPr>
        <p:spPr>
          <a:xfrm>
            <a:off x="310350" y="500600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13 - Base 15 is kind of pointless to use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1c9e3d83_0_1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ga71c9e3d83_0_1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120" name="Google Shape;120;ga71c9e3d83_0_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1c9e3d83_0_3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8" name="Google Shape;128;ga71c9e3d83_0_3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35" name="Google Shape;135;ga71c9e3d83_0_1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6" name="Google Shape;136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37" name="Google Shape;137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44" name="Google Shape;144;ga71c9e3d83_0_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5" name="Google Shape;145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46" name="Google Shape;146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  <p:sp>
        <p:nvSpPr>
          <p:cNvPr id="147" name="Google Shape;147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3857596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8 (OCT)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3 digits to represent counting, 0 to 7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 (DEC) - decimal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5" name="Google Shape;155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56" name="Google Shape;156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536047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16 (HEX) - hexadecimal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900"/>
              <a:t>0, 1, 2, 3, 4, 5, 6, 7, 8, 9, A, B, C, D, E, F</a:t>
            </a:r>
            <a:endParaRPr sz="2800"/>
          </a:p>
        </p:txBody>
      </p:sp>
      <p:sp>
        <p:nvSpPr>
          <p:cNvPr id="157" name="Google Shape;157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3857596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8 (OCT) - octal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8 digits to represent counting, 0 to 7</a:t>
            </a:r>
            <a:endParaRPr sz="2800"/>
          </a:p>
        </p:txBody>
      </p:sp>
      <p:sp>
        <p:nvSpPr>
          <p:cNvPr id="158" name="Google Shape;158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 - binary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1c9e3d83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ga71c9e3d83_0_45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On-screen Show (4:3)</PresentationFormat>
  <Paragraphs>330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LESSON #003 Boolean Algebra</vt:lpstr>
      <vt:lpstr>Lesson Objective: Learn “logic” in programming/in digital devices Learning to write “conditional expression”  Purpose: It is a simplified method to understand how digital staff works</vt:lpstr>
      <vt:lpstr>Base 10</vt:lpstr>
      <vt:lpstr>Introduction</vt:lpstr>
      <vt:lpstr>Base 10 we have 10 digits to represent counting, 0 to 9</vt:lpstr>
      <vt:lpstr>Base 10 we have 10 digits to represent counting, 0 to 9</vt:lpstr>
      <vt:lpstr>Base 10 we have 10 digits to represent counting, 0 to 9</vt:lpstr>
      <vt:lpstr>Base 10 (DEC) - decimal we have 10 digits to represent counting, 0 to 9</vt:lpstr>
      <vt:lpstr>What number comes after 9? 0, 1, 2, 3, 4, 5, 6, 7, 8, 9</vt:lpstr>
      <vt:lpstr>What number comes after 9? 0, 1, 2, 3, 4, 5, 6, 7, 8, 9</vt:lpstr>
      <vt:lpstr>Let us see in a different perspective: </vt:lpstr>
      <vt:lpstr>Let try list down from 0 to 15 in Base 2 </vt:lpstr>
      <vt:lpstr>0000 0001 0010 0011</vt:lpstr>
      <vt:lpstr>0000 = 0 0001 = 1 0010 = 2 0011 = 3</vt:lpstr>
      <vt:lpstr>Let try list down from 0 to 15 in Base 8 </vt:lpstr>
      <vt:lpstr>0010 0011 0012 0013 0014 0015 0016 0017</vt:lpstr>
      <vt:lpstr>Let try list down from 0 to 15 in Base 16 </vt:lpstr>
      <vt:lpstr>Let try list down from 0 to 15 in Base 16 </vt:lpstr>
      <vt:lpstr>Convert: From Base N to Base 10 </vt:lpstr>
      <vt:lpstr>e.g. Base 2 to Base 10 01110</vt:lpstr>
      <vt:lpstr>e.g. Base 3 to Base 10 10122</vt:lpstr>
      <vt:lpstr>e.g. Base 16 to Base 10 AC953</vt:lpstr>
      <vt:lpstr>Convert: From Base 10 to Base N Only works from Base N to Base 10</vt:lpstr>
      <vt:lpstr>e.g. Base 10 to Base 2</vt:lpstr>
      <vt:lpstr>e.g. Base 10 to Base 3 14</vt:lpstr>
      <vt:lpstr>e.g. Base 10 to Base 16 14</vt:lpstr>
      <vt:lpstr>Base 10</vt:lpstr>
      <vt:lpstr>Tips - Convert Hex to Bin, Bin to Hex</vt:lpstr>
      <vt:lpstr>0xAD3EF23750F to binary 4 bit partition</vt:lpstr>
      <vt:lpstr>Binary to Hex</vt:lpstr>
      <vt:lpstr>Tips - Convert Oct to Bin, Bin to Oct</vt:lpstr>
      <vt:lpstr>075643742153 to binary 3 bit partition</vt:lpstr>
      <vt:lpstr>Binary to Oct</vt:lpstr>
      <vt:lpstr>Base 13 - Base 15 is kind of pointless to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2021-05-15T07:18:51Z</dcterms:created>
  <dcterms:modified xsi:type="dcterms:W3CDTF">2021-05-15T07:18:53Z</dcterms:modified>
</cp:coreProperties>
</file>