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5" r:id="rId17"/>
    <p:sldId id="274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Zdytx1XsojVGzg8DcVtuZ6GC5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7360F6-BCEC-47CB-A8DA-71A81C87A238}">
  <a:tblStyle styleId="{207360F6-BCEC-47CB-A8DA-71A81C87A2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062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94fffdc6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c94fffdc6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c94fffdc67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ebf32a83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bebf32a83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bebf32a835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bf32a83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bebf32a83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bebf32a835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657b74b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b2657b74b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b2657b74bb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ebf32a83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bebf32a83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bebf32a835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2ded087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b2ded087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b2ded0874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2657b74bb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b2657b74bb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b2657b74bb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2657b74b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b2657b74b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b2657b74bb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2657b74b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b2657b74b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b2657b74bb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657b74b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b2657b74b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b2657b74bb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ebf32a83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bebf32a83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94fffdc6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c94fffdc6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c94fffdc67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94fffdc6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c94fffdc6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c94fffdc67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2657b74bb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b2657b74bb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b2657b74bb_0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5719a61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a5719a61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5719a61b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a5719a61b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601b803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c601b803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218c442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218c442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d218c442d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ebf32a8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bebf32a8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bebf32a83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ebf32a83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bebf32a83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bebf32a835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657b74b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b2657b74b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b2657b74bb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6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657b74b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b2657b74b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b2657b74bb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ebf32a8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bebf32a8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bebf32a835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94fffdc6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94fffdc6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c94fffdc6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94fffdc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94fffdc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c94fffdc6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#001</a:t>
            </a:r>
            <a:br>
              <a:rPr lang="en-US"/>
            </a:br>
            <a:r>
              <a:rPr lang="en-US"/>
              <a:t>INTRODUCTION to Programming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4fffdc67_0_19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text file? (details)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c94fffdc67_0_19"/>
          <p:cNvSpPr txBox="1"/>
          <p:nvPr/>
        </p:nvSpPr>
        <p:spPr>
          <a:xfrm>
            <a:off x="493374" y="1341275"/>
            <a:ext cx="8650625" cy="8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pretty gray area on the what's define a text file, but this is just a very simplified meaning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c94fffdc67_0_19"/>
          <p:cNvSpPr txBox="1"/>
          <p:nvPr/>
        </p:nvSpPr>
        <p:spPr>
          <a:xfrm>
            <a:off x="493374" y="2621249"/>
            <a:ext cx="8650625" cy="185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Technically there is really only 2 main things in computer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file (.txt, .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.jpg, .mp3, .exe etc… 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(exe file, binary file)</a:t>
            </a:r>
          </a:p>
          <a:p>
            <a:pPr marL="5461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Folders is a just a feature to categories things in different location</a:t>
            </a:r>
          </a:p>
          <a:p>
            <a:pPr marL="914400" marR="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bf32a835_0_43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computer program?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bebf32a835_0_43"/>
          <p:cNvSpPr txBox="1"/>
          <p:nvPr/>
        </p:nvSpPr>
        <p:spPr>
          <a:xfrm>
            <a:off x="493374" y="1341275"/>
            <a:ext cx="8338201" cy="430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computer program is an executable file (.exe)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also known as application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ebf32a835_0_49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computer program? (Details)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bebf32a835_0_49"/>
          <p:cNvSpPr txBox="1"/>
          <p:nvPr/>
        </p:nvSpPr>
        <p:spPr>
          <a:xfrm>
            <a:off x="493374" y="1341275"/>
            <a:ext cx="8338201" cy="4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compilation of text file(s)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compilation of all the necessary text files needed to create the computer program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successful compile, a computer-readable binary file is generated known as executable file (.exe)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notepad is a computer program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bebf32a835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76" y="4936800"/>
            <a:ext cx="8338200" cy="539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657b74bb_0_168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a program being created? (Details)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b2657b74bb_0_168"/>
          <p:cNvSpPr txBox="1"/>
          <p:nvPr/>
        </p:nvSpPr>
        <p:spPr>
          <a:xfrm>
            <a:off x="493374" y="1524000"/>
            <a:ext cx="8338201" cy="330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xecutable file (.exe) is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compiling text file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its’ respective compiler.</a:t>
            </a:r>
            <a:endParaRPr sz="2000" dirty="0"/>
          </a:p>
          <a:p>
            <a:pPr marR="0" lvl="0" algn="l" rtl="0">
              <a:spcBef>
                <a:spcPts val="480"/>
              </a:spcBef>
              <a:spcAft>
                <a:spcPts val="0"/>
              </a:spcAft>
            </a:pPr>
            <a:endParaRPr sz="2000" b="0" i="0" u="none" strike="sng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>
              <a:spcBef>
                <a:spcPts val="480"/>
              </a:spcBef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compiler is a program that converts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text file into instructions and then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machine-code,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1 and 0 known 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binaries, so that the program can be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“read”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a computer. </a:t>
            </a:r>
            <a:endParaRPr sz="2000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a computer program is referred to or being called as an </a:t>
            </a:r>
            <a:r>
              <a:rPr lang="en-US" sz="2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 file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an application OR EXE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480"/>
              </a:spcBef>
              <a:spcAft>
                <a:spcPts val="0"/>
              </a:spcAft>
            </a:pPr>
            <a:endParaRPr sz="2000" b="0" i="0" u="none" strike="sng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65;gb2ded0874e_0_0">
            <a:extLst>
              <a:ext uri="{FF2B5EF4-FFF2-40B4-BE49-F238E27FC236}">
                <a16:creationId xmlns:a16="http://schemas.microsoft.com/office/drawing/2014/main" id="{561079A7-0917-4B5D-9939-F4DB35DD7C25}"/>
              </a:ext>
            </a:extLst>
          </p:cNvPr>
          <p:cNvSpPr/>
          <p:nvPr/>
        </p:nvSpPr>
        <p:spPr>
          <a:xfrm>
            <a:off x="1283528" y="5334000"/>
            <a:ext cx="1616426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text file</a:t>
            </a:r>
            <a:endParaRPr sz="1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Google Shape;265;gb2ded0874e_0_0">
            <a:extLst>
              <a:ext uri="{FF2B5EF4-FFF2-40B4-BE49-F238E27FC236}">
                <a16:creationId xmlns:a16="http://schemas.microsoft.com/office/drawing/2014/main" id="{DFF453CF-8343-4482-BCDD-EED3FBA6917D}"/>
              </a:ext>
            </a:extLst>
          </p:cNvPr>
          <p:cNvSpPr/>
          <p:nvPr/>
        </p:nvSpPr>
        <p:spPr>
          <a:xfrm>
            <a:off x="5435835" y="5334000"/>
            <a:ext cx="1616426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.exe application</a:t>
            </a:r>
            <a:endParaRPr sz="15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C4864F-E107-4D5A-9B39-9B6529BEA5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99954" y="5762100"/>
            <a:ext cx="2535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215BA7-F94B-49AC-BA47-A1F77CE884BF}"/>
              </a:ext>
            </a:extLst>
          </p:cNvPr>
          <p:cNvSpPr txBox="1"/>
          <p:nvPr/>
        </p:nvSpPr>
        <p:spPr>
          <a:xfrm>
            <a:off x="3238794" y="5454323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successfully</a:t>
            </a:r>
            <a:endParaRPr lang="en-S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bf32a835_0_55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run a computer program?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bebf32a835_0_55"/>
          <p:cNvSpPr txBox="1"/>
          <p:nvPr/>
        </p:nvSpPr>
        <p:spPr>
          <a:xfrm>
            <a:off x="493373" y="1379400"/>
            <a:ext cx="8338201" cy="196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clicking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(.exe) file (automatically, it’s a feature)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(.exe) file and press enter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using command console (manually)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etc…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/>
          <p:nvPr/>
        </p:nvSpPr>
        <p:spPr>
          <a:xfrm>
            <a:off x="2971800" y="1261533"/>
            <a:ext cx="3352800" cy="6434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file (source code):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.txt, .c, 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cpp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5943600" y="1938228"/>
            <a:ext cx="2095500" cy="3907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5917002" y="3057265"/>
            <a:ext cx="2095500" cy="3548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Compiling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2971800" y="2362200"/>
            <a:ext cx="3352800" cy="6434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source codes (#include, #define, inline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2974675" y="3463665"/>
            <a:ext cx="3352800" cy="6434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 file (Assembly code)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5882496" y="4187165"/>
            <a:ext cx="2095500" cy="3979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Assembling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2971800" y="4665133"/>
            <a:ext cx="3352800" cy="6434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 file (Object code in binaries)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5891123" y="5392587"/>
            <a:ext cx="2095500" cy="3908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2974675" y="5867400"/>
            <a:ext cx="3352800" cy="6434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.exe file (Executable file)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5"/>
          <p:cNvCxnSpPr>
            <a:stCxn id="212" idx="2"/>
            <a:endCxn id="215" idx="0"/>
          </p:cNvCxnSpPr>
          <p:nvPr/>
        </p:nvCxnSpPr>
        <p:spPr>
          <a:xfrm>
            <a:off x="4648200" y="19050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2" name="Google Shape;222;p5"/>
          <p:cNvCxnSpPr>
            <a:stCxn id="215" idx="2"/>
            <a:endCxn id="216" idx="0"/>
          </p:cNvCxnSpPr>
          <p:nvPr/>
        </p:nvCxnSpPr>
        <p:spPr>
          <a:xfrm>
            <a:off x="4648200" y="3005667"/>
            <a:ext cx="3000" cy="4581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3" name="Google Shape;223;p5"/>
          <p:cNvCxnSpPr>
            <a:stCxn id="216" idx="2"/>
            <a:endCxn id="218" idx="0"/>
          </p:cNvCxnSpPr>
          <p:nvPr/>
        </p:nvCxnSpPr>
        <p:spPr>
          <a:xfrm flipH="1">
            <a:off x="4648075" y="4107132"/>
            <a:ext cx="3000" cy="5580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4" name="Google Shape;224;p5"/>
          <p:cNvCxnSpPr>
            <a:stCxn id="218" idx="2"/>
            <a:endCxn id="220" idx="0"/>
          </p:cNvCxnSpPr>
          <p:nvPr/>
        </p:nvCxnSpPr>
        <p:spPr>
          <a:xfrm>
            <a:off x="4648200" y="5308600"/>
            <a:ext cx="3000" cy="558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226" name="Google Shape;226;p5"/>
          <p:cNvSpPr txBox="1"/>
          <p:nvPr/>
        </p:nvSpPr>
        <p:spPr>
          <a:xfrm>
            <a:off x="493375" y="485075"/>
            <a:ext cx="83382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 of compiling overview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2ded0874e_0_0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 Neumann Architecture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b2ded0874e_0_0"/>
          <p:cNvSpPr txBox="1"/>
          <p:nvPr/>
        </p:nvSpPr>
        <p:spPr>
          <a:xfrm>
            <a:off x="493375" y="1235800"/>
            <a:ext cx="83382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 simplified diagram of a computer diagram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b="0" i="0" u="none" strike="sng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b2ded0874e_0_0"/>
          <p:cNvSpPr/>
          <p:nvPr/>
        </p:nvSpPr>
        <p:spPr>
          <a:xfrm>
            <a:off x="1179025" y="1901292"/>
            <a:ext cx="11265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Memory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(RAM)</a:t>
            </a:r>
            <a:endParaRPr sz="1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6" name="Google Shape;266;gb2ded0874e_0_0"/>
          <p:cNvSpPr/>
          <p:nvPr/>
        </p:nvSpPr>
        <p:spPr>
          <a:xfrm>
            <a:off x="1179025" y="3119993"/>
            <a:ext cx="1126500" cy="123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 pitchFamily="34" charset="0"/>
                <a:cs typeface="Calibri" pitchFamily="34" charset="0"/>
              </a:rPr>
              <a:t>CPU (Central Processing Unit)</a:t>
            </a:r>
            <a:endParaRPr sz="15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7" name="Google Shape;267;gb2ded0874e_0_0"/>
          <p:cNvSpPr/>
          <p:nvPr/>
        </p:nvSpPr>
        <p:spPr>
          <a:xfrm>
            <a:off x="3195175" y="3119993"/>
            <a:ext cx="1643700" cy="123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ALU (Arithmetic Logical Unit)</a:t>
            </a:r>
            <a:endParaRPr sz="1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8" name="Google Shape;268;gb2ded0874e_0_0"/>
          <p:cNvSpPr/>
          <p:nvPr/>
        </p:nvSpPr>
        <p:spPr>
          <a:xfrm>
            <a:off x="1333075" y="4952561"/>
            <a:ext cx="818400" cy="53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 pitchFamily="34" charset="0"/>
                <a:cs typeface="Calibri" pitchFamily="34" charset="0"/>
              </a:rPr>
              <a:t>Input</a:t>
            </a:r>
            <a:endParaRPr sz="15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9" name="Google Shape;269;gb2ded0874e_0_0"/>
          <p:cNvSpPr/>
          <p:nvPr/>
        </p:nvSpPr>
        <p:spPr>
          <a:xfrm>
            <a:off x="5527759" y="3469043"/>
            <a:ext cx="818400" cy="53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Output</a:t>
            </a:r>
            <a:endParaRPr sz="15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70" name="Google Shape;270;gb2ded0874e_0_0"/>
          <p:cNvCxnSpPr>
            <a:stCxn id="265" idx="2"/>
            <a:endCxn id="266" idx="0"/>
          </p:cNvCxnSpPr>
          <p:nvPr/>
        </p:nvCxnSpPr>
        <p:spPr>
          <a:xfrm>
            <a:off x="1742275" y="2757492"/>
            <a:ext cx="0" cy="362501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gb2ded0874e_0_0"/>
          <p:cNvCxnSpPr>
            <a:stCxn id="266" idx="3"/>
            <a:endCxn id="267" idx="1"/>
          </p:cNvCxnSpPr>
          <p:nvPr/>
        </p:nvCxnSpPr>
        <p:spPr>
          <a:xfrm>
            <a:off x="2305525" y="3735443"/>
            <a:ext cx="889800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gb2ded0874e_0_0"/>
          <p:cNvCxnSpPr>
            <a:cxnSpLocks/>
            <a:stCxn id="268" idx="0"/>
            <a:endCxn id="266" idx="2"/>
          </p:cNvCxnSpPr>
          <p:nvPr/>
        </p:nvCxnSpPr>
        <p:spPr>
          <a:xfrm flipV="1">
            <a:off x="1742275" y="4350893"/>
            <a:ext cx="0" cy="601668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gb2ded0874e_0_0"/>
          <p:cNvCxnSpPr>
            <a:stCxn id="267" idx="3"/>
            <a:endCxn id="269" idx="1"/>
          </p:cNvCxnSpPr>
          <p:nvPr/>
        </p:nvCxnSpPr>
        <p:spPr>
          <a:xfrm>
            <a:off x="4838875" y="3735443"/>
            <a:ext cx="688884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gb2ded0874e_0_0"/>
          <p:cNvCxnSpPr>
            <a:stCxn id="266" idx="0"/>
            <a:endCxn id="265" idx="2"/>
          </p:cNvCxnSpPr>
          <p:nvPr/>
        </p:nvCxnSpPr>
        <p:spPr>
          <a:xfrm flipV="1">
            <a:off x="1742275" y="2757492"/>
            <a:ext cx="0" cy="362501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9D3E3F-0BDF-43A8-BCCB-D7B472FC6BDF}"/>
              </a:ext>
            </a:extLst>
          </p:cNvPr>
          <p:cNvCxnSpPr>
            <a:stCxn id="269" idx="0"/>
            <a:endCxn id="265" idx="3"/>
          </p:cNvCxnSpPr>
          <p:nvPr/>
        </p:nvCxnSpPr>
        <p:spPr>
          <a:xfrm rot="16200000" flipV="1">
            <a:off x="3551417" y="1083501"/>
            <a:ext cx="1139651" cy="3631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2657b74bb_0_231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Basic cycle of computer system (CPU)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b2657b74bb_0_231"/>
          <p:cNvSpPr txBox="1"/>
          <p:nvPr/>
        </p:nvSpPr>
        <p:spPr>
          <a:xfrm>
            <a:off x="493375" y="1341275"/>
            <a:ext cx="8338200" cy="382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data from memory/control unit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breaks down the information to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opcode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operands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(ALU)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processed the decoded data in the ALU for result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Back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back the result to storage </a:t>
            </a:r>
          </a:p>
          <a:p>
            <a:pPr marL="914400" marR="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use it as output </a:t>
            </a:r>
          </a:p>
          <a:p>
            <a:pPr marL="914400" marR="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return cycle etc… 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Predict? Revert? …</a:t>
            </a:r>
            <a:endParaRPr sz="2000" b="0" i="0" u="none" strike="sng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2657b74bb_0_176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- RAM (Random Access Memory)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b2657b74bb_0_176"/>
          <p:cNvSpPr txBox="1"/>
          <p:nvPr/>
        </p:nvSpPr>
        <p:spPr>
          <a:xfrm>
            <a:off x="493375" y="1524000"/>
            <a:ext cx="7774200" cy="143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data and instruction for program execution temporary</a:t>
            </a: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allocated space for computer programs to run it’s program instructions</a:t>
            </a:r>
            <a:endParaRPr sz="2000" b="0" i="0" u="none" strike="sng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2657b74bb_0_196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instruction?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b2657b74bb_0_196"/>
          <p:cNvSpPr txBox="1"/>
          <p:nvPr/>
        </p:nvSpPr>
        <p:spPr>
          <a:xfrm>
            <a:off x="493375" y="1439333"/>
            <a:ext cx="8338200" cy="17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are expression of basic operation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instruction are made up of op-code, operands and sources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expressions of basic operations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+, -, *, /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C Language</a:t>
            </a:r>
            <a:endParaRPr sz="4000" dirty="0"/>
          </a:p>
        </p:txBody>
      </p:sp>
      <p:sp>
        <p:nvSpPr>
          <p:cNvPr id="98" name="Google Shape;98;p2"/>
          <p:cNvSpPr txBox="1"/>
          <p:nvPr/>
        </p:nvSpPr>
        <p:spPr>
          <a:xfrm>
            <a:off x="321733" y="1433717"/>
            <a:ext cx="8822268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 some Unix/Linux command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 stages of Compiling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 introduction, data types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5.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Precedence Table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6. if, else if, else, ternary, switch, break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7. for loop, while, do while, continue, break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8. function declaration, definition nation, read complex declaration</a:t>
            </a:r>
          </a:p>
          <a:p>
            <a:pPr marL="457200" lvl="1"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9. array, </a:t>
            </a:r>
            <a:r>
              <a:rPr lang="en-US" sz="155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read complex declaration</a:t>
            </a:r>
            <a:endParaRPr lang="en-US"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10. pointer, pointer and array relation, double pointer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11.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(memory allocation)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12. struct, union</a:t>
            </a: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13. struct memory layout, size of struct/union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33400" y="4600675"/>
            <a:ext cx="8094133" cy="51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b="1" u="sng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never move onto the next topic if you do have any idea how pointer works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2657b74bb_0_212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Opcode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b2657b74bb_0_212"/>
          <p:cNvSpPr txBox="1"/>
          <p:nvPr/>
        </p:nvSpPr>
        <p:spPr>
          <a:xfrm>
            <a:off x="493375" y="3152205"/>
            <a:ext cx="8338200" cy="422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instructions in 1 and 0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8" name="Google Shape;248;gb2657b74bb_0_212"/>
          <p:cNvGraphicFramePr/>
          <p:nvPr>
            <p:extLst>
              <p:ext uri="{D42A27DB-BD31-4B8C-83A1-F6EECF244321}">
                <p14:modId xmlns:p14="http://schemas.microsoft.com/office/powerpoint/2010/main" val="2955848118"/>
              </p:ext>
            </p:extLst>
          </p:nvPr>
        </p:nvGraphicFramePr>
        <p:xfrm>
          <a:off x="493375" y="3675506"/>
          <a:ext cx="4368000" cy="396210"/>
        </p:xfrm>
        <a:graphic>
          <a:graphicData uri="http://schemas.openxmlformats.org/drawingml/2006/table">
            <a:tbl>
              <a:tblPr>
                <a:noFill/>
                <a:tableStyleId>{207360F6-BCEC-47CB-A8DA-71A81C87A238}</a:tableStyleId>
              </a:tblPr>
              <a:tblGrid>
                <a:gridCol w="10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+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z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oogle Shape;249;gb2657b74bb_0_212"/>
          <p:cNvGraphicFramePr/>
          <p:nvPr>
            <p:extLst>
              <p:ext uri="{D42A27DB-BD31-4B8C-83A1-F6EECF244321}">
                <p14:modId xmlns:p14="http://schemas.microsoft.com/office/powerpoint/2010/main" val="3563005063"/>
              </p:ext>
            </p:extLst>
          </p:nvPr>
        </p:nvGraphicFramePr>
        <p:xfrm>
          <a:off x="493375" y="4759406"/>
          <a:ext cx="4368000" cy="396210"/>
        </p:xfrm>
        <a:graphic>
          <a:graphicData uri="http://schemas.openxmlformats.org/drawingml/2006/table">
            <a:tbl>
              <a:tblPr>
                <a:noFill/>
                <a:tableStyleId>{207360F6-BCEC-47CB-A8DA-71A81C87A238}</a:tableStyleId>
              </a:tblPr>
              <a:tblGrid>
                <a:gridCol w="10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0x5B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0x9B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0x7B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0x6B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0" name="Google Shape;250;gb2657b74bb_0_212"/>
          <p:cNvSpPr txBox="1"/>
          <p:nvPr/>
        </p:nvSpPr>
        <p:spPr>
          <a:xfrm>
            <a:off x="493375" y="4184772"/>
            <a:ext cx="83382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375" y="1135671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74650"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&lt;- x + y</a:t>
            </a:r>
          </a:p>
          <a:p>
            <a:pPr marL="914400" lvl="1" indent="-374650"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y, z are what we called operands </a:t>
            </a:r>
          </a:p>
          <a:p>
            <a:pPr marL="1371600" lvl="2" indent="-374650"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 are sources</a:t>
            </a:r>
          </a:p>
          <a:p>
            <a:pPr marL="1371600" lvl="2" indent="-374650"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are destination operands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ebf32a835_0_61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Etc… </a:t>
            </a:r>
            <a:endParaRPr b="1"/>
          </a:p>
        </p:txBody>
      </p:sp>
      <p:sp>
        <p:nvSpPr>
          <p:cNvPr id="280" name="Google Shape;280;gbebf32a835_0_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94fffdc67_0_65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gc94fffdc67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200" y="913175"/>
            <a:ext cx="7034133" cy="58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94fffdc67_0_72"/>
          <p:cNvSpPr txBox="1"/>
          <p:nvPr/>
        </p:nvSpPr>
        <p:spPr>
          <a:xfrm>
            <a:off x="493375" y="485075"/>
            <a:ext cx="8338200" cy="47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</a:p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c94fffdc67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00" y="1485142"/>
            <a:ext cx="8338200" cy="4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2;gb2657b74bb_0_222">
            <a:extLst>
              <a:ext uri="{FF2B5EF4-FFF2-40B4-BE49-F238E27FC236}">
                <a16:creationId xmlns:a16="http://schemas.microsoft.com/office/drawing/2014/main" id="{B21F94D4-C4EA-4C74-8DE5-053914B9B65A}"/>
              </a:ext>
            </a:extLst>
          </p:cNvPr>
          <p:cNvSpPr txBox="1"/>
          <p:nvPr/>
        </p:nvSpPr>
        <p:spPr>
          <a:xfrm>
            <a:off x="402900" y="1073956"/>
            <a:ext cx="8338200" cy="55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I can calculate math automatically?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2657b74bb_0_222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algorithm?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b2657b74bb_0_222"/>
          <p:cNvSpPr txBox="1"/>
          <p:nvPr/>
        </p:nvSpPr>
        <p:spPr>
          <a:xfrm>
            <a:off x="402900" y="1418200"/>
            <a:ext cx="8338200" cy="21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very detailed step by step instructions to solve problems.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written in point form but mostly written in the form of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better visual representation.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5719a61be_0_12"/>
          <p:cNvSpPr/>
          <p:nvPr/>
        </p:nvSpPr>
        <p:spPr>
          <a:xfrm>
            <a:off x="2101800" y="1207700"/>
            <a:ext cx="601800" cy="601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309" name="Google Shape;309;ga5719a61be_0_12"/>
          <p:cNvSpPr/>
          <p:nvPr/>
        </p:nvSpPr>
        <p:spPr>
          <a:xfrm>
            <a:off x="6443700" y="1207700"/>
            <a:ext cx="601800" cy="601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cxnSp>
        <p:nvCxnSpPr>
          <p:cNvPr id="310" name="Google Shape;310;ga5719a61be_0_12"/>
          <p:cNvCxnSpPr>
            <a:stCxn id="308" idx="6"/>
            <a:endCxn id="309" idx="2"/>
          </p:cNvCxnSpPr>
          <p:nvPr/>
        </p:nvCxnSpPr>
        <p:spPr>
          <a:xfrm>
            <a:off x="2703600" y="1508600"/>
            <a:ext cx="3740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ga5719a61be_0_12"/>
          <p:cNvSpPr txBox="1"/>
          <p:nvPr/>
        </p:nvSpPr>
        <p:spPr>
          <a:xfrm>
            <a:off x="226950" y="2299150"/>
            <a:ext cx="8604625" cy="383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at point A in front of the box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Bend left elbow 90 degree anti-clockwise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Bend right elbow 90 degree anti-clockwise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Bend your back 90 degree clockwise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Left palm towards right palm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left palm continue shifting towards right? Yes - to step 7, No to step 5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right palm towards left palm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right palm continue shifting towards left ? Yes - to step 9, No to step 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Bend your back 90 degree anti-clockwise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walk algorithm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blah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bend thigh, bend knee, bend toes, Ski-bi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dibby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dib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dub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 point B? No to step 11 yes to step 13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a5719a61be_0_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8" name="Google Shape;301;gb2657b74bb_0_222"/>
          <p:cNvSpPr txBox="1"/>
          <p:nvPr/>
        </p:nvSpPr>
        <p:spPr>
          <a:xfrm>
            <a:off x="493375" y="485075"/>
            <a:ext cx="8338200" cy="61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chemeClr val="dk1"/>
              </a:buClr>
              <a:buSzPts val="3200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how do you pick a box from point A to point B?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5719a61be_0_22"/>
          <p:cNvSpPr txBox="1"/>
          <p:nvPr/>
        </p:nvSpPr>
        <p:spPr>
          <a:xfrm>
            <a:off x="246700" y="1756425"/>
            <a:ext cx="5187300" cy="3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 and b be 2 positive number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&lt; b, go to step 4, else go to step 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r = remainder of b/a (b mod a), go to step 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r = remainder of a/b (a mod b)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if r = 0 then go to step 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 = b, b = r, go to step 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GCD is b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a5719a61be_0_22"/>
          <p:cNvSpPr txBox="1"/>
          <p:nvPr/>
        </p:nvSpPr>
        <p:spPr>
          <a:xfrm>
            <a:off x="5868025" y="1756425"/>
            <a:ext cx="3276000" cy="3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24, b = 18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 &lt; 18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6 (24 mod 18)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18, b = 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0 (18 mod 6)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GCD = 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a5719a61be_0_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6" name="Google Shape;301;gb2657b74bb_0_222"/>
          <p:cNvSpPr txBox="1"/>
          <p:nvPr/>
        </p:nvSpPr>
        <p:spPr>
          <a:xfrm>
            <a:off x="493375" y="485075"/>
            <a:ext cx="8338200" cy="85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ctr">
              <a:buClr>
                <a:schemeClr val="dk1"/>
              </a:buClr>
              <a:buSzPts val="3200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GCD Euclid Algorithm (300 B.C)</a:t>
            </a:r>
          </a:p>
          <a:p>
            <a:pPr lvl="1" algn="ctr">
              <a:buClr>
                <a:schemeClr val="dk1"/>
              </a:buClr>
              <a:buSzPts val="3200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Greatest Common Divisor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601b80397_0_0"/>
          <p:cNvSpPr/>
          <p:nvPr/>
        </p:nvSpPr>
        <p:spPr>
          <a:xfrm>
            <a:off x="550332" y="1337279"/>
            <a:ext cx="5334001" cy="477565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Human Readable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7" name="Google Shape;327;gc601b80397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28" name="Google Shape;328;gc601b80397_0_0"/>
          <p:cNvSpPr/>
          <p:nvPr/>
        </p:nvSpPr>
        <p:spPr>
          <a:xfrm>
            <a:off x="655425" y="4250950"/>
            <a:ext cx="1153500" cy="148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Server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SQL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Etc…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9" name="Google Shape;329;gc601b80397_0_0"/>
          <p:cNvSpPr/>
          <p:nvPr/>
        </p:nvSpPr>
        <p:spPr>
          <a:xfrm>
            <a:off x="1876300" y="2666350"/>
            <a:ext cx="1900200" cy="307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Normal or scripting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C++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C#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Python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Go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Java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Java Script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LUA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Ruby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Perl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Etc… 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0" name="Google Shape;330;gc601b80397_0_0"/>
          <p:cNvSpPr/>
          <p:nvPr/>
        </p:nvSpPr>
        <p:spPr>
          <a:xfrm>
            <a:off x="655425" y="2666350"/>
            <a:ext cx="1153500" cy="148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Web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HTML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CSS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.NET?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etc..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1" name="Google Shape;331;gc601b80397_0_0"/>
          <p:cNvSpPr/>
          <p:nvPr/>
        </p:nvSpPr>
        <p:spPr>
          <a:xfrm>
            <a:off x="3939150" y="2686825"/>
            <a:ext cx="1780200" cy="739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ASM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ARM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2" name="Google Shape;332;gc601b80397_0_0"/>
          <p:cNvSpPr/>
          <p:nvPr/>
        </p:nvSpPr>
        <p:spPr>
          <a:xfrm>
            <a:off x="5983016" y="1337275"/>
            <a:ext cx="2603100" cy="120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Computer Readable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Binaries)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3" name="Google Shape;333;gc601b80397_0_0"/>
          <p:cNvSpPr/>
          <p:nvPr/>
        </p:nvSpPr>
        <p:spPr>
          <a:xfrm>
            <a:off x="655425" y="1770500"/>
            <a:ext cx="3121200" cy="739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High-level language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4" name="Google Shape;334;gc601b80397_0_0"/>
          <p:cNvSpPr/>
          <p:nvPr/>
        </p:nvSpPr>
        <p:spPr>
          <a:xfrm>
            <a:off x="3939150" y="1770499"/>
            <a:ext cx="1780200" cy="739201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Low-level language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Google Shape;301;gb2657b74bb_0_222"/>
          <p:cNvSpPr txBox="1"/>
          <p:nvPr/>
        </p:nvSpPr>
        <p:spPr>
          <a:xfrm>
            <a:off x="493375" y="485075"/>
            <a:ext cx="8338200" cy="61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chemeClr val="dk1"/>
              </a:buClr>
              <a:buSzPts val="3200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programming language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218c442d2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41" name="Google Shape;341;gd218c442d2_0_0"/>
          <p:cNvSpPr/>
          <p:nvPr/>
        </p:nvSpPr>
        <p:spPr>
          <a:xfrm>
            <a:off x="740100" y="1341975"/>
            <a:ext cx="1963800" cy="720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Text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2" name="Google Shape;342;gd218c442d2_0_0"/>
          <p:cNvSpPr/>
          <p:nvPr/>
        </p:nvSpPr>
        <p:spPr>
          <a:xfrm>
            <a:off x="740100" y="2062275"/>
            <a:ext cx="1963800" cy="720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Global Variables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3" name="Google Shape;343;gd218c442d2_0_0"/>
          <p:cNvSpPr/>
          <p:nvPr/>
        </p:nvSpPr>
        <p:spPr>
          <a:xfrm>
            <a:off x="740100" y="2782575"/>
            <a:ext cx="1963800" cy="15099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Stack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(local variables)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(grows downwards)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4" name="Google Shape;344;gd218c442d2_0_0"/>
          <p:cNvSpPr/>
          <p:nvPr/>
        </p:nvSpPr>
        <p:spPr>
          <a:xfrm>
            <a:off x="740100" y="4292475"/>
            <a:ext cx="1963800" cy="15099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Heap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(dynamic memory allocation)</a:t>
            </a:r>
            <a:endParaRPr dirty="0">
              <a:latin typeface="Calibri" pitchFamily="34" charset="0"/>
              <a:cs typeface="Calibri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(grows upwards)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5" name="Google Shape;345;gd218c442d2_0_0"/>
          <p:cNvSpPr txBox="1"/>
          <p:nvPr/>
        </p:nvSpPr>
        <p:spPr>
          <a:xfrm>
            <a:off x="2915950" y="5548573"/>
            <a:ext cx="17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 memory Address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d218c442d2_0_0"/>
          <p:cNvSpPr txBox="1"/>
          <p:nvPr/>
        </p:nvSpPr>
        <p:spPr>
          <a:xfrm>
            <a:off x="2915950" y="2516225"/>
            <a:ext cx="190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High memory Address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d218c442d2_0_0"/>
          <p:cNvSpPr txBox="1"/>
          <p:nvPr/>
        </p:nvSpPr>
        <p:spPr>
          <a:xfrm>
            <a:off x="5037500" y="2516225"/>
            <a:ext cx="13272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0x12345678</a:t>
            </a:r>
          </a:p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0x12345670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0x1234566F</a:t>
            </a:r>
          </a:p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0x12345668</a:t>
            </a:r>
          </a:p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349" name="Google Shape;349;gd218c442d2_0_0"/>
          <p:cNvSpPr txBox="1"/>
          <p:nvPr/>
        </p:nvSpPr>
        <p:spPr>
          <a:xfrm>
            <a:off x="5037500" y="4471476"/>
            <a:ext cx="1327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0x0000000F</a:t>
            </a:r>
          </a:p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0x00000008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0x00000000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gd218c442d2_0_0"/>
          <p:cNvCxnSpPr/>
          <p:nvPr/>
        </p:nvCxnSpPr>
        <p:spPr>
          <a:xfrm>
            <a:off x="3801550" y="2916425"/>
            <a:ext cx="7200" cy="724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gd218c442d2_0_0"/>
          <p:cNvCxnSpPr>
            <a:stCxn id="345" idx="0"/>
          </p:cNvCxnSpPr>
          <p:nvPr/>
        </p:nvCxnSpPr>
        <p:spPr>
          <a:xfrm rot="10800000">
            <a:off x="3801550" y="4759273"/>
            <a:ext cx="0" cy="789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01;gb2657b74bb_0_222"/>
          <p:cNvSpPr txBox="1"/>
          <p:nvPr/>
        </p:nvSpPr>
        <p:spPr>
          <a:xfrm>
            <a:off x="493375" y="485075"/>
            <a:ext cx="8338200" cy="61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chemeClr val="dk1"/>
              </a:buClr>
              <a:buSzPts val="3200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memory layout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ebf32a835_0_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C++ topic</a:t>
            </a:r>
            <a:endParaRPr sz="4000"/>
          </a:p>
        </p:txBody>
      </p:sp>
      <p:sp>
        <p:nvSpPr>
          <p:cNvPr id="107" name="Google Shape;107;gbebf32a835_0_0"/>
          <p:cNvSpPr txBox="1"/>
          <p:nvPr/>
        </p:nvSpPr>
        <p:spPr>
          <a:xfrm>
            <a:off x="668866" y="1434099"/>
            <a:ext cx="8475133" cy="376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namespace, scoping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 r reference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 CPP class, default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ctor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ctor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copy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ctor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const function, constructor/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dtor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 </a:t>
            </a: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 CPP compiler generate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ctor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class member initialization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5. Operator function overload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6. vector, string, stack, queue etc... copy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ctor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methods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7. function template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8. function overloading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9. read complex declaration 2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10. iterator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11. class template, template specialization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12. template T 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13. inheritance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gbebf32a835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bf32a835_0_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Advanced C++</a:t>
            </a:r>
            <a:endParaRPr sz="4000"/>
          </a:p>
        </p:txBody>
      </p:sp>
      <p:sp>
        <p:nvSpPr>
          <p:cNvPr id="115" name="Google Shape;115;gbebf32a835_0_9"/>
          <p:cNvSpPr txBox="1"/>
          <p:nvPr/>
        </p:nvSpPr>
        <p:spPr>
          <a:xfrm>
            <a:off x="575732" y="1434100"/>
            <a:ext cx="8568267" cy="3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move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ctor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constructor/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dtor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 recap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 virtual function, virtual table, abstract class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 inheritance with virtual function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 read complex declaration 3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5.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reinterpret_cast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6. ref collapsing rules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7. functor,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lamda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8.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::forward, move, 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9. </a:t>
            </a:r>
            <a:r>
              <a:rPr lang="en-US" sz="15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varadic</a:t>
            </a: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 type erasure, meta programming, tuple, reflection etc…</a:t>
            </a: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10. On your own, good luck</a:t>
            </a: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gbebf32a835_0_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657b74bb_0_80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learn C and C++ for starters?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b2657b74bb_0_80"/>
          <p:cNvSpPr txBox="1"/>
          <p:nvPr/>
        </p:nvSpPr>
        <p:spPr>
          <a:xfrm>
            <a:off x="493374" y="1138075"/>
            <a:ext cx="8338201" cy="1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18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learning auto car, requires you to relearn manual car</a:t>
            </a:r>
          </a:p>
          <a:p>
            <a:pPr marL="4318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learning manual car, you can learn auto car on you own</a:t>
            </a:r>
          </a:p>
          <a:p>
            <a:pPr marL="4318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and C++ and manual car</a:t>
            </a:r>
          </a:p>
          <a:p>
            <a:pPr marL="4318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rest of any programming languages is auto car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74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657b74bb_0_80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typing?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b2657b74bb_0_80"/>
          <p:cNvSpPr txBox="1"/>
          <p:nvPr/>
        </p:nvSpPr>
        <p:spPr>
          <a:xfrm>
            <a:off x="493374" y="1138075"/>
            <a:ext cx="8338201" cy="1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 of typing text using a keyboard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 of typing text on a text-based program in a human-readable languages such as English etc…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ebf32a835_0_24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programming?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bebf32a835_0_24"/>
          <p:cNvSpPr txBox="1"/>
          <p:nvPr/>
        </p:nvSpPr>
        <p:spPr>
          <a:xfrm>
            <a:off x="493374" y="1341275"/>
            <a:ext cx="86506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 of typing text using programming language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94fffdc67_0_1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chemeClr val="dk1"/>
              </a:buClr>
              <a:buSzPts val="3200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type of things on a computer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c94fffdc67_0_1"/>
          <p:cNvSpPr txBox="1"/>
          <p:nvPr/>
        </p:nvSpPr>
        <p:spPr>
          <a:xfrm>
            <a:off x="493374" y="1341275"/>
            <a:ext cx="8338202" cy="16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only 2 main things in computer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file (.txt, .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.jpg, .mp3, .mp4 etc… )</a:t>
            </a:r>
          </a:p>
          <a:p>
            <a:pPr marL="914400" lvl="1" indent="-368300"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(.</a:t>
            </a:r>
            <a:r>
              <a:rPr lang="fr-F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file, cmd console, game.exe, etc…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4fffdc67_0_7"/>
          <p:cNvSpPr txBox="1"/>
          <p:nvPr/>
        </p:nvSpPr>
        <p:spPr>
          <a:xfrm>
            <a:off x="493375" y="485075"/>
            <a:ext cx="8338200" cy="59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text file? (details)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c94fffdc67_0_7"/>
          <p:cNvSpPr/>
          <p:nvPr/>
        </p:nvSpPr>
        <p:spPr>
          <a:xfrm>
            <a:off x="3591300" y="1197100"/>
            <a:ext cx="1961400" cy="51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text file</a:t>
            </a:r>
            <a:endParaRPr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Google Shape;145;gc94fffdc67_0_7"/>
          <p:cNvSpPr/>
          <p:nvPr/>
        </p:nvSpPr>
        <p:spPr>
          <a:xfrm>
            <a:off x="493350" y="2129250"/>
            <a:ext cx="2567100" cy="185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plain old text file:</a:t>
            </a:r>
            <a:endParaRPr sz="1600" dirty="0">
              <a:latin typeface="Calibri" pitchFamily="34" charset="0"/>
              <a:cs typeface="Calibri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.txt file</a:t>
            </a:r>
            <a:endParaRPr sz="1600" dirty="0">
              <a:latin typeface="Calibri" pitchFamily="34" charset="0"/>
              <a:cs typeface="Calibri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cpp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file</a:t>
            </a:r>
            <a:endParaRPr sz="1600" dirty="0">
              <a:latin typeface="Calibri" pitchFamily="34" charset="0"/>
              <a:cs typeface="Calibri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human readable</a:t>
            </a:r>
            <a:endParaRPr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Google Shape;146;gc94fffdc67_0_7"/>
          <p:cNvSpPr/>
          <p:nvPr/>
        </p:nvSpPr>
        <p:spPr>
          <a:xfrm>
            <a:off x="4041350" y="2129250"/>
            <a:ext cx="4857300" cy="106268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Encrypted file</a:t>
            </a:r>
            <a:endParaRPr sz="1600" dirty="0">
              <a:latin typeface="Calibri" pitchFamily="34" charset="0"/>
              <a:cs typeface="Calibri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png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.jpg, .mp3, .mp4, .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dll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etc...</a:t>
            </a:r>
            <a:endParaRPr sz="1600" dirty="0">
              <a:latin typeface="Calibri" pitchFamily="34" charset="0"/>
              <a:cs typeface="Calibri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Mostly unreadable</a:t>
            </a:r>
            <a:endParaRPr sz="1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7" name="Google Shape;147;gc94fffdc67_0_7"/>
          <p:cNvCxnSpPr>
            <a:stCxn id="144" idx="1"/>
            <a:endCxn id="145" idx="0"/>
          </p:cNvCxnSpPr>
          <p:nvPr/>
        </p:nvCxnSpPr>
        <p:spPr>
          <a:xfrm flipH="1">
            <a:off x="1776900" y="1456750"/>
            <a:ext cx="1814400" cy="6725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c94fffdc67_0_7"/>
          <p:cNvCxnSpPr>
            <a:stCxn id="144" idx="3"/>
            <a:endCxn id="146" idx="0"/>
          </p:cNvCxnSpPr>
          <p:nvPr/>
        </p:nvCxnSpPr>
        <p:spPr>
          <a:xfrm>
            <a:off x="5552700" y="1456750"/>
            <a:ext cx="917300" cy="6725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gc94fffdc67_0_7"/>
          <p:cNvSpPr/>
          <p:nvPr/>
        </p:nvSpPr>
        <p:spPr>
          <a:xfrm>
            <a:off x="4041350" y="3486179"/>
            <a:ext cx="4857300" cy="11789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This file is “open” by using a program to “decrypt” these text file to view the content</a:t>
            </a:r>
            <a:endParaRPr sz="1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0" name="Google Shape;150;gc94fffdc67_0_7"/>
          <p:cNvCxnSpPr>
            <a:stCxn id="146" idx="2"/>
            <a:endCxn id="149" idx="0"/>
          </p:cNvCxnSpPr>
          <p:nvPr/>
        </p:nvCxnSpPr>
        <p:spPr>
          <a:xfrm>
            <a:off x="6470000" y="3191933"/>
            <a:ext cx="0" cy="29424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gc94fffdc67_0_7"/>
          <p:cNvSpPr/>
          <p:nvPr/>
        </p:nvSpPr>
        <p:spPr>
          <a:xfrm>
            <a:off x="4041350" y="5066616"/>
            <a:ext cx="4857300" cy="138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When the file is “open”, the program provides user interfaces to display the file as picture, video or music etc… </a:t>
            </a:r>
            <a:endParaRPr sz="1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2" name="Google Shape;152;gc94fffdc67_0_7"/>
          <p:cNvCxnSpPr>
            <a:stCxn id="149" idx="2"/>
            <a:endCxn id="151" idx="0"/>
          </p:cNvCxnSpPr>
          <p:nvPr/>
        </p:nvCxnSpPr>
        <p:spPr>
          <a:xfrm>
            <a:off x="6470000" y="4665133"/>
            <a:ext cx="0" cy="40148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1537</Words>
  <Application>Microsoft Office PowerPoint</Application>
  <PresentationFormat>On-screen Show (4:3)</PresentationFormat>
  <Paragraphs>281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Office Theme</vt:lpstr>
      <vt:lpstr>LESSON #001 INTRODUCTION to Programming</vt:lpstr>
      <vt:lpstr>C Language</vt:lpstr>
      <vt:lpstr>C++ topic</vt:lpstr>
      <vt:lpstr>Advanced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Etc…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2021-05-15T03:17:05Z</dcterms:created>
  <dcterms:modified xsi:type="dcterms:W3CDTF">2021-12-22T07:01:40Z</dcterms:modified>
</cp:coreProperties>
</file>