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70" r:id="rId5"/>
    <p:sldId id="274" r:id="rId6"/>
    <p:sldId id="275" r:id="rId7"/>
    <p:sldId id="277" r:id="rId8"/>
    <p:sldId id="276" r:id="rId9"/>
    <p:sldId id="264" r:id="rId10"/>
    <p:sldId id="272" r:id="rId11"/>
    <p:sldId id="278" r:id="rId12"/>
    <p:sldId id="279" r:id="rId13"/>
    <p:sldId id="280" r:id="rId14"/>
    <p:sldId id="282" r:id="rId15"/>
    <p:sldId id="281" r:id="rId16"/>
    <p:sldId id="28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YvjYOZxaS8XGcJS7HtRfWs+F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 snapToGrid="0">
      <p:cViewPr>
        <p:scale>
          <a:sx n="75" d="100"/>
          <a:sy n="75" d="100"/>
        </p:scale>
        <p:origin x="2292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511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82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46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120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483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79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493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67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64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83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0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58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58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84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ec409bc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6ec409bc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a6ec409bcb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m-command-linux-exampl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m-command-linux-exam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#002 (Lab)</a:t>
            </a:r>
            <a:br>
              <a:rPr lang="en-US"/>
            </a:br>
            <a:r>
              <a:rPr lang="en-US"/>
              <a:t>CYGWIN Intro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 alternative way to create a file easily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touch a.txt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A text file name a.txt should appear in your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Try it yourself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endParaRPr lang="en-SG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touch</a:t>
            </a:r>
          </a:p>
        </p:txBody>
      </p:sp>
    </p:spTree>
    <p:extLst>
      <p:ext uri="{BB962C8B-B14F-4D97-AF65-F5344CB8AC3E}">
        <p14:creationId xmlns:p14="http://schemas.microsoft.com/office/powerpoint/2010/main" val="243987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Shows lines differences in 2 files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echo this is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fileA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&gt; a.txt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echo this is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fileB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&gt; b.txt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diff a.txt b.txt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>
              <a:buSzPts val="2600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>
              <a:buSzPts val="2600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SzPts val="2600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diff</a:t>
            </a:r>
          </a:p>
        </p:txBody>
      </p:sp>
    </p:spTree>
    <p:extLst>
      <p:ext uri="{BB962C8B-B14F-4D97-AF65-F5344CB8AC3E}">
        <p14:creationId xmlns:p14="http://schemas.microsoft.com/office/powerpoint/2010/main" val="333082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Search files that contains the word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grep this is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echo this is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fileB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&gt; b.txt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grep “this is” *.txt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>
              <a:buSzPts val="2600"/>
            </a:pPr>
            <a:endParaRPr lang="en-SG" sz="24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3500">
              <a:buSzPts val="2600"/>
            </a:pPr>
            <a:r>
              <a:rPr lang="en-US" sz="18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Prints out:</a:t>
            </a:r>
          </a:p>
          <a:p>
            <a:r>
              <a:rPr lang="en-SG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a.txt:this</a:t>
            </a:r>
            <a:r>
              <a:rPr lang="en-SG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is </a:t>
            </a:r>
            <a:r>
              <a:rPr lang="en-SG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fileA</a:t>
            </a:r>
            <a:endParaRPr lang="en-SG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SG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b.txt:this</a:t>
            </a:r>
            <a:r>
              <a:rPr lang="en-SG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is </a:t>
            </a:r>
            <a:r>
              <a:rPr lang="en-SG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fileB</a:t>
            </a:r>
            <a:endParaRPr lang="en-SG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SzPts val="2600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grep</a:t>
            </a:r>
          </a:p>
        </p:txBody>
      </p:sp>
    </p:spTree>
    <p:extLst>
      <p:ext uri="{BB962C8B-B14F-4D97-AF65-F5344CB8AC3E}">
        <p14:creationId xmlns:p14="http://schemas.microsoft.com/office/powerpoint/2010/main" val="19009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Copy a file</a:t>
            </a: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Syntax: 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cp filename </a:t>
            </a: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copiedFilename</a:t>
            </a:r>
            <a:endParaRPr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2095130"/>
            <a:ext cx="8338200" cy="404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cp a.txt c.txt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cp a.txt ./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/a.txt</a:t>
            </a:r>
          </a:p>
          <a:p>
            <a:pPr marL="457200" indent="-393700">
              <a:buSzPts val="2600"/>
              <a:buFont typeface="Arial"/>
              <a:buChar char="-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>
              <a:buSzPts val="2600"/>
            </a:pPr>
            <a:r>
              <a:rPr lang="en-SG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Caution: </a:t>
            </a:r>
            <a:r>
              <a:rPr lang="en-SG" sz="20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cp</a:t>
            </a:r>
            <a:r>
              <a:rPr lang="en-SG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command </a:t>
            </a:r>
            <a:r>
              <a:rPr lang="en-SG" sz="20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WILL REPLACE AND OVERWRITE</a:t>
            </a:r>
            <a:r>
              <a:rPr lang="en-SG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existing filename</a:t>
            </a:r>
          </a:p>
          <a:p>
            <a:pPr marL="63500">
              <a:buSzPts val="2600"/>
            </a:pPr>
            <a:r>
              <a:rPr lang="en-SG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What do you observe?</a:t>
            </a:r>
            <a:endParaRPr lang="en-SG" sz="24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cp</a:t>
            </a:r>
          </a:p>
        </p:txBody>
      </p:sp>
    </p:spTree>
    <p:extLst>
      <p:ext uri="{BB962C8B-B14F-4D97-AF65-F5344CB8AC3E}">
        <p14:creationId xmlns:p14="http://schemas.microsoft.com/office/powerpoint/2010/main" val="351732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Move a file</a:t>
            </a: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Syntax: 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mv filename </a:t>
            </a: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copiedFilename</a:t>
            </a:r>
            <a:endParaRPr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2095130"/>
            <a:ext cx="8338200" cy="404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mv a.txt ./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/a.txt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>
              <a:buSzPts val="2600"/>
            </a:pPr>
            <a:endParaRPr lang="en-SG" sz="20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3500">
              <a:buSzPts val="2600"/>
            </a:pPr>
            <a:r>
              <a:rPr lang="en-SG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Caution: </a:t>
            </a:r>
            <a:r>
              <a:rPr lang="en-SG" sz="20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mv</a:t>
            </a:r>
            <a:r>
              <a:rPr lang="en-SG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command </a:t>
            </a:r>
            <a:r>
              <a:rPr lang="en-SG" sz="20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WILL REPLACE AND OVERWRITE</a:t>
            </a:r>
            <a:r>
              <a:rPr lang="en-SG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existing filename</a:t>
            </a:r>
          </a:p>
          <a:p>
            <a:pPr marL="63500">
              <a:buSzPts val="2600"/>
            </a:pPr>
            <a:r>
              <a:rPr lang="en-SG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What do you observe?</a:t>
            </a:r>
            <a:endParaRPr lang="en-SG" sz="24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mv</a:t>
            </a:r>
          </a:p>
        </p:txBody>
      </p:sp>
    </p:spTree>
    <p:extLst>
      <p:ext uri="{BB962C8B-B14F-4D97-AF65-F5344CB8AC3E}">
        <p14:creationId xmlns:p14="http://schemas.microsoft.com/office/powerpoint/2010/main" val="273756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Delete a file permanently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rm ./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/a.txt </a:t>
            </a:r>
          </a:p>
          <a:p>
            <a:pPr marL="63500">
              <a:buSzPts val="2600"/>
            </a:pPr>
            <a:endParaRPr lang="en-SG" sz="24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3500">
              <a:buSzPts val="2600"/>
            </a:pPr>
            <a:r>
              <a:rPr lang="en-SG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Caution: </a:t>
            </a:r>
            <a:r>
              <a:rPr lang="en-SG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rm</a:t>
            </a:r>
            <a:r>
              <a:rPr lang="en-SG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command </a:t>
            </a:r>
            <a:r>
              <a:rPr lang="en-SG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WILL DELETE FILE PERMANENTLY</a:t>
            </a:r>
            <a:endParaRPr lang="en-SG" sz="18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SzPts val="2600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rm</a:t>
            </a:r>
          </a:p>
        </p:txBody>
      </p:sp>
    </p:spTree>
    <p:extLst>
      <p:ext uri="{BB962C8B-B14F-4D97-AF65-F5344CB8AC3E}">
        <p14:creationId xmlns:p14="http://schemas.microsoft.com/office/powerpoint/2010/main" val="252008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4" y="1177175"/>
            <a:ext cx="8338199" cy="184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>
              <a:buClr>
                <a:schemeClr val="dk1"/>
              </a:buClr>
              <a:buSzPts val="25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essential command that is good to know, all these command have additional “flag” as well, you can read it up yourself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0AB60-E250-4E08-9EF7-31484ECDD92D}"/>
              </a:ext>
            </a:extLst>
          </p:cNvPr>
          <p:cNvSpPr txBox="1"/>
          <p:nvPr/>
        </p:nvSpPr>
        <p:spPr>
          <a:xfrm>
            <a:off x="493374" y="2182915"/>
            <a:ext cx="5347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https://www.geeksforgeeks.org/rm-command-linux-examples</a:t>
            </a:r>
            <a:r>
              <a:rPr lang="en-US" dirty="0"/>
              <a:t> </a:t>
            </a:r>
          </a:p>
        </p:txBody>
      </p:sp>
      <p:sp>
        <p:nvSpPr>
          <p:cNvPr id="10" name="Google Shape;108;gb5c971d86b_0_23">
            <a:extLst>
              <a:ext uri="{FF2B5EF4-FFF2-40B4-BE49-F238E27FC236}">
                <a16:creationId xmlns:a16="http://schemas.microsoft.com/office/drawing/2014/main" id="{40C03637-83B2-4188-B0EE-C4AE876825AF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</a:t>
            </a:r>
          </a:p>
        </p:txBody>
      </p:sp>
    </p:spTree>
    <p:extLst>
      <p:ext uri="{BB962C8B-B14F-4D97-AF65-F5344CB8AC3E}">
        <p14:creationId xmlns:p14="http://schemas.microsoft.com/office/powerpoint/2010/main" val="29641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177174"/>
            <a:ext cx="2840668" cy="554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</a:t>
            </a: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to know:</a:t>
            </a: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</a:t>
            </a: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0AB60-E250-4E08-9EF7-31484ECDD92D}"/>
              </a:ext>
            </a:extLst>
          </p:cNvPr>
          <p:cNvSpPr txBox="1"/>
          <p:nvPr/>
        </p:nvSpPr>
        <p:spPr>
          <a:xfrm>
            <a:off x="3879604" y="3949571"/>
            <a:ext cx="5347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https://www.geeksforgeeks.org/rm-command-linux-examples</a:t>
            </a:r>
            <a:r>
              <a:rPr lang="en-US" dirty="0"/>
              <a:t> </a:t>
            </a:r>
          </a:p>
        </p:txBody>
      </p:sp>
      <p:sp>
        <p:nvSpPr>
          <p:cNvPr id="10" name="Google Shape;108;gb5c971d86b_0_23">
            <a:extLst>
              <a:ext uri="{FF2B5EF4-FFF2-40B4-BE49-F238E27FC236}">
                <a16:creationId xmlns:a16="http://schemas.microsoft.com/office/drawing/2014/main" id="{40C03637-83B2-4188-B0EE-C4AE876825AF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Google Shape;108;gb5c971d86b_0_23">
            <a:extLst>
              <a:ext uri="{FF2B5EF4-FFF2-40B4-BE49-F238E27FC236}">
                <a16:creationId xmlns:a16="http://schemas.microsoft.com/office/drawing/2014/main" id="{3ABD9511-7BC9-4B56-B7F2-A0D64622FE70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echo</a:t>
            </a:r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60046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echo whatever is your input is</a:t>
            </a: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931886"/>
            <a:ext cx="8338200" cy="130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echo hi I am GOD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echo hi I am DOGGO &gt; b.txt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prints out the current directory it is reside in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>
              <a:buSzPts val="2600"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Prints out: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username@yourPCName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 ~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SG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/home/username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SG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yourPCname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 refers to your own computer name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username refers to your user’s account name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no shit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endParaRPr lang="en-SG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</a:t>
            </a:r>
            <a:r>
              <a:rPr lang="en-US" sz="24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endParaRPr lang="en-US" sz="24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86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List out all the items in the directory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 /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 /home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you observe?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endParaRPr lang="en-SG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ls</a:t>
            </a:r>
          </a:p>
        </p:txBody>
      </p:sp>
    </p:spTree>
    <p:extLst>
      <p:ext uri="{BB962C8B-B14F-4D97-AF65-F5344CB8AC3E}">
        <p14:creationId xmlns:p14="http://schemas.microsoft.com/office/powerpoint/2010/main" val="6361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Create the DIRECTORY(</a:t>
            </a:r>
            <a:r>
              <a:rPr lang="en-SG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ies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), if they do not already exist.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you observe?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try “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“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” again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“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a.txt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“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63500">
              <a:buSzPts val="2600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you observe?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SzPts val="2600"/>
            </a:pPr>
            <a:endParaRPr lang="en-SG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</a:t>
            </a:r>
            <a:r>
              <a:rPr lang="en-US" sz="24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endParaRPr lang="en-US" sz="24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6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Remove the DIRECTORY(</a:t>
            </a:r>
            <a:r>
              <a:rPr lang="en-SG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ies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), if they exist.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rmdir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you observe?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Caution: DELETES the DIRECTORY permanently.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mdir</a:t>
            </a:r>
            <a:r>
              <a:rPr lang="en-SG" sz="2000" b="1" u="sng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SG" sz="2000" b="1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-r”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Caution: “-r” is a flag that DELETES the DIRECTORY AND everything inside that directory permanently.</a:t>
            </a: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</a:t>
            </a:r>
            <a:r>
              <a:rPr lang="en-US" sz="24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</a:t>
            </a:r>
            <a:endParaRPr lang="en-US" sz="24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78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Google Shape;109;gb5c971d86b_0_23">
            <a:extLst>
              <a:ext uri="{FF2B5EF4-FFF2-40B4-BE49-F238E27FC236}">
                <a16:creationId xmlns:a16="http://schemas.microsoft.com/office/drawing/2014/main" id="{D15771DA-0272-4982-AD32-F50209F3CA8E}"/>
              </a:ext>
            </a:extLst>
          </p:cNvPr>
          <p:cNvSpPr txBox="1"/>
          <p:nvPr/>
        </p:nvSpPr>
        <p:spPr>
          <a:xfrm>
            <a:off x="493375" y="1091352"/>
            <a:ext cx="8338200" cy="5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directory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F76852D8-B059-4059-9CE9-9E9C7B58C166}"/>
              </a:ext>
            </a:extLst>
          </p:cNvPr>
          <p:cNvSpPr txBox="1"/>
          <p:nvPr/>
        </p:nvSpPr>
        <p:spPr>
          <a:xfrm>
            <a:off x="493375" y="1697626"/>
            <a:ext cx="8338200" cy="44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 Usage: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cd ./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cd ./</a:t>
            </a:r>
            <a:r>
              <a:rPr lang="en-SG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93700">
              <a:buSzPts val="2600"/>
              <a:buFont typeface="Arial"/>
              <a:buChar char="-"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>
              <a:buSzPts val="2600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you observe?</a:t>
            </a:r>
          </a:p>
          <a:p>
            <a:pPr marL="63500">
              <a:buSzPts val="2600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 lvl="2">
              <a:buSzPts val="2600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(return to the default directory)</a:t>
            </a:r>
          </a:p>
          <a:p>
            <a:pPr marL="457200" indent="-393700">
              <a:buSzPts val="2600"/>
              <a:buFont typeface="Arial"/>
              <a:buChar char="-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SG" sz="2000" b="1" dirty="0">
                <a:latin typeface="Calibri" panose="020F0502020204030204" pitchFamily="34" charset="0"/>
                <a:cs typeface="Calibri" panose="020F0502020204030204" pitchFamily="34" charset="0"/>
              </a:rPr>
              <a:t>cd ..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">
              <a:buSzPts val="2600"/>
            </a:pP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(return to the previous directory)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endParaRPr lang="en-SG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08;gb5c971d86b_0_23">
            <a:extLst>
              <a:ext uri="{FF2B5EF4-FFF2-40B4-BE49-F238E27FC236}">
                <a16:creationId xmlns:a16="http://schemas.microsoft.com/office/drawing/2014/main" id="{40B1640F-71FA-4A44-9D34-5CF77EC6AD15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 - cd</a:t>
            </a:r>
          </a:p>
        </p:txBody>
      </p:sp>
    </p:spTree>
    <p:extLst>
      <p:ext uri="{BB962C8B-B14F-4D97-AF65-F5344CB8AC3E}">
        <p14:creationId xmlns:p14="http://schemas.microsoft.com/office/powerpoint/2010/main" val="168871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ec409bcb_0_44"/>
          <p:cNvSpPr txBox="1">
            <a:spLocks noGrp="1"/>
          </p:cNvSpPr>
          <p:nvPr>
            <p:ph type="title" idx="4294967295"/>
          </p:nvPr>
        </p:nvSpPr>
        <p:spPr>
          <a:xfrm>
            <a:off x="429900" y="268550"/>
            <a:ext cx="8332360" cy="89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000" dirty="0"/>
              <a:t>for “cd ../” or “cd ..” is to represent going to the previous directory</a:t>
            </a:r>
            <a:endParaRPr sz="20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000" dirty="0"/>
              <a:t>for “cd ./name” is to represent going to the sub-directory/next directory</a:t>
            </a:r>
            <a:endParaRPr sz="2000" dirty="0"/>
          </a:p>
        </p:txBody>
      </p:sp>
      <p:sp>
        <p:nvSpPr>
          <p:cNvPr id="153" name="Google Shape;153;ga6ec409bcb_0_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4" name="Google Shape;154;ga6ec409bcb_0_44"/>
          <p:cNvSpPr/>
          <p:nvPr/>
        </p:nvSpPr>
        <p:spPr>
          <a:xfrm>
            <a:off x="4596081" y="2224704"/>
            <a:ext cx="823771" cy="3942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/home</a:t>
            </a:r>
            <a:endParaRPr dirty="0"/>
          </a:p>
        </p:txBody>
      </p:sp>
      <p:sp>
        <p:nvSpPr>
          <p:cNvPr id="156" name="Google Shape;156;ga6ec409bcb_0_44"/>
          <p:cNvSpPr/>
          <p:nvPr/>
        </p:nvSpPr>
        <p:spPr>
          <a:xfrm>
            <a:off x="933307" y="2121968"/>
            <a:ext cx="1348255" cy="59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/home/</a:t>
            </a:r>
            <a:r>
              <a:rPr lang="en-US" dirty="0" err="1"/>
              <a:t>folderA</a:t>
            </a:r>
            <a:endParaRPr dirty="0"/>
          </a:p>
        </p:txBody>
      </p:sp>
      <p:sp>
        <p:nvSpPr>
          <p:cNvPr id="157" name="Google Shape;157;ga6ec409bcb_0_44"/>
          <p:cNvSpPr/>
          <p:nvPr/>
        </p:nvSpPr>
        <p:spPr>
          <a:xfrm>
            <a:off x="7262241" y="3280311"/>
            <a:ext cx="142456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/home/</a:t>
            </a:r>
            <a:r>
              <a:rPr lang="en-US" dirty="0" err="1"/>
              <a:t>folderB</a:t>
            </a:r>
            <a:endParaRPr dirty="0"/>
          </a:p>
        </p:txBody>
      </p:sp>
      <p:sp>
        <p:nvSpPr>
          <p:cNvPr id="160" name="Google Shape;160;ga6ec409bcb_0_44"/>
          <p:cNvSpPr txBox="1">
            <a:spLocks noGrp="1"/>
          </p:cNvSpPr>
          <p:nvPr>
            <p:ph type="title" idx="4294967295"/>
          </p:nvPr>
        </p:nvSpPr>
        <p:spPr>
          <a:xfrm>
            <a:off x="2475234" y="2507287"/>
            <a:ext cx="1651324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cd </a:t>
            </a:r>
            <a:r>
              <a:rPr lang="en-US" sz="1700" dirty="0" err="1"/>
              <a:t>folderA</a:t>
            </a:r>
            <a:r>
              <a:rPr lang="en-US" sz="1700" dirty="0"/>
              <a:t> OR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cd ./</a:t>
            </a:r>
            <a:r>
              <a:rPr lang="en-US" sz="1700" dirty="0" err="1"/>
              <a:t>folderA</a:t>
            </a:r>
            <a:endParaRPr sz="1700" dirty="0"/>
          </a:p>
        </p:txBody>
      </p:sp>
      <p:sp>
        <p:nvSpPr>
          <p:cNvPr id="161" name="Google Shape;161;ga6ec409bcb_0_44"/>
          <p:cNvSpPr txBox="1">
            <a:spLocks noGrp="1"/>
          </p:cNvSpPr>
          <p:nvPr>
            <p:ph type="title" idx="4294967295"/>
          </p:nvPr>
        </p:nvSpPr>
        <p:spPr>
          <a:xfrm>
            <a:off x="5671729" y="2775916"/>
            <a:ext cx="72792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cd ../</a:t>
            </a:r>
            <a:endParaRPr sz="1700" dirty="0"/>
          </a:p>
        </p:txBody>
      </p:sp>
      <p:sp>
        <p:nvSpPr>
          <p:cNvPr id="163" name="Google Shape;163;ga6ec409bcb_0_44"/>
          <p:cNvSpPr txBox="1">
            <a:spLocks noGrp="1"/>
          </p:cNvSpPr>
          <p:nvPr>
            <p:ph type="title" idx="4294967295"/>
          </p:nvPr>
        </p:nvSpPr>
        <p:spPr>
          <a:xfrm>
            <a:off x="6698216" y="2022403"/>
            <a:ext cx="11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cd folderB</a:t>
            </a:r>
            <a:endParaRPr sz="1700"/>
          </a:p>
        </p:txBody>
      </p:sp>
      <p:sp>
        <p:nvSpPr>
          <p:cNvPr id="166" name="Google Shape;166;ga6ec409bcb_0_44"/>
          <p:cNvSpPr/>
          <p:nvPr/>
        </p:nvSpPr>
        <p:spPr>
          <a:xfrm>
            <a:off x="429901" y="4007650"/>
            <a:ext cx="2304600" cy="59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/home/</a:t>
            </a:r>
            <a:r>
              <a:rPr lang="en-US" dirty="0" err="1"/>
              <a:t>folderA</a:t>
            </a:r>
            <a:r>
              <a:rPr lang="en-US" dirty="0"/>
              <a:t>/</a:t>
            </a:r>
            <a:r>
              <a:rPr lang="en-US" dirty="0" err="1"/>
              <a:t>folderAA</a:t>
            </a:r>
            <a:endParaRPr dirty="0"/>
          </a:p>
        </p:txBody>
      </p:sp>
      <p:cxnSp>
        <p:nvCxnSpPr>
          <p:cNvPr id="167" name="Google Shape;167;ga6ec409bcb_0_44"/>
          <p:cNvCxnSpPr>
            <a:cxnSpLocks/>
          </p:cNvCxnSpPr>
          <p:nvPr/>
        </p:nvCxnSpPr>
        <p:spPr>
          <a:xfrm flipH="1">
            <a:off x="1279145" y="2715771"/>
            <a:ext cx="25234" cy="12874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ga6ec409bcb_0_44"/>
          <p:cNvSpPr txBox="1">
            <a:spLocks noGrp="1"/>
          </p:cNvSpPr>
          <p:nvPr>
            <p:ph type="title" idx="4294967295"/>
          </p:nvPr>
        </p:nvSpPr>
        <p:spPr>
          <a:xfrm>
            <a:off x="127910" y="3211383"/>
            <a:ext cx="96507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cd </a:t>
            </a:r>
            <a:r>
              <a:rPr lang="en-US" sz="1700" dirty="0" err="1"/>
              <a:t>folderAA</a:t>
            </a:r>
            <a:endParaRPr sz="1700" dirty="0"/>
          </a:p>
        </p:txBody>
      </p:sp>
      <p:sp>
        <p:nvSpPr>
          <p:cNvPr id="170" name="Google Shape;170;ga6ec409bcb_0_44"/>
          <p:cNvSpPr txBox="1">
            <a:spLocks noGrp="1"/>
          </p:cNvSpPr>
          <p:nvPr>
            <p:ph type="title" idx="4294967295"/>
          </p:nvPr>
        </p:nvSpPr>
        <p:spPr>
          <a:xfrm>
            <a:off x="2859753" y="3989973"/>
            <a:ext cx="212561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cd ./folderA/folderAA</a:t>
            </a:r>
            <a:endParaRPr sz="170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026841F-1B2F-4934-BE78-AADC9CDAACF9}"/>
              </a:ext>
            </a:extLst>
          </p:cNvPr>
          <p:cNvCxnSpPr>
            <a:cxnSpLocks/>
            <a:stCxn id="154" idx="3"/>
            <a:endCxn id="157" idx="0"/>
          </p:cNvCxnSpPr>
          <p:nvPr/>
        </p:nvCxnSpPr>
        <p:spPr>
          <a:xfrm>
            <a:off x="5419852" y="2421839"/>
            <a:ext cx="2554669" cy="858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3B16C8B-604D-4CD3-AA9B-14CC1EDCB7B2}"/>
              </a:ext>
            </a:extLst>
          </p:cNvPr>
          <p:cNvCxnSpPr>
            <a:cxnSpLocks/>
          </p:cNvCxnSpPr>
          <p:nvPr/>
        </p:nvCxnSpPr>
        <p:spPr>
          <a:xfrm rot="10800000">
            <a:off x="5419852" y="2498757"/>
            <a:ext cx="1842389" cy="1041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23DA5E5-8B3D-4668-BBC8-EB23EDF8FF0C}"/>
              </a:ext>
            </a:extLst>
          </p:cNvPr>
          <p:cNvCxnSpPr>
            <a:cxnSpLocks/>
          </p:cNvCxnSpPr>
          <p:nvPr/>
        </p:nvCxnSpPr>
        <p:spPr>
          <a:xfrm rot="10800000">
            <a:off x="2281561" y="2515115"/>
            <a:ext cx="2314519" cy="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F71C2A8-7C89-40BC-8FA6-D53D7AB35EC2}"/>
              </a:ext>
            </a:extLst>
          </p:cNvPr>
          <p:cNvCxnSpPr>
            <a:cxnSpLocks/>
            <a:stCxn id="154" idx="2"/>
            <a:endCxn id="166" idx="3"/>
          </p:cNvCxnSpPr>
          <p:nvPr/>
        </p:nvCxnSpPr>
        <p:spPr>
          <a:xfrm rot="5400000">
            <a:off x="3027346" y="2326128"/>
            <a:ext cx="1687777" cy="2273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D419179-85A5-429A-B721-F960765D6CB3}"/>
              </a:ext>
            </a:extLst>
          </p:cNvPr>
          <p:cNvCxnSpPr>
            <a:cxnSpLocks/>
            <a:stCxn id="166" idx="2"/>
          </p:cNvCxnSpPr>
          <p:nvPr/>
        </p:nvCxnSpPr>
        <p:spPr>
          <a:xfrm rot="5400000" flipH="1" flipV="1">
            <a:off x="2388192" y="1812215"/>
            <a:ext cx="1987644" cy="3599626"/>
          </a:xfrm>
          <a:prstGeom prst="bentConnector4">
            <a:avLst>
              <a:gd name="adj1" fmla="val -28920"/>
              <a:gd name="adj2" fmla="val 10004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Google Shape;161;ga6ec409bcb_0_44">
            <a:extLst>
              <a:ext uri="{FF2B5EF4-FFF2-40B4-BE49-F238E27FC236}">
                <a16:creationId xmlns:a16="http://schemas.microsoft.com/office/drawing/2014/main" id="{3C855BE2-6FBC-43B1-A598-242D7E2B6C2D}"/>
              </a:ext>
            </a:extLst>
          </p:cNvPr>
          <p:cNvSpPr txBox="1">
            <a:spLocks/>
          </p:cNvSpPr>
          <p:nvPr/>
        </p:nvSpPr>
        <p:spPr>
          <a:xfrm>
            <a:off x="2779452" y="5179524"/>
            <a:ext cx="17925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700" dirty="0"/>
              <a:t>cd OR cd ../../../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8E53BAD-A4F1-452B-BF99-38C649F32C61}"/>
              </a:ext>
            </a:extLst>
          </p:cNvPr>
          <p:cNvCxnSpPr>
            <a:stCxn id="166" idx="0"/>
            <a:endCxn id="156" idx="2"/>
          </p:cNvCxnSpPr>
          <p:nvPr/>
        </p:nvCxnSpPr>
        <p:spPr>
          <a:xfrm flipV="1">
            <a:off x="1582201" y="2720168"/>
            <a:ext cx="25234" cy="128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Google Shape;161;ga6ec409bcb_0_44">
            <a:extLst>
              <a:ext uri="{FF2B5EF4-FFF2-40B4-BE49-F238E27FC236}">
                <a16:creationId xmlns:a16="http://schemas.microsoft.com/office/drawing/2014/main" id="{DE1F83C1-2A54-48FF-BF96-45AC1108879B}"/>
              </a:ext>
            </a:extLst>
          </p:cNvPr>
          <p:cNvSpPr txBox="1">
            <a:spLocks/>
          </p:cNvSpPr>
          <p:nvPr/>
        </p:nvSpPr>
        <p:spPr>
          <a:xfrm>
            <a:off x="1649213" y="3130377"/>
            <a:ext cx="59538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700"/>
              <a:t>cd ..</a:t>
            </a:r>
            <a:endParaRPr lang="en-US" sz="17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EF0EF8B-588E-40AA-A965-7C2FE689DB3D}"/>
              </a:ext>
            </a:extLst>
          </p:cNvPr>
          <p:cNvCxnSpPr>
            <a:cxnSpLocks/>
          </p:cNvCxnSpPr>
          <p:nvPr/>
        </p:nvCxnSpPr>
        <p:spPr>
          <a:xfrm>
            <a:off x="2281561" y="2340917"/>
            <a:ext cx="2314519" cy="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Google Shape;161;ga6ec409bcb_0_44">
            <a:extLst>
              <a:ext uri="{FF2B5EF4-FFF2-40B4-BE49-F238E27FC236}">
                <a16:creationId xmlns:a16="http://schemas.microsoft.com/office/drawing/2014/main" id="{3C9D9B55-B300-4C5F-8244-36A457BCF35F}"/>
              </a:ext>
            </a:extLst>
          </p:cNvPr>
          <p:cNvSpPr txBox="1">
            <a:spLocks/>
          </p:cNvSpPr>
          <p:nvPr/>
        </p:nvSpPr>
        <p:spPr>
          <a:xfrm>
            <a:off x="3077146" y="1977738"/>
            <a:ext cx="59538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700"/>
              <a:t>cd ..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On-screen Show (4:3)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Console</vt:lpstr>
      <vt:lpstr>Office Theme</vt:lpstr>
      <vt:lpstr>Lesson #002 (Lab) CYGWIN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“cd ../” or “cd ..” is to represent going to the previous directory for “cd ./name” is to represent going to the sub-directory/next directory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2021-05-15T04:06:46Z</dcterms:created>
  <dcterms:modified xsi:type="dcterms:W3CDTF">2021-12-21T08:44:55Z</dcterms:modified>
</cp:coreProperties>
</file>