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3" r:id="rId37"/>
    <p:sldId id="295" r:id="rId38"/>
    <p:sldId id="294" r:id="rId39"/>
    <p:sldId id="291" r:id="rId4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irjr9FNAlHY3b1byYQ+K2SUPWU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074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onlinedocs/gcc/Warning-Op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ckoverflow.com/questions/17480543/why-do-ansi-and-std-c11-conflict-in-g#:~:text=So%20if%20you%20want%20to,before%20later%20features%20were%20added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6e89f6c98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a6e89f6c98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a6e89f6c98_0_2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6aa5298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a6aa5298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a6aa5298e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6aa5298e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a6aa5298e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(W flag)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https://gcc.gnu.org/onlinedocs/gcc/Warning-Options.html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(ansi)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https://stackoverflow.com/questions/17480543/why-do-ansi-and-std-c11-conflict-in-g#:~:text=So%20if%20you%20want%20to,before%20later%20features%20were%20added</a:t>
            </a:r>
            <a:r>
              <a:rPr lang="en-US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ga6aa5298e8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6aa5298e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a6aa5298e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6e89f6c9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a6e89f6c9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a6e89f6c98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966bfbc4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a966bfbc4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a966bfbc49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6e89f6c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a6e89f6c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ga6e89f6c98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6e89f6c9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a6e89f6c9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ga6e89f6c98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6e89f6c9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a6e89f6c9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a6e89f6c98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6e89f6c9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ga6e89f6c9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93871e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c693871e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gc693871e9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6e89f6c9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a6e89f6c9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a6e89f6c98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28b7f098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b28b7f098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gb28b7f098c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6e89f6c9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a6e89f6c9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a6e89f6c98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6e89f6c9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a6e89f6c9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ga6e89f6c98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6e89f6c9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ga6e89f6c9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6e89f6c9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a6e89f6c9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ga6e89f6c98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28b7f098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gb28b7f098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gb28b7f098c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6e89f6c98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a6e89f6c98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ga6e89f6c98_0_1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6e89f6c9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a6e89f6c9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6e89f6c98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a6e89f6c98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ga6e89f6c98_0_1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5faaf223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a5faaf223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a5faaf2238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28b7f098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b28b7f098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gb28b7f098c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6e89f6c9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a6e89f6c9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ga6e89f6c98_0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6e89f6c98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ga6e89f6c98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ga6e89f6c98_0_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6e89f6c98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a6e89f6c98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ga6e89f6c98_0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c693871e9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gc693871e9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c693871e9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gc693871e9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gc693871e97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28b7f098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b28b7f098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gb28b7f098c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28b7f098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b28b7f098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gb28b7f098c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28b7f098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b28b7f098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gb28b7f098c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c693871e9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gc693871e9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5" name="Google Shape;445;gc693871e97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aa5298e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6aa5298e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a6aa5298e8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fc76962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9fc76962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9fc7696216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fc769621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9fc769621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9fc7696216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fc769621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9fc769621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9fc7696216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fc769621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9fc769621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9fc769621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6aa5298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a6aa5298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25" y="4406900"/>
            <a:ext cx="7772400" cy="20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Stages of Compiling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Learn Programming Basics (C Language)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85BFEF-3F73-4AF0-9578-5388434CFF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6e89f6c98_0_260"/>
          <p:cNvSpPr/>
          <p:nvPr/>
        </p:nvSpPr>
        <p:spPr>
          <a:xfrm>
            <a:off x="2034400" y="803546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file (source code):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.txt, .c, .cpp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a6e89f6c98_0_260"/>
          <p:cNvSpPr/>
          <p:nvPr/>
        </p:nvSpPr>
        <p:spPr>
          <a:xfrm>
            <a:off x="5687050" y="1481015"/>
            <a:ext cx="2095500" cy="39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a6e89f6c98_0_260"/>
          <p:cNvSpPr/>
          <p:nvPr/>
        </p:nvSpPr>
        <p:spPr>
          <a:xfrm>
            <a:off x="5660452" y="2600053"/>
            <a:ext cx="2095500" cy="354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a6e89f6c98_0_260"/>
          <p:cNvSpPr/>
          <p:nvPr/>
        </p:nvSpPr>
        <p:spPr>
          <a:xfrm>
            <a:off x="2715250" y="1904988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source codes (#include, #define, inline etc…)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a6e89f6c98_0_260"/>
          <p:cNvSpPr/>
          <p:nvPr/>
        </p:nvSpPr>
        <p:spPr>
          <a:xfrm>
            <a:off x="2718125" y="3006452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.s file (Assembly code)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a6e89f6c98_0_260"/>
          <p:cNvSpPr/>
          <p:nvPr/>
        </p:nvSpPr>
        <p:spPr>
          <a:xfrm>
            <a:off x="5625946" y="3729952"/>
            <a:ext cx="2095500" cy="397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Assembling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a6e89f6c98_0_260"/>
          <p:cNvSpPr/>
          <p:nvPr/>
        </p:nvSpPr>
        <p:spPr>
          <a:xfrm>
            <a:off x="2715250" y="4207920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.o file (Object code in binaries)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a6e89f6c98_0_260"/>
          <p:cNvSpPr/>
          <p:nvPr/>
        </p:nvSpPr>
        <p:spPr>
          <a:xfrm>
            <a:off x="5634573" y="4935375"/>
            <a:ext cx="2095500" cy="390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a6e89f6c98_0_260"/>
          <p:cNvSpPr/>
          <p:nvPr/>
        </p:nvSpPr>
        <p:spPr>
          <a:xfrm>
            <a:off x="2718125" y="5410188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.exe file (Executable file)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ga6e89f6c98_0_260"/>
          <p:cNvCxnSpPr>
            <a:stCxn id="156" idx="2"/>
            <a:endCxn id="159" idx="0"/>
          </p:cNvCxnSpPr>
          <p:nvPr/>
        </p:nvCxnSpPr>
        <p:spPr>
          <a:xfrm>
            <a:off x="3710800" y="1447046"/>
            <a:ext cx="681000" cy="457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6" name="Google Shape;166;ga6e89f6c98_0_260"/>
          <p:cNvCxnSpPr>
            <a:stCxn id="159" idx="2"/>
            <a:endCxn id="160" idx="0"/>
          </p:cNvCxnSpPr>
          <p:nvPr/>
        </p:nvCxnSpPr>
        <p:spPr>
          <a:xfrm>
            <a:off x="4391650" y="2548488"/>
            <a:ext cx="3000" cy="458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7" name="Google Shape;167;ga6e89f6c98_0_260"/>
          <p:cNvCxnSpPr>
            <a:stCxn id="160" idx="2"/>
            <a:endCxn id="162" idx="0"/>
          </p:cNvCxnSpPr>
          <p:nvPr/>
        </p:nvCxnSpPr>
        <p:spPr>
          <a:xfrm flipH="1">
            <a:off x="4391525" y="3649952"/>
            <a:ext cx="3000" cy="558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8" name="Google Shape;168;ga6e89f6c98_0_260"/>
          <p:cNvCxnSpPr>
            <a:stCxn id="162" idx="2"/>
            <a:endCxn id="164" idx="0"/>
          </p:cNvCxnSpPr>
          <p:nvPr/>
        </p:nvCxnSpPr>
        <p:spPr>
          <a:xfrm>
            <a:off x="4391650" y="4851420"/>
            <a:ext cx="3000" cy="558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9" name="Google Shape;169;ga6e89f6c98_0_260"/>
          <p:cNvCxnSpPr>
            <a:stCxn id="156" idx="1"/>
            <a:endCxn id="164" idx="1"/>
          </p:cNvCxnSpPr>
          <p:nvPr/>
        </p:nvCxnSpPr>
        <p:spPr>
          <a:xfrm>
            <a:off x="2034400" y="1125296"/>
            <a:ext cx="683700" cy="4606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ga6e89f6c98_0_260"/>
          <p:cNvSpPr txBox="1"/>
          <p:nvPr/>
        </p:nvSpPr>
        <p:spPr>
          <a:xfrm>
            <a:off x="1215975" y="2772375"/>
            <a:ext cx="99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“Compile your code”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10F0E8-61A2-4615-B4FD-2EAC6111B5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a6aa5298e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375" y="1256925"/>
            <a:ext cx="3917450" cy="19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a6aa5298e8_0_0"/>
          <p:cNvSpPr txBox="1"/>
          <p:nvPr/>
        </p:nvSpPr>
        <p:spPr>
          <a:xfrm>
            <a:off x="4572000" y="2132327"/>
            <a:ext cx="42825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&lt;- prints the string “peko peko”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a6aa5298e8_0_0"/>
          <p:cNvSpPr txBox="1"/>
          <p:nvPr/>
        </p:nvSpPr>
        <p:spPr>
          <a:xfrm>
            <a:off x="3607325" y="5460125"/>
            <a:ext cx="4069800" cy="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and run, it should print “peko peko”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a6aa5298e8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38" y="4834713"/>
            <a:ext cx="8248877" cy="5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a6aa5298e8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8025" y="5412925"/>
            <a:ext cx="2824267" cy="9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a6aa5298e8_0_0"/>
          <p:cNvSpPr txBox="1"/>
          <p:nvPr/>
        </p:nvSpPr>
        <p:spPr>
          <a:xfrm>
            <a:off x="493375" y="3464826"/>
            <a:ext cx="82488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with this command line, follow by the file “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Werror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-Wall -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Wextra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-pedantic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a.c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program command line: ./a.exe OR ./a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9525FE-E4E8-436B-9B34-757886B983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10" name="Google Shape;109;ga6aa5298e8_0_4">
            <a:extLst>
              <a:ext uri="{FF2B5EF4-FFF2-40B4-BE49-F238E27FC236}">
                <a16:creationId xmlns:a16="http://schemas.microsoft.com/office/drawing/2014/main" id="{20A9BE47-258B-4087-AEB8-033D02205673}"/>
              </a:ext>
            </a:extLst>
          </p:cNvPr>
          <p:cNvSpPr txBox="1"/>
          <p:nvPr/>
        </p:nvSpPr>
        <p:spPr>
          <a:xfrm>
            <a:off x="493375" y="485075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SG" sz="2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printing out a “string literal”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a6aa5298e8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038" y="1039113"/>
            <a:ext cx="8248877" cy="5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a6aa5298e8_0_16"/>
          <p:cNvSpPr txBox="1"/>
          <p:nvPr/>
        </p:nvSpPr>
        <p:spPr>
          <a:xfrm>
            <a:off x="493375" y="1669150"/>
            <a:ext cx="8338200" cy="28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(run the C compiler program)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Werror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(flag, make all warnings into errors)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-Wall (flag, enables all warnings flag)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Wextra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(flag, enables more extra warnings flag)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(flag, 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standalizse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flag enable)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-pedantic (flag, enable warning flag)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a.c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(filename)</a:t>
            </a:r>
          </a:p>
        </p:txBody>
      </p:sp>
      <p:sp>
        <p:nvSpPr>
          <p:cNvPr id="191" name="Google Shape;191;ga6aa5298e8_0_16"/>
          <p:cNvSpPr txBox="1"/>
          <p:nvPr/>
        </p:nvSpPr>
        <p:spPr>
          <a:xfrm>
            <a:off x="854700" y="4664875"/>
            <a:ext cx="7434600" cy="104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purpose of learning, strict rules to follows during compiling to learn better, compiling arguments may change accordingly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0A4C67-978F-4EB1-B535-5F117A001D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9" name="Google Shape;109;ga6aa5298e8_0_4">
            <a:extLst>
              <a:ext uri="{FF2B5EF4-FFF2-40B4-BE49-F238E27FC236}">
                <a16:creationId xmlns:a16="http://schemas.microsoft.com/office/drawing/2014/main" id="{06FD0CD0-1067-42B5-AF16-1C28819C5FEC}"/>
              </a:ext>
            </a:extLst>
          </p:cNvPr>
          <p:cNvSpPr txBox="1"/>
          <p:nvPr/>
        </p:nvSpPr>
        <p:spPr>
          <a:xfrm>
            <a:off x="493375" y="485075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SG" sz="2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this mean?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6aa5298e8_0_28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Pre-processing stage</a:t>
            </a:r>
            <a:endParaRPr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0B029-80D4-456A-9CDF-138931D629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6e89f6c98_0_7"/>
          <p:cNvSpPr/>
          <p:nvPr/>
        </p:nvSpPr>
        <p:spPr>
          <a:xfrm>
            <a:off x="2715250" y="804321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file (source code):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.txt, .c, .cpp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a6e89f6c98_0_7"/>
          <p:cNvSpPr/>
          <p:nvPr/>
        </p:nvSpPr>
        <p:spPr>
          <a:xfrm>
            <a:off x="5687050" y="1481015"/>
            <a:ext cx="2095500" cy="39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a6e89f6c98_0_7"/>
          <p:cNvSpPr/>
          <p:nvPr/>
        </p:nvSpPr>
        <p:spPr>
          <a:xfrm>
            <a:off x="5660452" y="2600053"/>
            <a:ext cx="2095500" cy="354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a6e89f6c98_0_7"/>
          <p:cNvSpPr/>
          <p:nvPr/>
        </p:nvSpPr>
        <p:spPr>
          <a:xfrm>
            <a:off x="2715250" y="1904988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source codes (#include, #define, inline etc…)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a6e89f6c98_0_7"/>
          <p:cNvSpPr/>
          <p:nvPr/>
        </p:nvSpPr>
        <p:spPr>
          <a:xfrm>
            <a:off x="2718125" y="3006452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.s file (Assembly code)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a6e89f6c98_0_7"/>
          <p:cNvSpPr/>
          <p:nvPr/>
        </p:nvSpPr>
        <p:spPr>
          <a:xfrm>
            <a:off x="5625946" y="3729952"/>
            <a:ext cx="2095500" cy="397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Assembling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a6e89f6c98_0_7"/>
          <p:cNvSpPr/>
          <p:nvPr/>
        </p:nvSpPr>
        <p:spPr>
          <a:xfrm>
            <a:off x="2715250" y="4207920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.o file (Object code in binaries)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a6e89f6c98_0_7"/>
          <p:cNvSpPr/>
          <p:nvPr/>
        </p:nvSpPr>
        <p:spPr>
          <a:xfrm>
            <a:off x="5634573" y="4935375"/>
            <a:ext cx="2095500" cy="390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a6e89f6c98_0_7"/>
          <p:cNvSpPr/>
          <p:nvPr/>
        </p:nvSpPr>
        <p:spPr>
          <a:xfrm>
            <a:off x="2718125" y="5410188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.exe file (Executable file)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ga6e89f6c98_0_7"/>
          <p:cNvCxnSpPr>
            <a:stCxn id="202" idx="2"/>
            <a:endCxn id="205" idx="0"/>
          </p:cNvCxnSpPr>
          <p:nvPr/>
        </p:nvCxnSpPr>
        <p:spPr>
          <a:xfrm>
            <a:off x="4391650" y="1447821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2" name="Google Shape;212;ga6e89f6c98_0_7"/>
          <p:cNvCxnSpPr>
            <a:stCxn id="205" idx="2"/>
            <a:endCxn id="206" idx="0"/>
          </p:cNvCxnSpPr>
          <p:nvPr/>
        </p:nvCxnSpPr>
        <p:spPr>
          <a:xfrm>
            <a:off x="4391650" y="2548488"/>
            <a:ext cx="3000" cy="458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3" name="Google Shape;213;ga6e89f6c98_0_7"/>
          <p:cNvCxnSpPr>
            <a:stCxn id="206" idx="2"/>
            <a:endCxn id="208" idx="0"/>
          </p:cNvCxnSpPr>
          <p:nvPr/>
        </p:nvCxnSpPr>
        <p:spPr>
          <a:xfrm flipH="1">
            <a:off x="4391525" y="3649952"/>
            <a:ext cx="3000" cy="558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4" name="Google Shape;214;ga6e89f6c98_0_7"/>
          <p:cNvCxnSpPr>
            <a:stCxn id="208" idx="2"/>
            <a:endCxn id="210" idx="0"/>
          </p:cNvCxnSpPr>
          <p:nvPr/>
        </p:nvCxnSpPr>
        <p:spPr>
          <a:xfrm>
            <a:off x="4391650" y="4851420"/>
            <a:ext cx="3000" cy="558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EE0605-81B7-4896-A568-1D1DAD40FD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966bfbc49_3_0"/>
          <p:cNvSpPr txBox="1"/>
          <p:nvPr/>
        </p:nvSpPr>
        <p:spPr>
          <a:xfrm>
            <a:off x="557125" y="1199500"/>
            <a:ext cx="8240100" cy="140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Libraries,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comments from all compiling files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0AF88-67A5-47D2-801D-ECF3860312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6" name="Google Shape;109;ga6aa5298e8_0_4">
            <a:extLst>
              <a:ext uri="{FF2B5EF4-FFF2-40B4-BE49-F238E27FC236}">
                <a16:creationId xmlns:a16="http://schemas.microsoft.com/office/drawing/2014/main" id="{F7900602-21F7-47F1-B5D2-56153E714D8E}"/>
              </a:ext>
            </a:extLst>
          </p:cNvPr>
          <p:cNvSpPr txBox="1"/>
          <p:nvPr/>
        </p:nvSpPr>
        <p:spPr>
          <a:xfrm>
            <a:off x="493375" y="485075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 Stage</a:t>
            </a: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a6e89f6c98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00" y="5190250"/>
            <a:ext cx="8338200" cy="61586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a6e89f6c98_0_28"/>
          <p:cNvSpPr txBox="1"/>
          <p:nvPr/>
        </p:nvSpPr>
        <p:spPr>
          <a:xfrm>
            <a:off x="402900" y="4086700"/>
            <a:ext cx="83382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this command: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a.c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see or observe?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ga6e89f6c98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00" y="795225"/>
            <a:ext cx="3672425" cy="26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a6e89f6c98_0_28"/>
          <p:cNvSpPr txBox="1"/>
          <p:nvPr/>
        </p:nvSpPr>
        <p:spPr>
          <a:xfrm>
            <a:off x="4275962" y="794018"/>
            <a:ext cx="3819476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this code into a.c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D3165F-9597-44F9-9C39-35AB2AEF21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6e89f6c98_0_40"/>
          <p:cNvSpPr txBox="1"/>
          <p:nvPr/>
        </p:nvSpPr>
        <p:spPr>
          <a:xfrm>
            <a:off x="339900" y="136525"/>
            <a:ext cx="83382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found a very long chunk of code at the top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a6e89f6c98_0_40"/>
          <p:cNvSpPr txBox="1"/>
          <p:nvPr/>
        </p:nvSpPr>
        <p:spPr>
          <a:xfrm>
            <a:off x="402900" y="3869625"/>
            <a:ext cx="83382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very bottom you should see this: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a6e89f6c98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00" y="740088"/>
            <a:ext cx="3630161" cy="291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a6e89f6c98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00" y="4543500"/>
            <a:ext cx="3724275" cy="19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F6BC6-1109-47DA-8860-D11B9A8930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6e89f6c98_0_51"/>
          <p:cNvSpPr txBox="1"/>
          <p:nvPr/>
        </p:nvSpPr>
        <p:spPr>
          <a:xfrm>
            <a:off x="402900" y="149550"/>
            <a:ext cx="83382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Sees something familiar?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ga6e89f6c98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00" y="740088"/>
            <a:ext cx="3630161" cy="291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a6e89f6c98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00" y="4543500"/>
            <a:ext cx="3724275" cy="19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a6e89f6c98_0_51"/>
          <p:cNvSpPr/>
          <p:nvPr/>
        </p:nvSpPr>
        <p:spPr>
          <a:xfrm>
            <a:off x="1677475" y="1430800"/>
            <a:ext cx="1411200" cy="394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a6e89f6c98_0_51"/>
          <p:cNvSpPr/>
          <p:nvPr/>
        </p:nvSpPr>
        <p:spPr>
          <a:xfrm>
            <a:off x="1855100" y="5219975"/>
            <a:ext cx="1411200" cy="394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37639-D823-4CB3-83CE-12C4E131FE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C4C9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6e89f6c98_0_78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Compile stage</a:t>
            </a:r>
            <a:endParaRPr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FACA98-5CBA-484C-B4CB-C1D64B7B93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93871e97_0_0"/>
          <p:cNvSpPr txBox="1"/>
          <p:nvPr/>
        </p:nvSpPr>
        <p:spPr>
          <a:xfrm>
            <a:off x="493375" y="485075"/>
            <a:ext cx="8338200" cy="59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2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22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understand when, where and what errors are occurs at which stage in programming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22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the stages of how your code is being compiled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135838-74F6-485B-AA73-303102CA10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6e89f6c98_0_61"/>
          <p:cNvSpPr/>
          <p:nvPr/>
        </p:nvSpPr>
        <p:spPr>
          <a:xfrm>
            <a:off x="2715250" y="804321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file (source code):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.txt, .c, .cpp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a6e89f6c98_0_61"/>
          <p:cNvSpPr/>
          <p:nvPr/>
        </p:nvSpPr>
        <p:spPr>
          <a:xfrm>
            <a:off x="5687050" y="1481015"/>
            <a:ext cx="2095500" cy="39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Pre-processing (-E)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a6e89f6c98_0_61"/>
          <p:cNvSpPr/>
          <p:nvPr/>
        </p:nvSpPr>
        <p:spPr>
          <a:xfrm>
            <a:off x="5660452" y="2600053"/>
            <a:ext cx="2095500" cy="354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a6e89f6c98_0_61"/>
          <p:cNvSpPr/>
          <p:nvPr/>
        </p:nvSpPr>
        <p:spPr>
          <a:xfrm>
            <a:off x="2715250" y="1904988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source codes (#include, #define, inline etc…)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a6e89f6c98_0_61"/>
          <p:cNvSpPr/>
          <p:nvPr/>
        </p:nvSpPr>
        <p:spPr>
          <a:xfrm>
            <a:off x="2718125" y="3006452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.s file (Assembly code)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a6e89f6c98_0_61"/>
          <p:cNvSpPr/>
          <p:nvPr/>
        </p:nvSpPr>
        <p:spPr>
          <a:xfrm>
            <a:off x="5625946" y="3729952"/>
            <a:ext cx="2095500" cy="397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Assembling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a6e89f6c98_0_61"/>
          <p:cNvSpPr/>
          <p:nvPr/>
        </p:nvSpPr>
        <p:spPr>
          <a:xfrm>
            <a:off x="2715250" y="4207920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.o file (Object code in binaries)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a6e89f6c98_0_61"/>
          <p:cNvSpPr/>
          <p:nvPr/>
        </p:nvSpPr>
        <p:spPr>
          <a:xfrm>
            <a:off x="5634573" y="4935375"/>
            <a:ext cx="2095500" cy="390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a6e89f6c98_0_61"/>
          <p:cNvSpPr/>
          <p:nvPr/>
        </p:nvSpPr>
        <p:spPr>
          <a:xfrm>
            <a:off x="2718125" y="5410188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.exe file (Executable file)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ga6e89f6c98_0_61"/>
          <p:cNvCxnSpPr>
            <a:stCxn id="260" idx="2"/>
            <a:endCxn id="263" idx="0"/>
          </p:cNvCxnSpPr>
          <p:nvPr/>
        </p:nvCxnSpPr>
        <p:spPr>
          <a:xfrm>
            <a:off x="4391650" y="1447821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0" name="Google Shape;270;ga6e89f6c98_0_61"/>
          <p:cNvCxnSpPr>
            <a:stCxn id="263" idx="2"/>
            <a:endCxn id="264" idx="0"/>
          </p:cNvCxnSpPr>
          <p:nvPr/>
        </p:nvCxnSpPr>
        <p:spPr>
          <a:xfrm>
            <a:off x="4391650" y="2548488"/>
            <a:ext cx="3000" cy="458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1" name="Google Shape;271;ga6e89f6c98_0_61"/>
          <p:cNvCxnSpPr>
            <a:stCxn id="264" idx="2"/>
            <a:endCxn id="266" idx="0"/>
          </p:cNvCxnSpPr>
          <p:nvPr/>
        </p:nvCxnSpPr>
        <p:spPr>
          <a:xfrm flipH="1">
            <a:off x="4391525" y="3649952"/>
            <a:ext cx="3000" cy="558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2" name="Google Shape;272;ga6e89f6c98_0_61"/>
          <p:cNvCxnSpPr>
            <a:stCxn id="266" idx="2"/>
            <a:endCxn id="268" idx="0"/>
          </p:cNvCxnSpPr>
          <p:nvPr/>
        </p:nvCxnSpPr>
        <p:spPr>
          <a:xfrm>
            <a:off x="4391650" y="4851420"/>
            <a:ext cx="3000" cy="558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48E5E2-E63E-4709-83C2-1AE3EC9BE5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28b7f098c_0_83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Compiling Stage</a:t>
            </a:r>
            <a:endParaRPr sz="28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b28b7f098c_0_83"/>
          <p:cNvSpPr txBox="1"/>
          <p:nvPr/>
        </p:nvSpPr>
        <p:spPr>
          <a:xfrm>
            <a:off x="493375" y="1869650"/>
            <a:ext cx="8338200" cy="27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 of C code into Assembly 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9651A7-B5A5-409D-9BD3-60831DB85A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6e89f6c98_0_82"/>
          <p:cNvSpPr txBox="1"/>
          <p:nvPr/>
        </p:nvSpPr>
        <p:spPr>
          <a:xfrm>
            <a:off x="402900" y="406075"/>
            <a:ext cx="83382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this command: </a:t>
            </a: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-s a.c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ga6e89f6c98_0_82"/>
          <p:cNvPicPr preferRelativeResize="0"/>
          <p:nvPr/>
        </p:nvPicPr>
        <p:blipFill rotWithShape="1">
          <a:blip r:embed="rId3">
            <a:alphaModFix/>
          </a:blip>
          <a:srcRect b="21222"/>
          <a:stretch/>
        </p:blipFill>
        <p:spPr>
          <a:xfrm>
            <a:off x="497750" y="1399750"/>
            <a:ext cx="4857950" cy="7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a6e89f6c98_0_82"/>
          <p:cNvSpPr txBox="1"/>
          <p:nvPr/>
        </p:nvSpPr>
        <p:spPr>
          <a:xfrm>
            <a:off x="402900" y="2863125"/>
            <a:ext cx="83382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“</a:t>
            </a: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a.s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file should be generate in your pwd, open the file with notepad++ or notepad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DE0B7F-3F37-4E32-BD36-9FA0D4400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6e89f6c98_0_103"/>
          <p:cNvSpPr txBox="1"/>
          <p:nvPr/>
        </p:nvSpPr>
        <p:spPr>
          <a:xfrm>
            <a:off x="402900" y="317275"/>
            <a:ext cx="83382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sees a bunch of </a:t>
            </a:r>
            <a:r>
              <a:rPr lang="en-US" sz="25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-US" sz="25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arguments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a.k.a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low-level language (still human readable codes)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ga6e89f6c98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00" y="1622800"/>
            <a:ext cx="4800600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a6e89f6c98_0_103"/>
          <p:cNvSpPr/>
          <p:nvPr/>
        </p:nvSpPr>
        <p:spPr>
          <a:xfrm>
            <a:off x="779525" y="3572200"/>
            <a:ext cx="582300" cy="2965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a6e89f6c98_0_103"/>
          <p:cNvSpPr/>
          <p:nvPr/>
        </p:nvSpPr>
        <p:spPr>
          <a:xfrm>
            <a:off x="1420950" y="3572200"/>
            <a:ext cx="4035900" cy="2965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a6e89f6c98_0_103"/>
          <p:cNvSpPr txBox="1"/>
          <p:nvPr/>
        </p:nvSpPr>
        <p:spPr>
          <a:xfrm>
            <a:off x="5742950" y="1856625"/>
            <a:ext cx="32550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stage, High-level language is converted into assembly code, which is to be prepared to be converted into opcode and operands, in binaries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(machine code)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2F77C7-1A1C-4F83-A7E4-69937B419F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6e89f6c98_0_114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Assembling stage</a:t>
            </a:r>
            <a:endParaRPr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9475BA-5A4F-4286-BBCD-E20E8096FD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6e89f6c98_0_118"/>
          <p:cNvSpPr/>
          <p:nvPr/>
        </p:nvSpPr>
        <p:spPr>
          <a:xfrm>
            <a:off x="2715250" y="804321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file (source code):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.txt, .c, .cpp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a6e89f6c98_0_118"/>
          <p:cNvSpPr/>
          <p:nvPr/>
        </p:nvSpPr>
        <p:spPr>
          <a:xfrm>
            <a:off x="5687050" y="1481015"/>
            <a:ext cx="2095500" cy="39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Pre-processing (-E)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a6e89f6c98_0_118"/>
          <p:cNvSpPr/>
          <p:nvPr/>
        </p:nvSpPr>
        <p:spPr>
          <a:xfrm>
            <a:off x="5660452" y="2600053"/>
            <a:ext cx="2095500" cy="354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Compiling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(-s or -S)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a6e89f6c98_0_118"/>
          <p:cNvSpPr/>
          <p:nvPr/>
        </p:nvSpPr>
        <p:spPr>
          <a:xfrm>
            <a:off x="2715250" y="1904988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source codes (#include, #define, inline etc…)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a6e89f6c98_0_118"/>
          <p:cNvSpPr/>
          <p:nvPr/>
        </p:nvSpPr>
        <p:spPr>
          <a:xfrm>
            <a:off x="2718125" y="3006452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.s file (Assembly code)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a6e89f6c98_0_118"/>
          <p:cNvSpPr/>
          <p:nvPr/>
        </p:nvSpPr>
        <p:spPr>
          <a:xfrm>
            <a:off x="5625946" y="3729952"/>
            <a:ext cx="2095500" cy="397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Assembling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a6e89f6c98_0_118"/>
          <p:cNvSpPr/>
          <p:nvPr/>
        </p:nvSpPr>
        <p:spPr>
          <a:xfrm>
            <a:off x="2715250" y="4207920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.o file (Object code in binaries)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a6e89f6c98_0_118"/>
          <p:cNvSpPr/>
          <p:nvPr/>
        </p:nvSpPr>
        <p:spPr>
          <a:xfrm>
            <a:off x="5634573" y="4935375"/>
            <a:ext cx="2095500" cy="390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a6e89f6c98_0_118"/>
          <p:cNvSpPr/>
          <p:nvPr/>
        </p:nvSpPr>
        <p:spPr>
          <a:xfrm>
            <a:off x="2718125" y="5410188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.exe file (Executable file)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ga6e89f6c98_0_118"/>
          <p:cNvCxnSpPr>
            <a:stCxn id="308" idx="2"/>
            <a:endCxn id="311" idx="0"/>
          </p:cNvCxnSpPr>
          <p:nvPr/>
        </p:nvCxnSpPr>
        <p:spPr>
          <a:xfrm>
            <a:off x="4391650" y="1447821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8" name="Google Shape;318;ga6e89f6c98_0_118"/>
          <p:cNvCxnSpPr>
            <a:stCxn id="311" idx="2"/>
            <a:endCxn id="312" idx="0"/>
          </p:cNvCxnSpPr>
          <p:nvPr/>
        </p:nvCxnSpPr>
        <p:spPr>
          <a:xfrm>
            <a:off x="4391650" y="2548488"/>
            <a:ext cx="3000" cy="458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9" name="Google Shape;319;ga6e89f6c98_0_118"/>
          <p:cNvCxnSpPr>
            <a:stCxn id="312" idx="2"/>
            <a:endCxn id="314" idx="0"/>
          </p:cNvCxnSpPr>
          <p:nvPr/>
        </p:nvCxnSpPr>
        <p:spPr>
          <a:xfrm flipH="1">
            <a:off x="4391525" y="3649952"/>
            <a:ext cx="3000" cy="558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0" name="Google Shape;320;ga6e89f6c98_0_118"/>
          <p:cNvCxnSpPr>
            <a:stCxn id="314" idx="2"/>
            <a:endCxn id="316" idx="0"/>
          </p:cNvCxnSpPr>
          <p:nvPr/>
        </p:nvCxnSpPr>
        <p:spPr>
          <a:xfrm>
            <a:off x="4391650" y="4851420"/>
            <a:ext cx="3000" cy="558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53BDB-3791-4708-860F-B0675600D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28b7f098c_0_2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Assembling Stage</a:t>
            </a:r>
            <a:endParaRPr sz="2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b28b7f098c_0_2"/>
          <p:cNvSpPr txBox="1"/>
          <p:nvPr/>
        </p:nvSpPr>
        <p:spPr>
          <a:xfrm>
            <a:off x="493375" y="1869650"/>
            <a:ext cx="5763300" cy="27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 of into Assembly code into Incomplete machine code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C072D-FE21-4A22-9416-65554D5AF6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ga6e89f6c98_0_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00" y="1265800"/>
            <a:ext cx="3625725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a6e89f6c98_0_193"/>
          <p:cNvSpPr txBox="1"/>
          <p:nvPr/>
        </p:nvSpPr>
        <p:spPr>
          <a:xfrm>
            <a:off x="402900" y="406075"/>
            <a:ext cx="83382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this command: </a:t>
            </a: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-c a.c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a6e89f6c98_0_193"/>
          <p:cNvSpPr txBox="1"/>
          <p:nvPr/>
        </p:nvSpPr>
        <p:spPr>
          <a:xfrm>
            <a:off x="402900" y="2307050"/>
            <a:ext cx="83382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object file, “</a:t>
            </a: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a.o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should be generated, what you see are incomplete machine code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ga6e89f6c98_0_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00" y="3564675"/>
            <a:ext cx="6935950" cy="15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E8FB70-34A7-43F3-A202-E28EC20F33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7BA0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6e89f6c98_0_160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Linking stage</a:t>
            </a:r>
            <a:endParaRPr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B523-D26A-4110-A4DB-281FE49488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6e89f6c98_0_164"/>
          <p:cNvSpPr/>
          <p:nvPr/>
        </p:nvSpPr>
        <p:spPr>
          <a:xfrm>
            <a:off x="2715250" y="804321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file (source code):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.txt, .c, .cpp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a6e89f6c98_0_164"/>
          <p:cNvSpPr/>
          <p:nvPr/>
        </p:nvSpPr>
        <p:spPr>
          <a:xfrm>
            <a:off x="5687050" y="1481015"/>
            <a:ext cx="2095500" cy="39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Pre-processing (-E)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a6e89f6c98_0_164"/>
          <p:cNvSpPr/>
          <p:nvPr/>
        </p:nvSpPr>
        <p:spPr>
          <a:xfrm>
            <a:off x="5660452" y="2600053"/>
            <a:ext cx="2095500" cy="354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Compiling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(-s or -S)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a6e89f6c98_0_164"/>
          <p:cNvSpPr/>
          <p:nvPr/>
        </p:nvSpPr>
        <p:spPr>
          <a:xfrm>
            <a:off x="2715250" y="1904988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source codes (#include, #define, inline etc…)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a6e89f6c98_0_164"/>
          <p:cNvSpPr/>
          <p:nvPr/>
        </p:nvSpPr>
        <p:spPr>
          <a:xfrm>
            <a:off x="2718125" y="3006452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.s file (Assembly code)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a6e89f6c98_0_164"/>
          <p:cNvSpPr/>
          <p:nvPr/>
        </p:nvSpPr>
        <p:spPr>
          <a:xfrm>
            <a:off x="5625946" y="3729952"/>
            <a:ext cx="2095500" cy="397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Assembling (-c)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a6e89f6c98_0_164"/>
          <p:cNvSpPr/>
          <p:nvPr/>
        </p:nvSpPr>
        <p:spPr>
          <a:xfrm>
            <a:off x="2715250" y="4207920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.o file (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code)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a6e89f6c98_0_164"/>
          <p:cNvSpPr/>
          <p:nvPr/>
        </p:nvSpPr>
        <p:spPr>
          <a:xfrm>
            <a:off x="5634573" y="4935375"/>
            <a:ext cx="2095500" cy="390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Linking (gcc)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a6e89f6c98_0_164"/>
          <p:cNvSpPr/>
          <p:nvPr/>
        </p:nvSpPr>
        <p:spPr>
          <a:xfrm>
            <a:off x="2718125" y="5410188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.exe file (Executable file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binaries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ga6e89f6c98_0_164"/>
          <p:cNvCxnSpPr>
            <a:stCxn id="347" idx="2"/>
            <a:endCxn id="350" idx="0"/>
          </p:cNvCxnSpPr>
          <p:nvPr/>
        </p:nvCxnSpPr>
        <p:spPr>
          <a:xfrm>
            <a:off x="4391650" y="1447821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57" name="Google Shape;357;ga6e89f6c98_0_164"/>
          <p:cNvCxnSpPr>
            <a:stCxn id="350" idx="2"/>
            <a:endCxn id="351" idx="0"/>
          </p:cNvCxnSpPr>
          <p:nvPr/>
        </p:nvCxnSpPr>
        <p:spPr>
          <a:xfrm>
            <a:off x="4391650" y="2548488"/>
            <a:ext cx="3000" cy="458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58" name="Google Shape;358;ga6e89f6c98_0_164"/>
          <p:cNvCxnSpPr>
            <a:stCxn id="351" idx="2"/>
            <a:endCxn id="353" idx="0"/>
          </p:cNvCxnSpPr>
          <p:nvPr/>
        </p:nvCxnSpPr>
        <p:spPr>
          <a:xfrm flipH="1">
            <a:off x="4391525" y="3649952"/>
            <a:ext cx="3000" cy="558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59" name="Google Shape;359;ga6e89f6c98_0_164"/>
          <p:cNvCxnSpPr>
            <a:stCxn id="353" idx="2"/>
            <a:endCxn id="355" idx="0"/>
          </p:cNvCxnSpPr>
          <p:nvPr/>
        </p:nvCxnSpPr>
        <p:spPr>
          <a:xfrm>
            <a:off x="4391650" y="4851420"/>
            <a:ext cx="3000" cy="558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0B3D44-79D4-4B7E-AE19-00AE808C89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5faaf2238_0_93"/>
          <p:cNvSpPr txBox="1"/>
          <p:nvPr/>
        </p:nvSpPr>
        <p:spPr>
          <a:xfrm>
            <a:off x="493375" y="485075"/>
            <a:ext cx="8338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text file and rename it to “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(change its extension as well)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the snippet of code exactly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ga5faaf2238_0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067" y="1547908"/>
            <a:ext cx="3682183" cy="18556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AE7B86-0042-4384-AF30-D3A8339163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28b7f098c_0_89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Stage</a:t>
            </a:r>
            <a:endParaRPr sz="2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b28b7f098c_0_89"/>
          <p:cNvSpPr txBox="1"/>
          <p:nvPr/>
        </p:nvSpPr>
        <p:spPr>
          <a:xfrm>
            <a:off x="493375" y="1869650"/>
            <a:ext cx="8338200" cy="27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 of all incomplete machine code into one complete file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error happens here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means that a called “component” is missing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1A99CF-2A53-463C-955E-C1D8B4FFB5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ga6e89f6c98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25" y="799000"/>
            <a:ext cx="4192467" cy="25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a6e89f6c98_0_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975" y="799000"/>
            <a:ext cx="3447575" cy="17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a6e89f6c98_0_135"/>
          <p:cNvSpPr txBox="1"/>
          <p:nvPr/>
        </p:nvSpPr>
        <p:spPr>
          <a:xfrm>
            <a:off x="402900" y="149550"/>
            <a:ext cx="83382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these code into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respectively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ga6e89f6c98_0_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525" y="4118100"/>
            <a:ext cx="3625725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a6e89f6c98_0_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900" y="5480950"/>
            <a:ext cx="3625725" cy="572483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a6e89f6c98_0_135"/>
          <p:cNvSpPr txBox="1"/>
          <p:nvPr/>
        </p:nvSpPr>
        <p:spPr>
          <a:xfrm>
            <a:off x="402900" y="3429000"/>
            <a:ext cx="8338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this command: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-c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a.c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a6e89f6c98_0_135"/>
          <p:cNvSpPr txBox="1"/>
          <p:nvPr/>
        </p:nvSpPr>
        <p:spPr>
          <a:xfrm>
            <a:off x="402900" y="4724975"/>
            <a:ext cx="83382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this command: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-c b.c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8FC170-579C-4606-9922-3AB36A27DB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6e89f6c98_0_181"/>
          <p:cNvSpPr txBox="1"/>
          <p:nvPr/>
        </p:nvSpPr>
        <p:spPr>
          <a:xfrm>
            <a:off x="402900" y="369743"/>
            <a:ext cx="84780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object file should appear,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b.o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type the command: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a.o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b.o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ga6e89f6c98_0_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27" y="1632525"/>
            <a:ext cx="3812225" cy="703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a6e89f6c98_0_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37" y="3859590"/>
            <a:ext cx="3497673" cy="1883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a6e89f6c98_0_181"/>
          <p:cNvSpPr txBox="1"/>
          <p:nvPr/>
        </p:nvSpPr>
        <p:spPr>
          <a:xfrm>
            <a:off x="402900" y="2766175"/>
            <a:ext cx="8478000" cy="7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program: </a:t>
            </a: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./a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C81118-06D9-4596-B44D-773B298083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6e89f6c98_0_209"/>
          <p:cNvSpPr/>
          <p:nvPr/>
        </p:nvSpPr>
        <p:spPr>
          <a:xfrm>
            <a:off x="214550" y="774721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a.c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a6e89f6c98_0_209"/>
          <p:cNvSpPr/>
          <p:nvPr/>
        </p:nvSpPr>
        <p:spPr>
          <a:xfrm>
            <a:off x="214550" y="1875388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source codes (#include, #define, inline etc…)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a6e89f6c98_0_209"/>
          <p:cNvSpPr/>
          <p:nvPr/>
        </p:nvSpPr>
        <p:spPr>
          <a:xfrm>
            <a:off x="217425" y="2976852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.s file (Assembly code)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a6e89f6c98_0_209"/>
          <p:cNvSpPr/>
          <p:nvPr/>
        </p:nvSpPr>
        <p:spPr>
          <a:xfrm>
            <a:off x="214550" y="4178320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.o file (Object code in binaries)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a6e89f6c98_0_209"/>
          <p:cNvSpPr/>
          <p:nvPr/>
        </p:nvSpPr>
        <p:spPr>
          <a:xfrm>
            <a:off x="3570223" y="4951300"/>
            <a:ext cx="2095500" cy="390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Linking (gcc)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a6e89f6c98_0_209"/>
          <p:cNvSpPr/>
          <p:nvPr/>
        </p:nvSpPr>
        <p:spPr>
          <a:xfrm>
            <a:off x="2941575" y="6041763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.exe file (Executable file)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9" name="Google Shape;399;ga6e89f6c98_0_209"/>
          <p:cNvCxnSpPr>
            <a:stCxn id="393" idx="2"/>
            <a:endCxn id="394" idx="0"/>
          </p:cNvCxnSpPr>
          <p:nvPr/>
        </p:nvCxnSpPr>
        <p:spPr>
          <a:xfrm>
            <a:off x="1890950" y="1418221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00" name="Google Shape;400;ga6e89f6c98_0_209"/>
          <p:cNvCxnSpPr>
            <a:stCxn id="394" idx="2"/>
            <a:endCxn id="395" idx="0"/>
          </p:cNvCxnSpPr>
          <p:nvPr/>
        </p:nvCxnSpPr>
        <p:spPr>
          <a:xfrm>
            <a:off x="1890950" y="2518888"/>
            <a:ext cx="3000" cy="458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01" name="Google Shape;401;ga6e89f6c98_0_209"/>
          <p:cNvCxnSpPr>
            <a:stCxn id="395" idx="2"/>
            <a:endCxn id="396" idx="0"/>
          </p:cNvCxnSpPr>
          <p:nvPr/>
        </p:nvCxnSpPr>
        <p:spPr>
          <a:xfrm flipH="1">
            <a:off x="1890825" y="3620352"/>
            <a:ext cx="3000" cy="558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02" name="Google Shape;402;ga6e89f6c98_0_209"/>
          <p:cNvCxnSpPr>
            <a:stCxn id="396" idx="2"/>
            <a:endCxn id="398" idx="0"/>
          </p:cNvCxnSpPr>
          <p:nvPr/>
        </p:nvCxnSpPr>
        <p:spPr>
          <a:xfrm>
            <a:off x="1890950" y="4821820"/>
            <a:ext cx="2727000" cy="1219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03" name="Google Shape;403;ga6e89f6c98_0_209"/>
          <p:cNvSpPr/>
          <p:nvPr/>
        </p:nvSpPr>
        <p:spPr>
          <a:xfrm>
            <a:off x="5622025" y="774721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b.c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a6e89f6c98_0_209"/>
          <p:cNvSpPr/>
          <p:nvPr/>
        </p:nvSpPr>
        <p:spPr>
          <a:xfrm>
            <a:off x="5622025" y="1875388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source codes (#include, #define, inline etc…)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a6e89f6c98_0_209"/>
          <p:cNvSpPr/>
          <p:nvPr/>
        </p:nvSpPr>
        <p:spPr>
          <a:xfrm>
            <a:off x="5624900" y="2976852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.s file (Assembly code)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a6e89f6c98_0_209"/>
          <p:cNvSpPr/>
          <p:nvPr/>
        </p:nvSpPr>
        <p:spPr>
          <a:xfrm>
            <a:off x="5622025" y="4178320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.o file (Object code in binaries)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ga6e89f6c98_0_209"/>
          <p:cNvCxnSpPr>
            <a:stCxn id="403" idx="2"/>
            <a:endCxn id="404" idx="0"/>
          </p:cNvCxnSpPr>
          <p:nvPr/>
        </p:nvCxnSpPr>
        <p:spPr>
          <a:xfrm>
            <a:off x="7298425" y="1418221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08" name="Google Shape;408;ga6e89f6c98_0_209"/>
          <p:cNvCxnSpPr>
            <a:stCxn id="404" idx="2"/>
            <a:endCxn id="405" idx="0"/>
          </p:cNvCxnSpPr>
          <p:nvPr/>
        </p:nvCxnSpPr>
        <p:spPr>
          <a:xfrm>
            <a:off x="7298425" y="2518888"/>
            <a:ext cx="3000" cy="458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09" name="Google Shape;409;ga6e89f6c98_0_209"/>
          <p:cNvCxnSpPr>
            <a:stCxn id="405" idx="2"/>
            <a:endCxn id="406" idx="0"/>
          </p:cNvCxnSpPr>
          <p:nvPr/>
        </p:nvCxnSpPr>
        <p:spPr>
          <a:xfrm flipH="1">
            <a:off x="7298300" y="3620352"/>
            <a:ext cx="3000" cy="558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10" name="Google Shape;410;ga6e89f6c98_0_209"/>
          <p:cNvCxnSpPr>
            <a:stCxn id="406" idx="2"/>
            <a:endCxn id="398" idx="0"/>
          </p:cNvCxnSpPr>
          <p:nvPr/>
        </p:nvCxnSpPr>
        <p:spPr>
          <a:xfrm flipH="1">
            <a:off x="4617925" y="4821820"/>
            <a:ext cx="2680500" cy="1219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11" name="Google Shape;411;ga6e89f6c98_0_209"/>
          <p:cNvSpPr/>
          <p:nvPr/>
        </p:nvSpPr>
        <p:spPr>
          <a:xfrm>
            <a:off x="2097771" y="3700427"/>
            <a:ext cx="2095500" cy="397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Assembling (-c)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a6e89f6c98_0_209"/>
          <p:cNvSpPr/>
          <p:nvPr/>
        </p:nvSpPr>
        <p:spPr>
          <a:xfrm>
            <a:off x="5077771" y="3700427"/>
            <a:ext cx="2095500" cy="397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Assembling (-c)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a6e89f6c98_0_209"/>
          <p:cNvSpPr txBox="1"/>
          <p:nvPr/>
        </p:nvSpPr>
        <p:spPr>
          <a:xfrm>
            <a:off x="402900" y="149550"/>
            <a:ext cx="84780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really happening: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B3A5D2-86CD-46DB-A35C-12BDD2F06F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4D79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693871e97_0_80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Errors Occuring</a:t>
            </a:r>
            <a:endParaRPr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8B94ED-269F-4679-B0AE-D2FF5851C4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693871e97_0_84"/>
          <p:cNvSpPr/>
          <p:nvPr/>
        </p:nvSpPr>
        <p:spPr>
          <a:xfrm>
            <a:off x="2715250" y="804321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file (source code):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.txt, .c, .cpp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c693871e97_0_84"/>
          <p:cNvSpPr/>
          <p:nvPr/>
        </p:nvSpPr>
        <p:spPr>
          <a:xfrm>
            <a:off x="5687050" y="1481015"/>
            <a:ext cx="2095500" cy="39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Pre-processing (-E)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c693871e97_0_84"/>
          <p:cNvSpPr/>
          <p:nvPr/>
        </p:nvSpPr>
        <p:spPr>
          <a:xfrm>
            <a:off x="5660452" y="2600053"/>
            <a:ext cx="2095500" cy="354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Compiling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(-s or -S)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c693871e97_0_84"/>
          <p:cNvSpPr/>
          <p:nvPr/>
        </p:nvSpPr>
        <p:spPr>
          <a:xfrm>
            <a:off x="2715250" y="1904988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source codes (#include, #define, inline etc…)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c693871e97_0_84"/>
          <p:cNvSpPr/>
          <p:nvPr/>
        </p:nvSpPr>
        <p:spPr>
          <a:xfrm>
            <a:off x="2718125" y="3006452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.s file (Assembly code)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c693871e97_0_84"/>
          <p:cNvSpPr/>
          <p:nvPr/>
        </p:nvSpPr>
        <p:spPr>
          <a:xfrm>
            <a:off x="5625946" y="3729952"/>
            <a:ext cx="2095500" cy="397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Assembling (-c)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c693871e97_0_84"/>
          <p:cNvSpPr/>
          <p:nvPr/>
        </p:nvSpPr>
        <p:spPr>
          <a:xfrm>
            <a:off x="2715250" y="4207920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.o file (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code)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c693871e97_0_84"/>
          <p:cNvSpPr/>
          <p:nvPr/>
        </p:nvSpPr>
        <p:spPr>
          <a:xfrm>
            <a:off x="5634573" y="4935375"/>
            <a:ext cx="2095500" cy="390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Linking (gcc)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c693871e97_0_84"/>
          <p:cNvSpPr/>
          <p:nvPr/>
        </p:nvSpPr>
        <p:spPr>
          <a:xfrm>
            <a:off x="2718125" y="5410188"/>
            <a:ext cx="3352800" cy="6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.exe file (Executable file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binaries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Google Shape;433;gc693871e97_0_84"/>
          <p:cNvCxnSpPr>
            <a:stCxn id="424" idx="2"/>
            <a:endCxn id="427" idx="0"/>
          </p:cNvCxnSpPr>
          <p:nvPr/>
        </p:nvCxnSpPr>
        <p:spPr>
          <a:xfrm>
            <a:off x="4391650" y="1447821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34" name="Google Shape;434;gc693871e97_0_84"/>
          <p:cNvCxnSpPr>
            <a:stCxn id="427" idx="2"/>
            <a:endCxn id="428" idx="0"/>
          </p:cNvCxnSpPr>
          <p:nvPr/>
        </p:nvCxnSpPr>
        <p:spPr>
          <a:xfrm>
            <a:off x="4391650" y="2548488"/>
            <a:ext cx="3000" cy="458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35" name="Google Shape;435;gc693871e97_0_84"/>
          <p:cNvCxnSpPr>
            <a:stCxn id="428" idx="2"/>
            <a:endCxn id="430" idx="0"/>
          </p:cNvCxnSpPr>
          <p:nvPr/>
        </p:nvCxnSpPr>
        <p:spPr>
          <a:xfrm flipH="1">
            <a:off x="4391525" y="3649952"/>
            <a:ext cx="3000" cy="558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36" name="Google Shape;436;gc693871e97_0_84"/>
          <p:cNvCxnSpPr>
            <a:stCxn id="430" idx="2"/>
            <a:endCxn id="432" idx="0"/>
          </p:cNvCxnSpPr>
          <p:nvPr/>
        </p:nvCxnSpPr>
        <p:spPr>
          <a:xfrm>
            <a:off x="4391650" y="4851420"/>
            <a:ext cx="3000" cy="558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37" name="Google Shape;437;gc693871e97_0_84"/>
          <p:cNvSpPr/>
          <p:nvPr/>
        </p:nvSpPr>
        <p:spPr>
          <a:xfrm>
            <a:off x="409775" y="749725"/>
            <a:ext cx="1890900" cy="698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 errors most of the time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c693871e97_0_84"/>
          <p:cNvSpPr/>
          <p:nvPr/>
        </p:nvSpPr>
        <p:spPr>
          <a:xfrm>
            <a:off x="409775" y="2954950"/>
            <a:ext cx="1890900" cy="698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 errors most of the time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c693871e97_0_84"/>
          <p:cNvSpPr/>
          <p:nvPr/>
        </p:nvSpPr>
        <p:spPr>
          <a:xfrm>
            <a:off x="-457200" y="1768800"/>
            <a:ext cx="2967000" cy="779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“compile error” syntax error mostly, member access etc…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c693871e97_0_84"/>
          <p:cNvSpPr/>
          <p:nvPr/>
        </p:nvSpPr>
        <p:spPr>
          <a:xfrm>
            <a:off x="-1420250" y="4741025"/>
            <a:ext cx="3930000" cy="779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“linking error”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missing linkage such as missing files,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definition,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libraries etc…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c693871e97_0_84"/>
          <p:cNvSpPr/>
          <p:nvPr/>
        </p:nvSpPr>
        <p:spPr>
          <a:xfrm>
            <a:off x="-3132300" y="5612850"/>
            <a:ext cx="5642100" cy="1449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“runtime error”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memory out of range/segmentation fault, out of memory(RAM), dereferencing null pointer (access staff that doesn’t exist), explicitly added code to quit the application when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occurs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etc…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45D23-6E8B-4F93-BC00-64813385C4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5;gb28b7f098c_0_89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Error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66;gb28b7f098c_0_89"/>
          <p:cNvSpPr txBox="1"/>
          <p:nvPr/>
        </p:nvSpPr>
        <p:spPr>
          <a:xfrm>
            <a:off x="493375" y="1869650"/>
            <a:ext cx="8338200" cy="27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70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Happens when the program is compiling</a:t>
            </a:r>
          </a:p>
          <a:p>
            <a:pPr marL="527050" lvl="0" indent="-457200"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syntax error mostly, member access etc…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34D64-6AA3-4B02-BDAF-76F3BABF9C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86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5;gb28b7f098c_0_89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 Error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66;gb28b7f098c_0_89"/>
          <p:cNvSpPr txBox="1"/>
          <p:nvPr/>
        </p:nvSpPr>
        <p:spPr>
          <a:xfrm>
            <a:off x="493375" y="1869650"/>
            <a:ext cx="8338200" cy="27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Happens after the program compiled successfully and right before generating .exe file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missing linkage such as missing files,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definition,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libraries etc…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22DA05-A65A-4175-A583-5BD7BD63B1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92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28b7f098c_0_89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b28b7f098c_0_89"/>
          <p:cNvSpPr txBox="1"/>
          <p:nvPr/>
        </p:nvSpPr>
        <p:spPr>
          <a:xfrm>
            <a:off x="493375" y="1869650"/>
            <a:ext cx="8338200" cy="27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Happens when the program is running;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memory out of range/segmentation fault; 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out of memory(RAM);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dereferencing null pointer (accessing staff that doesn’t exist); 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explicitly coded to quit the application when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occurs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etc.…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E67DE-C3DD-495E-9A4F-ADE8BD37F5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79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693871e97_0_112"/>
          <p:cNvSpPr txBox="1"/>
          <p:nvPr/>
        </p:nvSpPr>
        <p:spPr>
          <a:xfrm>
            <a:off x="493375" y="485075"/>
            <a:ext cx="8338200" cy="419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22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22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understand when, where and what errors are occurs at which stage in programming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eventually you will identify the types of errors on which stage and where etc.…; the more you code 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</a:pPr>
            <a:r>
              <a:rPr lang="en-US" sz="22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22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the stages of how your code is being compiled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F726DF-F6BC-4E55-826E-28C89A4399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aa5298e8_0_4"/>
          <p:cNvSpPr txBox="1"/>
          <p:nvPr/>
        </p:nvSpPr>
        <p:spPr>
          <a:xfrm>
            <a:off x="493375" y="485075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20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03;ga5faaf2238_0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067" y="1547908"/>
            <a:ext cx="3682183" cy="18556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1;ga6aa5298e8_0_4"/>
          <p:cNvSpPr txBox="1"/>
          <p:nvPr/>
        </p:nvSpPr>
        <p:spPr>
          <a:xfrm>
            <a:off x="4030758" y="1529724"/>
            <a:ext cx="40050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&lt;-  include &lt;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stdio.h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library</a:t>
            </a:r>
          </a:p>
          <a:p>
            <a:pPr lvl="1">
              <a:buClr>
                <a:schemeClr val="dk1"/>
              </a:buClr>
              <a:buSzPts val="3200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means header file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09B5CD-4262-4FAF-9A94-6CAF2ACD52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03;ga5faaf2238_0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067" y="1547908"/>
            <a:ext cx="3682183" cy="18556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0;g9fc7696216_0_12"/>
          <p:cNvSpPr txBox="1"/>
          <p:nvPr/>
        </p:nvSpPr>
        <p:spPr>
          <a:xfrm>
            <a:off x="4104300" y="1950942"/>
            <a:ext cx="5039700" cy="41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&lt;-  main point of entry of a program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09;ga6aa5298e8_0_4"/>
          <p:cNvSpPr txBox="1"/>
          <p:nvPr/>
        </p:nvSpPr>
        <p:spPr>
          <a:xfrm>
            <a:off x="493375" y="485075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20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5E15BA-BBC6-4626-96A8-1E71C5A65D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fc7696216_0_3"/>
          <p:cNvSpPr txBox="1"/>
          <p:nvPr/>
        </p:nvSpPr>
        <p:spPr>
          <a:xfrm>
            <a:off x="651067" y="3522541"/>
            <a:ext cx="4666000" cy="68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function “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is comes from the library &lt;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stdio.h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03;ga5faaf2238_0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067" y="1547908"/>
            <a:ext cx="3682183" cy="18556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9;ga6aa5298e8_0_4"/>
          <p:cNvSpPr txBox="1"/>
          <p:nvPr/>
        </p:nvSpPr>
        <p:spPr>
          <a:xfrm>
            <a:off x="493375" y="485075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20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351608-D60E-46BD-929A-D6B05FAF9A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fc7696216_0_27"/>
          <p:cNvSpPr txBox="1"/>
          <p:nvPr/>
        </p:nvSpPr>
        <p:spPr>
          <a:xfrm>
            <a:off x="589825" y="3658009"/>
            <a:ext cx="8338200" cy="192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function “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came from the library &lt;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stdio.h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#include&lt;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stdio.h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is removed, it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considered as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 error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during the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stage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error says that it could not find the function’s declaration, More details in next future lessons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03;ga5faaf2238_0_93"/>
          <p:cNvPicPr preferRelativeResize="0"/>
          <p:nvPr/>
        </p:nvPicPr>
        <p:blipFill rotWithShape="1">
          <a:blip r:embed="rId3">
            <a:alphaModFix/>
          </a:blip>
          <a:srcRect t="12856"/>
          <a:stretch/>
        </p:blipFill>
        <p:spPr>
          <a:xfrm>
            <a:off x="651067" y="1786466"/>
            <a:ext cx="3682183" cy="16171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9;ga6aa5298e8_0_4"/>
          <p:cNvSpPr txBox="1"/>
          <p:nvPr/>
        </p:nvSpPr>
        <p:spPr>
          <a:xfrm>
            <a:off x="493375" y="485075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20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DBDB7A-B8A8-4EC3-B6A5-99BC4B8026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fc7696216_0_20"/>
          <p:cNvSpPr txBox="1"/>
          <p:nvPr/>
        </p:nvSpPr>
        <p:spPr>
          <a:xfrm>
            <a:off x="631075" y="3590275"/>
            <a:ext cx="80628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0; is to return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(return a value if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applicable) to end a function execution</a:t>
            </a:r>
          </a:p>
          <a:p>
            <a:pPr marL="457200" lvl="0" indent="-387350"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details in next future lessons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03;ga5faaf2238_0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067" y="1547908"/>
            <a:ext cx="3682183" cy="18556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9;ga6aa5298e8_0_4"/>
          <p:cNvSpPr txBox="1"/>
          <p:nvPr/>
        </p:nvSpPr>
        <p:spPr>
          <a:xfrm>
            <a:off x="493375" y="485075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20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1DB74-1115-4281-85E0-275E6DE9C0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aa5298e8_0_24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Demonstration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(Compiling a program) </a:t>
            </a:r>
            <a:endParaRPr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C4B6F7-DC32-48FC-ABF7-A0D99FE3C6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1500</Words>
  <Application>Microsoft Office PowerPoint</Application>
  <PresentationFormat>On-screen Show (4:3)</PresentationFormat>
  <Paragraphs>256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Office Theme</vt:lpstr>
      <vt:lpstr>LESSON #003 Stages of Compiling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 (Compiling a program) </vt:lpstr>
      <vt:lpstr>PowerPoint Presentation</vt:lpstr>
      <vt:lpstr>PowerPoint Presentation</vt:lpstr>
      <vt:lpstr>PowerPoint Presentation</vt:lpstr>
      <vt:lpstr>Pre-processing stage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Compile stage</vt:lpstr>
      <vt:lpstr>PowerPoint Presentation</vt:lpstr>
      <vt:lpstr>PowerPoint Presentation</vt:lpstr>
      <vt:lpstr>PowerPoint Presentation</vt:lpstr>
      <vt:lpstr>PowerPoint Presentation</vt:lpstr>
      <vt:lpstr>Assembling stage</vt:lpstr>
      <vt:lpstr>PowerPoint Presentation</vt:lpstr>
      <vt:lpstr>PowerPoint Presentation</vt:lpstr>
      <vt:lpstr>PowerPoint Presentation</vt:lpstr>
      <vt:lpstr>Linking stage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Errors Occuring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2021-05-15T04:07:40Z</dcterms:created>
  <dcterms:modified xsi:type="dcterms:W3CDTF">2021-12-22T07:19:58Z</dcterms:modified>
</cp:coreProperties>
</file>