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SPpbERz50e4KB2Od5xWYCvEe8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7EEC9-305C-4775-B523-7557C926C8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C95A2-CC0C-4250-9C73-A249996FDC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775F-BC77-44AD-B6D5-1665838E07AF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C1F57-A23C-4F0C-9A35-08CD17E007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4488-992B-494C-A261-186C0D302C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61F6A-13F0-4602-B122-73510C679A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217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70065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5faaf223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a5faaf223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a5faaf2238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faaf223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a5faaf223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925b491c4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925b491c4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a925b491c4_2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25b491c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a925b491c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a925b491c4_2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8cc9a5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b28cc9a5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b28cc9a58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925b491c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925b491c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925b491c4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faaf22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5faaf22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925b491c4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a925b491c4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a925b491c4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c76962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9fc76962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25b491c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a925b491c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a925b491c4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5faaf223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5faaf223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4" name="Google Shape;224;ga5faaf2238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25b491c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a925b491c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a925b491c4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925b491c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a925b491c4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a925b491c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925b491c4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a925b491c4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a925b491c4_2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925b491c4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a925b491c4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ga925b491c4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27fd7c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b27fd7c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a8f530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aa8f5309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https://www.programiz.com/c-programming/list-all-keywords-c-language</a:t>
            </a:r>
            <a:endParaRPr/>
          </a:p>
        </p:txBody>
      </p:sp>
      <p:sp>
        <p:nvSpPr>
          <p:cNvPr id="272" name="Google Shape;272;gaa8f5309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a8f53091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aa8f53091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aa8f53091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c76962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9fc76962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9fc769621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faaf2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a5faaf2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25b491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a925b491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a925b491c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25b491c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925b491c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a925b491c4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faaf223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a5faaf223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faaf223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a5faaf223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a5faaf2238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Introduction to C Programming</a:t>
            </a:r>
            <a:br>
              <a:rPr lang="en-US"/>
            </a:b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D2CF1-CB79-4BE0-82A9-2C1EBDC26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faaf2238_0_59"/>
          <p:cNvSpPr txBox="1"/>
          <p:nvPr/>
        </p:nvSpPr>
        <p:spPr>
          <a:xfrm>
            <a:off x="493375" y="1020961"/>
            <a:ext cx="8240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“../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(the folder up, previous folder)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/>
          </a:p>
        </p:txBody>
      </p:sp>
      <p:pic>
        <p:nvPicPr>
          <p:cNvPr id="159" name="Google Shape;159;ga5faaf2238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488" y="1713998"/>
            <a:ext cx="26765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a5faaf2238_0_59"/>
          <p:cNvSpPr/>
          <p:nvPr/>
        </p:nvSpPr>
        <p:spPr>
          <a:xfrm>
            <a:off x="3290488" y="1713998"/>
            <a:ext cx="2662237" cy="214512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ga5faaf2238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75" y="1714010"/>
            <a:ext cx="2149235" cy="14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a5faaf2238_0_59"/>
          <p:cNvSpPr/>
          <p:nvPr/>
        </p:nvSpPr>
        <p:spPr>
          <a:xfrm>
            <a:off x="3491425" y="4170985"/>
            <a:ext cx="1021500" cy="171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;ga925b491c4_2_37">
            <a:extLst>
              <a:ext uri="{FF2B5EF4-FFF2-40B4-BE49-F238E27FC236}">
                <a16:creationId xmlns:a16="http://schemas.microsoft.com/office/drawing/2014/main" id="{D0083829-A03F-4AC6-A202-4DCFE6C30343}"/>
              </a:ext>
            </a:extLst>
          </p:cNvPr>
          <p:cNvSpPr txBox="1"/>
          <p:nvPr/>
        </p:nvSpPr>
        <p:spPr>
          <a:xfrm>
            <a:off x="493375" y="485075"/>
            <a:ext cx="8240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Your file name is </a:t>
            </a:r>
            <a:r>
              <a:rPr lang="en-SG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folder1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6C6B3-E9E0-4407-AB2B-5F7BFFBAEC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faaf2238_0_4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Data types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ABE20-FB1B-4835-9A5E-7658960CCF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925b491c4_2_37"/>
          <p:cNvSpPr txBox="1"/>
          <p:nvPr/>
        </p:nvSpPr>
        <p:spPr>
          <a:xfrm>
            <a:off x="493375" y="485075"/>
            <a:ext cx="2939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type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a925b491c4_2_37"/>
          <p:cNvSpPr txBox="1"/>
          <p:nvPr/>
        </p:nvSpPr>
        <p:spPr>
          <a:xfrm>
            <a:off x="493375" y="1228350"/>
            <a:ext cx="3722100" cy="456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(at least 1 byte)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(1 byte)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(2 byte)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short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(4 byte)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float(4 byte)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double(8 byte)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long(at least 4 byte)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long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byte = 8 bits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a925b491c4_2_37"/>
          <p:cNvSpPr txBox="1"/>
          <p:nvPr/>
        </p:nvSpPr>
        <p:spPr>
          <a:xfrm>
            <a:off x="4647125" y="485075"/>
            <a:ext cx="2939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type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a925b491c4_2_37"/>
          <p:cNvSpPr txBox="1"/>
          <p:nvPr/>
        </p:nvSpPr>
        <p:spPr>
          <a:xfrm>
            <a:off x="4647125" y="1341275"/>
            <a:ext cx="37221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in c++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std::string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std::vector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1A8C-12F5-42D6-89E7-0A0EF7B79C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925b491c4_2_43"/>
          <p:cNvSpPr txBox="1"/>
          <p:nvPr/>
        </p:nvSpPr>
        <p:spPr>
          <a:xfrm>
            <a:off x="493375" y="485075"/>
            <a:ext cx="8338200" cy="50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a925b491c4_2_43"/>
          <p:cNvSpPr txBox="1"/>
          <p:nvPr/>
        </p:nvSpPr>
        <p:spPr>
          <a:xfrm>
            <a:off x="493375" y="1115048"/>
            <a:ext cx="83382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is represent using a single quote (‘ ‘)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‘a’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‘a’, ‘b’, ‘c’, ‘!’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 a = ‘a’;	(initializing a variable type char)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a[5] = {‘a’, ‘b’, ‘c’, ‘d’, ‘e’}; (an array of char)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5C1F1-4DEE-4475-AC17-2BF5C60461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28cc9a580_0_10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(ASCII table)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b28cc9a580_0_10"/>
          <p:cNvSpPr txBox="1"/>
          <p:nvPr/>
        </p:nvSpPr>
        <p:spPr>
          <a:xfrm>
            <a:off x="493375" y="1076375"/>
            <a:ext cx="8338200" cy="1072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to represent each character using 8 bit size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Readable character from #0-127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Non-readable character from #128-255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b28cc9a58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2148396"/>
            <a:ext cx="687705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AB89D0-C6EC-4C92-BC6E-5BB3C489B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String Literal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7895A-45A3-4532-86BB-327A9D3B9F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925b491c4_2_24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literal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a925b491c4_2_24"/>
          <p:cNvSpPr txBox="1"/>
          <p:nvPr/>
        </p:nvSpPr>
        <p:spPr>
          <a:xfrm>
            <a:off x="493375" y="1168313"/>
            <a:ext cx="8338200" cy="460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whatever in between the “ “ (double quote), with un-escaped characters</a:t>
            </a:r>
            <a:endParaRPr lang="en-SG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133985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“This is a string literal”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985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“This is a string\n”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985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 “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985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whitespaces (e.g. space, tab)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characters (e.g. \n, \\, \$ … )</a:t>
            </a:r>
          </a:p>
          <a:p>
            <a:pPr marL="876300" lvl="8" indent="-342900"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“\n” – next line</a:t>
            </a:r>
          </a:p>
          <a:p>
            <a:pPr marL="876300" lvl="8" indent="-342900"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“\t” – tab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53B96-1173-4370-AC41-540804853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5faaf2238_0_12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Statement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50E01-0286-474E-B995-77E949F26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25b491c4_2_18"/>
          <p:cNvSpPr txBox="1"/>
          <p:nvPr/>
        </p:nvSpPr>
        <p:spPr>
          <a:xfrm>
            <a:off x="493375" y="485075"/>
            <a:ext cx="8338200" cy="57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Statement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a925b491c4_2_18"/>
          <p:cNvSpPr txBox="1"/>
          <p:nvPr/>
        </p:nvSpPr>
        <p:spPr>
          <a:xfrm>
            <a:off x="493375" y="1248213"/>
            <a:ext cx="8338200" cy="109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statement is a line that ends with semi-colon;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15;ga925b491c4_2_18">
            <a:extLst>
              <a:ext uri="{FF2B5EF4-FFF2-40B4-BE49-F238E27FC236}">
                <a16:creationId xmlns:a16="http://schemas.microsoft.com/office/drawing/2014/main" id="{2C2F9777-24E4-44DA-B06A-BE3E44D37FDC}"/>
              </a:ext>
            </a:extLst>
          </p:cNvPr>
          <p:cNvSpPr txBox="1"/>
          <p:nvPr/>
        </p:nvSpPr>
        <p:spPr>
          <a:xfrm>
            <a:off x="493375" y="3106843"/>
            <a:ext cx="83382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nested or compound statement is represented within a scope { … }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4;ga925b491c4_2_18">
            <a:extLst>
              <a:ext uri="{FF2B5EF4-FFF2-40B4-BE49-F238E27FC236}">
                <a16:creationId xmlns:a16="http://schemas.microsoft.com/office/drawing/2014/main" id="{6F4514F9-85A6-43C1-9A57-B6287BC2D4DA}"/>
              </a:ext>
            </a:extLst>
          </p:cNvPr>
          <p:cNvSpPr txBox="1"/>
          <p:nvPr/>
        </p:nvSpPr>
        <p:spPr>
          <a:xfrm>
            <a:off x="493375" y="2343705"/>
            <a:ext cx="8338200" cy="57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Statement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C3395-B9DF-4D3B-8920-98C36FD1F6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fc7696216_1_6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 dirty="0"/>
              <a:t>Variables Declaration, Initialization, Assignment</a:t>
            </a:r>
            <a:endParaRPr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AC5A5-6C7C-4637-82DE-775A17ED9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25b491c4_1_1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Topic for C programming</a:t>
            </a:r>
            <a:endParaRPr sz="4000" dirty="0"/>
          </a:p>
        </p:txBody>
      </p:sp>
      <p:sp>
        <p:nvSpPr>
          <p:cNvPr id="97" name="Google Shape;97;ga925b491c4_1_14"/>
          <p:cNvSpPr txBox="1"/>
          <p:nvPr/>
        </p:nvSpPr>
        <p:spPr>
          <a:xfrm>
            <a:off x="0" y="1434099"/>
            <a:ext cx="9144000" cy="304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some Unix/Linux command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 stages of Compiling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 introduction, data types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-SG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SG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Precedence Table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 if, else if, else, ternary, switch, break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7. for loop, while, do while, continue, break</a:t>
            </a:r>
          </a:p>
          <a:p>
            <a:pPr marL="457200" lvl="1"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8. function declaration, definition nation, read complex declaration</a:t>
            </a:r>
          </a:p>
          <a:p>
            <a:pPr marL="457200" lvl="1"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9. array, </a:t>
            </a:r>
            <a:r>
              <a:rPr lang="en-SG" sz="155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read complex declaration</a:t>
            </a:r>
            <a:endParaRPr lang="en-SG"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10. pointer, pointer and array relation, double pointer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11. malloc(memory allocation)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12. struct, union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SG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13. struct memory layout, size of struct/union</a:t>
            </a:r>
          </a:p>
        </p:txBody>
      </p:sp>
      <p:sp>
        <p:nvSpPr>
          <p:cNvPr id="99" name="Google Shape;99;ga925b491c4_1_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Google Shape;99;p2"/>
          <p:cNvSpPr txBox="1"/>
          <p:nvPr/>
        </p:nvSpPr>
        <p:spPr>
          <a:xfrm>
            <a:off x="533400" y="4600675"/>
            <a:ext cx="861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u="sng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never move onto the next topic if you do not understand pointer (number 9.)</a:t>
            </a:r>
            <a:endParaRPr sz="1550" u="sng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5faaf2238_0_17"/>
          <p:cNvSpPr txBox="1"/>
          <p:nvPr/>
        </p:nvSpPr>
        <p:spPr>
          <a:xfrm>
            <a:off x="493375" y="485075"/>
            <a:ext cx="8338200" cy="50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5faaf2238_0_17"/>
          <p:cNvSpPr txBox="1"/>
          <p:nvPr/>
        </p:nvSpPr>
        <p:spPr>
          <a:xfrm>
            <a:off x="493375" y="1081851"/>
            <a:ext cx="8338200" cy="259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that represent real world things, or ideas, simulation, representation or alias</a:t>
            </a:r>
            <a:endParaRPr sz="20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TRUTH: Computers only reads 1 and 0</a:t>
            </a:r>
            <a:endParaRPr sz="20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are assigned with a value to give meanings to it, to represent these value</a:t>
            </a:r>
            <a:endParaRPr sz="20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is a representation of a value with its type and name</a:t>
            </a: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alias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34;ga925b491c4_2_31">
            <a:extLst>
              <a:ext uri="{FF2B5EF4-FFF2-40B4-BE49-F238E27FC236}">
                <a16:creationId xmlns:a16="http://schemas.microsoft.com/office/drawing/2014/main" id="{2A211DC9-B5C7-4B1E-BE44-3D174E382974}"/>
              </a:ext>
            </a:extLst>
          </p:cNvPr>
          <p:cNvSpPr txBox="1"/>
          <p:nvPr/>
        </p:nvSpPr>
        <p:spPr>
          <a:xfrm>
            <a:off x="493375" y="3986011"/>
            <a:ext cx="8338200" cy="132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program is successfully compiled and linked,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variable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assigned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specific memory location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during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2CEAE-9928-43F2-ADFA-F5CEE66A8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925b491c4_2_12"/>
          <p:cNvSpPr txBox="1"/>
          <p:nvPr/>
        </p:nvSpPr>
        <p:spPr>
          <a:xfrm>
            <a:off x="493375" y="485075"/>
            <a:ext cx="8338200" cy="4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a925b491c4_2_12"/>
          <p:cNvSpPr txBox="1"/>
          <p:nvPr/>
        </p:nvSpPr>
        <p:spPr>
          <a:xfrm>
            <a:off x="493375" y="1168314"/>
            <a:ext cx="86505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name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of variables in programming: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these characters can be used: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 C D E F G H I J K L M N O P Q R S T U V W X Y Z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 c d e f g h i j k l m n o p q r s t u v w x y z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0 1 2 3 4 5 6 7 8 9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(underscore)</a:t>
            </a: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Identifier </a:t>
            </a:r>
            <a:r>
              <a:rPr lang="en-US" sz="20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begins with a number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1st character: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(compile error)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345221_Bob (compile error)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A9E52-6EBA-4AD2-B73D-5A2B7BFE3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925b491c4_2_52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a925b491c4_2_52"/>
          <p:cNvSpPr txBox="1"/>
          <p:nvPr/>
        </p:nvSpPr>
        <p:spPr>
          <a:xfrm>
            <a:off x="493375" y="1600925"/>
            <a:ext cx="8338200" cy="252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 c, d, e; (multiple declaration of type int)</a:t>
            </a: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a variable with it’s name and type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variables without initializing contains rubbish/unknown value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B8C41-6DB0-43B7-B243-9AA52E1CC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25b491c4_2_59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</a:p>
        </p:txBody>
      </p:sp>
      <p:sp>
        <p:nvSpPr>
          <p:cNvPr id="255" name="Google Shape;255;ga925b491c4_2_59"/>
          <p:cNvSpPr txBox="1"/>
          <p:nvPr/>
        </p:nvSpPr>
        <p:spPr>
          <a:xfrm>
            <a:off x="493375" y="1172825"/>
            <a:ext cx="8338200" cy="307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value;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= 1, c = 2, d = 3, e = 4;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= 0.01f;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 = 0.1;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h[] = 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Haachama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i[3]= {‘a’, ‘b’, ‘c’};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initial value is initialized to a variable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beginning 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47;ga925b491c4_2_52">
            <a:extLst>
              <a:ext uri="{FF2B5EF4-FFF2-40B4-BE49-F238E27FC236}">
                <a16:creationId xmlns:a16="http://schemas.microsoft.com/office/drawing/2014/main" id="{D2037330-A7F6-42C8-85A4-8F3A81C0A76E}"/>
              </a:ext>
            </a:extLst>
          </p:cNvPr>
          <p:cNvSpPr txBox="1"/>
          <p:nvPr/>
        </p:nvSpPr>
        <p:spPr>
          <a:xfrm>
            <a:off x="402900" y="4510082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ctr"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Declaration ≠ Initialization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060E7-6123-4EEB-BA3B-25C939A48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925b491c4_2_66"/>
          <p:cNvSpPr txBox="1"/>
          <p:nvPr/>
        </p:nvSpPr>
        <p:spPr>
          <a:xfrm>
            <a:off x="493375" y="1877894"/>
            <a:ext cx="83382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a925b491c4_2_66"/>
          <p:cNvSpPr txBox="1"/>
          <p:nvPr/>
        </p:nvSpPr>
        <p:spPr>
          <a:xfrm>
            <a:off x="493375" y="201926"/>
            <a:ext cx="8338200" cy="144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1;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= 1, c = 2, d = 3, e = 4;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= 0.01f;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 = 0.1;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a925b491c4_2_66"/>
          <p:cNvSpPr txBox="1"/>
          <p:nvPr/>
        </p:nvSpPr>
        <p:spPr>
          <a:xfrm>
            <a:off x="493375" y="2388613"/>
            <a:ext cx="8338200" cy="304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DeclaredVariableName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value;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10, c = 20, d = 30, e = 40;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0.0001f;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0.01;</a:t>
            </a: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assigned to a variable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its has been declared or initialized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called assignment/assigning a value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CB7A8-9942-4AD0-BDF7-796A12C6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27fd7cc2e_0_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 dirty="0"/>
              <a:t>Keywords</a:t>
            </a:r>
            <a:endParaRPr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89CB7-51B4-40B0-9F8F-91ADF0CB1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aa8f5309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218125"/>
            <a:ext cx="751522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80;gaa8f530914_0_14">
            <a:extLst>
              <a:ext uri="{FF2B5EF4-FFF2-40B4-BE49-F238E27FC236}">
                <a16:creationId xmlns:a16="http://schemas.microsoft.com/office/drawing/2014/main" id="{32E3F3BA-C400-4ACB-B2B9-D8CEE178B293}"/>
              </a:ext>
            </a:extLst>
          </p:cNvPr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Reserved words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0B146-593B-4D7E-AFD9-A71FD5806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a8f530914_0_14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- </a:t>
            </a:r>
            <a:r>
              <a:rPr lang="en-US" sz="2400" b="1" u="sng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endParaRPr sz="2400" b="1" u="sng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aa8f530914_0_14"/>
          <p:cNvSpPr txBox="1"/>
          <p:nvPr/>
        </p:nvSpPr>
        <p:spPr>
          <a:xfrm>
            <a:off x="493375" y="1600925"/>
            <a:ext cx="8338200" cy="356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operator, not a function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out: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bool:%d”, </a:t>
            </a:r>
            <a:r>
              <a:rPr lang="en-US" sz="2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(bool));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char:%d”, </a:t>
            </a:r>
            <a:r>
              <a:rPr lang="en-US" sz="2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(char));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short:%d”, </a:t>
            </a:r>
            <a:r>
              <a:rPr lang="en-US" sz="2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(short));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int:%d”, </a:t>
            </a:r>
            <a:r>
              <a:rPr lang="en-US" sz="2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(int));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float:%d”, </a:t>
            </a:r>
            <a:r>
              <a:rPr lang="en-US" sz="2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(float));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double:%d”, </a:t>
            </a:r>
            <a:r>
              <a:rPr lang="en-US" sz="2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(double));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92D1F0-BF85-406E-83D7-7BFA59598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c7696216_1_0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#include, data types, string literal, statement</a:t>
            </a:r>
            <a:r>
              <a:rPr lang="en-US"/>
              <a:t>, </a:t>
            </a:r>
            <a:r>
              <a:rPr lang="en-US" b="1"/>
              <a:t>variables</a:t>
            </a:r>
            <a:endParaRPr dirty="0"/>
          </a:p>
        </p:txBody>
      </p:sp>
      <p:sp>
        <p:nvSpPr>
          <p:cNvPr id="106" name="Google Shape;106;g9fc7696216_1_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dirty="0"/>
              <a:t>Learn Programming Basics (C Language)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5F813-984F-47A2-8FDF-F989BD8359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faaf2238_0_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 dirty="0"/>
              <a:t>#include</a:t>
            </a:r>
            <a:endParaRPr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0AE95-929E-4A97-A285-C8CF8BD9A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/>
        </p:nvSpPr>
        <p:spPr>
          <a:xfrm>
            <a:off x="557125" y="968750"/>
            <a:ext cx="8240100" cy="4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Directories are library that lies in a C Program that begins with a “#” symbol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kinds: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#{command} &lt;{arguments}&gt;,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#command “{arguments}”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library.h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found in the library-include in the user directories somewhere in your computer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found in the user-defined directories,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path is in the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directory as the current C file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4FEE3-784B-4FA8-8237-7D160D9F7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25b491c4_1_0"/>
          <p:cNvSpPr txBox="1"/>
          <p:nvPr/>
        </p:nvSpPr>
        <p:spPr>
          <a:xfrm>
            <a:off x="557125" y="1199500"/>
            <a:ext cx="8240100" cy="24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few things that can be done using “#”; Example: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MARCO value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#ifdef, #else, #endif, #elif, … etc.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symbol is being compile during the pre-processing stage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3;ga925b491c4_2_37">
            <a:extLst>
              <a:ext uri="{FF2B5EF4-FFF2-40B4-BE49-F238E27FC236}">
                <a16:creationId xmlns:a16="http://schemas.microsoft.com/office/drawing/2014/main" id="{0CCB3E43-572A-47F3-9817-8FEEC4AF46C0}"/>
              </a:ext>
            </a:extLst>
          </p:cNvPr>
          <p:cNvSpPr txBox="1"/>
          <p:nvPr/>
        </p:nvSpPr>
        <p:spPr>
          <a:xfrm>
            <a:off x="493375" y="485075"/>
            <a:ext cx="8240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‘#’ symbol is a pre-processing symbol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E2DF1-380B-4770-9012-0DC733C46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25b491c4_1_7"/>
          <p:cNvSpPr txBox="1"/>
          <p:nvPr/>
        </p:nvSpPr>
        <p:spPr>
          <a:xfrm>
            <a:off x="557125" y="1199500"/>
            <a:ext cx="8240100" cy="24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Libraries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#include &lt;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Comment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c/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comments */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for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comments only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3;ga925b491c4_2_37">
            <a:extLst>
              <a:ext uri="{FF2B5EF4-FFF2-40B4-BE49-F238E27FC236}">
                <a16:creationId xmlns:a16="http://schemas.microsoft.com/office/drawing/2014/main" id="{9254FA85-5613-4783-97F1-8E4BD6F858FF}"/>
              </a:ext>
            </a:extLst>
          </p:cNvPr>
          <p:cNvSpPr txBox="1"/>
          <p:nvPr/>
        </p:nvSpPr>
        <p:spPr>
          <a:xfrm>
            <a:off x="493375" y="485075"/>
            <a:ext cx="8240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Stage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04ED6-632B-4FD8-86C4-E498440A7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faaf2238_0_44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Path directory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C0161-5746-4102-A108-A9913EB92D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a5faaf223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440" y="1967381"/>
            <a:ext cx="3003650" cy="16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a5faaf2238_0_38"/>
          <p:cNvSpPr txBox="1"/>
          <p:nvPr/>
        </p:nvSpPr>
        <p:spPr>
          <a:xfrm>
            <a:off x="493375" y="1007168"/>
            <a:ext cx="82401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	(same path as your current file)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“./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	(same path as your current file)</a:t>
            </a:r>
            <a:endParaRPr sz="1200" dirty="0"/>
          </a:p>
        </p:txBody>
      </p:sp>
      <p:pic>
        <p:nvPicPr>
          <p:cNvPr id="145" name="Google Shape;145;ga5faaf2238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65" y="1904494"/>
            <a:ext cx="26003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5faaf2238_0_38"/>
          <p:cNvSpPr/>
          <p:nvPr/>
        </p:nvSpPr>
        <p:spPr>
          <a:xfrm>
            <a:off x="3802290" y="3194256"/>
            <a:ext cx="1021500" cy="46405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a5faaf2238_0_38"/>
          <p:cNvSpPr txBox="1"/>
          <p:nvPr/>
        </p:nvSpPr>
        <p:spPr>
          <a:xfrm>
            <a:off x="493375" y="3998952"/>
            <a:ext cx="8892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“./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folderb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(next folder in the same path as your file)</a:t>
            </a:r>
            <a:endParaRPr sz="1100" dirty="0"/>
          </a:p>
        </p:txBody>
      </p:sp>
      <p:pic>
        <p:nvPicPr>
          <p:cNvPr id="149" name="Google Shape;149;ga5faaf2238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65" y="4627947"/>
            <a:ext cx="26384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a5faaf2238_0_38"/>
          <p:cNvSpPr/>
          <p:nvPr/>
        </p:nvSpPr>
        <p:spPr>
          <a:xfrm>
            <a:off x="790840" y="4682372"/>
            <a:ext cx="2403300" cy="171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3;ga925b491c4_2_37">
            <a:extLst>
              <a:ext uri="{FF2B5EF4-FFF2-40B4-BE49-F238E27FC236}">
                <a16:creationId xmlns:a16="http://schemas.microsoft.com/office/drawing/2014/main" id="{F2717B04-C6D2-4355-9382-36595F91E616}"/>
              </a:ext>
            </a:extLst>
          </p:cNvPr>
          <p:cNvSpPr txBox="1"/>
          <p:nvPr/>
        </p:nvSpPr>
        <p:spPr>
          <a:xfrm>
            <a:off x="493375" y="485075"/>
            <a:ext cx="8240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Your file name is </a:t>
            </a:r>
            <a:r>
              <a:rPr lang="en-SG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folder1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4C0FA-06F1-4126-8E52-2706ADA11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On-screen Show (4:3)</PresentationFormat>
  <Paragraphs>213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Office Theme</vt:lpstr>
      <vt:lpstr>LESSON #004 Introduction to C Programming </vt:lpstr>
      <vt:lpstr>Topic for C programming</vt:lpstr>
      <vt:lpstr>#include, data types, string literal, statement, variables</vt:lpstr>
      <vt:lpstr>#include</vt:lpstr>
      <vt:lpstr>PowerPoint Presentation</vt:lpstr>
      <vt:lpstr>PowerPoint Presentation</vt:lpstr>
      <vt:lpstr>PowerPoint Presentation</vt:lpstr>
      <vt:lpstr>Path directory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String Literal</vt:lpstr>
      <vt:lpstr>PowerPoint Presentation</vt:lpstr>
      <vt:lpstr>Statement</vt:lpstr>
      <vt:lpstr>PowerPoint Presentation</vt:lpstr>
      <vt:lpstr>Variables Declaration, Initialization,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2021-05-15T04:30:10Z</dcterms:created>
  <dcterms:modified xsi:type="dcterms:W3CDTF">2021-12-22T06:52:57Z</dcterms:modified>
</cp:coreProperties>
</file>