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+VV/UUR2l6YvyVS4LrA/Du4J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6C3ADD-4DA0-4640-B679-853420C58BE8}">
  <a:tblStyle styleId="{F56C3ADD-4DA0-4640-B679-853420C58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178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c769621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fc769621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http://www.cplusplus.com/reference/cstdio/printf/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9fc7696216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aa5298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a6aa5298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88537aec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788537aec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788537aeca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aa5298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aa5298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6aa5298e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aa529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a6aa5298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a6aa5298e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aa5298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aa5298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6aa5298e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aa5298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a6aa5298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88537aec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88537aec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88537aeca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8537aec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88537aeca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788537aeca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88537aeca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88537aeca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88537aeca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4913c3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d4913c3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bd4913c32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8537aeca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88537aeca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788537aeca_1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8537aeca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788537aeca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788537aeca_1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88537aeca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788537aeca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788537aeca_1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8537aeca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788537aeca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788537aeca_1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88537aeca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788537aeca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788537aeca_1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5faaf223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a5faaf223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88537ae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788537ae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788537aeca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88537aeca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788537aeca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788537aeca_1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88537aeca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788537aeca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788537aeca_1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88537aeca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788537aeca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788537aeca_1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88537aeca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788537aeca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788537aeca_1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88537aeca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788537aeca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788537aeca_1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88537aeca_1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788537aeca_1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g788537aeca_1_3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88537aeca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788537aeca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788537aeca_1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88537aeca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788537aeca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g788537aeca_1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88537aeca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788537aeca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788537aeca_1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88537aeca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788537aeca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788537aeca_1_3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88537aeca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788537aeca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g788537aeca_1_3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88537aeca_1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788537aeca_1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g788537aeca_1_4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88537aeca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788537aeca_1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g788537aeca_1_4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faaf22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a5faaf22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a5faaf2238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88537aeca_1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g788537aeca_1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g788537aeca_1_4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88537aeca_1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788537aeca_1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g788537aeca_1_4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88537aeca_1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g788537aeca_1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g788537aeca_1_4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88537aeca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788537aeca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g788537aeca_1_5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88537aeca_1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g788537aeca_1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788537aeca_1_5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b223a5b2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gb223a5b2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223a5b2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gb223a5b21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4" name="Google Shape;624;gb223a5b21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223a5b2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b223a5b2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gb223a5b21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223a5b2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b223a5b2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7" name="Google Shape;637;gb223a5b21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223a5b21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gb223a5b21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4" name="Google Shape;644;gb223a5b216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aa5298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a6aa5298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a6aa5298e8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223a5b2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gb223a5b2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223a5b2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b223a5b2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gb223a5b21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b223a5b2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gb223a5b2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gb223a5b216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223a5b21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gb223a5b21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4" name="Google Shape;684;gb223a5b216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c76962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fc76962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9fc7696216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c769621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9fc769621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9fc7696216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c76962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9fc76962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9fc7696216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c76962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9fc769621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9fc769621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scanf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#005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printf/scanf, precedence table, lvalue, rvalue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c7696216_1_16"/>
          <p:cNvSpPr txBox="1"/>
          <p:nvPr/>
        </p:nvSpPr>
        <p:spPr>
          <a:xfrm>
            <a:off x="587825" y="1249232"/>
            <a:ext cx="80628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allows to print out variables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value 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in string format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output function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http://www.cplusplus.com/reference/cstdio/printf/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gb5c971d86b_0_23">
            <a:extLst>
              <a:ext uri="{FF2B5EF4-FFF2-40B4-BE49-F238E27FC236}">
                <a16:creationId xmlns:a16="http://schemas.microsoft.com/office/drawing/2014/main" id="{C9912DF3-34DB-440E-9CD7-310E25EF275C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SG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aa5298e8_0_24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buSzPts val="4000"/>
            </a:pPr>
            <a:r>
              <a:rPr lang="en-US" b="1" dirty="0" err="1"/>
              <a:t>printf</a:t>
            </a:r>
            <a:r>
              <a:rPr lang="en-US" b="1" dirty="0"/>
              <a:t> - Format (</a:t>
            </a:r>
            <a:r>
              <a:rPr lang="en-US" b="1" dirty="0" err="1"/>
              <a:t>Specifier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(part 2)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788537aeca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256925"/>
            <a:ext cx="3917450" cy="1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788537aeca_1_6"/>
          <p:cNvSpPr txBox="1"/>
          <p:nvPr/>
        </p:nvSpPr>
        <p:spPr>
          <a:xfrm>
            <a:off x="4572000" y="2075150"/>
            <a:ext cx="4282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print the string “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peko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peko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788537aeca_1_6"/>
          <p:cNvSpPr txBox="1"/>
          <p:nvPr/>
        </p:nvSpPr>
        <p:spPr>
          <a:xfrm>
            <a:off x="4890100" y="5016100"/>
            <a:ext cx="40698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and run, it should print “peko peko”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788537aeca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25" y="4169575"/>
            <a:ext cx="8248877" cy="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788537aeca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25" y="5016100"/>
            <a:ext cx="2824267" cy="9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788537aeca_1_6"/>
          <p:cNvSpPr txBox="1"/>
          <p:nvPr/>
        </p:nvSpPr>
        <p:spPr>
          <a:xfrm>
            <a:off x="493375" y="3415875"/>
            <a:ext cx="8248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this command line, follow by the file “a.c”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8;gb5c971d86b_0_23">
            <a:extLst>
              <a:ext uri="{FF2B5EF4-FFF2-40B4-BE49-F238E27FC236}">
                <a16:creationId xmlns:a16="http://schemas.microsoft.com/office/drawing/2014/main" id="{DB9E2DB9-06FE-42A8-86CC-2611A4CEBC20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printing out a string literal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a6aa5298e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00" y="930625"/>
            <a:ext cx="3220575" cy="174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a6aa5298e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00" y="3850875"/>
            <a:ext cx="3944350" cy="14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gb5c971d86b_0_23">
            <a:extLst>
              <a:ext uri="{FF2B5EF4-FFF2-40B4-BE49-F238E27FC236}">
                <a16:creationId xmlns:a16="http://schemas.microsoft.com/office/drawing/2014/main" id="{99979AEE-1A45-47FE-921B-FD95D76F1122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SG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printing out a</a:t>
            </a: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int</a:t>
            </a:r>
            <a:endParaRPr lang="en-SG" sz="2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gb5c971d86b_0_23">
            <a:extLst>
              <a:ext uri="{FF2B5EF4-FFF2-40B4-BE49-F238E27FC236}">
                <a16:creationId xmlns:a16="http://schemas.microsoft.com/office/drawing/2014/main" id="{8B639126-E6CE-46CB-B0D6-C2526B164F84}"/>
              </a:ext>
            </a:extLst>
          </p:cNvPr>
          <p:cNvSpPr txBox="1"/>
          <p:nvPr/>
        </p:nvSpPr>
        <p:spPr>
          <a:xfrm>
            <a:off x="493375" y="303471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SG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printing out a</a:t>
            </a:r>
            <a:r>
              <a:rPr lang="en-SG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</a:t>
            </a:r>
            <a:endParaRPr lang="en-SG" sz="2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aa5298e8_0_0"/>
          <p:cNvSpPr txBox="1"/>
          <p:nvPr/>
        </p:nvSpPr>
        <p:spPr>
          <a:xfrm>
            <a:off x="447725" y="38502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http://www.cplusplus.com/reference/cstdio/printf/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a6aa5298e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25" y="1740625"/>
            <a:ext cx="7788800" cy="46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a6aa5298e8_0_0"/>
          <p:cNvSpPr txBox="1"/>
          <p:nvPr/>
        </p:nvSpPr>
        <p:spPr>
          <a:xfrm>
            <a:off x="493375" y="92260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specifier is used to specify what kind of type you want to print</a:t>
            </a:r>
            <a:endParaRPr sz="2000" b="0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6aa5298e8_0_16"/>
          <p:cNvSpPr txBox="1"/>
          <p:nvPr/>
        </p:nvSpPr>
        <p:spPr>
          <a:xfrm>
            <a:off x="493375" y="28772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commonly used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6;g9fc7696216_1_16"/>
          <p:cNvSpPr txBox="1"/>
          <p:nvPr/>
        </p:nvSpPr>
        <p:spPr>
          <a:xfrm>
            <a:off x="768900" y="1573425"/>
            <a:ext cx="80628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Tx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“%d” (prints integers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Tx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“%f”  (prints floating number)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Tx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“%c” (prints char)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Tx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“%s” (prints strings of character)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Tx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“\n”  (next line)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96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6aa5298e8_0_28"/>
          <p:cNvSpPr txBox="1">
            <a:spLocks noGrp="1"/>
          </p:cNvSpPr>
          <p:nvPr>
            <p:ph type="title" idx="4294967295"/>
          </p:nvPr>
        </p:nvSpPr>
        <p:spPr>
          <a:xfrm>
            <a:off x="722312" y="4406900"/>
            <a:ext cx="8091487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buSzPts val="4000"/>
            </a:pPr>
            <a:r>
              <a:rPr lang="en-US" b="1" dirty="0" err="1"/>
              <a:t>printf</a:t>
            </a:r>
            <a:r>
              <a:rPr lang="en-US" b="1" dirty="0"/>
              <a:t> - Format (Width, precision)</a:t>
            </a:r>
            <a:br>
              <a:rPr lang="en-US" b="1" dirty="0"/>
            </a:br>
            <a:r>
              <a:rPr lang="en-US" b="1" dirty="0"/>
              <a:t>(part 3)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8537aeca_1_33"/>
          <p:cNvSpPr txBox="1"/>
          <p:nvPr/>
        </p:nvSpPr>
        <p:spPr>
          <a:xfrm>
            <a:off x="447725" y="38502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http://www.cplusplus.com/reference/cstdio/printf/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788537aeca_1_33"/>
          <p:cNvSpPr txBox="1"/>
          <p:nvPr/>
        </p:nvSpPr>
        <p:spPr>
          <a:xfrm>
            <a:off x="493375" y="1027925"/>
            <a:ext cx="8338200" cy="1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%[flags]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[width][.precision]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[length]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specifier</a:t>
            </a:r>
            <a:endParaRPr sz="2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width, precision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specifier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mostly used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788537aeca_1_33"/>
          <p:cNvSpPr txBox="1"/>
          <p:nvPr/>
        </p:nvSpPr>
        <p:spPr>
          <a:xfrm>
            <a:off x="493375" y="3022575"/>
            <a:ext cx="83382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minimum number of characters that will be printed for the current specifier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spaces is added if the width is shorter than the minimum number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788537aeca_1_33"/>
          <p:cNvSpPr txBox="1"/>
          <p:nvPr/>
        </p:nvSpPr>
        <p:spPr>
          <a:xfrm>
            <a:off x="447725" y="258137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788537aeca_1_33"/>
          <p:cNvSpPr txBox="1"/>
          <p:nvPr/>
        </p:nvSpPr>
        <p:spPr>
          <a:xfrm>
            <a:off x="493375" y="5644775"/>
            <a:ext cx="83382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floating point to display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788537aeca_1_33"/>
          <p:cNvSpPr txBox="1"/>
          <p:nvPr/>
        </p:nvSpPr>
        <p:spPr>
          <a:xfrm>
            <a:off x="447725" y="511390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88537aeca_1_51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example</a:t>
            </a: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g788537aeca_1_51"/>
          <p:cNvGraphicFramePr/>
          <p:nvPr>
            <p:extLst>
              <p:ext uri="{D42A27DB-BD31-4B8C-83A1-F6EECF244321}">
                <p14:modId xmlns:p14="http://schemas.microsoft.com/office/powerpoint/2010/main" val="1620860759"/>
              </p:ext>
            </p:extLst>
          </p:nvPr>
        </p:nvGraphicFramePr>
        <p:xfrm>
          <a:off x="420500" y="2582331"/>
          <a:ext cx="8484050" cy="2924826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81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51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Number of</a:t>
                      </a:r>
                      <a:r>
                        <a:rPr lang="en-US" sz="1200" baseline="0" dirty="0"/>
                        <a:t> space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%5d: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%5.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: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%5.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: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%f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%8.4f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Google Shape;215;g788537aeca_1_51"/>
          <p:cNvSpPr txBox="1"/>
          <p:nvPr/>
        </p:nvSpPr>
        <p:spPr>
          <a:xfrm>
            <a:off x="420525" y="5885625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37, a represent the number of characters printed successfully</a:t>
            </a:r>
            <a:endParaRPr sz="22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551D3-5715-46EE-B07F-D87A1C0F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4" y="858350"/>
            <a:ext cx="8479925" cy="13383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8537aeca_1_66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1 (int)</a:t>
            </a: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g788537aeca_1_66"/>
          <p:cNvGraphicFramePr/>
          <p:nvPr/>
        </p:nvGraphicFramePr>
        <p:xfrm>
          <a:off x="420525" y="2583700"/>
          <a:ext cx="8484050" cy="61315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1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%5d: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g788537aeca_1_66"/>
          <p:cNvSpPr txBox="1"/>
          <p:nvPr/>
        </p:nvSpPr>
        <p:spPr>
          <a:xfrm>
            <a:off x="420525" y="4227150"/>
            <a:ext cx="83382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width of 5 characters to be printed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spaces is added to the front to “fill up” at least 5 characters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788537aeca_1_66"/>
          <p:cNvCxnSpPr/>
          <p:nvPr/>
        </p:nvCxnSpPr>
        <p:spPr>
          <a:xfrm rot="10800000">
            <a:off x="142335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g788537aeca_1_66"/>
          <p:cNvCxnSpPr/>
          <p:nvPr/>
        </p:nvCxnSpPr>
        <p:spPr>
          <a:xfrm rot="10800000">
            <a:off x="19388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g788537aeca_1_66"/>
          <p:cNvCxnSpPr/>
          <p:nvPr/>
        </p:nvCxnSpPr>
        <p:spPr>
          <a:xfrm rot="10800000">
            <a:off x="2454275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g788537aeca_1_66"/>
          <p:cNvCxnSpPr/>
          <p:nvPr/>
        </p:nvCxnSpPr>
        <p:spPr>
          <a:xfrm rot="10800000">
            <a:off x="2924925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g788537aeca_1_66"/>
          <p:cNvCxnSpPr/>
          <p:nvPr/>
        </p:nvCxnSpPr>
        <p:spPr>
          <a:xfrm rot="10800000">
            <a:off x="34628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A844EE4-02B6-453A-8807-7271C362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4" y="858350"/>
            <a:ext cx="8479925" cy="1338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4913c328_0_0"/>
          <p:cNvSpPr txBox="1"/>
          <p:nvPr/>
        </p:nvSpPr>
        <p:spPr>
          <a:xfrm>
            <a:off x="493375" y="485075"/>
            <a:ext cx="8338200" cy="59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prints characters on console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scan characters on console and convert into type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some basic programming typing starting with printf and scanf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the basic of input and output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how printf works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how scanf works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some operator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88537aeca_1_85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2 (int)</a:t>
            </a: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g788537aeca_1_85"/>
          <p:cNvGraphicFramePr/>
          <p:nvPr/>
        </p:nvGraphicFramePr>
        <p:xfrm>
          <a:off x="420525" y="2583700"/>
          <a:ext cx="8484050" cy="61315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1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%5.4d: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g788537aeca_1_85"/>
          <p:cNvSpPr txBox="1"/>
          <p:nvPr/>
        </p:nvSpPr>
        <p:spPr>
          <a:xfrm>
            <a:off x="420525" y="402710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width of 5 characters to be printed</a:t>
            </a:r>
            <a:endParaRPr sz="2200" b="0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g788537aeca_1_85"/>
          <p:cNvCxnSpPr/>
          <p:nvPr/>
        </p:nvCxnSpPr>
        <p:spPr>
          <a:xfrm rot="10800000">
            <a:off x="142335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g788537aeca_1_85"/>
          <p:cNvCxnSpPr/>
          <p:nvPr/>
        </p:nvCxnSpPr>
        <p:spPr>
          <a:xfrm rot="10800000">
            <a:off x="19388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g788537aeca_1_85"/>
          <p:cNvCxnSpPr/>
          <p:nvPr/>
        </p:nvCxnSpPr>
        <p:spPr>
          <a:xfrm rot="10800000">
            <a:off x="2454275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g788537aeca_1_85"/>
          <p:cNvCxnSpPr/>
          <p:nvPr/>
        </p:nvCxnSpPr>
        <p:spPr>
          <a:xfrm rot="10800000">
            <a:off x="2924925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g788537aeca_1_85"/>
          <p:cNvCxnSpPr/>
          <p:nvPr/>
        </p:nvCxnSpPr>
        <p:spPr>
          <a:xfrm rot="10800000">
            <a:off x="34628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g788537aeca_1_85"/>
          <p:cNvCxnSpPr/>
          <p:nvPr/>
        </p:nvCxnSpPr>
        <p:spPr>
          <a:xfrm rot="10800000">
            <a:off x="1938800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g788537aeca_1_85"/>
          <p:cNvCxnSpPr/>
          <p:nvPr/>
        </p:nvCxnSpPr>
        <p:spPr>
          <a:xfrm rot="10800000">
            <a:off x="245427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g788537aeca_1_85"/>
          <p:cNvCxnSpPr/>
          <p:nvPr/>
        </p:nvCxnSpPr>
        <p:spPr>
          <a:xfrm rot="10800000">
            <a:off x="292492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g788537aeca_1_85"/>
          <p:cNvCxnSpPr/>
          <p:nvPr/>
        </p:nvCxnSpPr>
        <p:spPr>
          <a:xfrm rot="10800000">
            <a:off x="3462800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g788537aeca_1_85"/>
          <p:cNvSpPr txBox="1"/>
          <p:nvPr/>
        </p:nvSpPr>
        <p:spPr>
          <a:xfrm>
            <a:off x="420525" y="5489050"/>
            <a:ext cx="83382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precision of 4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zeros is added instead of empty spaces for the case of integer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C48636-BAFD-4DFF-83B0-48198471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4" y="858350"/>
            <a:ext cx="8479925" cy="13383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88537aeca_1_112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3 (int)</a:t>
            </a: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g788537aeca_1_112"/>
          <p:cNvGraphicFramePr/>
          <p:nvPr/>
        </p:nvGraphicFramePr>
        <p:xfrm>
          <a:off x="420525" y="2583700"/>
          <a:ext cx="8484050" cy="61315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1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%5.6d: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" name="Google Shape;257;g788537aeca_1_112"/>
          <p:cNvSpPr txBox="1"/>
          <p:nvPr/>
        </p:nvSpPr>
        <p:spPr>
          <a:xfrm>
            <a:off x="420525" y="402710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width of 5 characters to be printed</a:t>
            </a:r>
            <a:endParaRPr sz="2200" b="0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788537aeca_1_112"/>
          <p:cNvCxnSpPr/>
          <p:nvPr/>
        </p:nvCxnSpPr>
        <p:spPr>
          <a:xfrm rot="10800000">
            <a:off x="39767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g788537aeca_1_112"/>
          <p:cNvCxnSpPr/>
          <p:nvPr/>
        </p:nvCxnSpPr>
        <p:spPr>
          <a:xfrm rot="10800000">
            <a:off x="19388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g788537aeca_1_112"/>
          <p:cNvCxnSpPr/>
          <p:nvPr/>
        </p:nvCxnSpPr>
        <p:spPr>
          <a:xfrm rot="10800000">
            <a:off x="2454275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g788537aeca_1_112"/>
          <p:cNvCxnSpPr/>
          <p:nvPr/>
        </p:nvCxnSpPr>
        <p:spPr>
          <a:xfrm rot="10800000">
            <a:off x="2924925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g788537aeca_1_112"/>
          <p:cNvCxnSpPr/>
          <p:nvPr/>
        </p:nvCxnSpPr>
        <p:spPr>
          <a:xfrm rot="10800000">
            <a:off x="3462800" y="33624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g788537aeca_1_112"/>
          <p:cNvCxnSpPr/>
          <p:nvPr/>
        </p:nvCxnSpPr>
        <p:spPr>
          <a:xfrm rot="10800000">
            <a:off x="1938800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g788537aeca_1_112"/>
          <p:cNvCxnSpPr/>
          <p:nvPr/>
        </p:nvCxnSpPr>
        <p:spPr>
          <a:xfrm rot="10800000">
            <a:off x="245427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g788537aeca_1_112"/>
          <p:cNvCxnSpPr/>
          <p:nvPr/>
        </p:nvCxnSpPr>
        <p:spPr>
          <a:xfrm rot="10800000">
            <a:off x="292492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g788537aeca_1_112"/>
          <p:cNvCxnSpPr/>
          <p:nvPr/>
        </p:nvCxnSpPr>
        <p:spPr>
          <a:xfrm rot="10800000">
            <a:off x="3462800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g788537aeca_1_112"/>
          <p:cNvSpPr txBox="1"/>
          <p:nvPr/>
        </p:nvSpPr>
        <p:spPr>
          <a:xfrm>
            <a:off x="420525" y="5489050"/>
            <a:ext cx="83382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precision of 6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zeros is added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g788537aeca_1_112"/>
          <p:cNvCxnSpPr/>
          <p:nvPr/>
        </p:nvCxnSpPr>
        <p:spPr>
          <a:xfrm rot="10800000">
            <a:off x="3976700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g788537aeca_1_112"/>
          <p:cNvCxnSpPr/>
          <p:nvPr/>
        </p:nvCxnSpPr>
        <p:spPr>
          <a:xfrm rot="10800000">
            <a:off x="142332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5258C4A-7356-4707-A606-17871C59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4" y="858350"/>
            <a:ext cx="8479925" cy="13383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88537aeca_1_132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4 (float)</a:t>
            </a: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g788537aeca_1_132"/>
          <p:cNvGraphicFramePr/>
          <p:nvPr/>
        </p:nvGraphicFramePr>
        <p:xfrm>
          <a:off x="420525" y="2583700"/>
          <a:ext cx="8484050" cy="61315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1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%f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Google Shape;278;g788537aeca_1_132"/>
          <p:cNvSpPr txBox="1"/>
          <p:nvPr/>
        </p:nvSpPr>
        <p:spPr>
          <a:xfrm>
            <a:off x="420525" y="3428999"/>
            <a:ext cx="8338200" cy="81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default, floating point is printed with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precision of 6 floating point</a:t>
            </a:r>
            <a:endParaRPr sz="2200" b="1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67539-8DC5-45C1-A2C8-DE28FDEE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4" y="858350"/>
            <a:ext cx="8479925" cy="13383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88537aeca_1_154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5 (float)</a:t>
            </a:r>
            <a:r>
              <a:rPr lang="en-US" sz="25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g788537aeca_1_154"/>
          <p:cNvGraphicFramePr/>
          <p:nvPr/>
        </p:nvGraphicFramePr>
        <p:xfrm>
          <a:off x="420525" y="2583700"/>
          <a:ext cx="8484050" cy="61315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1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%8.4f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g788537aeca_1_154"/>
          <p:cNvSpPr txBox="1"/>
          <p:nvPr/>
        </p:nvSpPr>
        <p:spPr>
          <a:xfrm>
            <a:off x="420525" y="402710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minimum width of 8 characters to be printed</a:t>
            </a:r>
            <a:endParaRPr sz="2200" b="0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788537aeca_1_154"/>
          <p:cNvCxnSpPr/>
          <p:nvPr/>
        </p:nvCxnSpPr>
        <p:spPr>
          <a:xfrm rot="10800000">
            <a:off x="354107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g788537aeca_1_154"/>
          <p:cNvCxnSpPr/>
          <p:nvPr/>
        </p:nvCxnSpPr>
        <p:spPr>
          <a:xfrm rot="10800000">
            <a:off x="4056550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g788537aeca_1_154"/>
          <p:cNvCxnSpPr/>
          <p:nvPr/>
        </p:nvCxnSpPr>
        <p:spPr>
          <a:xfrm rot="10800000">
            <a:off x="458322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g788537aeca_1_154"/>
          <p:cNvCxnSpPr/>
          <p:nvPr/>
        </p:nvCxnSpPr>
        <p:spPr>
          <a:xfrm rot="10800000">
            <a:off x="5065075" y="4707100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g788537aeca_1_154"/>
          <p:cNvSpPr txBox="1"/>
          <p:nvPr/>
        </p:nvSpPr>
        <p:spPr>
          <a:xfrm>
            <a:off x="420525" y="5489050"/>
            <a:ext cx="833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precision of 4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g788537aeca_1_154"/>
          <p:cNvCxnSpPr/>
          <p:nvPr/>
        </p:nvCxnSpPr>
        <p:spPr>
          <a:xfrm rot="10800000">
            <a:off x="1938800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g788537aeca_1_154"/>
          <p:cNvCxnSpPr/>
          <p:nvPr/>
        </p:nvCxnSpPr>
        <p:spPr>
          <a:xfrm rot="10800000">
            <a:off x="2454275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g788537aeca_1_154"/>
          <p:cNvCxnSpPr/>
          <p:nvPr/>
        </p:nvCxnSpPr>
        <p:spPr>
          <a:xfrm rot="10800000">
            <a:off x="2980950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g788537aeca_1_154"/>
          <p:cNvCxnSpPr/>
          <p:nvPr/>
        </p:nvCxnSpPr>
        <p:spPr>
          <a:xfrm rot="10800000">
            <a:off x="3541075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g788537aeca_1_154"/>
          <p:cNvCxnSpPr/>
          <p:nvPr/>
        </p:nvCxnSpPr>
        <p:spPr>
          <a:xfrm rot="10800000">
            <a:off x="1445750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g788537aeca_1_154"/>
          <p:cNvCxnSpPr/>
          <p:nvPr/>
        </p:nvCxnSpPr>
        <p:spPr>
          <a:xfrm rot="10800000">
            <a:off x="4067738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g788537aeca_1_154"/>
          <p:cNvCxnSpPr/>
          <p:nvPr/>
        </p:nvCxnSpPr>
        <p:spPr>
          <a:xfrm rot="10800000">
            <a:off x="4594413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g788537aeca_1_154"/>
          <p:cNvCxnSpPr/>
          <p:nvPr/>
        </p:nvCxnSpPr>
        <p:spPr>
          <a:xfrm rot="10800000">
            <a:off x="5076263" y="3298175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58F20B-0EB2-42CF-9CFF-BAE97395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4" y="858350"/>
            <a:ext cx="8479925" cy="13383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88537aeca_1_176"/>
          <p:cNvSpPr txBox="1"/>
          <p:nvPr/>
        </p:nvSpPr>
        <p:spPr>
          <a:xfrm>
            <a:off x="420525" y="319620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yourself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faaf2238_0_89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scanf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88537aeca_0_9"/>
          <p:cNvSpPr txBox="1"/>
          <p:nvPr/>
        </p:nvSpPr>
        <p:spPr>
          <a:xfrm>
            <a:off x="768900" y="1573425"/>
            <a:ext cx="80628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function that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 user’s keys input, and store the data into the memory for usage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input function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http://www.cplusplus.com/reference/cstdio/scanf/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788537aeca_0_9"/>
          <p:cNvSpPr txBox="1"/>
          <p:nvPr/>
        </p:nvSpPr>
        <p:spPr>
          <a:xfrm>
            <a:off x="493375" y="4972400"/>
            <a:ext cx="83382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%[*][width][length]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specifier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only on specifier which is mostly used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C59D3B7A-9257-4CC8-A8DF-37179D34EE00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8537aeca_1_216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788537aeca_1_216"/>
          <p:cNvSpPr txBox="1"/>
          <p:nvPr/>
        </p:nvSpPr>
        <p:spPr>
          <a:xfrm>
            <a:off x="420525" y="4115600"/>
            <a:ext cx="83382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represent the number of characters successfully, “scanned”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and run the program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the following input: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22 33.33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-33.33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.33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a11.11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788537aeca_1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25" y="716825"/>
            <a:ext cx="4448525" cy="32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88537aeca_1_227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g788537aeca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788537aeca_1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6" name="Google Shape;336;g788537aeca_1_227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7" name="Google Shape;337;g788537aeca_1_227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8" name="Google Shape;338;g788537aeca_1_227"/>
          <p:cNvCxnSpPr/>
          <p:nvPr/>
        </p:nvCxnSpPr>
        <p:spPr>
          <a:xfrm rot="10800000">
            <a:off x="194740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g788537aeca_1_227"/>
          <p:cNvSpPr txBox="1"/>
          <p:nvPr/>
        </p:nvSpPr>
        <p:spPr>
          <a:xfrm>
            <a:off x="495300" y="3193275"/>
            <a:ext cx="815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firstly, scanf scan the first specification, in this case it’s a space,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will either ignore whitespaces or follow through if the input buffer exist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788537aeca_1_227"/>
          <p:cNvSpPr txBox="1"/>
          <p:nvPr/>
        </p:nvSpPr>
        <p:spPr>
          <a:xfrm>
            <a:off x="495300" y="5765025"/>
            <a:ext cx="815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finds no “whitespaces”</a:t>
            </a:r>
            <a:endParaRPr sz="18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finds no “whitespaces”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g788537aeca_1_227"/>
          <p:cNvCxnSpPr/>
          <p:nvPr/>
        </p:nvCxnSpPr>
        <p:spPr>
          <a:xfrm rot="10800000">
            <a:off x="16787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88537aeca_1_265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g788537aeca_1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88537aeca_1_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g788537aeca_1_265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Google Shape;351;g788537aeca_1_265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2" name="Google Shape;352;g788537aeca_1_265"/>
          <p:cNvCxnSpPr/>
          <p:nvPr/>
        </p:nvCxnSpPr>
        <p:spPr>
          <a:xfrm rot="10800000">
            <a:off x="3723125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g788537aeca_1_265"/>
          <p:cNvSpPr txBox="1"/>
          <p:nvPr/>
        </p:nvSpPr>
        <p:spPr>
          <a:xfrm>
            <a:off x="495300" y="3193275"/>
            <a:ext cx="81510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scanf points to the next buffer and it finds “%”,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trigger and continue to find a specifier which is “d”, an integer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will now stop, and read from the input buffer again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788537aeca_1_265"/>
          <p:cNvSpPr txBox="1"/>
          <p:nvPr/>
        </p:nvSpPr>
        <p:spPr>
          <a:xfrm>
            <a:off x="495300" y="5765025"/>
            <a:ext cx="81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finds the input buffer that is an integer,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788537aeca_1_265"/>
          <p:cNvCxnSpPr/>
          <p:nvPr/>
        </p:nvCxnSpPr>
        <p:spPr>
          <a:xfrm rot="10800000">
            <a:off x="16787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 dirty="0" err="1"/>
              <a:t>printf</a:t>
            </a:r>
            <a:r>
              <a:rPr lang="en-US" b="1" dirty="0"/>
              <a:t> – Intro </a:t>
            </a:r>
            <a:br>
              <a:rPr lang="en-US" b="1" dirty="0"/>
            </a:br>
            <a:r>
              <a:rPr lang="en-US" b="1" dirty="0"/>
              <a:t>(part 1)</a:t>
            </a:r>
            <a:endParaRPr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88537aeca_1_278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g788537aeca_1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88537aeca_1_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g788537aeca_1_278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5" name="Google Shape;365;g788537aeca_1_278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6" name="Google Shape;366;g788537aeca_1_278"/>
          <p:cNvCxnSpPr/>
          <p:nvPr/>
        </p:nvCxnSpPr>
        <p:spPr>
          <a:xfrm rot="10800000">
            <a:off x="3723125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g788537aeca_1_278"/>
          <p:cNvSpPr txBox="1"/>
          <p:nvPr/>
        </p:nvSpPr>
        <p:spPr>
          <a:xfrm>
            <a:off x="495300" y="5765025"/>
            <a:ext cx="81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continues to read the input buffer and finds a “space” which is not an integer, and stops reading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g788537aeca_1_278"/>
          <p:cNvCxnSpPr/>
          <p:nvPr/>
        </p:nvCxnSpPr>
        <p:spPr>
          <a:xfrm rot="10800000">
            <a:off x="16787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g788537aeca_1_278"/>
          <p:cNvCxnSpPr/>
          <p:nvPr/>
        </p:nvCxnSpPr>
        <p:spPr>
          <a:xfrm rot="10800000">
            <a:off x="35769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g788537aeca_1_278"/>
          <p:cNvCxnSpPr/>
          <p:nvPr/>
        </p:nvCxnSpPr>
        <p:spPr>
          <a:xfrm rot="10800000">
            <a:off x="2597250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8537aeca_1_292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788537aeca_1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788537aeca_1_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" name="Google Shape;379;g788537aeca_1_292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0" name="Google Shape;380;g788537aeca_1_292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1" name="Google Shape;381;g788537aeca_1_292"/>
          <p:cNvCxnSpPr/>
          <p:nvPr/>
        </p:nvCxnSpPr>
        <p:spPr>
          <a:xfrm rot="10800000">
            <a:off x="3723125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g788537aeca_1_292"/>
          <p:cNvSpPr txBox="1"/>
          <p:nvPr/>
        </p:nvSpPr>
        <p:spPr>
          <a:xfrm>
            <a:off x="495300" y="5765025"/>
            <a:ext cx="81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stores whatever it have read and store convert into integer and store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g788537aeca_1_292"/>
          <p:cNvCxnSpPr/>
          <p:nvPr/>
        </p:nvCxnSpPr>
        <p:spPr>
          <a:xfrm rot="10800000">
            <a:off x="16787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g788537aeca_1_292"/>
          <p:cNvCxnSpPr/>
          <p:nvPr/>
        </p:nvCxnSpPr>
        <p:spPr>
          <a:xfrm rot="10800000">
            <a:off x="35769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g788537aeca_1_292"/>
          <p:cNvSpPr txBox="1"/>
          <p:nvPr/>
        </p:nvSpPr>
        <p:spPr>
          <a:xfrm>
            <a:off x="495300" y="3230850"/>
            <a:ext cx="81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read “22” and convert into integer and store it back to “i”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g788537aeca_1_292"/>
          <p:cNvCxnSpPr>
            <a:stCxn id="382" idx="1"/>
            <a:endCxn id="385" idx="1"/>
          </p:cNvCxnSpPr>
          <p:nvPr/>
        </p:nvCxnSpPr>
        <p:spPr>
          <a:xfrm rot="10800000">
            <a:off x="495300" y="3429075"/>
            <a:ext cx="0" cy="25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g788537aeca_1_292"/>
          <p:cNvCxnSpPr/>
          <p:nvPr/>
        </p:nvCxnSpPr>
        <p:spPr>
          <a:xfrm rot="10800000">
            <a:off x="2597250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88537aeca_1_310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g788537aeca_1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788537aeca_1_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g788537aeca_1_310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7" name="Google Shape;397;g788537aeca_1_310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8" name="Google Shape;398;g788537aeca_1_310"/>
          <p:cNvCxnSpPr/>
          <p:nvPr/>
        </p:nvCxnSpPr>
        <p:spPr>
          <a:xfrm rot="10800000">
            <a:off x="54743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g788537aeca_1_310"/>
          <p:cNvCxnSpPr/>
          <p:nvPr/>
        </p:nvCxnSpPr>
        <p:spPr>
          <a:xfrm rot="10800000">
            <a:off x="35769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g788537aeca_1_310"/>
          <p:cNvSpPr txBox="1"/>
          <p:nvPr/>
        </p:nvSpPr>
        <p:spPr>
          <a:xfrm>
            <a:off x="495300" y="3230850"/>
            <a:ext cx="8151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scanf continues to read and it and finds “whitespaces”,  and ignore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8537aeca_1_325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g788537aeca_1_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88537aeca_1_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Google Shape;409;g788537aeca_1_325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" name="Google Shape;410;g788537aeca_1_325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1" name="Google Shape;411;g788537aeca_1_325"/>
          <p:cNvCxnSpPr/>
          <p:nvPr/>
        </p:nvCxnSpPr>
        <p:spPr>
          <a:xfrm rot="10800000">
            <a:off x="70541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g788537aeca_1_325"/>
          <p:cNvCxnSpPr/>
          <p:nvPr/>
        </p:nvCxnSpPr>
        <p:spPr>
          <a:xfrm rot="10800000">
            <a:off x="4507700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g788537aeca_1_325"/>
          <p:cNvSpPr txBox="1"/>
          <p:nvPr/>
        </p:nvSpPr>
        <p:spPr>
          <a:xfrm>
            <a:off x="495300" y="3230850"/>
            <a:ext cx="81510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likewise scanf now finds “%f” and stop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now read from the input buffer and finds anything that represent floating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788537aeca_1_325"/>
          <p:cNvSpPr txBox="1"/>
          <p:nvPr/>
        </p:nvSpPr>
        <p:spPr>
          <a:xfrm>
            <a:off x="495300" y="5609750"/>
            <a:ext cx="81510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“whitespaces” at the front are ignored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the entire buffer that can represent floating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stop reading when reaching characters that can’t be represented as floating number or it stops when it reached the end of buffer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g788537aeca_1_325"/>
          <p:cNvCxnSpPr/>
          <p:nvPr/>
        </p:nvCxnSpPr>
        <p:spPr>
          <a:xfrm rot="10800000">
            <a:off x="8977650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g788537aeca_1_325"/>
          <p:cNvCxnSpPr/>
          <p:nvPr/>
        </p:nvCxnSpPr>
        <p:spPr>
          <a:xfrm rot="10800000">
            <a:off x="541392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g788537aeca_1_325"/>
          <p:cNvCxnSpPr/>
          <p:nvPr/>
        </p:nvCxnSpPr>
        <p:spPr>
          <a:xfrm rot="10800000">
            <a:off x="64058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g788537aeca_1_325"/>
          <p:cNvCxnSpPr/>
          <p:nvPr/>
        </p:nvCxnSpPr>
        <p:spPr>
          <a:xfrm rot="10800000">
            <a:off x="72998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g788537aeca_1_325"/>
          <p:cNvCxnSpPr/>
          <p:nvPr/>
        </p:nvCxnSpPr>
        <p:spPr>
          <a:xfrm rot="10800000">
            <a:off x="8255100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88537aeca_1_339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788537aeca_1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88537aeca_1_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g788537aeca_1_339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9" name="Google Shape;429;g788537aeca_1_339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0" name="Google Shape;430;g788537aeca_1_339"/>
          <p:cNvCxnSpPr/>
          <p:nvPr/>
        </p:nvCxnSpPr>
        <p:spPr>
          <a:xfrm rot="10800000">
            <a:off x="70541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g788537aeca_1_339"/>
          <p:cNvCxnSpPr/>
          <p:nvPr/>
        </p:nvCxnSpPr>
        <p:spPr>
          <a:xfrm rot="10800000">
            <a:off x="9014375" y="5214050"/>
            <a:ext cx="0" cy="39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g788537aeca_1_339"/>
          <p:cNvSpPr txBox="1"/>
          <p:nvPr/>
        </p:nvSpPr>
        <p:spPr>
          <a:xfrm>
            <a:off x="495300" y="3230850"/>
            <a:ext cx="81510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now convert “33.33” to float and store it in 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g788537aeca_1_339"/>
          <p:cNvCxnSpPr/>
          <p:nvPr/>
        </p:nvCxnSpPr>
        <p:spPr>
          <a:xfrm rot="10800000">
            <a:off x="495300" y="3429075"/>
            <a:ext cx="0" cy="25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88537aeca_1_359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1a step by step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g788537aeca_1_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788537aeca_1_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2" name="Google Shape;442;g788537aeca_1_359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3" name="Google Shape;443;g788537aeca_1_359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4" name="Google Shape;444;g788537aeca_1_359"/>
          <p:cNvCxnSpPr/>
          <p:nvPr/>
        </p:nvCxnSpPr>
        <p:spPr>
          <a:xfrm rot="10800000">
            <a:off x="7984875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g788537aeca_1_359"/>
          <p:cNvSpPr txBox="1"/>
          <p:nvPr/>
        </p:nvSpPr>
        <p:spPr>
          <a:xfrm>
            <a:off x="495300" y="3230850"/>
            <a:ext cx="81510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 the end of buffer and stop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88537aeca_1_372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1b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788537aeca_1_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788537aeca_1_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4" name="Google Shape;454;g788537aeca_1_372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5" name="Google Shape;455;g788537aeca_1_372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6" name="Google Shape;456;g788537aeca_1_372"/>
          <p:cNvSpPr txBox="1"/>
          <p:nvPr/>
        </p:nvSpPr>
        <p:spPr>
          <a:xfrm>
            <a:off x="201375" y="3124500"/>
            <a:ext cx="22113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“whitespaces”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g788537aeca_1_372"/>
          <p:cNvCxnSpPr/>
          <p:nvPr/>
        </p:nvCxnSpPr>
        <p:spPr>
          <a:xfrm rot="10800000">
            <a:off x="21548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g788537aeca_1_372"/>
          <p:cNvCxnSpPr/>
          <p:nvPr/>
        </p:nvCxnSpPr>
        <p:spPr>
          <a:xfrm rot="10800000" flipH="1">
            <a:off x="1824200" y="2609325"/>
            <a:ext cx="1531500" cy="198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g788537aeca_1_372"/>
          <p:cNvCxnSpPr/>
          <p:nvPr/>
        </p:nvCxnSpPr>
        <p:spPr>
          <a:xfrm rot="10800000" flipH="1">
            <a:off x="2596450" y="2609200"/>
            <a:ext cx="845100" cy="20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g788537aeca_1_372"/>
          <p:cNvCxnSpPr/>
          <p:nvPr/>
        </p:nvCxnSpPr>
        <p:spPr>
          <a:xfrm rot="10800000" flipH="1">
            <a:off x="3527175" y="2633775"/>
            <a:ext cx="36900" cy="193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g788537aeca_1_372"/>
          <p:cNvCxnSpPr/>
          <p:nvPr/>
        </p:nvCxnSpPr>
        <p:spPr>
          <a:xfrm rot="10800000" flipH="1">
            <a:off x="4608438" y="2597075"/>
            <a:ext cx="1772100" cy="21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788537aeca_1_372"/>
          <p:cNvCxnSpPr/>
          <p:nvPr/>
        </p:nvCxnSpPr>
        <p:spPr>
          <a:xfrm rot="10800000" flipH="1">
            <a:off x="5269738" y="2670575"/>
            <a:ext cx="1135500" cy="20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g788537aeca_1_372"/>
          <p:cNvCxnSpPr/>
          <p:nvPr/>
        </p:nvCxnSpPr>
        <p:spPr>
          <a:xfrm rot="10800000" flipH="1">
            <a:off x="6259188" y="2646150"/>
            <a:ext cx="268500" cy="21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g788537aeca_1_372"/>
          <p:cNvCxnSpPr/>
          <p:nvPr/>
        </p:nvCxnSpPr>
        <p:spPr>
          <a:xfrm rot="10800000">
            <a:off x="52697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g788537aeca_1_372"/>
          <p:cNvSpPr txBox="1"/>
          <p:nvPr/>
        </p:nvSpPr>
        <p:spPr>
          <a:xfrm>
            <a:off x="3527175" y="3124500"/>
            <a:ext cx="22113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“whitespaces”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788537aeca_1_372"/>
          <p:cNvSpPr txBox="1"/>
          <p:nvPr/>
        </p:nvSpPr>
        <p:spPr>
          <a:xfrm>
            <a:off x="691225" y="5640475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-33, j = 0.33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88537aeca_1_384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1c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g788537aeca_1_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788537aeca_1_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5" name="Google Shape;475;g788537aeca_1_384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6" name="Google Shape;476;g788537aeca_1_384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7" name="Google Shape;477;g788537aeca_1_384"/>
          <p:cNvSpPr txBox="1"/>
          <p:nvPr/>
        </p:nvSpPr>
        <p:spPr>
          <a:xfrm>
            <a:off x="201375" y="3124500"/>
            <a:ext cx="22113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“whitespaces”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g788537aeca_1_384"/>
          <p:cNvCxnSpPr/>
          <p:nvPr/>
        </p:nvCxnSpPr>
        <p:spPr>
          <a:xfrm rot="10800000">
            <a:off x="21548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g788537aeca_1_384"/>
          <p:cNvCxnSpPr/>
          <p:nvPr/>
        </p:nvCxnSpPr>
        <p:spPr>
          <a:xfrm rot="10800000" flipH="1">
            <a:off x="1775225" y="2462400"/>
            <a:ext cx="1899000" cy="21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0" name="Google Shape;480;g788537aeca_1_384"/>
          <p:cNvSpPr/>
          <p:nvPr/>
        </p:nvSpPr>
        <p:spPr>
          <a:xfrm>
            <a:off x="1980600" y="3367725"/>
            <a:ext cx="1175700" cy="759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" name="Google Shape;481;g788537aeca_1_384"/>
          <p:cNvCxnSpPr/>
          <p:nvPr/>
        </p:nvCxnSpPr>
        <p:spPr>
          <a:xfrm rot="10800000">
            <a:off x="1678775" y="53119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g788537aeca_1_384"/>
          <p:cNvSpPr txBox="1"/>
          <p:nvPr/>
        </p:nvSpPr>
        <p:spPr>
          <a:xfrm>
            <a:off x="3593650" y="3276900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stops all operation when it does not match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88537aeca_1_426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1c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788537aeca_1_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788537aeca_1_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g788537aeca_1_426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2" name="Google Shape;492;g788537aeca_1_426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3" name="Google Shape;493;g788537aeca_1_426"/>
          <p:cNvCxnSpPr/>
          <p:nvPr/>
        </p:nvCxnSpPr>
        <p:spPr>
          <a:xfrm rot="10800000">
            <a:off x="33955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g788537aeca_1_426"/>
          <p:cNvCxnSpPr/>
          <p:nvPr/>
        </p:nvCxnSpPr>
        <p:spPr>
          <a:xfrm rot="10800000">
            <a:off x="1678775" y="53119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g788537aeca_1_426"/>
          <p:cNvSpPr txBox="1"/>
          <p:nvPr/>
        </p:nvSpPr>
        <p:spPr>
          <a:xfrm>
            <a:off x="3593650" y="3276900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stops all operation when it does not match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788537aeca_1_426"/>
          <p:cNvSpPr/>
          <p:nvPr/>
        </p:nvSpPr>
        <p:spPr>
          <a:xfrm>
            <a:off x="2807700" y="2642225"/>
            <a:ext cx="1175700" cy="759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88537aeca_1_442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1d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g788537aeca_1_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498400"/>
            <a:ext cx="3803400" cy="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788537aeca_1_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5" name="Google Shape;505;g788537aeca_1_442"/>
          <p:cNvGraphicFramePr/>
          <p:nvPr/>
        </p:nvGraphicFramePr>
        <p:xfrm>
          <a:off x="495300" y="2159450"/>
          <a:ext cx="8263350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6" name="Google Shape;506;g788537aeca_1_442"/>
          <p:cNvGraphicFramePr/>
          <p:nvPr/>
        </p:nvGraphicFramePr>
        <p:xfrm>
          <a:off x="495300" y="4456835"/>
          <a:ext cx="8263175" cy="60957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7" name="Google Shape;507;g788537aeca_1_442"/>
          <p:cNvCxnSpPr/>
          <p:nvPr/>
        </p:nvCxnSpPr>
        <p:spPr>
          <a:xfrm rot="10800000">
            <a:off x="8045375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g788537aeca_1_442"/>
          <p:cNvCxnSpPr/>
          <p:nvPr/>
        </p:nvCxnSpPr>
        <p:spPr>
          <a:xfrm rot="10800000">
            <a:off x="1678775" y="531195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Google Shape;509;g788537aeca_1_442"/>
          <p:cNvSpPr txBox="1"/>
          <p:nvPr/>
        </p:nvSpPr>
        <p:spPr>
          <a:xfrm>
            <a:off x="3593650" y="3276900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 stops all operation when it does not match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788537aeca_1_442"/>
          <p:cNvSpPr txBox="1"/>
          <p:nvPr/>
        </p:nvSpPr>
        <p:spPr>
          <a:xfrm>
            <a:off x="201375" y="3124500"/>
            <a:ext cx="22113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“whitespaces”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g788537aeca_1_442"/>
          <p:cNvCxnSpPr/>
          <p:nvPr/>
        </p:nvCxnSpPr>
        <p:spPr>
          <a:xfrm rot="10800000">
            <a:off x="2154850" y="26422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g788537aeca_1_442"/>
          <p:cNvCxnSpPr/>
          <p:nvPr/>
        </p:nvCxnSpPr>
        <p:spPr>
          <a:xfrm rot="10800000" flipH="1">
            <a:off x="1775225" y="2462400"/>
            <a:ext cx="1899000" cy="21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3" name="Google Shape;513;g788537aeca_1_442"/>
          <p:cNvSpPr/>
          <p:nvPr/>
        </p:nvSpPr>
        <p:spPr>
          <a:xfrm>
            <a:off x="1980600" y="3367725"/>
            <a:ext cx="1175700" cy="759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a5faaf2238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499149"/>
            <a:ext cx="5469325" cy="2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gb5c971d86b_0_23">
            <a:extLst>
              <a:ext uri="{FF2B5EF4-FFF2-40B4-BE49-F238E27FC236}">
                <a16:creationId xmlns:a16="http://schemas.microsoft.com/office/drawing/2014/main" id="{2F9A068F-4DA4-48BD-8938-EA62A3433898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snippet of code?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88537aeca_1_462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analyze 2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788537aeca_1_462"/>
          <p:cNvSpPr txBox="1"/>
          <p:nvPr/>
        </p:nvSpPr>
        <p:spPr>
          <a:xfrm>
            <a:off x="420525" y="4115600"/>
            <a:ext cx="83382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represent the number of characters successfully “scanned”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and run the program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the following input: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[22ac11.33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[22a c 11. 33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[22a c..33]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[0a c.11.333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g788537aeca_1_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741350"/>
            <a:ext cx="4917825" cy="33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788537aeca_1_462"/>
          <p:cNvSpPr/>
          <p:nvPr/>
        </p:nvSpPr>
        <p:spPr>
          <a:xfrm>
            <a:off x="771725" y="2817475"/>
            <a:ext cx="4690500" cy="31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88537aeca_1_471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2a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g788537aeca_1_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g788537aeca_1_471"/>
          <p:cNvGraphicFramePr/>
          <p:nvPr/>
        </p:nvGraphicFramePr>
        <p:xfrm>
          <a:off x="495300" y="2159450"/>
          <a:ext cx="8263125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9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1" name="Google Shape;531;g788537aeca_1_471"/>
          <p:cNvGraphicFramePr/>
          <p:nvPr/>
        </p:nvGraphicFramePr>
        <p:xfrm>
          <a:off x="495300" y="4456835"/>
          <a:ext cx="8263050" cy="64290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2" name="Google Shape;532;g788537aeca_1_471"/>
          <p:cNvCxnSpPr/>
          <p:nvPr/>
        </p:nvCxnSpPr>
        <p:spPr>
          <a:xfrm rot="10800000" flipH="1">
            <a:off x="1567750" y="2401025"/>
            <a:ext cx="208200" cy="21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33" name="Google Shape;533;g788537aeca_1_4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573966"/>
            <a:ext cx="5257157" cy="39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g788537aeca_1_471"/>
          <p:cNvCxnSpPr/>
          <p:nvPr/>
        </p:nvCxnSpPr>
        <p:spPr>
          <a:xfrm rot="10800000" flipH="1">
            <a:off x="2223150" y="2450100"/>
            <a:ext cx="606000" cy="21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g788537aeca_1_471"/>
          <p:cNvCxnSpPr/>
          <p:nvPr/>
        </p:nvCxnSpPr>
        <p:spPr>
          <a:xfrm rot="10800000">
            <a:off x="2865925" y="2449950"/>
            <a:ext cx="195900" cy="21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g788537aeca_1_471"/>
          <p:cNvCxnSpPr/>
          <p:nvPr/>
        </p:nvCxnSpPr>
        <p:spPr>
          <a:xfrm rot="10800000">
            <a:off x="3661925" y="2437925"/>
            <a:ext cx="63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788537aeca_1_471"/>
          <p:cNvCxnSpPr/>
          <p:nvPr/>
        </p:nvCxnSpPr>
        <p:spPr>
          <a:xfrm rot="10800000" flipH="1">
            <a:off x="4660125" y="2474700"/>
            <a:ext cx="642900" cy="22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g788537aeca_1_471"/>
          <p:cNvCxnSpPr/>
          <p:nvPr/>
        </p:nvCxnSpPr>
        <p:spPr>
          <a:xfrm rot="10800000" flipH="1">
            <a:off x="5333675" y="2548050"/>
            <a:ext cx="875400" cy="21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g788537aeca_1_471"/>
          <p:cNvCxnSpPr/>
          <p:nvPr/>
        </p:nvCxnSpPr>
        <p:spPr>
          <a:xfrm rot="10800000" flipH="1">
            <a:off x="5994975" y="2523600"/>
            <a:ext cx="189600" cy="21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g788537aeca_1_471"/>
          <p:cNvCxnSpPr/>
          <p:nvPr/>
        </p:nvCxnSpPr>
        <p:spPr>
          <a:xfrm rot="10800000">
            <a:off x="6172550" y="2499000"/>
            <a:ext cx="587700" cy="21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g788537aeca_1_471"/>
          <p:cNvCxnSpPr/>
          <p:nvPr/>
        </p:nvCxnSpPr>
        <p:spPr>
          <a:xfrm rot="10800000">
            <a:off x="6172200" y="2499125"/>
            <a:ext cx="1420800" cy="20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g788537aeca_1_471"/>
          <p:cNvCxnSpPr/>
          <p:nvPr/>
        </p:nvCxnSpPr>
        <p:spPr>
          <a:xfrm rot="10800000">
            <a:off x="6221325" y="2560400"/>
            <a:ext cx="2143200" cy="20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g788537aeca_1_471"/>
          <p:cNvSpPr txBox="1"/>
          <p:nvPr/>
        </p:nvSpPr>
        <p:spPr>
          <a:xfrm>
            <a:off x="691225" y="5640475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22, j = 11.33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g788537aeca_1_471"/>
          <p:cNvCxnSpPr/>
          <p:nvPr/>
        </p:nvCxnSpPr>
        <p:spPr>
          <a:xfrm rot="10800000">
            <a:off x="7140675" y="26544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g788537aeca_1_471"/>
          <p:cNvSpPr/>
          <p:nvPr/>
        </p:nvSpPr>
        <p:spPr>
          <a:xfrm>
            <a:off x="7222350" y="2530875"/>
            <a:ext cx="391200" cy="642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6" name="Google Shape;546;g788537aeca_1_471"/>
          <p:cNvCxnSpPr/>
          <p:nvPr/>
        </p:nvCxnSpPr>
        <p:spPr>
          <a:xfrm rot="10800000">
            <a:off x="8940900" y="529970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g788537aeca_1_471"/>
          <p:cNvSpPr txBox="1"/>
          <p:nvPr/>
        </p:nvSpPr>
        <p:spPr>
          <a:xfrm>
            <a:off x="7629775" y="2842850"/>
            <a:ext cx="124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stops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88537aeca_1_496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2b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g788537aeca_1_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g788537aeca_1_496"/>
          <p:cNvGraphicFramePr/>
          <p:nvPr/>
        </p:nvGraphicFramePr>
        <p:xfrm>
          <a:off x="495300" y="2159450"/>
          <a:ext cx="8263125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9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6" name="Google Shape;556;g788537aeca_1_496"/>
          <p:cNvGraphicFramePr/>
          <p:nvPr/>
        </p:nvGraphicFramePr>
        <p:xfrm>
          <a:off x="495300" y="4456835"/>
          <a:ext cx="8262800" cy="82293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5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7" name="Google Shape;557;g788537aeca_1_496"/>
          <p:cNvCxnSpPr/>
          <p:nvPr/>
        </p:nvCxnSpPr>
        <p:spPr>
          <a:xfrm rot="10800000" flipH="1">
            <a:off x="1567750" y="2437925"/>
            <a:ext cx="257100" cy="21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58" name="Google Shape;558;g788537aeca_1_4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573966"/>
            <a:ext cx="5257157" cy="39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9" name="Google Shape;559;g788537aeca_1_496"/>
          <p:cNvCxnSpPr/>
          <p:nvPr/>
        </p:nvCxnSpPr>
        <p:spPr>
          <a:xfrm rot="10800000" flipH="1">
            <a:off x="2033125" y="2462525"/>
            <a:ext cx="648900" cy="22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g788537aeca_1_496"/>
          <p:cNvCxnSpPr/>
          <p:nvPr/>
        </p:nvCxnSpPr>
        <p:spPr>
          <a:xfrm rot="10800000" flipH="1">
            <a:off x="2694425" y="2449150"/>
            <a:ext cx="88500" cy="22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1" name="Google Shape;561;g788537aeca_1_496"/>
          <p:cNvCxnSpPr/>
          <p:nvPr/>
        </p:nvCxnSpPr>
        <p:spPr>
          <a:xfrm rot="10800000" flipH="1">
            <a:off x="3300850" y="2401200"/>
            <a:ext cx="385500" cy="23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g788537aeca_1_496"/>
          <p:cNvCxnSpPr/>
          <p:nvPr/>
        </p:nvCxnSpPr>
        <p:spPr>
          <a:xfrm rot="10800000" flipH="1">
            <a:off x="4372175" y="2401125"/>
            <a:ext cx="967500" cy="21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g788537aeca_1_496"/>
          <p:cNvCxnSpPr/>
          <p:nvPr/>
        </p:nvCxnSpPr>
        <p:spPr>
          <a:xfrm rot="10800000" flipH="1">
            <a:off x="5535600" y="2413400"/>
            <a:ext cx="845100" cy="20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g788537aeca_1_496"/>
          <p:cNvCxnSpPr/>
          <p:nvPr/>
        </p:nvCxnSpPr>
        <p:spPr>
          <a:xfrm rot="10800000" flipH="1">
            <a:off x="6049950" y="2450250"/>
            <a:ext cx="379800" cy="20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g788537aeca_1_496"/>
          <p:cNvSpPr txBox="1"/>
          <p:nvPr/>
        </p:nvSpPr>
        <p:spPr>
          <a:xfrm>
            <a:off x="691225" y="5640475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22, j = 11.000000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g788537aeca_1_496"/>
          <p:cNvCxnSpPr/>
          <p:nvPr/>
        </p:nvCxnSpPr>
        <p:spPr>
          <a:xfrm rot="10800000">
            <a:off x="6515225" y="2437550"/>
            <a:ext cx="85800" cy="198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g788537aeca_1_496"/>
          <p:cNvCxnSpPr/>
          <p:nvPr/>
        </p:nvCxnSpPr>
        <p:spPr>
          <a:xfrm rot="10800000">
            <a:off x="7850175" y="54589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g788537aeca_1_496"/>
          <p:cNvSpPr/>
          <p:nvPr/>
        </p:nvSpPr>
        <p:spPr>
          <a:xfrm>
            <a:off x="7547450" y="3049350"/>
            <a:ext cx="1175700" cy="759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9" name="Google Shape;569;g788537aeca_1_496"/>
          <p:cNvCxnSpPr/>
          <p:nvPr/>
        </p:nvCxnSpPr>
        <p:spPr>
          <a:xfrm rot="10800000">
            <a:off x="7128375" y="2666600"/>
            <a:ext cx="721800" cy="19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g788537aeca_1_496"/>
          <p:cNvSpPr txBox="1"/>
          <p:nvPr/>
        </p:nvSpPr>
        <p:spPr>
          <a:xfrm>
            <a:off x="7512500" y="2769375"/>
            <a:ext cx="124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stops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88537aeca_1_525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2c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g788537aeca_1_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g788537aeca_1_525"/>
          <p:cNvGraphicFramePr/>
          <p:nvPr/>
        </p:nvGraphicFramePr>
        <p:xfrm>
          <a:off x="495300" y="2159450"/>
          <a:ext cx="8263125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9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9" name="Google Shape;579;g788537aeca_1_525"/>
          <p:cNvGraphicFramePr/>
          <p:nvPr/>
        </p:nvGraphicFramePr>
        <p:xfrm>
          <a:off x="495300" y="4456835"/>
          <a:ext cx="7082400" cy="82293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5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0" name="Google Shape;580;g788537aeca_1_525"/>
          <p:cNvCxnSpPr/>
          <p:nvPr/>
        </p:nvCxnSpPr>
        <p:spPr>
          <a:xfrm rot="10800000" flipH="1">
            <a:off x="1567750" y="2437925"/>
            <a:ext cx="257100" cy="21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1" name="Google Shape;581;g788537aeca_1_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573966"/>
            <a:ext cx="5257157" cy="39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g788537aeca_1_525"/>
          <p:cNvCxnSpPr/>
          <p:nvPr/>
        </p:nvCxnSpPr>
        <p:spPr>
          <a:xfrm rot="10800000" flipH="1">
            <a:off x="2033125" y="2462525"/>
            <a:ext cx="648900" cy="22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g788537aeca_1_525"/>
          <p:cNvCxnSpPr/>
          <p:nvPr/>
        </p:nvCxnSpPr>
        <p:spPr>
          <a:xfrm rot="10800000" flipH="1">
            <a:off x="2694425" y="2449150"/>
            <a:ext cx="88500" cy="22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g788537aeca_1_525"/>
          <p:cNvCxnSpPr/>
          <p:nvPr/>
        </p:nvCxnSpPr>
        <p:spPr>
          <a:xfrm rot="10800000" flipH="1">
            <a:off x="3300850" y="2401200"/>
            <a:ext cx="385500" cy="23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g788537aeca_1_525"/>
          <p:cNvCxnSpPr/>
          <p:nvPr/>
        </p:nvCxnSpPr>
        <p:spPr>
          <a:xfrm rot="10800000" flipH="1">
            <a:off x="4390700" y="2401200"/>
            <a:ext cx="948900" cy="23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Google Shape;586;g788537aeca_1_525"/>
          <p:cNvSpPr txBox="1"/>
          <p:nvPr/>
        </p:nvSpPr>
        <p:spPr>
          <a:xfrm>
            <a:off x="691225" y="5640475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22, j = 1.0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g788537aeca_1_525"/>
          <p:cNvCxnSpPr/>
          <p:nvPr/>
        </p:nvCxnSpPr>
        <p:spPr>
          <a:xfrm rot="10800000">
            <a:off x="5576550" y="535062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g788537aeca_1_525"/>
          <p:cNvSpPr/>
          <p:nvPr/>
        </p:nvSpPr>
        <p:spPr>
          <a:xfrm>
            <a:off x="5807100" y="3429000"/>
            <a:ext cx="1175700" cy="759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788537aeca_1_525"/>
          <p:cNvSpPr txBox="1"/>
          <p:nvPr/>
        </p:nvSpPr>
        <p:spPr>
          <a:xfrm>
            <a:off x="6238875" y="3169600"/>
            <a:ext cx="124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stops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g788537aeca_1_525"/>
          <p:cNvCxnSpPr/>
          <p:nvPr/>
        </p:nvCxnSpPr>
        <p:spPr>
          <a:xfrm rot="10800000" flipH="1">
            <a:off x="4858200" y="2413200"/>
            <a:ext cx="1436700" cy="23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g788537aeca_1_525"/>
          <p:cNvCxnSpPr/>
          <p:nvPr/>
        </p:nvCxnSpPr>
        <p:spPr>
          <a:xfrm rot="10800000" flipH="1">
            <a:off x="5519500" y="2523450"/>
            <a:ext cx="824400" cy="22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g788537aeca_1_525"/>
          <p:cNvCxnSpPr/>
          <p:nvPr/>
        </p:nvCxnSpPr>
        <p:spPr>
          <a:xfrm rot="10800000">
            <a:off x="6628275" y="2664763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88537aeca_1_549"/>
          <p:cNvSpPr txBox="1"/>
          <p:nvPr/>
        </p:nvSpPr>
        <p:spPr>
          <a:xfrm>
            <a:off x="420525" y="215450"/>
            <a:ext cx="8338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analyze 2d (tips and tricks)</a:t>
            </a:r>
            <a:r>
              <a:rPr lang="en-US" sz="25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g788537aeca_1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858350"/>
            <a:ext cx="2366950" cy="55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0" name="Google Shape;600;g788537aeca_1_549"/>
          <p:cNvGraphicFramePr/>
          <p:nvPr/>
        </p:nvGraphicFramePr>
        <p:xfrm>
          <a:off x="495300" y="2159450"/>
          <a:ext cx="8263125" cy="39621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9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8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scanf(“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%f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“),&amp;</a:t>
                      </a:r>
                      <a:r>
                        <a:rPr lang="en-US" dirty="0" err="1"/>
                        <a:t>i,&amp;j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" name="Google Shape;601;g788537aeca_1_549"/>
          <p:cNvGraphicFramePr/>
          <p:nvPr/>
        </p:nvGraphicFramePr>
        <p:xfrm>
          <a:off x="495300" y="4456835"/>
          <a:ext cx="8263125" cy="822930"/>
        </p:xfrm>
        <a:graphic>
          <a:graphicData uri="http://schemas.openxmlformats.org/drawingml/2006/table">
            <a:tbl>
              <a:tblPr>
                <a:noFill/>
                <a:tableStyleId>{F56C3ADD-4DA0-4640-B679-853420C58BE8}</a:tableStyleId>
              </a:tblPr>
              <a:tblGrid>
                <a:gridCol w="63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buffer: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[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2" name="Google Shape;602;g788537aeca_1_549"/>
          <p:cNvCxnSpPr/>
          <p:nvPr/>
        </p:nvCxnSpPr>
        <p:spPr>
          <a:xfrm rot="10800000" flipH="1">
            <a:off x="1494275" y="2437775"/>
            <a:ext cx="330600" cy="21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3" name="Google Shape;603;g788537aeca_1_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573966"/>
            <a:ext cx="5257157" cy="39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g788537aeca_1_549"/>
          <p:cNvCxnSpPr/>
          <p:nvPr/>
        </p:nvCxnSpPr>
        <p:spPr>
          <a:xfrm rot="10800000" flipH="1">
            <a:off x="2033125" y="2462525"/>
            <a:ext cx="648900" cy="22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g788537aeca_1_549"/>
          <p:cNvCxnSpPr/>
          <p:nvPr/>
        </p:nvCxnSpPr>
        <p:spPr>
          <a:xfrm rot="10800000" flipH="1">
            <a:off x="2767900" y="2425550"/>
            <a:ext cx="698100" cy="22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g788537aeca_1_549"/>
          <p:cNvCxnSpPr/>
          <p:nvPr/>
        </p:nvCxnSpPr>
        <p:spPr>
          <a:xfrm rot="10800000" flipH="1">
            <a:off x="3970563" y="2437800"/>
            <a:ext cx="1369200" cy="22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7" name="Google Shape;607;g788537aeca_1_549"/>
          <p:cNvSpPr txBox="1"/>
          <p:nvPr/>
        </p:nvSpPr>
        <p:spPr>
          <a:xfrm>
            <a:off x="691225" y="5640475"/>
            <a:ext cx="533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0, j = 0.11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g788537aeca_1_549"/>
          <p:cNvCxnSpPr/>
          <p:nvPr/>
        </p:nvCxnSpPr>
        <p:spPr>
          <a:xfrm rot="10800000">
            <a:off x="6507750" y="53628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9" name="Google Shape;609;g788537aeca_1_549"/>
          <p:cNvSpPr/>
          <p:nvPr/>
        </p:nvSpPr>
        <p:spPr>
          <a:xfrm>
            <a:off x="6922175" y="3325375"/>
            <a:ext cx="1175700" cy="759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788537aeca_1_549"/>
          <p:cNvSpPr txBox="1"/>
          <p:nvPr/>
        </p:nvSpPr>
        <p:spPr>
          <a:xfrm>
            <a:off x="7096125" y="2929075"/>
            <a:ext cx="124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stops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g788537aeca_1_549"/>
          <p:cNvCxnSpPr/>
          <p:nvPr/>
        </p:nvCxnSpPr>
        <p:spPr>
          <a:xfrm rot="10800000" flipH="1">
            <a:off x="4571988" y="2425625"/>
            <a:ext cx="1784100" cy="22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612;g788537aeca_1_549"/>
          <p:cNvCxnSpPr/>
          <p:nvPr/>
        </p:nvCxnSpPr>
        <p:spPr>
          <a:xfrm rot="10800000" flipH="1">
            <a:off x="5245563" y="2462225"/>
            <a:ext cx="1122900" cy="22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g788537aeca_1_549"/>
          <p:cNvCxnSpPr/>
          <p:nvPr/>
        </p:nvCxnSpPr>
        <p:spPr>
          <a:xfrm rot="10800000" flipH="1">
            <a:off x="5844338" y="2486825"/>
            <a:ext cx="536400" cy="22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g788537aeca_1_549"/>
          <p:cNvCxnSpPr/>
          <p:nvPr/>
        </p:nvCxnSpPr>
        <p:spPr>
          <a:xfrm rot="10800000" flipH="1">
            <a:off x="6507738" y="2474425"/>
            <a:ext cx="693300" cy="23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615;g788537aeca_1_549"/>
          <p:cNvCxnSpPr/>
          <p:nvPr/>
        </p:nvCxnSpPr>
        <p:spPr>
          <a:xfrm rot="10800000">
            <a:off x="7510025" y="26066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223a5b216_0_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precedence table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gb223a5b216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00" y="93350"/>
            <a:ext cx="6039725" cy="66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223a5b216_0_9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precedence?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b223a5b216_0_9"/>
          <p:cNvSpPr txBox="1"/>
          <p:nvPr/>
        </p:nvSpPr>
        <p:spPr>
          <a:xfrm>
            <a:off x="493375" y="1869650"/>
            <a:ext cx="8338200" cy="3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priority of operation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1 + 3 * 5 - 2 / 4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operation to be done first?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223a5b216_0_15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postfix increment/decrement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b223a5b216_0_15"/>
          <p:cNvSpPr txBox="1"/>
          <p:nvPr/>
        </p:nvSpPr>
        <p:spPr>
          <a:xfrm>
            <a:off x="493375" y="1869650"/>
            <a:ext cx="8338200" cy="3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i++ , j--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to the original value of i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Increment/decrement by one to itself.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printf(“i=%d”,i++); putput: i=1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printf(“i=%d”,i); output: i=2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j = 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printf(“j=%d, j=%d”, j--, j); putput: j=1, j=0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223a5b216_0_21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increment/decrement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b223a5b216_0_21"/>
          <p:cNvSpPr txBox="1"/>
          <p:nvPr/>
        </p:nvSpPr>
        <p:spPr>
          <a:xfrm>
            <a:off x="493375" y="1869650"/>
            <a:ext cx="8338200" cy="3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++i , --j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Increment/decrement by one to itself firstly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printf(“i=%d, i=%d”,++i, i); putput: i=2, i=2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printf(“i=%d”,i); output: i=2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j = 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printf(“j=%d, j=%d”, --j, j); putput: j=0, j=0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a6aa5298e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499149"/>
            <a:ext cx="5469325" cy="2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6aa5298e8_0_4"/>
          <p:cNvSpPr txBox="1"/>
          <p:nvPr/>
        </p:nvSpPr>
        <p:spPr>
          <a:xfrm>
            <a:off x="4826625" y="1362450"/>
            <a:ext cx="4005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 include &lt;stdio.h&gt; library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99E7B651-6B0B-4E1D-B7CD-3A5801FF6C34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snippet of code?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223a5b216_0_27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L-value, R-value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223a5b216_0_31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Lvalue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b223a5b216_0_31"/>
          <p:cNvSpPr txBox="1"/>
          <p:nvPr/>
        </p:nvSpPr>
        <p:spPr>
          <a:xfrm>
            <a:off x="493375" y="1235375"/>
            <a:ext cx="8338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that have a memory location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b223a5b216_0_31"/>
          <p:cNvSpPr txBox="1"/>
          <p:nvPr/>
        </p:nvSpPr>
        <p:spPr>
          <a:xfrm>
            <a:off x="493375" y="2249125"/>
            <a:ext cx="8338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Rvalue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b223a5b216_0_31"/>
          <p:cNvSpPr txBox="1"/>
          <p:nvPr/>
        </p:nvSpPr>
        <p:spPr>
          <a:xfrm>
            <a:off x="493375" y="2999425"/>
            <a:ext cx="8338200" cy="17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that does not have a memory location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that will be discarded if is not assigned to another object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a.k.a temporary value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 operator operation evaluate to a Rvalue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223a5b216_0_39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b223a5b216_0_39"/>
          <p:cNvSpPr txBox="1"/>
          <p:nvPr/>
        </p:nvSpPr>
        <p:spPr>
          <a:xfrm>
            <a:off x="493375" y="1235375"/>
            <a:ext cx="8338200" cy="1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2, j = 3, k = 0;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i + j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not, i, j, k is a Lvalue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b223a5b216_0_39"/>
          <p:cNvSpPr/>
          <p:nvPr/>
        </p:nvSpPr>
        <p:spPr>
          <a:xfrm>
            <a:off x="1228900" y="3329900"/>
            <a:ext cx="436200" cy="57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sz="1800"/>
          </a:p>
        </p:txBody>
      </p:sp>
      <p:sp>
        <p:nvSpPr>
          <p:cNvPr id="670" name="Google Shape;670;gb223a5b216_0_39"/>
          <p:cNvSpPr/>
          <p:nvPr/>
        </p:nvSpPr>
        <p:spPr>
          <a:xfrm>
            <a:off x="792700" y="3329900"/>
            <a:ext cx="436200" cy="57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</a:t>
            </a:r>
            <a:endParaRPr sz="1800"/>
          </a:p>
        </p:txBody>
      </p:sp>
      <p:sp>
        <p:nvSpPr>
          <p:cNvPr id="671" name="Google Shape;671;gb223a5b216_0_39"/>
          <p:cNvSpPr txBox="1"/>
          <p:nvPr/>
        </p:nvSpPr>
        <p:spPr>
          <a:xfrm>
            <a:off x="1973500" y="3414950"/>
            <a:ext cx="819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b223a5b216_0_39"/>
          <p:cNvSpPr/>
          <p:nvPr/>
        </p:nvSpPr>
        <p:spPr>
          <a:xfrm>
            <a:off x="1228900" y="4119300"/>
            <a:ext cx="436200" cy="57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endParaRPr sz="1800"/>
          </a:p>
        </p:txBody>
      </p:sp>
      <p:sp>
        <p:nvSpPr>
          <p:cNvPr id="673" name="Google Shape;673;gb223a5b216_0_39"/>
          <p:cNvSpPr/>
          <p:nvPr/>
        </p:nvSpPr>
        <p:spPr>
          <a:xfrm>
            <a:off x="792700" y="4119300"/>
            <a:ext cx="436200" cy="57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j</a:t>
            </a:r>
            <a:endParaRPr sz="1800"/>
          </a:p>
        </p:txBody>
      </p:sp>
      <p:sp>
        <p:nvSpPr>
          <p:cNvPr id="674" name="Google Shape;674;gb223a5b216_0_39"/>
          <p:cNvSpPr txBox="1"/>
          <p:nvPr/>
        </p:nvSpPr>
        <p:spPr>
          <a:xfrm>
            <a:off x="1973500" y="4204350"/>
            <a:ext cx="819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b223a5b216_0_39"/>
          <p:cNvSpPr/>
          <p:nvPr/>
        </p:nvSpPr>
        <p:spPr>
          <a:xfrm>
            <a:off x="792700" y="4908700"/>
            <a:ext cx="436200" cy="57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i+j</a:t>
            </a:r>
            <a:endParaRPr sz="1800"/>
          </a:p>
        </p:txBody>
      </p:sp>
      <p:sp>
        <p:nvSpPr>
          <p:cNvPr id="676" name="Google Shape;676;gb223a5b216_0_39"/>
          <p:cNvSpPr txBox="1"/>
          <p:nvPr/>
        </p:nvSpPr>
        <p:spPr>
          <a:xfrm>
            <a:off x="1973500" y="4993750"/>
            <a:ext cx="819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b223a5b216_0_39"/>
          <p:cNvSpPr/>
          <p:nvPr/>
        </p:nvSpPr>
        <p:spPr>
          <a:xfrm>
            <a:off x="1228900" y="4908700"/>
            <a:ext cx="664500" cy="574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sz="1800"/>
          </a:p>
        </p:txBody>
      </p:sp>
      <p:sp>
        <p:nvSpPr>
          <p:cNvPr id="678" name="Google Shape;678;gb223a5b216_0_39"/>
          <p:cNvSpPr/>
          <p:nvPr/>
        </p:nvSpPr>
        <p:spPr>
          <a:xfrm>
            <a:off x="792700" y="5698100"/>
            <a:ext cx="436200" cy="57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k=</a:t>
            </a:r>
            <a:endParaRPr sz="1800"/>
          </a:p>
        </p:txBody>
      </p:sp>
      <p:sp>
        <p:nvSpPr>
          <p:cNvPr id="679" name="Google Shape;679;gb223a5b216_0_39"/>
          <p:cNvSpPr txBox="1"/>
          <p:nvPr/>
        </p:nvSpPr>
        <p:spPr>
          <a:xfrm>
            <a:off x="1973500" y="5783150"/>
            <a:ext cx="442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evaluated value has becomes Lvalue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b223a5b216_0_39"/>
          <p:cNvSpPr/>
          <p:nvPr/>
        </p:nvSpPr>
        <p:spPr>
          <a:xfrm>
            <a:off x="1228900" y="5698100"/>
            <a:ext cx="436200" cy="57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223a5b216_0_57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b223a5b216_0_57"/>
          <p:cNvSpPr txBox="1"/>
          <p:nvPr/>
        </p:nvSpPr>
        <p:spPr>
          <a:xfrm>
            <a:off x="493375" y="1235375"/>
            <a:ext cx="8338200" cy="1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10, j = 15, k = 20;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i++ - ++j + --k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++i - j++ + k--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++i + i++ + i++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9fc7696216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499149"/>
            <a:ext cx="5469325" cy="2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9fc7696216_0_12"/>
          <p:cNvSpPr txBox="1"/>
          <p:nvPr/>
        </p:nvSpPr>
        <p:spPr>
          <a:xfrm>
            <a:off x="4104300" y="2094875"/>
            <a:ext cx="5039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 main point of entry of a program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85D152B6-9081-444E-A2C5-8CEF833963FF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snippet of code?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9fc7696216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499149"/>
            <a:ext cx="5469325" cy="2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9fc7696216_0_3"/>
          <p:cNvSpPr txBox="1"/>
          <p:nvPr/>
        </p:nvSpPr>
        <p:spPr>
          <a:xfrm>
            <a:off x="589825" y="4530075"/>
            <a:ext cx="8338200" cy="2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“printf” is from the library &lt;stdio.h&gt;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A1E9D968-15DC-4474-8AA2-7D28D9BF01F4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snippet of code?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9fc7696216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499149"/>
            <a:ext cx="5469325" cy="2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9fc7696216_0_27"/>
          <p:cNvSpPr txBox="1"/>
          <p:nvPr/>
        </p:nvSpPr>
        <p:spPr>
          <a:xfrm>
            <a:off x="589825" y="4530075"/>
            <a:ext cx="8338200" cy="2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“printf”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library &lt;stdio.h&gt;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without the #include&lt;stdio.h&gt;, it causes a linker error during the linking stage,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will be compainling that it could not find the function’s declaration, More details in next future lessons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9fc7696216_0_27"/>
          <p:cNvSpPr/>
          <p:nvPr/>
        </p:nvSpPr>
        <p:spPr>
          <a:xfrm>
            <a:off x="1486200" y="1432475"/>
            <a:ext cx="32946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8;gb5c971d86b_0_23">
            <a:extLst>
              <a:ext uri="{FF2B5EF4-FFF2-40B4-BE49-F238E27FC236}">
                <a16:creationId xmlns:a16="http://schemas.microsoft.com/office/drawing/2014/main" id="{E5A3DCD4-2A3E-47F3-9DE6-7E6DAAA1E7F1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snippet of code?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9fc7696216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5" y="1499149"/>
            <a:ext cx="5469325" cy="27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9fc7696216_0_20"/>
          <p:cNvSpPr txBox="1"/>
          <p:nvPr/>
        </p:nvSpPr>
        <p:spPr>
          <a:xfrm>
            <a:off x="768900" y="4530075"/>
            <a:ext cx="80628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 is to return a value to end a function execution / returning resources. More details in next future lessons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gb5c971d86b_0_23">
            <a:extLst>
              <a:ext uri="{FF2B5EF4-FFF2-40B4-BE49-F238E27FC236}">
                <a16:creationId xmlns:a16="http://schemas.microsoft.com/office/drawing/2014/main" id="{860BF766-BDAF-4088-9013-26D68A34B61F}"/>
              </a:ext>
            </a:extLst>
          </p:cNvPr>
          <p:cNvSpPr txBox="1"/>
          <p:nvPr/>
        </p:nvSpPr>
        <p:spPr>
          <a:xfrm>
            <a:off x="493375" y="367946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SG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snippet of code?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Microsoft Office PowerPoint</Application>
  <PresentationFormat>On-screen Show (4:3)</PresentationFormat>
  <Paragraphs>551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LESSON #005 (Lab) printf/scanf, precedence table, lvalue, rvalue</vt:lpstr>
      <vt:lpstr>PowerPoint Presentation</vt:lpstr>
      <vt:lpstr>printf – Intro 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printf - Format (Specifier) (part 2)</vt:lpstr>
      <vt:lpstr>PowerPoint Presentation</vt:lpstr>
      <vt:lpstr>PowerPoint Presentation</vt:lpstr>
      <vt:lpstr>PowerPoint Presentation</vt:lpstr>
      <vt:lpstr>PowerPoint Presentation</vt:lpstr>
      <vt:lpstr>printf - Format (Width, precision) (part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precedence table</vt:lpstr>
      <vt:lpstr>PowerPoint Presentation</vt:lpstr>
      <vt:lpstr>PowerPoint Presentation</vt:lpstr>
      <vt:lpstr>PowerPoint Presentation</vt:lpstr>
      <vt:lpstr>PowerPoint Presentation</vt:lpstr>
      <vt:lpstr>L-value, R-value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2021-05-15T04:33:33Z</dcterms:created>
  <dcterms:modified xsi:type="dcterms:W3CDTF">2021-12-21T09:34:06Z</dcterms:modified>
</cp:coreProperties>
</file>