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Play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font" Target="fonts/Play-bold.fntdata"/><Relationship Id="rId12" Type="http://schemas.openxmlformats.org/officeDocument/2006/relationships/slide" Target="slides/slide8.xml"/><Relationship Id="rId23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type="ctrTitle"/>
          </p:nvPr>
        </p:nvSpPr>
        <p:spPr>
          <a:xfrm>
            <a:off x="1182775" y="0"/>
            <a:ext cx="87102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Парсер для Яндекс карт </a:t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3" y="98517"/>
            <a:ext cx="731563" cy="673455"/>
            <a:chOff x="3940602" y="308034"/>
            <a:chExt cx="2116791" cy="3428999"/>
          </a:xfrm>
        </p:grpSpPr>
        <p:sp>
          <p:nvSpPr>
            <p:cNvPr id="87" name="Google Shape;87;p1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3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061625" y="5212500"/>
            <a:ext cx="46638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Над проектом работали: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Толкунов А.В.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Корякин Е.С.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>
            <p:ph type="title"/>
          </p:nvPr>
        </p:nvSpPr>
        <p:spPr>
          <a:xfrm>
            <a:off x="9036549" y="1944250"/>
            <a:ext cx="26943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Play"/>
              <a:buNone/>
            </a:pPr>
            <a:r>
              <a:rPr lang="en-US" sz="29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Логирование 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 rot="-54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дизайн&#10;&#10;Автоматически созданное описание" id="184" name="Google Shape;1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238" y="1210648"/>
            <a:ext cx="7608304" cy="450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991874" y="1307175"/>
            <a:ext cx="44337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</a:pPr>
            <a:r>
              <a:rPr lang="en-US" sz="5000"/>
              <a:t>Уникальность проекта </a:t>
            </a:r>
            <a:endParaRPr/>
          </a:p>
        </p:txBody>
      </p:sp>
      <p:grpSp>
        <p:nvGrpSpPr>
          <p:cNvPr id="192" name="Google Shape;192;p23"/>
          <p:cNvGrpSpPr/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</p:grpSpPr>
        <p:sp>
          <p:nvSpPr>
            <p:cNvPr id="193" name="Google Shape;193;p2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3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625" y="1211950"/>
            <a:ext cx="5482900" cy="40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User friendly</a:t>
            </a:r>
            <a:endParaRPr/>
          </a:p>
        </p:txBody>
      </p:sp>
      <p:grpSp>
        <p:nvGrpSpPr>
          <p:cNvPr id="205" name="Google Shape;205;p24"/>
          <p:cNvGrpSpPr/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</p:grpSpPr>
        <p:sp>
          <p:nvSpPr>
            <p:cNvPr id="206" name="Google Shape;206;p2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24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, снимок экрана, Прямоугольник, дизайн&#10;&#10;Автоматически созданное описание" id="211" name="Google Shape;21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2492" y="1847623"/>
            <a:ext cx="5536001" cy="3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>
            <p:ph type="title"/>
          </p:nvPr>
        </p:nvSpPr>
        <p:spPr>
          <a:xfrm>
            <a:off x="6194716" y="739978"/>
            <a:ext cx="5334930" cy="30041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/>
              <a:t>Будущие развитие 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>
            <a:off x="4349052" y="0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>
            <a:off x="3697761" y="5717906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Графика, логотип, круг, Шрифт&#10;&#10;Автоматически созданное описание" id="223" name="Google Shape;223;p25"/>
          <p:cNvPicPr preferRelativeResize="0"/>
          <p:nvPr/>
        </p:nvPicPr>
        <p:blipFill rotWithShape="1">
          <a:blip r:embed="rId3">
            <a:alphaModFix/>
          </a:blip>
          <a:srcRect b="-2" l="0" r="-2" t="0"/>
          <a:stretch/>
        </p:blipFill>
        <p:spPr>
          <a:xfrm>
            <a:off x="631840" y="598720"/>
            <a:ext cx="5178249" cy="5178249"/>
          </a:xfrm>
          <a:custGeom>
            <a:rect b="b" l="l" r="r" t="t"/>
            <a:pathLst>
              <a:path extrusionOk="0" h="3741748" w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24" name="Google Shape;224;p25"/>
          <p:cNvSpPr/>
          <p:nvPr/>
        </p:nvSpPr>
        <p:spPr>
          <a:xfrm flipH="1">
            <a:off x="4520513" y="6258756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890338" y="640080"/>
            <a:ext cx="3734014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Обработка ошибок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890338" y="4409267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Знак остановки, знак, остановка&#10;&#10;Автоматически созданное описание" id="232" name="Google Shape;232;p26"/>
          <p:cNvPicPr preferRelativeResize="0"/>
          <p:nvPr/>
        </p:nvPicPr>
        <p:blipFill rotWithShape="1">
          <a:blip r:embed="rId3">
            <a:alphaModFix/>
          </a:blip>
          <a:srcRect b="301" l="0" r="-1" t="0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709000" y="1085925"/>
            <a:ext cx="41487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Автоматизация задач</a:t>
            </a:r>
            <a:endParaRPr/>
          </a:p>
        </p:txBody>
      </p:sp>
      <p:pic>
        <p:nvPicPr>
          <p:cNvPr descr="Изображение выглядит как графическая вставка, Анимация, мультфильм&#10;&#10;Автоматически созданное описание" id="241" name="Google Shape;2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2862" y="1792191"/>
            <a:ext cx="4811872" cy="270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0" y="2"/>
            <a:ext cx="12192000" cy="6857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 txBox="1"/>
          <p:nvPr>
            <p:ph type="title"/>
          </p:nvPr>
        </p:nvSpPr>
        <p:spPr>
          <a:xfrm>
            <a:off x="982639" y="1012536"/>
            <a:ext cx="4613300" cy="3163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Тестирование и настройка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rgbClr val="0F4861">
                  <a:alpha val="55686"/>
                </a:srgbClr>
              </a:gs>
              <a:gs pos="100000">
                <a:srgbClr val="000000">
                  <a:alpha val="51764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3725"/>
                </a:srgbClr>
              </a:gs>
              <a:gs pos="96000">
                <a:srgbClr val="156082">
                  <a:alpha val="0"/>
                </a:srgbClr>
              </a:gs>
              <a:gs pos="100000">
                <a:srgbClr val="156082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ннис, ракетка, в помещении&#10;&#10;Автоматически созданное описание"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16883" r="16570" t="0"/>
          <a:stretch/>
        </p:blipFill>
        <p:spPr>
          <a:xfrm>
            <a:off x="6096000" y="1012536"/>
            <a:ext cx="4756162" cy="4756162"/>
          </a:xfrm>
          <a:custGeom>
            <a:rect b="b" l="l" r="r" t="t"/>
            <a:pathLst>
              <a:path extrusionOk="0" h="5031136" w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 rot="-5400000">
            <a:off x="800100" y="1491343"/>
            <a:ext cx="3333749" cy="3499103"/>
          </a:xfrm>
          <a:prstGeom prst="downArrow">
            <a:avLst>
              <a:gd fmla="val 100000" name="adj1"/>
              <a:gd fmla="val 15788" name="adj2"/>
            </a:avLst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 txBox="1"/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Play"/>
              <a:buNone/>
            </a:pPr>
            <a:r>
              <a:rPr lang="en-US" sz="2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Масштабируемость проекта</a:t>
            </a:r>
            <a:endParaRPr/>
          </a:p>
        </p:txBody>
      </p:sp>
      <p:pic>
        <p:nvPicPr>
          <p:cNvPr descr="Изображение выглядит как Графика, графический дизайн, графическая вставка, логотип&#10;&#10;Автоматически созданное описание" id="258" name="Google Shape;258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3296" y="643466"/>
            <a:ext cx="5568739" cy="556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0"/>
          <p:cNvSpPr txBox="1"/>
          <p:nvPr>
            <p:ph type="title"/>
          </p:nvPr>
        </p:nvSpPr>
        <p:spPr>
          <a:xfrm>
            <a:off x="1500136" y="590062"/>
            <a:ext cx="5141964" cy="2838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Play"/>
              <a:buNone/>
            </a:pPr>
            <a:r>
              <a:rPr lang="en-US" sz="5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Заключение</a:t>
            </a:r>
            <a:endParaRPr/>
          </a:p>
        </p:txBody>
      </p:sp>
      <p:grpSp>
        <p:nvGrpSpPr>
          <p:cNvPr id="266" name="Google Shape;266;p30"/>
          <p:cNvGrpSpPr/>
          <p:nvPr/>
        </p:nvGrpSpPr>
        <p:grpSpPr>
          <a:xfrm>
            <a:off x="6741794" y="1931746"/>
            <a:ext cx="465456" cy="581432"/>
            <a:chOff x="6741794" y="1931746"/>
            <a:chExt cx="465456" cy="581432"/>
          </a:xfrm>
        </p:grpSpPr>
        <p:sp>
          <p:nvSpPr>
            <p:cNvPr id="267" name="Google Shape;267;p30"/>
            <p:cNvSpPr/>
            <p:nvPr/>
          </p:nvSpPr>
          <p:spPr>
            <a:xfrm>
              <a:off x="6757334" y="1931746"/>
              <a:ext cx="139038" cy="139038"/>
            </a:xfrm>
            <a:custGeom>
              <a:rect b="b" l="l" r="r" t="t"/>
              <a:pathLst>
                <a:path extrusionOk="0" h="139038" w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116112" y="2141584"/>
              <a:ext cx="91138" cy="91138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741794" y="2385465"/>
              <a:ext cx="127713" cy="127713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0" name="Google Shape;270;p30"/>
          <p:cNvCxnSpPr/>
          <p:nvPr/>
        </p:nvCxnSpPr>
        <p:spPr>
          <a:xfrm>
            <a:off x="875145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Изображение выглядит как черный, снимок экрана&#10;&#10;Автоматически созданное описание" id="271" name="Google Shape;271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0300" y="2146315"/>
            <a:ext cx="4171686" cy="41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313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2364825" y="0"/>
            <a:ext cx="53109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Цел</a:t>
            </a:r>
            <a:r>
              <a:rPr lang="en-US" sz="5400"/>
              <a:t>ь</a:t>
            </a:r>
            <a:r>
              <a:rPr lang="en-US"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проекта:</a:t>
            </a:r>
            <a:endParaRPr/>
          </a:p>
        </p:txBody>
      </p:sp>
      <p:grpSp>
        <p:nvGrpSpPr>
          <p:cNvPr id="98" name="Google Shape;98;p14"/>
          <p:cNvGrpSpPr/>
          <p:nvPr/>
        </p:nvGrpSpPr>
        <p:grpSpPr>
          <a:xfrm>
            <a:off x="3" y="317"/>
            <a:ext cx="731563" cy="673455"/>
            <a:chOff x="3940602" y="308034"/>
            <a:chExt cx="2116791" cy="3428999"/>
          </a:xfrm>
        </p:grpSpPr>
        <p:sp>
          <p:nvSpPr>
            <p:cNvPr id="99" name="Google Shape;99;p1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4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9850" y="1615975"/>
            <a:ext cx="79617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Создание инструмента для автоматизированного сбора актуальной информации.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Принцип работы</a:t>
            </a: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</p:grpSpPr>
        <p:sp>
          <p:nvSpPr>
            <p:cNvPr id="111" name="Google Shape;111;p15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5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, автомат, снимок экрана, 3D-моделирование&#10;&#10;Автоматически созданное описание"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2492" y="1814943"/>
            <a:ext cx="5536001" cy="316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5761608" y="583345"/>
            <a:ext cx="5279179" cy="2274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Play"/>
              <a:buNone/>
            </a:pPr>
            <a:r>
              <a:rPr lang="en-US" sz="5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Технологии в проекте 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533202" y="1145204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снимок экрана, Графика, логотип, Шрифт&#10;&#10;Автоматически созданное описание" id="125" name="Google Shape;125;p16"/>
          <p:cNvPicPr preferRelativeResize="0"/>
          <p:nvPr/>
        </p:nvPicPr>
        <p:blipFill rotWithShape="1">
          <a:blip r:embed="rId3">
            <a:alphaModFix/>
          </a:blip>
          <a:srcRect b="1" l="0" r="1" t="0"/>
          <a:stretch/>
        </p:blipFill>
        <p:spPr>
          <a:xfrm>
            <a:off x="1883229" y="132279"/>
            <a:ext cx="3555819" cy="3555819"/>
          </a:xfrm>
          <a:custGeom>
            <a:rect b="b" l="l" r="r" t="t"/>
            <a:pathLst>
              <a:path extrusionOk="0" h="1924906" w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26" name="Google Shape;126;p16"/>
          <p:cNvSpPr/>
          <p:nvPr/>
        </p:nvSpPr>
        <p:spPr>
          <a:xfrm>
            <a:off x="5451825" y="3065787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pic>
        <p:nvPicPr>
          <p:cNvPr descr="Изображение выглядит как графическая вставка, Графика, символ, мультфильм&#10;&#10;Автоматически созданное описание" id="128" name="Google Shape;128;p16"/>
          <p:cNvPicPr preferRelativeResize="0"/>
          <p:nvPr/>
        </p:nvPicPr>
        <p:blipFill rotWithShape="1">
          <a:blip r:embed="rId4">
            <a:alphaModFix/>
          </a:blip>
          <a:srcRect b="1" l="0" r="1" t="0"/>
          <a:stretch/>
        </p:blipFill>
        <p:spPr>
          <a:xfrm>
            <a:off x="1134538" y="3783685"/>
            <a:ext cx="2784784" cy="2784784"/>
          </a:xfrm>
          <a:custGeom>
            <a:rect b="b" l="l" r="r" t="t"/>
            <a:pathLst>
              <a:path extrusionOk="0" h="2784784" w="2784784">
                <a:moveTo>
                  <a:pt x="1392392" y="0"/>
                </a:moveTo>
                <a:cubicBezTo>
                  <a:pt x="2161389" y="0"/>
                  <a:pt x="2784784" y="623395"/>
                  <a:pt x="2784784" y="1392392"/>
                </a:cubicBezTo>
                <a:cubicBezTo>
                  <a:pt x="2784784" y="2161389"/>
                  <a:pt x="2161389" y="2784784"/>
                  <a:pt x="1392392" y="2784784"/>
                </a:cubicBezTo>
                <a:cubicBezTo>
                  <a:pt x="623395" y="2784784"/>
                  <a:pt x="0" y="2161389"/>
                  <a:pt x="0" y="1392392"/>
                </a:cubicBezTo>
                <a:cubicBezTo>
                  <a:pt x="0" y="623395"/>
                  <a:pt x="623395" y="0"/>
                  <a:pt x="1392392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Изображение выглядит как компьютер, ноутбук, графическая вставка, мультфильм&#10;&#10;Автоматически созданное описание" id="129" name="Google Shape;129;p16"/>
          <p:cNvPicPr preferRelativeResize="0"/>
          <p:nvPr/>
        </p:nvPicPr>
        <p:blipFill rotWithShape="1">
          <a:blip r:embed="rId5">
            <a:alphaModFix/>
          </a:blip>
          <a:srcRect b="2" l="13211" r="2809" t="0"/>
          <a:stretch/>
        </p:blipFill>
        <p:spPr>
          <a:xfrm>
            <a:off x="4197746" y="4040416"/>
            <a:ext cx="3555818" cy="2817584"/>
          </a:xfrm>
          <a:custGeom>
            <a:rect b="b" l="l" r="r" t="t"/>
            <a:pathLst>
              <a:path extrusionOk="0" h="2817584" w="3555818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4314230" y="4051095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</a:pPr>
            <a:r>
              <a:rPr lang="en-US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Обработка данных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2910859"/>
            <a:ext cx="11548872" cy="3031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</a:pPr>
            <a:r>
              <a:rPr lang="en-US" sz="66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Сохранение результатов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807702" y="1733454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75" y="2718075"/>
            <a:ext cx="11452000" cy="18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 flipH="1" rot="10800000">
            <a:off x="0" y="0"/>
            <a:ext cx="12196668" cy="4570886"/>
            <a:chOff x="0" y="0"/>
            <a:chExt cx="12196668" cy="4570886"/>
          </a:xfrm>
        </p:grpSpPr>
        <p:sp>
          <p:nvSpPr>
            <p:cNvPr id="152" name="Google Shape;152;p19"/>
            <p:cNvSpPr/>
            <p:nvPr/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">
                  <a:schemeClr val="accent2"/>
                </a:gs>
                <a:gs pos="40000">
                  <a:srgbClr val="E97132">
                    <a:alpha val="0"/>
                  </a:srgbClr>
                </a:gs>
                <a:gs pos="100000">
                  <a:srgbClr val="E97132">
                    <a:alpha val="0"/>
                  </a:srgbClr>
                </a:gs>
              </a:gsLst>
              <a:lin ang="17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rgbClr val="A02B93">
                    <a:alpha val="75686"/>
                  </a:srgbClr>
                </a:gs>
                <a:gs pos="7000">
                  <a:srgbClr val="A02B93">
                    <a:alpha val="75686"/>
                  </a:srgbClr>
                </a:gs>
                <a:gs pos="76000">
                  <a:srgbClr val="E97132">
                    <a:alpha val="0"/>
                  </a:srgbClr>
                </a:gs>
                <a:gs pos="100000">
                  <a:srgbClr val="E97132">
                    <a:alpha val="0"/>
                  </a:srgbClr>
                </a:gs>
              </a:gsLst>
              <a:lin ang="4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>
              <a:gsLst>
                <a:gs pos="0">
                  <a:srgbClr val="501549">
                    <a:alpha val="35686"/>
                  </a:srgbClr>
                </a:gs>
                <a:gs pos="45000">
                  <a:srgbClr val="A02B93">
                    <a:alpha val="0"/>
                  </a:srgbClr>
                </a:gs>
                <a:gs pos="100000">
                  <a:srgbClr val="A02B93">
                    <a:alpha val="0"/>
                  </a:srgbClr>
                </a:gs>
              </a:gsLst>
              <a:lin ang="4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9"/>
          <p:cNvSpPr txBox="1"/>
          <p:nvPr>
            <p:ph type="title"/>
          </p:nvPr>
        </p:nvSpPr>
        <p:spPr>
          <a:xfrm>
            <a:off x="838200" y="928256"/>
            <a:ext cx="7484252" cy="2977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Play"/>
              <a:buNone/>
            </a:pPr>
            <a:r>
              <a:rPr lang="en-US" sz="5400">
                <a:solidFill>
                  <a:srgbClr val="FFFFFF"/>
                </a:solidFill>
              </a:rPr>
              <a:t>скроллинг</a:t>
            </a:r>
            <a:endParaRPr/>
          </a:p>
        </p:txBody>
      </p:sp>
      <p:pic>
        <p:nvPicPr>
          <p:cNvPr descr="Изображение выглядит как зарисовка, графическая вставка, рисунок&#10;&#10;Автоматически созданное описание"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175" y="5026873"/>
            <a:ext cx="1199733" cy="1199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снимок экрана, Шрифт, черный&#10;&#10;Автоматически созданное описание"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3393" y="5290290"/>
            <a:ext cx="8451146" cy="67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Извлечение информации</a:t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Изображение выглядит как снимок экрана, диаграмма, круг, дизайн&#10;&#10;Автоматически созданное описание" id="167" name="Google Shape;1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4608" y="1054594"/>
            <a:ext cx="6846363" cy="4597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зображение выглядит как Графика, графическая вставка, мультфильм, творческий подход&#10;&#10;Автоматически созданное описание" id="173" name="Google Shape;173;p21"/>
          <p:cNvPicPr preferRelativeResize="0"/>
          <p:nvPr/>
        </p:nvPicPr>
        <p:blipFill rotWithShape="1">
          <a:blip r:embed="rId3">
            <a:alphaModFix/>
          </a:blip>
          <a:srcRect b="11936" l="0" r="-2" t="0"/>
          <a:stretch/>
        </p:blipFill>
        <p:spPr>
          <a:xfrm>
            <a:off x="-4" y="-4"/>
            <a:ext cx="7534640" cy="6857984"/>
          </a:xfrm>
          <a:custGeom>
            <a:rect b="b" l="l" r="r" t="t"/>
            <a:pathLst>
              <a:path extrusionOk="0" h="6857984" w="7534640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type="title"/>
          </p:nvPr>
        </p:nvSpPr>
        <p:spPr>
          <a:xfrm>
            <a:off x="6343650" y="3962400"/>
            <a:ext cx="5505814" cy="16904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Выбор web-браузера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Изображение выглядит как круг, Красочность, Графика, графический дизайн&#10;&#10;Автоматически созданное описание" id="175" name="Google Shape;175;p21"/>
          <p:cNvPicPr preferRelativeResize="0"/>
          <p:nvPr/>
        </p:nvPicPr>
        <p:blipFill rotWithShape="1">
          <a:blip r:embed="rId4">
            <a:alphaModFix/>
          </a:blip>
          <a:srcRect b="7283" l="0" r="-1" t="7284"/>
          <a:stretch/>
        </p:blipFill>
        <p:spPr>
          <a:xfrm>
            <a:off x="7653541" y="6"/>
            <a:ext cx="4538463" cy="3877247"/>
          </a:xfrm>
          <a:custGeom>
            <a:rect b="b" l="l" r="r" t="t"/>
            <a:pathLst>
              <a:path extrusionOk="0" h="3877247" w="4538463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