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5" r:id="rId2"/>
    <p:sldId id="603" r:id="rId3"/>
    <p:sldId id="605" r:id="rId4"/>
    <p:sldId id="606" r:id="rId5"/>
    <p:sldId id="627" r:id="rId6"/>
    <p:sldId id="626" r:id="rId7"/>
    <p:sldId id="639" r:id="rId8"/>
    <p:sldId id="604" r:id="rId9"/>
    <p:sldId id="672" r:id="rId10"/>
    <p:sldId id="608" r:id="rId11"/>
    <p:sldId id="612" r:id="rId12"/>
    <p:sldId id="607" r:id="rId13"/>
    <p:sldId id="673" r:id="rId14"/>
    <p:sldId id="674" r:id="rId15"/>
    <p:sldId id="675" r:id="rId16"/>
    <p:sldId id="610" r:id="rId17"/>
    <p:sldId id="611" r:id="rId18"/>
    <p:sldId id="609" r:id="rId19"/>
    <p:sldId id="613" r:id="rId20"/>
    <p:sldId id="616" r:id="rId21"/>
    <p:sldId id="615" r:id="rId22"/>
    <p:sldId id="617" r:id="rId23"/>
    <p:sldId id="618" r:id="rId24"/>
    <p:sldId id="641" r:id="rId25"/>
    <p:sldId id="642" r:id="rId26"/>
    <p:sldId id="619" r:id="rId27"/>
    <p:sldId id="620" r:id="rId28"/>
    <p:sldId id="621" r:id="rId29"/>
    <p:sldId id="670" r:id="rId30"/>
    <p:sldId id="622" r:id="rId31"/>
    <p:sldId id="623" r:id="rId32"/>
    <p:sldId id="667" r:id="rId33"/>
    <p:sldId id="637" r:id="rId34"/>
    <p:sldId id="638" r:id="rId35"/>
    <p:sldId id="640" r:id="rId36"/>
    <p:sldId id="630" r:id="rId37"/>
    <p:sldId id="631" r:id="rId38"/>
    <p:sldId id="625" r:id="rId39"/>
    <p:sldId id="628" r:id="rId40"/>
    <p:sldId id="629" r:id="rId41"/>
    <p:sldId id="668" r:id="rId42"/>
    <p:sldId id="644" r:id="rId43"/>
    <p:sldId id="645" r:id="rId44"/>
    <p:sldId id="646" r:id="rId45"/>
    <p:sldId id="647" r:id="rId46"/>
    <p:sldId id="633" r:id="rId47"/>
    <p:sldId id="659" r:id="rId48"/>
    <p:sldId id="634" r:id="rId49"/>
    <p:sldId id="658" r:id="rId50"/>
    <p:sldId id="643" r:id="rId51"/>
    <p:sldId id="636" r:id="rId52"/>
    <p:sldId id="648" r:id="rId53"/>
    <p:sldId id="650" r:id="rId54"/>
    <p:sldId id="649" r:id="rId55"/>
    <p:sldId id="651" r:id="rId56"/>
    <p:sldId id="652" r:id="rId57"/>
    <p:sldId id="653" r:id="rId58"/>
    <p:sldId id="655" r:id="rId59"/>
    <p:sldId id="656" r:id="rId60"/>
    <p:sldId id="654" r:id="rId61"/>
    <p:sldId id="657" r:id="rId62"/>
    <p:sldId id="662" r:id="rId63"/>
    <p:sldId id="663" r:id="rId64"/>
    <p:sldId id="665" r:id="rId65"/>
    <p:sldId id="66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54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E-83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 err="1">
                    <a:latin typeface="+mn-lt"/>
                  </a:rPr>
                  <a:t>Forbenious</a:t>
                </a:r>
                <a:r>
                  <a:rPr lang="en-US" b="1" dirty="0">
                    <a:latin typeface="+mn-lt"/>
                  </a:rPr>
                  <a:t> Norm</a:t>
                </a:r>
                <a:r>
                  <a:rPr lang="en-US" dirty="0">
                    <a:latin typeface="+mn-lt"/>
                  </a:rPr>
                  <a:t> (square of </a:t>
                </a:r>
                <a:r>
                  <a:rPr lang="en-US" b="1" dirty="0">
                    <a:latin typeface="+mn-lt"/>
                  </a:rPr>
                  <a:t>Euclidian distance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Cosine similarity</a:t>
                </a:r>
                <a:r>
                  <a:rPr lang="en-US" dirty="0">
                    <a:latin typeface="+mn-lt"/>
                  </a:rPr>
                  <a:t>;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Forbenious Norm  (Euclidian distance squared)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341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Forbenious</a:t>
                </a:r>
                <a:r>
                  <a:rPr lang="en-US" sz="2400" dirty="0"/>
                  <a:t> Norm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3411318"/>
              </a:xfrm>
              <a:prstGeom prst="rect">
                <a:avLst/>
              </a:prstGeom>
              <a:blipFill>
                <a:blip r:embed="rId4"/>
                <a:stretch>
                  <a:fillRect l="-1528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63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637453"/>
              </a:xfrm>
              <a:prstGeom prst="rect">
                <a:avLst/>
              </a:prstGeom>
              <a:blipFill>
                <a:blip r:embed="rId4"/>
                <a:stretch>
                  <a:fillRect l="-1229" t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¼ = 0.25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Until now we have been working with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can!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|3-1|/4 + |5-4|/5]/6 = [0.25 + 0.5 + 0.6 + 0.5 + 0.2]/6 = </a:t>
            </a:r>
            <a:r>
              <a:rPr lang="en-US" sz="2400" b="1" dirty="0">
                <a:latin typeface="+mn-lt"/>
              </a:rPr>
              <a:t>0.342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|3-2|/4 + |4-3|/5]/6 = [0 + 0.1 + 0.2 + 0.25 + 0.2]/6 = </a:t>
            </a:r>
            <a:r>
              <a:rPr lang="en-US" sz="2400" b="1" dirty="0">
                <a:latin typeface="+mn-lt"/>
              </a:rPr>
              <a:t>0.125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76805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[0.125 + 0.25 + 0.36 + 0.25 + 0.04]/6 = </a:t>
            </a:r>
            <a:r>
              <a:rPr lang="en-US" sz="2400" b="1" dirty="0">
                <a:latin typeface="+mn-lt"/>
              </a:rPr>
              <a:t>0.171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 + 0.01 + 0.04 + 0.125 + 0.04]/6 = </a:t>
            </a:r>
            <a:r>
              <a:rPr lang="en-US" sz="2400" b="1" dirty="0">
                <a:latin typeface="+mn-lt"/>
              </a:rPr>
              <a:t>0.029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21504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9536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Recall, dissimilarity is defined by some distance metric in range [0,1]</a:t>
            </a:r>
          </a:p>
          <a:p>
            <a:r>
              <a:rPr lang="en-US" dirty="0">
                <a:latin typeface="+mn-lt"/>
              </a:rPr>
              <a:t>Is there a relationship between dissimilarity and similarity?</a:t>
            </a:r>
          </a:p>
          <a:p>
            <a:r>
              <a:rPr lang="en-US" dirty="0">
                <a:latin typeface="+mn-lt"/>
              </a:rPr>
              <a:t>Many of ways to transform dissimilarity to similarity</a:t>
            </a:r>
          </a:p>
          <a:p>
            <a:pPr lvl="1"/>
            <a:r>
              <a:rPr lang="en-US" dirty="0">
                <a:latin typeface="+mn-lt"/>
              </a:rPr>
              <a:t>But, must be careful so similarity is limited to range [0,1]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Many of ways to transform dissimilarity to similarity, including;</a:t>
                </a:r>
              </a:p>
              <a:p>
                <a:endParaRPr lang="en-US" sz="2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625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ration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clusters, until only single samples at leaves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connected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bidirectional edge</a:t>
            </a:r>
          </a:p>
          <a:p>
            <a:r>
              <a:rPr lang="en-US" dirty="0">
                <a:latin typeface="+mn-lt"/>
              </a:rPr>
              <a:t>If point is non-core, connect with unidirectional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reachability plot (bottom) shows the path distances in the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</a:t>
            </a:r>
            <a:r>
              <a:rPr lang="en-US" dirty="0" err="1">
                <a:latin typeface="+mn-lt"/>
              </a:rPr>
              <a:t>with</a:t>
            </a:r>
            <a:r>
              <a:rPr lang="en-US" dirty="0">
                <a:latin typeface="+mn-lt"/>
              </a:rPr>
              <a:t>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8101</TotalTime>
  <Words>4937</Words>
  <Application>Microsoft Office PowerPoint</Application>
  <PresentationFormat>Widescreen</PresentationFormat>
  <Paragraphs>825</Paragraphs>
  <Slides>65</Slides>
  <Notes>64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CSCI E-83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</vt:lpstr>
      <vt:lpstr>Hierarchical Clustering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467</cp:revision>
  <dcterms:created xsi:type="dcterms:W3CDTF">2020-07-25T22:15:22Z</dcterms:created>
  <dcterms:modified xsi:type="dcterms:W3CDTF">2021-04-22T21:07:23Z</dcterms:modified>
</cp:coreProperties>
</file>