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75" r:id="rId2"/>
    <p:sldId id="603" r:id="rId3"/>
    <p:sldId id="605" r:id="rId4"/>
    <p:sldId id="606" r:id="rId5"/>
    <p:sldId id="627" r:id="rId6"/>
    <p:sldId id="626" r:id="rId7"/>
    <p:sldId id="639" r:id="rId8"/>
    <p:sldId id="604" r:id="rId9"/>
    <p:sldId id="672" r:id="rId10"/>
    <p:sldId id="608" r:id="rId11"/>
    <p:sldId id="612" r:id="rId12"/>
    <p:sldId id="607" r:id="rId13"/>
    <p:sldId id="681" r:id="rId14"/>
    <p:sldId id="673" r:id="rId15"/>
    <p:sldId id="674" r:id="rId16"/>
    <p:sldId id="610" r:id="rId17"/>
    <p:sldId id="611" r:id="rId18"/>
    <p:sldId id="609" r:id="rId19"/>
    <p:sldId id="613" r:id="rId20"/>
    <p:sldId id="616" r:id="rId21"/>
    <p:sldId id="615" r:id="rId22"/>
    <p:sldId id="617" r:id="rId23"/>
    <p:sldId id="618" r:id="rId24"/>
    <p:sldId id="641" r:id="rId25"/>
    <p:sldId id="679" r:id="rId26"/>
    <p:sldId id="680" r:id="rId27"/>
    <p:sldId id="675" r:id="rId28"/>
    <p:sldId id="682" r:id="rId29"/>
    <p:sldId id="683" r:id="rId30"/>
    <p:sldId id="619" r:id="rId31"/>
    <p:sldId id="620" r:id="rId32"/>
    <p:sldId id="621" r:id="rId33"/>
    <p:sldId id="670" r:id="rId34"/>
    <p:sldId id="686" r:id="rId35"/>
    <p:sldId id="622" r:id="rId36"/>
    <p:sldId id="623" r:id="rId37"/>
    <p:sldId id="667" r:id="rId38"/>
    <p:sldId id="637" r:id="rId39"/>
    <p:sldId id="638" r:id="rId40"/>
    <p:sldId id="640" r:id="rId41"/>
    <p:sldId id="630" r:id="rId42"/>
    <p:sldId id="631" r:id="rId43"/>
    <p:sldId id="625" r:id="rId44"/>
    <p:sldId id="628" r:id="rId45"/>
    <p:sldId id="629" r:id="rId46"/>
    <p:sldId id="668" r:id="rId47"/>
    <p:sldId id="644" r:id="rId48"/>
    <p:sldId id="645" r:id="rId49"/>
    <p:sldId id="646" r:id="rId50"/>
    <p:sldId id="647" r:id="rId51"/>
    <p:sldId id="633" r:id="rId52"/>
    <p:sldId id="687" r:id="rId53"/>
    <p:sldId id="659" r:id="rId54"/>
    <p:sldId id="684" r:id="rId55"/>
    <p:sldId id="685" r:id="rId56"/>
    <p:sldId id="634" r:id="rId57"/>
    <p:sldId id="677" r:id="rId58"/>
    <p:sldId id="678" r:id="rId59"/>
    <p:sldId id="676" r:id="rId60"/>
    <p:sldId id="658" r:id="rId61"/>
    <p:sldId id="643" r:id="rId62"/>
    <p:sldId id="636" r:id="rId63"/>
    <p:sldId id="648" r:id="rId64"/>
    <p:sldId id="650" r:id="rId65"/>
    <p:sldId id="649" r:id="rId66"/>
    <p:sldId id="651" r:id="rId67"/>
    <p:sldId id="652" r:id="rId68"/>
    <p:sldId id="653" r:id="rId69"/>
    <p:sldId id="655" r:id="rId70"/>
    <p:sldId id="656" r:id="rId71"/>
    <p:sldId id="654" r:id="rId72"/>
    <p:sldId id="657" r:id="rId73"/>
    <p:sldId id="662" r:id="rId74"/>
    <p:sldId id="663" r:id="rId75"/>
    <p:sldId id="665" r:id="rId76"/>
    <p:sldId id="669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7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4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5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2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6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9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5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9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6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0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70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31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6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E-83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Structure in data is based on </a:t>
                </a:r>
                <a:r>
                  <a:rPr lang="en-US" b="1" dirty="0">
                    <a:latin typeface="+mn-lt"/>
                  </a:rPr>
                  <a:t>dissimilarity</a:t>
                </a:r>
                <a:r>
                  <a:rPr lang="en-US" dirty="0">
                    <a:latin typeface="+mn-lt"/>
                  </a:rPr>
                  <a:t> measured by some </a:t>
                </a:r>
                <a:r>
                  <a:rPr lang="en-US" b="1" dirty="0">
                    <a:latin typeface="+mn-lt"/>
                  </a:rPr>
                  <a:t>distance metric</a:t>
                </a:r>
                <a:endParaRPr lang="en-US" sz="2800" b="1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How do we organize the dissimilarity metrics? 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dissimilarity matrix </a:t>
                </a:r>
                <a:r>
                  <a:rPr lang="en-US" dirty="0">
                    <a:latin typeface="+mn-lt"/>
                  </a:rPr>
                  <a:t>of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In general, the dissimilarity matrix is symmetric</a:t>
                </a:r>
              </a:p>
              <a:p>
                <a:r>
                  <a:rPr lang="en-US" dirty="0">
                    <a:latin typeface="+mn-lt"/>
                  </a:rPr>
                  <a:t>The diagonal elements of the dissimilarity matrix are all 0, there is no dissimilarity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 err="1">
                    <a:latin typeface="+mn-lt"/>
                  </a:rPr>
                  <a:t>Mahalanobis</a:t>
                </a:r>
                <a:r>
                  <a:rPr lang="en-US" b="1" dirty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(standardized Euclidean distance) from a mean </a:t>
                </a:r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rad>
                  </m:oMath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estimate of covariance </a:t>
                </a:r>
              </a:p>
              <a:p>
                <a:r>
                  <a:rPr lang="en-US" b="1" dirty="0">
                    <a:latin typeface="+mn-lt"/>
                  </a:rPr>
                  <a:t>Mahalanobis Distance </a:t>
                </a:r>
                <a:r>
                  <a:rPr lang="en-US" dirty="0">
                    <a:latin typeface="+mn-lt"/>
                  </a:rPr>
                  <a:t>between two points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estimate of covariance between the two vectors </a:t>
                </a:r>
              </a:p>
              <a:p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 is </a:t>
                </a:r>
                <a:r>
                  <a:rPr lang="en-US" b="1" dirty="0">
                    <a:latin typeface="+mn-lt"/>
                  </a:rPr>
                  <a:t>scale invariant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unitless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2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Unweighted sum of squares and Euclidian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3556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=2.83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is ‘crow-flies’ distance </a:t>
                </a:r>
              </a:p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3556936"/>
              </a:xfrm>
              <a:prstGeom prst="rect">
                <a:avLst/>
              </a:prstGeom>
              <a:blipFill>
                <a:blip r:embed="rId4"/>
                <a:stretch>
                  <a:fillRect l="-1528" t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405313" y="3533437"/>
            <a:ext cx="1817852" cy="163063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3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Manhattan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distance is distance traveled on a grid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677656"/>
              </a:xfrm>
              <a:prstGeom prst="rect">
                <a:avLst/>
              </a:prstGeom>
              <a:blipFill>
                <a:blip r:embed="rId4"/>
                <a:stretch>
                  <a:fillRect l="-1528" t="-1822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05758" y="5268510"/>
            <a:ext cx="16913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97098" y="3533437"/>
            <a:ext cx="26067" cy="173507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43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Do all p dimensions matter equally in determining dissimilarity? </a:t>
                </a:r>
              </a:p>
              <a:p>
                <a:r>
                  <a:rPr lang="en-US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can be set for the dimensions of the attributes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 must add to 1.0: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Why not use equal weights?</a:t>
                </a:r>
              </a:p>
              <a:p>
                <a:pPr lvl="1"/>
                <a:r>
                  <a:rPr lang="en-US" dirty="0">
                    <a:latin typeface="+mn-lt"/>
                  </a:rPr>
                  <a:t>Attributes may not have equal importance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Example; are the distance I have to walk and the calories of my take-out order of the same importance in selecting where I get my food? </a:t>
                </a:r>
              </a:p>
              <a:p>
                <a:pPr lvl="1"/>
                <a:r>
                  <a:rPr lang="en-US" dirty="0">
                    <a:latin typeface="+mn-lt"/>
                  </a:rPr>
                  <a:t>Perhaps, the calories matter more to me in determining dissimilarity between restaurants?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Numeric variable must be standardized before performing unsupervised learning</a:t>
                </a:r>
              </a:p>
              <a:p>
                <a:r>
                  <a:rPr lang="en-US" dirty="0">
                    <a:latin typeface="+mn-lt"/>
                  </a:rPr>
                  <a:t>Otherwise, like many ML methods, the importance of a variable or attribute must not be determined by the numeric range</a:t>
                </a:r>
              </a:p>
              <a:p>
                <a:r>
                  <a:rPr lang="en-US" dirty="0">
                    <a:latin typeface="+mn-lt"/>
                  </a:rPr>
                  <a:t>A useful default is to set 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to adjust for the variance and normalization,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, for </a:t>
                </a:r>
                <a:r>
                  <a:rPr lang="en-US" i="1" dirty="0">
                    <a:latin typeface="+mn-lt"/>
                  </a:rPr>
                  <a:t>p </a:t>
                </a:r>
                <a:r>
                  <a:rPr lang="en-US" dirty="0">
                    <a:latin typeface="+mn-lt"/>
                  </a:rPr>
                  <a:t>variables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𝑣𝑎𝑟𝑖𝑎𝑛𝑐𝑒𝑖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 better, set weights to have meaning from the problem</a:t>
                </a:r>
              </a:p>
              <a:p>
                <a:pPr lvl="1"/>
                <a:r>
                  <a:rPr lang="en-US" dirty="0">
                    <a:latin typeface="+mn-lt"/>
                  </a:rPr>
                  <a:t>Typically requires domain knowledge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express dissimilarity metrics for ordinal variables? </a:t>
                </a:r>
              </a:p>
              <a:p>
                <a:pPr lvl="1"/>
                <a:r>
                  <a:rPr lang="en-US" dirty="0">
                    <a:latin typeface="+mn-lt"/>
                  </a:rPr>
                  <a:t>Star ratings, e.g. 1 to 5 stars</a:t>
                </a:r>
              </a:p>
              <a:p>
                <a:pPr lvl="1"/>
                <a:r>
                  <a:rPr lang="en-US" dirty="0">
                    <a:latin typeface="+mn-lt"/>
                  </a:rPr>
                  <a:t>Dollar range, $, $$, $$$, $$$$</a:t>
                </a:r>
              </a:p>
              <a:p>
                <a:r>
                  <a:rPr lang="en-US" dirty="0">
                    <a:latin typeface="+mn-lt"/>
                  </a:rPr>
                  <a:t>Based on rank differences</a:t>
                </a:r>
              </a:p>
              <a:p>
                <a:pPr lvl="1"/>
                <a:r>
                  <a:rPr lang="en-US" dirty="0">
                    <a:latin typeface="+mn-lt"/>
                  </a:rPr>
                  <a:t>Let 1 star = 1, 2 star = 2, 3 star = 3, 4 star = 4, and 5 star = 5</a:t>
                </a:r>
              </a:p>
              <a:p>
                <a:pPr lvl="1"/>
                <a:r>
                  <a:rPr lang="en-US" dirty="0">
                    <a:latin typeface="+mn-lt"/>
                  </a:rPr>
                  <a:t>The distance between a 2 star and 4 star restaurant is 2</a:t>
                </a:r>
              </a:p>
              <a:p>
                <a:r>
                  <a:rPr lang="en-US" dirty="0">
                    <a:latin typeface="+mn-lt"/>
                  </a:rPr>
                  <a:t>Or in normalized form with </a:t>
                </a:r>
                <a:r>
                  <a:rPr lang="en-US" i="1" dirty="0">
                    <a:latin typeface="+mn-lt"/>
                  </a:rPr>
                  <a:t>M </a:t>
                </a:r>
                <a:r>
                  <a:rPr lang="en-US" dirty="0">
                    <a:latin typeface="+mn-lt"/>
                  </a:rPr>
                  <a:t>possible levels, and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On a 5-star scale, the dissimilarity between a 3 star and 5 star restaurant: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express dissimilarity metrics for unordered categorical variables? </a:t>
            </a:r>
          </a:p>
          <a:p>
            <a:r>
              <a:rPr lang="en-US" dirty="0">
                <a:latin typeface="+mn-lt"/>
              </a:rPr>
              <a:t>Use a coding scheme</a:t>
            </a:r>
          </a:p>
          <a:p>
            <a:pPr lvl="1"/>
            <a:r>
              <a:rPr lang="en-US" sz="2800" dirty="0">
                <a:latin typeface="+mn-lt"/>
              </a:rPr>
              <a:t>e.g. a binary scheme, 1 if different categories, 0 if the same</a:t>
            </a:r>
          </a:p>
          <a:p>
            <a:pPr lvl="1"/>
            <a:r>
              <a:rPr lang="en-US" sz="2800" dirty="0">
                <a:latin typeface="+mn-lt"/>
              </a:rPr>
              <a:t>Then normalize</a:t>
            </a:r>
          </a:p>
          <a:p>
            <a:pPr lvl="1"/>
            <a:r>
              <a:rPr lang="en-US" sz="2800" dirty="0">
                <a:latin typeface="+mn-lt"/>
              </a:rPr>
              <a:t>e.g., normalize by dividing by number of categories</a:t>
            </a:r>
          </a:p>
          <a:p>
            <a:r>
              <a:rPr lang="en-US" dirty="0">
                <a:latin typeface="+mn-lt"/>
              </a:rPr>
              <a:t>Example; restaurant type from 4 choices:</a:t>
            </a:r>
          </a:p>
          <a:p>
            <a:pPr lvl="1"/>
            <a:r>
              <a:rPr lang="en-US" sz="2800" dirty="0">
                <a:latin typeface="+mn-lt"/>
              </a:rPr>
              <a:t>Vegetarian, Thai, Mexican, Pizza, Burgers,….</a:t>
            </a:r>
          </a:p>
          <a:p>
            <a:pPr lvl="1"/>
            <a:r>
              <a:rPr lang="en-US" sz="2800" dirty="0">
                <a:latin typeface="+mn-lt"/>
              </a:rPr>
              <a:t>Distance Vegetarian to Burgers = ¼ = 0.25</a:t>
            </a:r>
          </a:p>
          <a:p>
            <a:pPr lvl="1"/>
            <a:r>
              <a:rPr lang="en-US" sz="2800" dirty="0">
                <a:latin typeface="+mn-lt"/>
              </a:rPr>
              <a:t>Distance Burgers to Burgers = 0</a:t>
            </a:r>
          </a:p>
          <a:p>
            <a:r>
              <a:rPr lang="en-US" dirty="0">
                <a:latin typeface="+mn-lt"/>
              </a:rPr>
              <a:t>Can have more complex scheme if required</a:t>
            </a:r>
          </a:p>
        </p:txBody>
      </p:sp>
    </p:spTree>
    <p:extLst>
      <p:ext uri="{BB962C8B-B14F-4D97-AF65-F5344CB8AC3E}">
        <p14:creationId xmlns:p14="http://schemas.microsoft.com/office/powerpoint/2010/main" val="1325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Until now we have been working with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 and evaluation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combine dissimilarities of different types of variables</a:t>
            </a:r>
          </a:p>
          <a:p>
            <a:r>
              <a:rPr lang="en-US" dirty="0">
                <a:latin typeface="+mn-lt"/>
              </a:rPr>
              <a:t>Yes, but with can!</a:t>
            </a:r>
          </a:p>
          <a:p>
            <a:r>
              <a:rPr lang="en-US" dirty="0">
                <a:latin typeface="+mn-lt"/>
              </a:rPr>
              <a:t>Scaling is important so some variable types do not dominate as a result of coding</a:t>
            </a:r>
          </a:p>
          <a:p>
            <a:pPr lvl="1"/>
            <a:r>
              <a:rPr lang="en-US" dirty="0">
                <a:latin typeface="+mn-lt"/>
              </a:rPr>
              <a:t>The numeric range of values must be similar</a:t>
            </a:r>
          </a:p>
          <a:p>
            <a:pPr lvl="1"/>
            <a:r>
              <a:rPr lang="en-US" dirty="0">
                <a:latin typeface="+mn-lt"/>
              </a:rPr>
              <a:t>e.g. We do not want ordinal variables to dominate numeric and categorical</a:t>
            </a:r>
          </a:p>
          <a:p>
            <a:r>
              <a:rPr lang="en-US" dirty="0">
                <a:latin typeface="+mn-lt"/>
              </a:rPr>
              <a:t>But, weighting is problem dependent!</a:t>
            </a:r>
          </a:p>
          <a:p>
            <a:pPr lvl="1"/>
            <a:r>
              <a:rPr lang="en-US" dirty="0">
                <a:latin typeface="+mn-lt"/>
              </a:rPr>
              <a:t>Unfortunately, no simple procedure for correct weighting</a:t>
            </a:r>
          </a:p>
          <a:p>
            <a:pPr lvl="1"/>
            <a:r>
              <a:rPr lang="en-US" dirty="0">
                <a:latin typeface="+mn-lt"/>
              </a:rPr>
              <a:t>Do I care more about the star rating or type of food at a restaurant? </a:t>
            </a:r>
          </a:p>
        </p:txBody>
      </p:sp>
    </p:spTree>
    <p:extLst>
      <p:ext uri="{BB962C8B-B14F-4D97-AF65-F5344CB8AC3E}">
        <p14:creationId xmlns:p14="http://schemas.microsoft.com/office/powerpoint/2010/main" val="2216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100" y="937010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Absolute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[¼ + |0.8-0.3| + |0.7-0.1| + |3-1|/4 + |5-4|/5]/6 = [0.25 + 0.5 + 0.6 + 0.5 + 0.2]/6 = </a:t>
            </a:r>
            <a:r>
              <a:rPr lang="en-US" sz="2400" b="1" dirty="0">
                <a:latin typeface="+mn-lt"/>
              </a:rPr>
              <a:t>0.342</a:t>
            </a:r>
          </a:p>
          <a:p>
            <a:r>
              <a:rPr lang="en-US" dirty="0">
                <a:latin typeface="+mn-lt"/>
              </a:rPr>
              <a:t>Absolute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|0.9-0.8| + |0.6-0.4| + |3-2|/4 + |4-3|/5]/6 = [0 + 0.1 + 0.2 + 0.25 + 0.2]/6 = </a:t>
            </a:r>
            <a:r>
              <a:rPr lang="en-US" sz="2400" b="1" dirty="0">
                <a:latin typeface="+mn-lt"/>
              </a:rPr>
              <a:t>0.125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376805"/>
              </p:ext>
            </p:extLst>
          </p:nvPr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958" y="896079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Another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Squared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+ 0.6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]/6 = [0.125 + 0.25 + 0.36 + 0.25 + 0.04]/6 = </a:t>
            </a:r>
            <a:r>
              <a:rPr lang="en-US" sz="2400" b="1" dirty="0">
                <a:latin typeface="+mn-lt"/>
              </a:rPr>
              <a:t>0.171</a:t>
            </a:r>
          </a:p>
          <a:p>
            <a:r>
              <a:rPr lang="en-US" dirty="0">
                <a:latin typeface="+mn-lt"/>
              </a:rPr>
              <a:t>Squared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+ 0.1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]/6 = [0 + 0.01 + 0.04 + 0.125 + 0.04]/6 = </a:t>
            </a:r>
            <a:r>
              <a:rPr lang="en-US" sz="2400" b="1" dirty="0">
                <a:latin typeface="+mn-lt"/>
              </a:rPr>
              <a:t>0.029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21504"/>
              </p:ext>
            </p:extLst>
          </p:nvPr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much do different metrics matter?</a:t>
            </a:r>
          </a:p>
          <a:p>
            <a:r>
              <a:rPr lang="en-US" dirty="0">
                <a:latin typeface="+mn-lt"/>
              </a:rPr>
              <a:t>A lot!</a:t>
            </a:r>
          </a:p>
          <a:p>
            <a:r>
              <a:rPr lang="en-US" dirty="0">
                <a:latin typeface="+mn-lt"/>
              </a:rPr>
              <a:t>Compare dissimilarity metrics between the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squared distance emphasizes larger differences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42A7F-F831-4FC9-A747-7D416F91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89536"/>
              </p:ext>
            </p:extLst>
          </p:nvPr>
        </p:nvGraphicFramePr>
        <p:xfrm>
          <a:off x="709478" y="2588217"/>
          <a:ext cx="9638223" cy="14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41">
                  <a:extLst>
                    <a:ext uri="{9D8B030D-6E8A-4147-A177-3AD203B41FA5}">
                      <a16:colId xmlns:a16="http://schemas.microsoft.com/office/drawing/2014/main" val="4235277372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2417895486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747759040"/>
                    </a:ext>
                  </a:extLst>
                </a:gridCol>
              </a:tblGrid>
              <a:tr h="47214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 – 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Pizza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6937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Absolute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2511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Squared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and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Do we always work with dissimilarity?</a:t>
            </a:r>
          </a:p>
          <a:p>
            <a:r>
              <a:rPr lang="en-US" dirty="0">
                <a:latin typeface="+mn-lt"/>
              </a:rPr>
              <a:t>No! </a:t>
            </a:r>
          </a:p>
          <a:p>
            <a:r>
              <a:rPr lang="en-US" dirty="0">
                <a:latin typeface="+mn-lt"/>
              </a:rPr>
              <a:t>Some methods use measures of </a:t>
            </a:r>
            <a:r>
              <a:rPr lang="en-US" b="1" dirty="0">
                <a:latin typeface="+mn-lt"/>
              </a:rPr>
              <a:t>similarity</a:t>
            </a:r>
          </a:p>
          <a:p>
            <a:r>
              <a:rPr lang="en-US" dirty="0">
                <a:latin typeface="+mn-lt"/>
              </a:rPr>
              <a:t>The closer points in a space are (smaller distance) the more similar they are</a:t>
            </a:r>
          </a:p>
          <a:p>
            <a:r>
              <a:rPr lang="en-US" dirty="0">
                <a:latin typeface="+mn-lt"/>
              </a:rPr>
              <a:t>In many cases, similarity measures can be transform to dissimilarity 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For data with positive and negative coding similarity must be in the range [-1,1]</a:t>
            </a:r>
          </a:p>
          <a:p>
            <a:pPr lvl="1"/>
            <a:r>
              <a:rPr lang="en-US" dirty="0">
                <a:latin typeface="+mn-lt"/>
              </a:rPr>
              <a:t>Similarity = 1, maximum similarity, points are at the same location in the space</a:t>
            </a:r>
          </a:p>
          <a:p>
            <a:pPr lvl="1"/>
            <a:r>
              <a:rPr lang="en-US" dirty="0">
                <a:latin typeface="+mn-lt"/>
              </a:rPr>
              <a:t>Similarity = 0, points are </a:t>
            </a:r>
            <a:r>
              <a:rPr lang="en-US" b="1" dirty="0">
                <a:latin typeface="+mn-lt"/>
              </a:rPr>
              <a:t>orthogonal</a:t>
            </a:r>
            <a:r>
              <a:rPr lang="en-US" dirty="0">
                <a:latin typeface="+mn-lt"/>
              </a:rPr>
              <a:t> in the space, no similarity</a:t>
            </a:r>
          </a:p>
          <a:p>
            <a:pPr lvl="1"/>
            <a:r>
              <a:rPr lang="en-US" dirty="0">
                <a:latin typeface="+mn-lt"/>
              </a:rPr>
              <a:t>Similarity = -1, minimum similarity, points have completely opposite coding </a:t>
            </a:r>
          </a:p>
          <a:p>
            <a:r>
              <a:rPr lang="en-US" dirty="0">
                <a:latin typeface="+mn-lt"/>
              </a:rPr>
              <a:t>For non-negative data similarity in range [0,1] </a:t>
            </a:r>
          </a:p>
          <a:p>
            <a:pPr lvl="1"/>
            <a:r>
              <a:rPr lang="en-US" dirty="0">
                <a:latin typeface="+mn-lt"/>
              </a:rPr>
              <a:t>Example, binary data</a:t>
            </a:r>
          </a:p>
        </p:txBody>
      </p:sp>
    </p:spTree>
    <p:extLst>
      <p:ext uri="{BB962C8B-B14F-4D97-AF65-F5344CB8AC3E}">
        <p14:creationId xmlns:p14="http://schemas.microsoft.com/office/powerpoint/2010/main" val="22456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Pearson distance correlation</a:t>
                </a:r>
                <a:r>
                  <a:rPr lang="en-US" dirty="0">
                    <a:latin typeface="+mn-lt"/>
                  </a:rPr>
                  <a:t>, for two vectors of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 the different formulation as a similarity metric</a:t>
                </a:r>
              </a:p>
              <a:p>
                <a:r>
                  <a:rPr lang="en-US" b="1" dirty="0">
                    <a:latin typeface="+mn-lt"/>
                  </a:rPr>
                  <a:t>Other correlation</a:t>
                </a:r>
                <a:r>
                  <a:rPr lang="en-US" dirty="0">
                    <a:latin typeface="+mn-lt"/>
                  </a:rPr>
                  <a:t> to measure similarity, e.g. Kendal, Spearman, more robust than Pearson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  <a:blipFill>
                <a:blip r:embed="rId3"/>
                <a:stretch>
                  <a:fillRect l="-952" t="-1818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similarity can be computed for discretely coded 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Jaccard Similarity:</a:t>
                </a:r>
                <a:r>
                  <a:rPr lang="en-US" dirty="0">
                    <a:latin typeface="+mn-lt"/>
                  </a:rPr>
                  <a:t> For discretely coded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Jaccard similarity often used for data with many categories like natural languages</a:t>
                </a:r>
              </a:p>
              <a:p>
                <a:r>
                  <a:rPr lang="en-US" dirty="0">
                    <a:latin typeface="+mn-lt"/>
                  </a:rPr>
                  <a:t>Jaccard similarity is non-Euclidean!</a:t>
                </a:r>
              </a:p>
              <a:p>
                <a:r>
                  <a:rPr lang="en-US" b="1" dirty="0">
                    <a:latin typeface="+mn-lt"/>
                  </a:rPr>
                  <a:t>Cosine similarity</a:t>
                </a:r>
                <a:r>
                  <a:rPr lang="en-US" dirty="0">
                    <a:latin typeface="+mn-lt"/>
                  </a:rPr>
                  <a:t>: for numeric or discretely coded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9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Measuring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Similarity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248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Some similarity measures can be transformed to distance metrics</a:t>
            </a:r>
          </a:p>
          <a:p>
            <a:r>
              <a:rPr lang="en-US" dirty="0">
                <a:latin typeface="+mn-lt"/>
              </a:rPr>
              <a:t>Transform is an inverse function</a:t>
            </a:r>
          </a:p>
          <a:p>
            <a:r>
              <a:rPr lang="en-US" dirty="0">
                <a:latin typeface="+mn-lt"/>
              </a:rPr>
              <a:t>Resulting distance usually has limited range (limited support)</a:t>
            </a:r>
          </a:p>
          <a:p>
            <a:r>
              <a:rPr lang="en-US" dirty="0">
                <a:latin typeface="+mn-lt"/>
              </a:rPr>
              <a:t>Examples: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788785"/>
                  </p:ext>
                </p:extLst>
              </p:nvPr>
            </p:nvGraphicFramePr>
            <p:xfrm>
              <a:off x="825468" y="3675331"/>
              <a:ext cx="10618258" cy="20130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𝑎𝑛𝑔𝑢𝑙𝑎𝑟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788785"/>
                  </p:ext>
                </p:extLst>
              </p:nvPr>
            </p:nvGraphicFramePr>
            <p:xfrm>
              <a:off x="825468" y="3675331"/>
              <a:ext cx="10618258" cy="20130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03297" r="-381" b="-1736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946785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18590" r="-381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2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Distance and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some cases distance measures can be transformed to similarity</a:t>
                </a:r>
              </a:p>
              <a:p>
                <a:r>
                  <a:rPr lang="en-US" dirty="0">
                    <a:latin typeface="+mn-lt"/>
                  </a:rPr>
                  <a:t>Typically not a unique transformation   </a:t>
                </a:r>
              </a:p>
              <a:p>
                <a:r>
                  <a:rPr lang="en-US" dirty="0">
                    <a:latin typeface="+mn-lt"/>
                  </a:rPr>
                  <a:t>Similarity must be in proper range:  </a:t>
                </a:r>
              </a:p>
              <a:p>
                <a:pPr lvl="1"/>
                <a:r>
                  <a:rPr lang="en-US" dirty="0">
                    <a:latin typeface="+mn-lt"/>
                  </a:rPr>
                  <a:t>[-1,1]</a:t>
                </a:r>
              </a:p>
              <a:p>
                <a:pPr lvl="1"/>
                <a:r>
                  <a:rPr lang="en-US" dirty="0">
                    <a:latin typeface="+mn-lt"/>
                  </a:rPr>
                  <a:t>[0,1] </a:t>
                </a:r>
              </a:p>
              <a:p>
                <a:r>
                  <a:rPr lang="en-US" dirty="0">
                    <a:latin typeface="+mn-lt"/>
                  </a:rPr>
                  <a:t>Examples of transformations (e.g. for Euclidean metrics) 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1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sz="2800" dirty="0">
                <a:latin typeface="+mn-lt"/>
              </a:rPr>
              <a:t>Can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Long history</a:t>
                </a:r>
              </a:p>
              <a:p>
                <a:pPr lvl="1"/>
                <a:r>
                  <a:rPr lang="en-US" dirty="0">
                    <a:latin typeface="+mn-lt"/>
                  </a:rPr>
                  <a:t>First proposed as a coding method by Stuart Lloyd in 1957 – not published until 1982</a:t>
                </a:r>
              </a:p>
              <a:p>
                <a:pPr lvl="1"/>
                <a:r>
                  <a:rPr lang="en-US" dirty="0">
                    <a:latin typeface="+mn-lt"/>
                  </a:rPr>
                  <a:t>Term ‘k-means’ coined by MacQueen in 1967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or inertia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must be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possible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-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leads to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usually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methods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pPr lvl="1"/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Useful for </a:t>
            </a:r>
            <a:r>
              <a:rPr lang="en-US" sz="2800">
                <a:latin typeface="+mn-lt"/>
              </a:rPr>
              <a:t>small datasets  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F71C4-FD23-4132-83CE-ED2D4702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" y="2915791"/>
            <a:ext cx="8503403" cy="36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555783" y="896079"/>
            <a:ext cx="5302841" cy="5101765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to find best number of clusters</a:t>
            </a:r>
          </a:p>
          <a:p>
            <a:r>
              <a:rPr lang="en-US" dirty="0">
                <a:latin typeface="+mn-lt"/>
              </a:rPr>
              <a:t>Can use knee in WCSS curve to determine best k</a:t>
            </a:r>
          </a:p>
          <a:p>
            <a:r>
              <a:rPr lang="en-US" dirty="0">
                <a:latin typeface="+mn-lt"/>
              </a:rPr>
              <a:t>In the example shown, pick k=4, or k=5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F038D-AED6-4843-BD23-C036940A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9" y="896079"/>
            <a:ext cx="5549421" cy="553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distance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distance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between </a:t>
                </a:r>
                <a:r>
                  <a:rPr lang="en-US" dirty="0" err="1">
                    <a:latin typeface="+mn-lt"/>
                  </a:rPr>
                  <a:t>between</a:t>
                </a:r>
                <a:r>
                  <a:rPr lang="en-US" dirty="0">
                    <a:latin typeface="+mn-lt"/>
                  </a:rPr>
                  <a:t>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</a:rPr>
                  <a:t>Calinski-Harabasz</a:t>
                </a:r>
                <a:r>
                  <a:rPr lang="en-US" b="1" dirty="0">
                    <a:latin typeface="+mn-lt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ration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tends to favor 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r>
              <a:rPr lang="en-US" dirty="0">
                <a:latin typeface="+mn-lt"/>
              </a:rPr>
              <a:t>Are there other ways to create clusters with compact clusters?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dirty="0">
                <a:latin typeface="+mn-lt"/>
              </a:rPr>
              <a:t>Divisive clustering 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dirty="0">
                <a:latin typeface="+mn-lt"/>
              </a:rPr>
              <a:t>Agglomerative clustering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uses the minimum average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9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applications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microsassay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Single linkage</a:t>
            </a:r>
            <a:r>
              <a:rPr lang="en-US" dirty="0">
                <a:latin typeface="+mn-lt"/>
              </a:rPr>
              <a:t>:</a:t>
            </a:r>
            <a:endParaRPr lang="en-US" b="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Uses single closest pair of samples to link clusters</a:t>
            </a:r>
          </a:p>
          <a:p>
            <a:pPr lvl="1"/>
            <a:r>
              <a:rPr lang="en-US" dirty="0">
                <a:latin typeface="+mn-lt"/>
              </a:rPr>
              <a:t>Can combine clusters with low threshold, chaining behavior</a:t>
            </a:r>
          </a:p>
          <a:p>
            <a:pPr lvl="1"/>
            <a:r>
              <a:rPr lang="en-US" dirty="0">
                <a:latin typeface="+mn-lt"/>
              </a:rPr>
              <a:t>Often produces clusters with poor compactness</a:t>
            </a:r>
          </a:p>
          <a:p>
            <a:r>
              <a:rPr lang="en-US" b="1" dirty="0">
                <a:latin typeface="+mn-lt"/>
              </a:rPr>
              <a:t>Complete linkage:</a:t>
            </a:r>
          </a:p>
          <a:p>
            <a:pPr lvl="1"/>
            <a:r>
              <a:rPr lang="en-US" dirty="0">
                <a:latin typeface="+mn-lt"/>
              </a:rPr>
              <a:t>Uses single furthest pair of sample to link clusters</a:t>
            </a:r>
          </a:p>
          <a:p>
            <a:pPr lvl="1"/>
            <a:r>
              <a:rPr lang="en-US" dirty="0">
                <a:latin typeface="+mn-lt"/>
              </a:rPr>
              <a:t>Creates compact clusters</a:t>
            </a:r>
          </a:p>
          <a:p>
            <a:pPr lvl="1"/>
            <a:r>
              <a:rPr lang="en-US" dirty="0">
                <a:latin typeface="+mn-lt"/>
              </a:rPr>
              <a:t>May have poor separation</a:t>
            </a:r>
          </a:p>
          <a:p>
            <a:r>
              <a:rPr lang="en-US" b="1" dirty="0">
                <a:latin typeface="+mn-lt"/>
              </a:rPr>
              <a:t>Average linkage</a:t>
            </a:r>
            <a:r>
              <a:rPr lang="en-US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Uses average distances to links clusters</a:t>
            </a:r>
          </a:p>
          <a:p>
            <a:pPr lvl="1"/>
            <a:r>
              <a:rPr lang="en-US" dirty="0">
                <a:latin typeface="+mn-lt"/>
              </a:rPr>
              <a:t>Tries to balance compactness and separation</a:t>
            </a:r>
          </a:p>
        </p:txBody>
      </p:sp>
    </p:spTree>
    <p:extLst>
      <p:ext uri="{BB962C8B-B14F-4D97-AF65-F5344CB8AC3E}">
        <p14:creationId xmlns:p14="http://schemas.microsoft.com/office/powerpoint/2010/main" val="20769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Euclidean distance and average linkage to find the first points to link –the leaves of </a:t>
            </a:r>
            <a:r>
              <a:rPr lang="en-US">
                <a:latin typeface="+mn-lt"/>
              </a:rPr>
              <a:t>the hierarchy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clusteriod</a:t>
                </a:r>
                <a:endParaRPr lang="en-US" b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well-defined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Can use the linkage metric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But is not independent evaluation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d-dimensional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Script MT Bold" panose="03040602040607080904" pitchFamily="66" charset="0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969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43" end="5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pPr lvl="1"/>
            <a:r>
              <a:rPr lang="en-US" dirty="0">
                <a:latin typeface="+mn-lt"/>
              </a:rPr>
              <a:t>Sampling density decreases exponentially   </a:t>
            </a:r>
          </a:p>
          <a:p>
            <a:pPr lvl="1"/>
            <a:r>
              <a:rPr lang="en-US" dirty="0">
                <a:latin typeface="+mn-lt"/>
              </a:rPr>
              <a:t>Distances are converge to the same size in a finite space  </a:t>
            </a:r>
          </a:p>
          <a:p>
            <a:r>
              <a:rPr lang="en-US" sz="2800" dirty="0">
                <a:latin typeface="+mn-lt"/>
              </a:rPr>
              <a:t>The choice of metric does not help 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  <a:p>
            <a:r>
              <a:rPr lang="en-US" dirty="0">
                <a:latin typeface="+mn-lt"/>
              </a:rPr>
              <a:t>Reducing dimensionality can help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11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connected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several areas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sz="2800" dirty="0">
                <a:latin typeface="+mn-lt"/>
              </a:rPr>
              <a:t>No need to specify number of clusters </a:t>
            </a:r>
            <a:r>
              <a:rPr lang="en-US" sz="2800" dirty="0" err="1">
                <a:latin typeface="+mn-lt"/>
              </a:rPr>
              <a:t>apriori</a:t>
            </a:r>
            <a:r>
              <a:rPr lang="en-US" sz="2800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sz="2800" b="1" dirty="0">
                <a:latin typeface="+mn-lt"/>
              </a:rPr>
              <a:t>Responsibility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r(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of sample</a:t>
            </a:r>
            <a:r>
              <a:rPr lang="en-US" sz="2800" i="1" dirty="0">
                <a:latin typeface="+mn-lt"/>
              </a:rPr>
              <a:t> 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b="1" dirty="0">
                <a:latin typeface="+mn-lt"/>
              </a:rPr>
              <a:t>Availability, </a:t>
            </a:r>
            <a:r>
              <a:rPr lang="en-US" sz="2800" i="1" dirty="0">
                <a:latin typeface="+mn-lt"/>
              </a:rPr>
              <a:t>a(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>
                <a:latin typeface="+mn-lt"/>
              </a:rPr>
              <a:t>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i="1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For the affinity clustering algorithm, points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67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pPr lvl="1"/>
            <a:r>
              <a:rPr lang="en-US" dirty="0">
                <a:latin typeface="+mn-lt"/>
              </a:rPr>
              <a:t>Still in use today</a:t>
            </a:r>
          </a:p>
          <a:p>
            <a:pPr lvl="1"/>
            <a:r>
              <a:rPr lang="en-US" dirty="0">
                <a:latin typeface="+mn-lt"/>
              </a:rPr>
              <a:t>Many variations created</a:t>
            </a:r>
          </a:p>
          <a:p>
            <a:pPr lvl="1"/>
            <a:r>
              <a:rPr lang="en-US" dirty="0">
                <a:latin typeface="+mn-lt"/>
              </a:rPr>
              <a:t>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r>
              <a:rPr lang="en-US" dirty="0">
                <a:latin typeface="+mn-lt"/>
              </a:rPr>
              <a:t>DBSCAN finds a graph of nearest neighbors</a:t>
            </a:r>
          </a:p>
          <a:p>
            <a:pPr lvl="1"/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pPr lvl="1"/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pPr lvl="1"/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pPr lvl="1"/>
            <a:r>
              <a:rPr lang="en-US" dirty="0">
                <a:latin typeface="+mn-lt"/>
              </a:rPr>
              <a:t>Graph edge is bidirectional if both points are core</a:t>
            </a:r>
          </a:p>
          <a:p>
            <a:pPr lvl="1"/>
            <a:r>
              <a:rPr lang="en-US" dirty="0">
                <a:latin typeface="+mn-lt"/>
              </a:rPr>
              <a:t>Graph edges from core to reachable non-core point is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pPr lvl="1"/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pPr lvl="1"/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pPr lvl="1"/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bidirectional edge</a:t>
            </a:r>
          </a:p>
          <a:p>
            <a:r>
              <a:rPr lang="en-US" dirty="0">
                <a:latin typeface="+mn-lt"/>
              </a:rPr>
              <a:t>If point is non-core, connect with unidirectional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overcome the limitations of DBSCAN?</a:t>
            </a:r>
          </a:p>
          <a:p>
            <a:pPr lvl="1"/>
            <a:r>
              <a:rPr lang="en-US" dirty="0">
                <a:latin typeface="+mn-lt"/>
              </a:rPr>
              <a:t>Optimized for uniform density clusters</a:t>
            </a:r>
          </a:p>
          <a:p>
            <a:pPr lvl="1"/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Core distance 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Reachability distance 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and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808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No we have to pick one best model?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71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</a:t>
            </a:r>
            <a:r>
              <a:rPr lang="en-US" dirty="0" err="1">
                <a:latin typeface="+mn-lt"/>
              </a:rPr>
              <a:t>dendogram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reachability plot (bottom) shows the path distances in the </a:t>
            </a:r>
            <a:r>
              <a:rPr lang="en-US" dirty="0" err="1">
                <a:latin typeface="+mn-lt"/>
              </a:rPr>
              <a:t>dendogram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</a:t>
            </a:r>
            <a:r>
              <a:rPr lang="en-US" dirty="0" err="1">
                <a:latin typeface="+mn-lt"/>
              </a:rPr>
              <a:t>with</a:t>
            </a:r>
            <a:r>
              <a:rPr lang="en-US" dirty="0">
                <a:latin typeface="+mn-lt"/>
              </a:rPr>
              <a:t>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8991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have different results and advantages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23EED3-7B46-4411-92AD-9FC6754A0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61657"/>
              </p:ext>
            </p:extLst>
          </p:nvPr>
        </p:nvGraphicFramePr>
        <p:xfrm>
          <a:off x="333375" y="1466807"/>
          <a:ext cx="1113463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234">
                  <a:extLst>
                    <a:ext uri="{9D8B030D-6E8A-4147-A177-3AD203B41FA5}">
                      <a16:colId xmlns:a16="http://schemas.microsoft.com/office/drawing/2014/main" val="1757814776"/>
                    </a:ext>
                  </a:extLst>
                </a:gridCol>
                <a:gridCol w="2174929">
                  <a:extLst>
                    <a:ext uri="{9D8B030D-6E8A-4147-A177-3AD203B41FA5}">
                      <a16:colId xmlns:a16="http://schemas.microsoft.com/office/drawing/2014/main" val="4041575726"/>
                    </a:ext>
                  </a:extLst>
                </a:gridCol>
                <a:gridCol w="1988949">
                  <a:extLst>
                    <a:ext uri="{9D8B030D-6E8A-4147-A177-3AD203B41FA5}">
                      <a16:colId xmlns:a16="http://schemas.microsoft.com/office/drawing/2014/main" val="1232253116"/>
                    </a:ext>
                  </a:extLst>
                </a:gridCol>
                <a:gridCol w="2593383">
                  <a:extLst>
                    <a:ext uri="{9D8B030D-6E8A-4147-A177-3AD203B41FA5}">
                      <a16:colId xmlns:a16="http://schemas.microsoft.com/office/drawing/2014/main" val="774572399"/>
                    </a:ext>
                  </a:extLst>
                </a:gridCol>
                <a:gridCol w="2353143">
                  <a:extLst>
                    <a:ext uri="{9D8B030D-6E8A-4147-A177-3AD203B41FA5}">
                      <a16:colId xmlns:a16="http://schemas.microsoft.com/office/drawing/2014/main" val="227898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 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K-means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Maximizes cluster compactness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Need to find k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Assumes equal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Agglomerative hierarchical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Clusters into dendrogram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dependent on linkage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6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Affinity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Responsible point in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Less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Limited,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Uniform density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 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OPTICS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4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Axioms of distance metrics 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10968</TotalTime>
  <Words>5142</Words>
  <Application>Microsoft Office PowerPoint</Application>
  <PresentationFormat>Widescreen</PresentationFormat>
  <Paragraphs>915</Paragraphs>
  <Slides>76</Slides>
  <Notes>75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Arial</vt:lpstr>
      <vt:lpstr>Calibri</vt:lpstr>
      <vt:lpstr>Calibri Light</vt:lpstr>
      <vt:lpstr>Cambria Math</vt:lpstr>
      <vt:lpstr>Script MT Bold</vt:lpstr>
      <vt:lpstr>Segoe UI</vt:lpstr>
      <vt:lpstr>Segoe UI Light</vt:lpstr>
      <vt:lpstr>Symbol</vt:lpstr>
      <vt:lpstr>Office Theme</vt:lpstr>
      <vt:lpstr>CSCI E-83 Introduction to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and similarity</vt:lpstr>
      <vt:lpstr>Measuring Similarity</vt:lpstr>
      <vt:lpstr>Measuring Similarity</vt:lpstr>
      <vt:lpstr>Measuring Similarity</vt:lpstr>
      <vt:lpstr>Relationship Between Similarity and Distance</vt:lpstr>
      <vt:lpstr>Relationship Between Distance and Similarity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Hierarchical Clustering</vt:lpstr>
      <vt:lpstr>Evaluating Hierarchical Clustering</vt:lpstr>
      <vt:lpstr>What Could Possibly Go Wrong? Curse of Dimensionality!</vt:lpstr>
      <vt:lpstr>What Could Possibly Go Wrong? Curse of Dimensionality</vt:lpstr>
      <vt:lpstr>What Could Possibly Go Wrong? Curse of Dimensionality</vt:lpstr>
      <vt:lpstr>Affinity Clustering </vt:lpstr>
      <vt:lpstr>Affinity Clustering </vt:lpstr>
      <vt:lpstr>Affinity Clustering </vt:lpstr>
      <vt:lpstr>Affinity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546</cp:revision>
  <dcterms:created xsi:type="dcterms:W3CDTF">2020-07-25T22:15:22Z</dcterms:created>
  <dcterms:modified xsi:type="dcterms:W3CDTF">2021-04-29T18:16:26Z</dcterms:modified>
</cp:coreProperties>
</file>