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85" r:id="rId2"/>
    <p:sldId id="319" r:id="rId3"/>
    <p:sldId id="291" r:id="rId4"/>
    <p:sldId id="292" r:id="rId5"/>
    <p:sldId id="360" r:id="rId6"/>
    <p:sldId id="361" r:id="rId7"/>
    <p:sldId id="339" r:id="rId8"/>
    <p:sldId id="368" r:id="rId9"/>
    <p:sldId id="369" r:id="rId10"/>
    <p:sldId id="370" r:id="rId11"/>
    <p:sldId id="365" r:id="rId12"/>
    <p:sldId id="364" r:id="rId13"/>
    <p:sldId id="367" r:id="rId14"/>
    <p:sldId id="362" r:id="rId15"/>
    <p:sldId id="363" r:id="rId16"/>
    <p:sldId id="316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oubacar HEMA" initials="AH" lastIdx="1" clrIdx="0">
    <p:extLst>
      <p:ext uri="{19B8F6BF-5375-455C-9EA6-DF929625EA0E}">
        <p15:presenceInfo xmlns:p15="http://schemas.microsoft.com/office/powerpoint/2012/main" userId="1fd4e767f8b484c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96" autoAdjust="0"/>
    <p:restoredTop sz="85911" autoAdjust="0"/>
  </p:normalViewPr>
  <p:slideViewPr>
    <p:cSldViewPr snapToGrid="0">
      <p:cViewPr varScale="1">
        <p:scale>
          <a:sx n="73" d="100"/>
          <a:sy n="73" d="100"/>
        </p:scale>
        <p:origin x="73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C40A0-6BBE-4DBE-B061-D31F9ACB94AF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1577FF-2AC1-489B-AB72-B2CEC4644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8676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Bonjour M. le</a:t>
            </a:r>
            <a:r>
              <a:rPr lang="fr-FR" baseline="0" dirty="0"/>
              <a:t> président du jury, Bonjour M les membres du jury. Je vous remercie de me donner l’opportunité de vous présenter mon travail dont le thème est…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577FF-2AC1-489B-AB72-B2CEC46442E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5172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E8610-05C6-4B1C-A474-4A00F6C91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96FA379-69C0-4F1F-8A86-25323C0C5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AB1558-7041-4A92-8053-1E79E28A2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456908-1739-4D14-8FD1-E08E68A26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01784C-7404-4287-9541-EA4CD335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7647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918DE7-0078-44A1-8E10-51C16505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EFD9C04-D8B6-4C49-96CF-F390BB3E5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830E82-2EA3-4E02-AD6C-62465EC00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A28EEA-B191-4A67-BD73-606A74F0D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9F1FDC-DD71-4D0B-B990-F73A80E44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433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78576F3-9802-4550-9758-BD9BAE80B3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FA427F9-66AE-4E72-A163-A56D7E72D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8B78DE-01E7-4339-9108-751FAE5DB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EB79DF-D77A-44F4-9999-93838CC43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CB86C9-6884-4A03-AC38-C4C39B402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5186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D4344E-148E-4476-A628-DF1274E1B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3234A1-43DC-440A-8E62-2EC60E619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23760F-D724-43DF-AD30-BFCAE63B4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5DD3BA-6B06-4693-9214-06A91FED1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92684C-033D-4FE6-8558-EEC3B54E8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2398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8FB98E-8850-494D-97C6-AD212A865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A1648FD-1039-4ED4-822A-A2BE28F51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3ED4E9-7CDC-4F61-BAC3-3A7BF219F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DB3EC6-09AA-40AE-910C-0B0F096F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EC02C7-45EA-4D05-B05C-4C2101CA7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9794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B88207-8DE6-47DA-92CF-4E24B5ADB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6A85CC-BE32-49DD-ABA6-A6A9780EDA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21D8C3A-BA6D-4BDC-82A7-73DA8FC6C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D43CD34-EE38-416B-B04B-694999535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5F130F-C81A-4823-B2FF-5F95011BB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F48F180-EF74-4A86-A165-0574090C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9412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5A1F2E-2081-4363-AA24-F655A7F26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A974437-9D1D-4C3A-98E3-A6BE2C9E6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29C75AE-2249-46CB-9609-46E64126C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2ECD74A-763E-4391-A37C-4E3E07A745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59A38F8-0DC7-415D-9BA4-79899B99C7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EBAB84C-0C11-4521-9BC4-19D2FCF40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30FFBB5-17B6-40DD-9685-6D5569EB8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9A7884C-EE3A-4D4F-A3E9-5C833225E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4993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4B6331-AC8A-4B85-AE8B-B4B8DAFA9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F2B61F0-8CF8-452B-8960-1427805F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F8B5FCF-A6BE-4629-A583-7AABDFEAE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541E4D2-C6F2-4C19-A15E-DE6B5BEEA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1353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E9F8555-E479-4F3B-8B31-0AEE05287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1876C5E-CB7C-4DD3-98F7-7FF0D8978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F26899A-8438-4FA7-AAB8-F6AEF9D9B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1514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B2AB46-B48D-4962-83BC-ECECB14E7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C32A2D-1982-426E-ACD7-4EF99DDFF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353B2BF-2DE3-401E-B8B5-D7C223085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BCAC0F3-AC8F-4896-9C09-89781222A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2C884E3-815B-43D0-98CF-0D2255AFA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0D5E6AB-6FD9-42D3-856B-7193A786D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615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A54D90-CC85-4051-A2CE-D1E1B241D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54A95B9-8C9A-4C3A-A161-7F6B8467F3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DD0882E-FB17-4F63-9881-4EC683017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76E52DC-7624-4284-938D-5975AE0BD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48B806B-BF42-48CC-A6A3-A66FFC011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2AD07D-06BB-4E62-AB29-3507E22BF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2489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1000">
              <a:srgbClr val="B8CAE9">
                <a:alpha val="0"/>
              </a:srgbClr>
            </a:gs>
            <a:gs pos="0">
              <a:srgbClr val="DAE3F3"/>
            </a:gs>
            <a:gs pos="100000">
              <a:srgbClr val="8DA9DB">
                <a:alpha val="50000"/>
                <a:lumMod val="50000"/>
                <a:lumOff val="50000"/>
              </a:srgbClr>
            </a:gs>
            <a:gs pos="16000">
              <a:schemeClr val="bg1">
                <a:alpha val="10000"/>
                <a:lumMod val="50000"/>
                <a:lumOff val="5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ACA5B36-8914-4E53-9295-FD52F7B85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FF05102-56DE-41B8-8DBC-3A12A6022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FD4B95-1A1D-4013-AF59-180A1E81A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F1DDC-4961-4DFF-8961-DF0A67287833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2BD4CC-BD6D-40A8-AD95-559DB9994F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F12C98-0244-4CCD-8495-78E50C4416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438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ZoneTexte 33">
            <a:extLst>
              <a:ext uri="{FF2B5EF4-FFF2-40B4-BE49-F238E27FC236}">
                <a16:creationId xmlns:a16="http://schemas.microsoft.com/office/drawing/2014/main" id="{0CEC0B58-7A0C-4D56-AE37-7A91973B6CE2}"/>
              </a:ext>
            </a:extLst>
          </p:cNvPr>
          <p:cNvSpPr txBox="1"/>
          <p:nvPr/>
        </p:nvSpPr>
        <p:spPr>
          <a:xfrm>
            <a:off x="2095024" y="2606073"/>
            <a:ext cx="8042591" cy="52322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endParaRPr lang="fr-SN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BEFD72AE-68F3-4E1C-89A0-B9B56B8FC630}"/>
              </a:ext>
            </a:extLst>
          </p:cNvPr>
          <p:cNvSpPr txBox="1"/>
          <p:nvPr/>
        </p:nvSpPr>
        <p:spPr>
          <a:xfrm>
            <a:off x="4993640" y="6289040"/>
            <a:ext cx="2204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S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Juin 2021</a:t>
            </a:r>
            <a:endParaRPr lang="fr-S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DDF19487-1980-4A82-A922-E753D450BEEB}"/>
              </a:ext>
            </a:extLst>
          </p:cNvPr>
          <p:cNvCxnSpPr>
            <a:cxnSpLocks/>
          </p:cNvCxnSpPr>
          <p:nvPr/>
        </p:nvCxnSpPr>
        <p:spPr>
          <a:xfrm>
            <a:off x="1477451" y="3105835"/>
            <a:ext cx="9198997" cy="0"/>
          </a:xfrm>
          <a:prstGeom prst="line">
            <a:avLst/>
          </a:prstGeom>
          <a:ln w="28575" cmpd="sng">
            <a:solidFill>
              <a:schemeClr val="accent6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A0EF7426-1E4B-4AFC-98E8-E597E67D7E41}"/>
              </a:ext>
            </a:extLst>
          </p:cNvPr>
          <p:cNvCxnSpPr>
            <a:cxnSpLocks/>
          </p:cNvCxnSpPr>
          <p:nvPr/>
        </p:nvCxnSpPr>
        <p:spPr>
          <a:xfrm>
            <a:off x="1473200" y="4557709"/>
            <a:ext cx="9286240" cy="0"/>
          </a:xfrm>
          <a:prstGeom prst="line">
            <a:avLst/>
          </a:prstGeom>
          <a:ln w="2857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94D0284C-1851-485F-AFBA-BED276CA7774}"/>
              </a:ext>
            </a:extLst>
          </p:cNvPr>
          <p:cNvSpPr/>
          <p:nvPr/>
        </p:nvSpPr>
        <p:spPr>
          <a:xfrm>
            <a:off x="1656080" y="3442903"/>
            <a:ext cx="92862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800" b="1" dirty="0" smtClean="0"/>
              <a:t>                 Prise en main du logiciel Excel</a:t>
            </a:r>
            <a:endParaRPr lang="fr-SN" sz="4400" dirty="0"/>
          </a:p>
        </p:txBody>
      </p:sp>
      <p:pic>
        <p:nvPicPr>
          <p:cNvPr id="53" name="Picture 5">
            <a:extLst>
              <a:ext uri="{FF2B5EF4-FFF2-40B4-BE49-F238E27FC236}">
                <a16:creationId xmlns:a16="http://schemas.microsoft.com/office/drawing/2014/main" id="{BFC88C85-5606-4CEA-9CF4-3DEC205393B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77" y="99006"/>
            <a:ext cx="822132" cy="774091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725DCC90-8577-4268-AD5F-DF1C4B025165}"/>
              </a:ext>
            </a:extLst>
          </p:cNvPr>
          <p:cNvSpPr/>
          <p:nvPr/>
        </p:nvSpPr>
        <p:spPr>
          <a:xfrm>
            <a:off x="4868645" y="873464"/>
            <a:ext cx="3224879" cy="493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fr-FR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République du Sénégal</a:t>
            </a:r>
            <a:endParaRPr lang="fr-FR" sz="105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fr-FR" sz="9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 peuple-Un but-Une foi</a:t>
            </a:r>
            <a:endParaRPr lang="fr-FR" sz="10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69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353167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Fonctions </a:t>
            </a:r>
            <a:r>
              <a:rPr lang="fr-FR" sz="4000" dirty="0" smtClean="0">
                <a:solidFill>
                  <a:schemeClr val="bg1"/>
                </a:solidFill>
              </a:rPr>
              <a:t>Textes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111C86D-0A6E-4457-9131-84B9AB8CA6E2}"/>
              </a:ext>
            </a:extLst>
          </p:cNvPr>
          <p:cNvSpPr/>
          <p:nvPr/>
        </p:nvSpPr>
        <p:spPr>
          <a:xfrm>
            <a:off x="0" y="6995795"/>
            <a:ext cx="12192000" cy="525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du numéro de diapositive 11">
            <a:extLst>
              <a:ext uri="{FF2B5EF4-FFF2-40B4-BE49-F238E27FC236}">
                <a16:creationId xmlns:a16="http://schemas.microsoft.com/office/drawing/2014/main" id="{C4BC3E63-B4B6-49C0-95C7-9C149F17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533623" y="1467896"/>
            <a:ext cx="106619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Les fonctions de la catégorie TEXTE vous permettent de manipuler des chaînes de caractères: suppression, ajout, déplacement, comptage...</a:t>
            </a:r>
          </a:p>
        </p:txBody>
      </p:sp>
      <p:sp>
        <p:nvSpPr>
          <p:cNvPr id="7" name="Rectangle 6"/>
          <p:cNvSpPr/>
          <p:nvPr/>
        </p:nvSpPr>
        <p:spPr>
          <a:xfrm>
            <a:off x="451367" y="2763898"/>
            <a:ext cx="11740633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=CONCATENER(): </a:t>
            </a:r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Elle permet de mettre bout à bout des chaînes de caractère (du texte) pour n’en former une</a:t>
            </a:r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fr-FR" sz="2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4212887"/>
            <a:ext cx="1172237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=DROITE() </a:t>
            </a:r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 </a:t>
            </a:r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=GAUCHE(): </a:t>
            </a:r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Elles permettent d’extraire les caractères du début (GAUCHE) </a:t>
            </a:r>
          </a:p>
          <a:p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 de fin (DROITE) de la chaîne de </a:t>
            </a:r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caractère</a:t>
            </a:r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fr-FR" sz="2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51367" y="5292544"/>
            <a:ext cx="7787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=REMPLACER() remplace </a:t>
            </a:r>
            <a:r>
              <a:rPr lang="fr-FR" sz="2400" dirty="0"/>
              <a:t>des caractères dans un texte.</a:t>
            </a:r>
          </a:p>
        </p:txBody>
      </p:sp>
    </p:spTree>
    <p:extLst>
      <p:ext uri="{BB962C8B-B14F-4D97-AF65-F5344CB8AC3E}">
        <p14:creationId xmlns:p14="http://schemas.microsoft.com/office/powerpoint/2010/main" val="292005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671633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Les fonctions de Recherche et Référence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111C86D-0A6E-4457-9131-84B9AB8CA6E2}"/>
              </a:ext>
            </a:extLst>
          </p:cNvPr>
          <p:cNvSpPr/>
          <p:nvPr/>
        </p:nvSpPr>
        <p:spPr>
          <a:xfrm>
            <a:off x="0" y="6995795"/>
            <a:ext cx="12192000" cy="525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du numéro de diapositive 11">
            <a:extLst>
              <a:ext uri="{FF2B5EF4-FFF2-40B4-BE49-F238E27FC236}">
                <a16:creationId xmlns:a16="http://schemas.microsoft.com/office/drawing/2014/main" id="{C4BC3E63-B4B6-49C0-95C7-9C149F17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21908" y="1591293"/>
            <a:ext cx="931928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r-FR" dirty="0"/>
              <a:t>Les fonctions du groupe RECHERCHE &amp; MATRICE permet de faire des recherches </a:t>
            </a:r>
            <a:endParaRPr lang="fr-FR" dirty="0" smtClean="0"/>
          </a:p>
          <a:p>
            <a:r>
              <a:rPr lang="fr-FR" dirty="0" smtClean="0"/>
              <a:t>dans </a:t>
            </a:r>
            <a:r>
              <a:rPr lang="fr-FR" dirty="0"/>
              <a:t>un tableau de valeurs et de renvoyer la valeur trouvée dans une cellule </a:t>
            </a:r>
            <a:r>
              <a:rPr lang="fr-FR"/>
              <a:t>ou </a:t>
            </a:r>
            <a:r>
              <a:rPr lang="fr-FR" smtClean="0"/>
              <a:t>plusieurs </a:t>
            </a:r>
            <a:r>
              <a:rPr lang="fr-FR" dirty="0"/>
              <a:t>cellules.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790916" y="2923118"/>
            <a:ext cx="932069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=RECHERCHEV(</a:t>
            </a:r>
            <a:r>
              <a:rPr lang="fr-FR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valeur_cherchée;plage;numéro_colonne</a:t>
            </a:r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;[</a:t>
            </a:r>
            <a:r>
              <a:rPr lang="fr-FR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valeur_proche</a:t>
            </a:r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])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33194" y="3673795"/>
            <a:ext cx="516397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RECHERCHE,RECHERCHEH,RECHERCHEX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247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353167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Fonctions statistiques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111C86D-0A6E-4457-9131-84B9AB8CA6E2}"/>
              </a:ext>
            </a:extLst>
          </p:cNvPr>
          <p:cNvSpPr/>
          <p:nvPr/>
        </p:nvSpPr>
        <p:spPr>
          <a:xfrm>
            <a:off x="0" y="6995795"/>
            <a:ext cx="12192000" cy="525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du numéro de diapositive 11">
            <a:extLst>
              <a:ext uri="{FF2B5EF4-FFF2-40B4-BE49-F238E27FC236}">
                <a16:creationId xmlns:a16="http://schemas.microsoft.com/office/drawing/2014/main" id="{C4BC3E63-B4B6-49C0-95C7-9C149F17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74433" y="1710776"/>
            <a:ext cx="171707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 et MIN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172441"/>
            <a:ext cx="1135214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Ces fonctions permettent de renvoyer le maximum et le minimum d’une liste de nombre.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1598" y="2923118"/>
            <a:ext cx="739561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MOYENNE : Elle renvoie la moyenne d’une liste de valeurs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1598" y="3673795"/>
            <a:ext cx="1168711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MOYENNE.SI : Elle combine la fonction MOYENNE et la fonction  SI pour donner la moyenne </a:t>
            </a:r>
          </a:p>
          <a:p>
            <a:pPr algn="ctr"/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d’une série de valeurs qui respectent une condition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1598" y="4757378"/>
            <a:ext cx="910268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MEDIANE : Elle permet de renvoyer la médiane d’une série de nombre. </a:t>
            </a:r>
          </a:p>
          <a:p>
            <a:pPr algn="ctr"/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 médiane est le centre de cette série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4275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353167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Fonctions statistiques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111C86D-0A6E-4457-9131-84B9AB8CA6E2}"/>
              </a:ext>
            </a:extLst>
          </p:cNvPr>
          <p:cNvSpPr/>
          <p:nvPr/>
        </p:nvSpPr>
        <p:spPr>
          <a:xfrm>
            <a:off x="0" y="6995795"/>
            <a:ext cx="12192000" cy="525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du numéro de diapositive 11">
            <a:extLst>
              <a:ext uri="{FF2B5EF4-FFF2-40B4-BE49-F238E27FC236}">
                <a16:creationId xmlns:a16="http://schemas.microsoft.com/office/drawing/2014/main" id="{C4BC3E63-B4B6-49C0-95C7-9C149F17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0079" y="1412458"/>
            <a:ext cx="11651840" cy="526297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MOYENNE Renvoie la moyenne de ses arguments.</a:t>
            </a:r>
          </a:p>
          <a:p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RANG Renvoie le classement d'une valeur dans un ensemble de valeur</a:t>
            </a:r>
          </a:p>
          <a:p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 Renvoie la valeur maximale contenue dans une liste d’arguments.</a:t>
            </a:r>
          </a:p>
          <a:p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MIN Renvoie la valeur minimale contenue dans une liste d’arguments.</a:t>
            </a:r>
          </a:p>
          <a:p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MOYENNE.SI Renvoie la moyenne (arithmétique) de toutes les cellules d’une plage qui répondent à des critères donnés.</a:t>
            </a:r>
          </a:p>
          <a:p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MOYENNE.SI.ENS Renvoie la moyenne (arithmétique) de toutes les cellules qui répondent à plusieurs critères.</a:t>
            </a:r>
          </a:p>
          <a:p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NB Détermine les nombres compris dans la liste des arguments.</a:t>
            </a:r>
          </a:p>
          <a:p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NBVAL Détermine le nombre de valeurs comprises dans la liste des arguments.</a:t>
            </a:r>
          </a:p>
          <a:p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NB.VIDE Compte le nombre de cellules vides dans une plage.</a:t>
            </a:r>
          </a:p>
          <a:p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NB.SI Compte le nombre de cellules qui répondent à un critère donné dans une plage.</a:t>
            </a:r>
          </a:p>
          <a:p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NB.SI.ENS Compte le nombre de cellules à l’intérieur d’une plage qui répondent à plusieurs critères.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5007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353167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Fonctions statistiques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111C86D-0A6E-4457-9131-84B9AB8CA6E2}"/>
              </a:ext>
            </a:extLst>
          </p:cNvPr>
          <p:cNvSpPr/>
          <p:nvPr/>
        </p:nvSpPr>
        <p:spPr>
          <a:xfrm>
            <a:off x="0" y="6995795"/>
            <a:ext cx="12192000" cy="525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du numéro de diapositive 11">
            <a:extLst>
              <a:ext uri="{FF2B5EF4-FFF2-40B4-BE49-F238E27FC236}">
                <a16:creationId xmlns:a16="http://schemas.microsoft.com/office/drawing/2014/main" id="{C4BC3E63-B4B6-49C0-95C7-9C149F17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4307" y="1449650"/>
            <a:ext cx="880997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ECARTYPE : Elle permet de renvoyer l’écart type d’une série de valeur.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4307" y="3304463"/>
            <a:ext cx="961231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FREQUENCE : Elle permet de renvoyer la répartition des valeurs d’une série </a:t>
            </a:r>
          </a:p>
          <a:p>
            <a:pPr algn="ctr"/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dans des intervalles définis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09097" y="4757378"/>
            <a:ext cx="802771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NB : Elle permet de renvoyer le nombre de cellules d’une plage</a:t>
            </a:r>
          </a:p>
          <a:p>
            <a:pPr algn="ctr"/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qui comporte un nombre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94866" y="2266375"/>
            <a:ext cx="85488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L’écart type mesure la dispersion des valeurs autour de la moyenne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29241" y="5630218"/>
            <a:ext cx="795897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NB.SI : Elle permet de compter les cellules selon une condition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634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353167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Fonctions statistiques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111C86D-0A6E-4457-9131-84B9AB8CA6E2}"/>
              </a:ext>
            </a:extLst>
          </p:cNvPr>
          <p:cNvSpPr/>
          <p:nvPr/>
        </p:nvSpPr>
        <p:spPr>
          <a:xfrm>
            <a:off x="0" y="6995795"/>
            <a:ext cx="12192000" cy="525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du numéro de diapositive 11">
            <a:extLst>
              <a:ext uri="{FF2B5EF4-FFF2-40B4-BE49-F238E27FC236}">
                <a16:creationId xmlns:a16="http://schemas.microsoft.com/office/drawing/2014/main" id="{C4BC3E63-B4B6-49C0-95C7-9C149F17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35439" y="1449650"/>
            <a:ext cx="266771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SOMME, SOMME.SI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4307" y="3304463"/>
            <a:ext cx="961231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FREQUENCE : Elle permet de renvoyer la répartition des valeurs d’une série </a:t>
            </a:r>
          </a:p>
          <a:p>
            <a:pPr algn="ctr"/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dans des intervalles définis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09097" y="4757378"/>
            <a:ext cx="802771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NB : Elle permet de renvoyer le nombre de cellules d’une plage</a:t>
            </a:r>
          </a:p>
          <a:p>
            <a:pPr algn="ctr"/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qui comporte un nombre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4346" y="2266375"/>
            <a:ext cx="1000735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ALEA.ENTRE.BORNES : Elle permet de renvoyer un nombre entier aléatoire qui </a:t>
            </a:r>
          </a:p>
          <a:p>
            <a:pPr algn="ctr"/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est situé entre deux bornes spécifiées par l’utilisateur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29241" y="5630218"/>
            <a:ext cx="795897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NB.SI : Elle permet de compter les cellules selon une condition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788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234778" y="1828804"/>
            <a:ext cx="11728622" cy="212365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endParaRPr lang="fr-FR" sz="4400" dirty="0"/>
          </a:p>
          <a:p>
            <a:pPr algn="ctr"/>
            <a:r>
              <a:rPr lang="fr-FR" sz="4400" dirty="0">
                <a:solidFill>
                  <a:schemeClr val="bg1"/>
                </a:solidFill>
              </a:rPr>
              <a:t>Merci pour votre attention !</a:t>
            </a:r>
          </a:p>
          <a:p>
            <a:pPr algn="ctr"/>
            <a:endParaRPr lang="fr-FR" sz="4400" dirty="0"/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6B0D6A19-00B4-479C-A250-CE50D3FEE044}"/>
              </a:ext>
            </a:extLst>
          </p:cNvPr>
          <p:cNvCxnSpPr/>
          <p:nvPr/>
        </p:nvCxnSpPr>
        <p:spPr>
          <a:xfrm>
            <a:off x="1327355" y="5776718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B1339F96-F5E8-4590-85C7-AA9285DFAC8C}"/>
              </a:ext>
            </a:extLst>
          </p:cNvPr>
          <p:cNvSpPr txBox="1"/>
          <p:nvPr/>
        </p:nvSpPr>
        <p:spPr>
          <a:xfrm>
            <a:off x="4490446" y="3952462"/>
            <a:ext cx="265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Juin 2021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91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A4BA0ED-4844-4C8B-82B9-1189524149F8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u numéro de diapositive 11">
            <a:extLst>
              <a:ext uri="{FF2B5EF4-FFF2-40B4-BE49-F238E27FC236}">
                <a16:creationId xmlns:a16="http://schemas.microsoft.com/office/drawing/2014/main" id="{6E09DCDB-AE7D-46A6-BB24-B19F551B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A62A2AD-5162-491A-A819-15508085BEFB}"/>
              </a:ext>
            </a:extLst>
          </p:cNvPr>
          <p:cNvSpPr txBox="1"/>
          <p:nvPr/>
        </p:nvSpPr>
        <p:spPr>
          <a:xfrm>
            <a:off x="234778" y="1828804"/>
            <a:ext cx="11728622" cy="156966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endParaRPr lang="fr-FR" sz="4800" dirty="0"/>
          </a:p>
          <a:p>
            <a:pPr algn="ctr"/>
            <a:r>
              <a:rPr lang="fr-FR" sz="4800" dirty="0" smtClean="0">
                <a:solidFill>
                  <a:schemeClr val="bg1"/>
                </a:solidFill>
              </a:rPr>
              <a:t>Formules et Fonctions</a:t>
            </a:r>
            <a:endParaRPr lang="fr-FR" sz="4800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CA91B1E3-FD56-4F80-9C4D-68FE7BB35AA6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34364D99-1E04-4083-84DA-21B4C64D9EAA}"/>
              </a:ext>
            </a:extLst>
          </p:cNvPr>
          <p:cNvCxnSpPr/>
          <p:nvPr/>
        </p:nvCxnSpPr>
        <p:spPr>
          <a:xfrm>
            <a:off x="1327355" y="5776718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88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353167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solidFill>
                  <a:schemeClr val="bg1"/>
                </a:solidFill>
              </a:rPr>
              <a:t>PLAN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1403A3FC-8793-4AB6-AE4D-884281FE7C37}"/>
              </a:ext>
            </a:extLst>
          </p:cNvPr>
          <p:cNvGrpSpPr/>
          <p:nvPr/>
        </p:nvGrpSpPr>
        <p:grpSpPr>
          <a:xfrm>
            <a:off x="711987" y="2206429"/>
            <a:ext cx="3448496" cy="3510112"/>
            <a:chOff x="179106" y="1504339"/>
            <a:chExt cx="3802959" cy="4689981"/>
          </a:xfrm>
        </p:grpSpPr>
        <p:sp>
          <p:nvSpPr>
            <p:cNvPr id="2" name="Cercle : creux 1">
              <a:extLst>
                <a:ext uri="{FF2B5EF4-FFF2-40B4-BE49-F238E27FC236}">
                  <a16:creationId xmlns:a16="http://schemas.microsoft.com/office/drawing/2014/main" id="{B9075E7D-7ED5-47F4-B43A-1C128A52BF42}"/>
                </a:ext>
              </a:extLst>
            </p:cNvPr>
            <p:cNvSpPr/>
            <p:nvPr/>
          </p:nvSpPr>
          <p:spPr>
            <a:xfrm>
              <a:off x="179106" y="1504339"/>
              <a:ext cx="3802959" cy="4689981"/>
            </a:xfrm>
            <a:prstGeom prst="donut">
              <a:avLst>
                <a:gd name="adj" fmla="val 7089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7" name="Cercle : creux 6">
              <a:extLst>
                <a:ext uri="{FF2B5EF4-FFF2-40B4-BE49-F238E27FC236}">
                  <a16:creationId xmlns:a16="http://schemas.microsoft.com/office/drawing/2014/main" id="{C72D10B0-EE1C-4DA1-AD3E-E3D5B6BF0312}"/>
                </a:ext>
              </a:extLst>
            </p:cNvPr>
            <p:cNvSpPr/>
            <p:nvPr/>
          </p:nvSpPr>
          <p:spPr>
            <a:xfrm>
              <a:off x="398207" y="2050578"/>
              <a:ext cx="3032375" cy="3558355"/>
            </a:xfrm>
            <a:prstGeom prst="donut">
              <a:avLst>
                <a:gd name="adj" fmla="val 7089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8" name="Cercle : creux 7">
              <a:extLst>
                <a:ext uri="{FF2B5EF4-FFF2-40B4-BE49-F238E27FC236}">
                  <a16:creationId xmlns:a16="http://schemas.microsoft.com/office/drawing/2014/main" id="{E9FDB297-FB95-4E61-B03A-E017A70FBF91}"/>
                </a:ext>
              </a:extLst>
            </p:cNvPr>
            <p:cNvSpPr/>
            <p:nvPr/>
          </p:nvSpPr>
          <p:spPr>
            <a:xfrm>
              <a:off x="530943" y="2364212"/>
              <a:ext cx="2410194" cy="2856416"/>
            </a:xfrm>
            <a:prstGeom prst="donut">
              <a:avLst>
                <a:gd name="adj" fmla="val 7089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26123C21-D112-4FF2-A338-BC26618C9E42}"/>
                </a:ext>
              </a:extLst>
            </p:cNvPr>
            <p:cNvSpPr/>
            <p:nvPr/>
          </p:nvSpPr>
          <p:spPr>
            <a:xfrm>
              <a:off x="983226" y="3126659"/>
              <a:ext cx="1361767" cy="1340533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5995B952-ADD2-4BBB-9CD0-46A71FBEF754}"/>
              </a:ext>
            </a:extLst>
          </p:cNvPr>
          <p:cNvGrpSpPr/>
          <p:nvPr/>
        </p:nvGrpSpPr>
        <p:grpSpPr>
          <a:xfrm>
            <a:off x="2973382" y="2114573"/>
            <a:ext cx="6574616" cy="427151"/>
            <a:chOff x="2973382" y="2114573"/>
            <a:chExt cx="6574616" cy="427151"/>
          </a:xfrm>
          <a:solidFill>
            <a:schemeClr val="accent6">
              <a:lumMod val="50000"/>
            </a:schemeClr>
          </a:solidFill>
        </p:grpSpPr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30E20A67-118A-44A0-B3F4-5D6338BFAFB8}"/>
                </a:ext>
              </a:extLst>
            </p:cNvPr>
            <p:cNvCxnSpPr>
              <a:cxnSpLocks/>
            </p:cNvCxnSpPr>
            <p:nvPr/>
          </p:nvCxnSpPr>
          <p:spPr>
            <a:xfrm>
              <a:off x="2973382" y="2328169"/>
              <a:ext cx="6141121" cy="0"/>
            </a:xfrm>
            <a:prstGeom prst="line">
              <a:avLst/>
            </a:prstGeom>
            <a:grpFill/>
            <a:ln w="571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CCA54840-1683-4CAE-9AF4-4DA2467C4125}"/>
                </a:ext>
              </a:extLst>
            </p:cNvPr>
            <p:cNvSpPr/>
            <p:nvPr/>
          </p:nvSpPr>
          <p:spPr>
            <a:xfrm>
              <a:off x="9114503" y="2172296"/>
              <a:ext cx="433495" cy="311704"/>
            </a:xfrm>
            <a:prstGeom prst="ellipse">
              <a:avLst/>
            </a:prstGeom>
            <a:grp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835F34AB-8760-437A-9CE8-E0736CF51708}"/>
                </a:ext>
              </a:extLst>
            </p:cNvPr>
            <p:cNvSpPr/>
            <p:nvPr/>
          </p:nvSpPr>
          <p:spPr>
            <a:xfrm>
              <a:off x="3908323" y="2114573"/>
              <a:ext cx="551482" cy="427151"/>
            </a:xfrm>
            <a:prstGeom prst="ellipse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b="1" dirty="0"/>
                <a:t>1</a:t>
              </a:r>
            </a:p>
          </p:txBody>
        </p:sp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455BDBB0-54F3-465C-A76F-B217538C2C16}"/>
              </a:ext>
            </a:extLst>
          </p:cNvPr>
          <p:cNvSpPr txBox="1"/>
          <p:nvPr/>
        </p:nvSpPr>
        <p:spPr>
          <a:xfrm>
            <a:off x="5221211" y="1804928"/>
            <a:ext cx="34484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Structure des formules</a:t>
            </a:r>
            <a:endParaRPr lang="fr-FR" sz="2800" dirty="0"/>
          </a:p>
          <a:p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7B617DD5-4BBB-46F2-820E-E5E4D661B703}"/>
              </a:ext>
            </a:extLst>
          </p:cNvPr>
          <p:cNvGrpSpPr/>
          <p:nvPr/>
        </p:nvGrpSpPr>
        <p:grpSpPr>
          <a:xfrm>
            <a:off x="4068591" y="3207042"/>
            <a:ext cx="6574616" cy="427151"/>
            <a:chOff x="2973382" y="2114573"/>
            <a:chExt cx="6574616" cy="427151"/>
          </a:xfrm>
          <a:solidFill>
            <a:schemeClr val="accent6">
              <a:lumMod val="50000"/>
            </a:schemeClr>
          </a:solidFill>
        </p:grpSpPr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00FC5429-3123-49E9-A7D9-40187235B090}"/>
                </a:ext>
              </a:extLst>
            </p:cNvPr>
            <p:cNvCxnSpPr>
              <a:cxnSpLocks/>
            </p:cNvCxnSpPr>
            <p:nvPr/>
          </p:nvCxnSpPr>
          <p:spPr>
            <a:xfrm>
              <a:off x="2973382" y="2328169"/>
              <a:ext cx="6141121" cy="0"/>
            </a:xfrm>
            <a:prstGeom prst="line">
              <a:avLst/>
            </a:prstGeom>
            <a:grpFill/>
            <a:ln w="571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1E10ECAE-9B08-4C4A-B7C9-8E3B3BC3E59C}"/>
                </a:ext>
              </a:extLst>
            </p:cNvPr>
            <p:cNvSpPr/>
            <p:nvPr/>
          </p:nvSpPr>
          <p:spPr>
            <a:xfrm>
              <a:off x="9114503" y="2172296"/>
              <a:ext cx="433495" cy="311704"/>
            </a:xfrm>
            <a:prstGeom prst="ellipse">
              <a:avLst/>
            </a:prstGeom>
            <a:grp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353EF1AE-0024-47C6-8D19-5B5AA7FF8A20}"/>
                </a:ext>
              </a:extLst>
            </p:cNvPr>
            <p:cNvSpPr/>
            <p:nvPr/>
          </p:nvSpPr>
          <p:spPr>
            <a:xfrm>
              <a:off x="3908323" y="2114573"/>
              <a:ext cx="551482" cy="427151"/>
            </a:xfrm>
            <a:prstGeom prst="ellipse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b="1" dirty="0"/>
                <a:t>2</a:t>
              </a: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C2EC2BF9-4243-46D0-B0B6-BE3774ADE858}"/>
              </a:ext>
            </a:extLst>
          </p:cNvPr>
          <p:cNvGrpSpPr/>
          <p:nvPr/>
        </p:nvGrpSpPr>
        <p:grpSpPr>
          <a:xfrm>
            <a:off x="4068591" y="4297268"/>
            <a:ext cx="6574616" cy="427151"/>
            <a:chOff x="2973382" y="2114573"/>
            <a:chExt cx="6574616" cy="427151"/>
          </a:xfrm>
          <a:solidFill>
            <a:schemeClr val="accent6">
              <a:lumMod val="50000"/>
            </a:schemeClr>
          </a:solidFill>
        </p:grpSpPr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B2CC0072-0033-4AD2-9F17-DF21ED69B84E}"/>
                </a:ext>
              </a:extLst>
            </p:cNvPr>
            <p:cNvCxnSpPr>
              <a:cxnSpLocks/>
            </p:cNvCxnSpPr>
            <p:nvPr/>
          </p:nvCxnSpPr>
          <p:spPr>
            <a:xfrm>
              <a:off x="2973382" y="2328169"/>
              <a:ext cx="6141121" cy="0"/>
            </a:xfrm>
            <a:prstGeom prst="line">
              <a:avLst/>
            </a:prstGeom>
            <a:grpFill/>
            <a:ln w="571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46AE0798-E7D3-43E1-860E-F2A14A0C7821}"/>
                </a:ext>
              </a:extLst>
            </p:cNvPr>
            <p:cNvSpPr/>
            <p:nvPr/>
          </p:nvSpPr>
          <p:spPr>
            <a:xfrm>
              <a:off x="9114503" y="2172296"/>
              <a:ext cx="433495" cy="311704"/>
            </a:xfrm>
            <a:prstGeom prst="ellipse">
              <a:avLst/>
            </a:prstGeom>
            <a:grp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06BBF951-4DB6-4BF4-8FE1-69766CB55CAF}"/>
                </a:ext>
              </a:extLst>
            </p:cNvPr>
            <p:cNvSpPr/>
            <p:nvPr/>
          </p:nvSpPr>
          <p:spPr>
            <a:xfrm>
              <a:off x="3908323" y="2114573"/>
              <a:ext cx="551482" cy="427151"/>
            </a:xfrm>
            <a:prstGeom prst="ellipse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b="1" dirty="0"/>
                <a:t>3</a:t>
              </a:r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211F1DB6-032E-4D53-AB25-7158DFC758DB}"/>
              </a:ext>
            </a:extLst>
          </p:cNvPr>
          <p:cNvGrpSpPr/>
          <p:nvPr/>
        </p:nvGrpSpPr>
        <p:grpSpPr>
          <a:xfrm>
            <a:off x="2674060" y="5381246"/>
            <a:ext cx="6574616" cy="427151"/>
            <a:chOff x="2973382" y="2114573"/>
            <a:chExt cx="6574616" cy="427151"/>
          </a:xfrm>
          <a:solidFill>
            <a:schemeClr val="accent6">
              <a:lumMod val="50000"/>
            </a:schemeClr>
          </a:solidFill>
        </p:grpSpPr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6095B133-88B0-4467-906E-2D0F97C25DC6}"/>
                </a:ext>
              </a:extLst>
            </p:cNvPr>
            <p:cNvCxnSpPr>
              <a:cxnSpLocks/>
            </p:cNvCxnSpPr>
            <p:nvPr/>
          </p:nvCxnSpPr>
          <p:spPr>
            <a:xfrm>
              <a:off x="2973382" y="2328169"/>
              <a:ext cx="6141121" cy="0"/>
            </a:xfrm>
            <a:prstGeom prst="line">
              <a:avLst/>
            </a:prstGeom>
            <a:grpFill/>
            <a:ln w="571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2650EEBC-96AC-4896-9F5C-81C1A99E141D}"/>
                </a:ext>
              </a:extLst>
            </p:cNvPr>
            <p:cNvSpPr/>
            <p:nvPr/>
          </p:nvSpPr>
          <p:spPr>
            <a:xfrm>
              <a:off x="9114503" y="2172296"/>
              <a:ext cx="433495" cy="311704"/>
            </a:xfrm>
            <a:prstGeom prst="ellipse">
              <a:avLst/>
            </a:prstGeom>
            <a:grp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23950303-F247-4268-90A2-76B39383BFCD}"/>
                </a:ext>
              </a:extLst>
            </p:cNvPr>
            <p:cNvSpPr/>
            <p:nvPr/>
          </p:nvSpPr>
          <p:spPr>
            <a:xfrm>
              <a:off x="3908323" y="2114573"/>
              <a:ext cx="551482" cy="427151"/>
            </a:xfrm>
            <a:prstGeom prst="ellipse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b="1" dirty="0"/>
                <a:t>4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537B9B45-426A-44DB-8674-47A85ADAFC77}"/>
              </a:ext>
            </a:extLst>
          </p:cNvPr>
          <p:cNvSpPr/>
          <p:nvPr/>
        </p:nvSpPr>
        <p:spPr>
          <a:xfrm>
            <a:off x="5555014" y="2849982"/>
            <a:ext cx="5598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Introduction sur les fonctions</a:t>
            </a:r>
            <a:endParaRPr lang="fr-FR" sz="2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45E39B8-B48D-4463-B93D-204A368E5933}"/>
              </a:ext>
            </a:extLst>
          </p:cNvPr>
          <p:cNvSpPr/>
          <p:nvPr/>
        </p:nvSpPr>
        <p:spPr>
          <a:xfrm>
            <a:off x="5642452" y="4027393"/>
            <a:ext cx="4312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Exemples de Fonctions</a:t>
            </a:r>
            <a:endParaRPr lang="fr-FR" sz="28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446110A-A22C-46B9-AC61-D014CC2B5E15}"/>
              </a:ext>
            </a:extLst>
          </p:cNvPr>
          <p:cNvSpPr/>
          <p:nvPr/>
        </p:nvSpPr>
        <p:spPr>
          <a:xfrm>
            <a:off x="4459804" y="5138963"/>
            <a:ext cx="4209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Résumons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03559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353167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Structure des formules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111C86D-0A6E-4457-9131-84B9AB8CA6E2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du numéro de diapositive 11">
            <a:extLst>
              <a:ext uri="{FF2B5EF4-FFF2-40B4-BE49-F238E27FC236}">
                <a16:creationId xmlns:a16="http://schemas.microsoft.com/office/drawing/2014/main" id="{C4BC3E63-B4B6-49C0-95C7-9C149F17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020" y="1503266"/>
            <a:ext cx="1197904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Commencez toujours votre par le signe = ou +, ensuite sans laisser d’espaces, placez un chiffre </a:t>
            </a:r>
          </a:p>
          <a:p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suivi d’un autre chiffre, etc</a:t>
            </a:r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Ajoutez des () si cela s’avère nécessaire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667" y="2442754"/>
            <a:ext cx="6652260" cy="355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21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353167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Structure des formules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111C86D-0A6E-4457-9131-84B9AB8CA6E2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du numéro de diapositive 11">
            <a:extLst>
              <a:ext uri="{FF2B5EF4-FFF2-40B4-BE49-F238E27FC236}">
                <a16:creationId xmlns:a16="http://schemas.microsoft.com/office/drawing/2014/main" id="{C4BC3E63-B4B6-49C0-95C7-9C149F17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1184" y="1479943"/>
            <a:ext cx="1115215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Les calculs peuvent également être effectués à partir des données provenant de cellules.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416" y="2172441"/>
            <a:ext cx="6378764" cy="432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19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353167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Introduction sur les fonctions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111C86D-0A6E-4457-9131-84B9AB8CA6E2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du numéro de diapositive 11">
            <a:extLst>
              <a:ext uri="{FF2B5EF4-FFF2-40B4-BE49-F238E27FC236}">
                <a16:creationId xmlns:a16="http://schemas.microsoft.com/office/drawing/2014/main" id="{C4BC3E63-B4B6-49C0-95C7-9C149F17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4739" y="1508134"/>
            <a:ext cx="591638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fr-FR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Structure </a:t>
            </a:r>
            <a:r>
              <a:rPr lang="fr-FR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générale d’une fonction</a:t>
            </a:r>
            <a:endParaRPr lang="fr-FR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70178" y="2521499"/>
            <a:ext cx="740286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=NOM_DE_LA_FONCTION(PARAMETRE1;PARAMETRE2;…)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10360" y="3368889"/>
            <a:ext cx="655134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Comment une fonction est-elle renseignée?</a:t>
            </a:r>
            <a:endParaRPr lang="fr-FR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2749" y="4268991"/>
            <a:ext cx="966656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L’entrée de la fonction directement dans la cellule en l’écrivant</a:t>
            </a:r>
          </a:p>
          <a:p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oit dans la cellule, soit dans la barre de formule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2749" y="5327403"/>
            <a:ext cx="909782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 le ruban, dans l’onglet « Formules » </a:t>
            </a:r>
          </a:p>
          <a:p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 dans la rubrique « Bibliothèque de fonctions »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7159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353167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Fonctions Logiques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111C86D-0A6E-4457-9131-84B9AB8CA6E2}"/>
              </a:ext>
            </a:extLst>
          </p:cNvPr>
          <p:cNvSpPr/>
          <p:nvPr/>
        </p:nvSpPr>
        <p:spPr>
          <a:xfrm>
            <a:off x="0" y="6995795"/>
            <a:ext cx="12192000" cy="525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du numéro de diapositive 11">
            <a:extLst>
              <a:ext uri="{FF2B5EF4-FFF2-40B4-BE49-F238E27FC236}">
                <a16:creationId xmlns:a16="http://schemas.microsoft.com/office/drawing/2014/main" id="{C4BC3E63-B4B6-49C0-95C7-9C149F17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1332" y="2957028"/>
            <a:ext cx="1149473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 fonction SI() permet d’afficher un résultat différent en fonction du contenu d’une autre cellule.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496389" y="1304559"/>
            <a:ext cx="106619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Les fonctions logiques servent à tester des conditions spécifiques. Ces fonctions sont souvent appelées opérateurs logiques. Les opérateurs logiques servent à déterminer si la condition est  VRAIE ou FAUSSE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96389" y="4408733"/>
            <a:ext cx="103849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La syntaxe utilisée est la suivante : =SI(condition à évaluer ; valeur de la cellule si la condition est vraie ; valeur si la condition est fausse)</a:t>
            </a:r>
          </a:p>
          <a:p>
            <a:r>
              <a:rPr lang="fr-FR" sz="2800" dirty="0"/>
              <a:t>Le résultat de la formule peut être une valeur numérique, une formule de calcul ou du texte.</a:t>
            </a:r>
          </a:p>
        </p:txBody>
      </p:sp>
    </p:spTree>
    <p:extLst>
      <p:ext uri="{BB962C8B-B14F-4D97-AF65-F5344CB8AC3E}">
        <p14:creationId xmlns:p14="http://schemas.microsoft.com/office/powerpoint/2010/main" val="371576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353167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Fonctions Logiques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111C86D-0A6E-4457-9131-84B9AB8CA6E2}"/>
              </a:ext>
            </a:extLst>
          </p:cNvPr>
          <p:cNvSpPr/>
          <p:nvPr/>
        </p:nvSpPr>
        <p:spPr>
          <a:xfrm>
            <a:off x="0" y="6995795"/>
            <a:ext cx="12192000" cy="525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du numéro de diapositive 11">
            <a:extLst>
              <a:ext uri="{FF2B5EF4-FFF2-40B4-BE49-F238E27FC236}">
                <a16:creationId xmlns:a16="http://schemas.microsoft.com/office/drawing/2014/main" id="{C4BC3E63-B4B6-49C0-95C7-9C149F17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3623" y="2394981"/>
            <a:ext cx="1149473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 imbriqués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496389" y="1304559"/>
            <a:ext cx="10661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Exemple : Si </a:t>
            </a:r>
            <a:r>
              <a:rPr lang="fr-FR" sz="2400" dirty="0"/>
              <a:t>l’élève a 18 ans ou plus, alors il est majeur, sinon il est mineur.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96389" y="3326157"/>
            <a:ext cx="10384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=ET() et =OU()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533623" y="4101737"/>
            <a:ext cx="106246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=ET(condition1;condition2;condition3 ...)</a:t>
            </a:r>
          </a:p>
          <a:p>
            <a:r>
              <a:rPr lang="fr-FR" sz="2400" dirty="0"/>
              <a:t>Il faut au moins deux conditions. Mais vous pouvez en ajouter d'autres.</a:t>
            </a:r>
          </a:p>
          <a:p>
            <a:r>
              <a:rPr lang="fr-FR" sz="2400" dirty="0"/>
              <a:t>Toutes les conditions doivent être remplies pour que la fonction affiche VRAI. Sinon, elle affichera FAUX.</a:t>
            </a:r>
          </a:p>
        </p:txBody>
      </p:sp>
    </p:spTree>
    <p:extLst>
      <p:ext uri="{BB962C8B-B14F-4D97-AF65-F5344CB8AC3E}">
        <p14:creationId xmlns:p14="http://schemas.microsoft.com/office/powerpoint/2010/main" val="267020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353167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Fonctions Logiques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111C86D-0A6E-4457-9131-84B9AB8CA6E2}"/>
              </a:ext>
            </a:extLst>
          </p:cNvPr>
          <p:cNvSpPr/>
          <p:nvPr/>
        </p:nvSpPr>
        <p:spPr>
          <a:xfrm>
            <a:off x="0" y="6995795"/>
            <a:ext cx="12192000" cy="525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du numéro de diapositive 11">
            <a:extLst>
              <a:ext uri="{FF2B5EF4-FFF2-40B4-BE49-F238E27FC236}">
                <a16:creationId xmlns:a16="http://schemas.microsoft.com/office/drawing/2014/main" id="{C4BC3E63-B4B6-49C0-95C7-9C149F17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533623" y="1467896"/>
            <a:ext cx="106619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=OU(condition1;condition2; condition3 ...)</a:t>
            </a:r>
          </a:p>
          <a:p>
            <a:r>
              <a:rPr lang="fr-FR" sz="2400" dirty="0"/>
              <a:t>Il faut au moins deux conditions. Vous pouvez en ajouter d'autres.</a:t>
            </a:r>
          </a:p>
          <a:p>
            <a:r>
              <a:rPr lang="fr-FR" sz="2400" dirty="0"/>
              <a:t>L'une des conditions doit être remplie pour que la fonction affiche VRAI.</a:t>
            </a:r>
          </a:p>
          <a:p>
            <a:r>
              <a:rPr lang="fr-FR" sz="2400" dirty="0"/>
              <a:t>Si aucune des conditions n'est remplie, elle affichera FAUX.</a:t>
            </a:r>
          </a:p>
        </p:txBody>
      </p:sp>
    </p:spTree>
    <p:extLst>
      <p:ext uri="{BB962C8B-B14F-4D97-AF65-F5344CB8AC3E}">
        <p14:creationId xmlns:p14="http://schemas.microsoft.com/office/powerpoint/2010/main" val="211157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14120</TotalTime>
  <Words>882</Words>
  <Application>Microsoft Office PowerPoint</Application>
  <PresentationFormat>Grand écran</PresentationFormat>
  <Paragraphs>111</Paragraphs>
  <Slides>16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Amadou ASSELOKA</dc:creator>
  <cp:lastModifiedBy>DELLDRAMOMO</cp:lastModifiedBy>
  <cp:revision>429</cp:revision>
  <dcterms:created xsi:type="dcterms:W3CDTF">2019-06-10T23:03:40Z</dcterms:created>
  <dcterms:modified xsi:type="dcterms:W3CDTF">2021-06-30T04:39:39Z</dcterms:modified>
</cp:coreProperties>
</file>