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94" r:id="rId2"/>
    <p:sldId id="395" r:id="rId3"/>
    <p:sldId id="396" r:id="rId4"/>
    <p:sldId id="397" r:id="rId5"/>
    <p:sldId id="398" r:id="rId6"/>
    <p:sldId id="399" r:id="rId7"/>
    <p:sldId id="400" r:id="rId8"/>
    <p:sldId id="401" r:id="rId9"/>
    <p:sldId id="402" r:id="rId10"/>
    <p:sldId id="403" r:id="rId11"/>
    <p:sldId id="404" r:id="rId12"/>
    <p:sldId id="405" r:id="rId13"/>
    <p:sldId id="406" r:id="rId14"/>
    <p:sldId id="442" r:id="rId15"/>
    <p:sldId id="407" r:id="rId16"/>
  </p:sldIdLst>
  <p:sldSz cx="9144000" cy="6858000" type="screen4x3"/>
  <p:notesSz cx="6877050" cy="965358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33CC"/>
    <a:srgbClr val="FF3300"/>
    <a:srgbClr val="7067A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64" autoAdjust="0"/>
  </p:normalViewPr>
  <p:slideViewPr>
    <p:cSldViewPr>
      <p:cViewPr varScale="1">
        <p:scale>
          <a:sx n="64" d="100"/>
          <a:sy n="64" d="100"/>
        </p:scale>
        <p:origin x="924" y="72"/>
      </p:cViewPr>
      <p:guideLst>
        <p:guide orient="horz" pos="2160"/>
        <p:guide pos="2880"/>
      </p:guideLst>
    </p:cSldViewPr>
  </p:slideViewPr>
  <p:outlineViewPr>
    <p:cViewPr>
      <p:scale>
        <a:sx n="33" d="100"/>
        <a:sy n="33" d="100"/>
      </p:scale>
      <p:origin x="0" y="-276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9738" cy="482600"/>
          </a:xfrm>
          <a:prstGeom prst="rect">
            <a:avLst/>
          </a:prstGeom>
        </p:spPr>
        <p:txBody>
          <a:bodyPr vert="horz" lIns="93561" tIns="46781" rIns="93561" bIns="46781"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3895725" y="0"/>
            <a:ext cx="2979738" cy="482600"/>
          </a:xfrm>
          <a:prstGeom prst="rect">
            <a:avLst/>
          </a:prstGeom>
        </p:spPr>
        <p:txBody>
          <a:bodyPr vert="horz" wrap="square" lIns="93561" tIns="46781" rIns="93561" bIns="46781" numCol="1" anchor="t" anchorCtr="0" compatLnSpc="1">
            <a:prstTxWarp prst="textNoShape">
              <a:avLst/>
            </a:prstTxWarp>
          </a:bodyPr>
          <a:lstStyle>
            <a:lvl1pPr algn="r">
              <a:defRPr sz="1200">
                <a:latin typeface="Arial" pitchFamily="34" charset="0"/>
              </a:defRPr>
            </a:lvl1pPr>
          </a:lstStyle>
          <a:p>
            <a:pPr>
              <a:defRPr/>
            </a:pPr>
            <a:fld id="{B6EF5D7C-2519-4912-8F1D-6546811F478D}" type="datetime1">
              <a:rPr lang="en-US"/>
              <a:pPr>
                <a:defRPr/>
              </a:pPr>
              <a:t>6/29/2021</a:t>
            </a:fld>
            <a:endParaRPr lang="en-US"/>
          </a:p>
        </p:txBody>
      </p:sp>
      <p:sp>
        <p:nvSpPr>
          <p:cNvPr id="4" name="Footer Placeholder 3"/>
          <p:cNvSpPr>
            <a:spLocks noGrp="1"/>
          </p:cNvSpPr>
          <p:nvPr>
            <p:ph type="ftr" sz="quarter" idx="2"/>
          </p:nvPr>
        </p:nvSpPr>
        <p:spPr>
          <a:xfrm>
            <a:off x="0" y="9169400"/>
            <a:ext cx="2979738" cy="482600"/>
          </a:xfrm>
          <a:prstGeom prst="rect">
            <a:avLst/>
          </a:prstGeom>
        </p:spPr>
        <p:txBody>
          <a:bodyPr vert="horz" lIns="93561" tIns="46781" rIns="93561" bIns="46781" rtlCol="0" anchor="b"/>
          <a:lstStyle>
            <a:lvl1pPr algn="l">
              <a:defRPr sz="1200">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95725" y="9169400"/>
            <a:ext cx="2979738" cy="482600"/>
          </a:xfrm>
          <a:prstGeom prst="rect">
            <a:avLst/>
          </a:prstGeom>
        </p:spPr>
        <p:txBody>
          <a:bodyPr vert="horz" wrap="square" lIns="93561" tIns="46781" rIns="93561" bIns="46781" numCol="1" anchor="b" anchorCtr="0" compatLnSpc="1">
            <a:prstTxWarp prst="textNoShape">
              <a:avLst/>
            </a:prstTxWarp>
          </a:bodyPr>
          <a:lstStyle>
            <a:lvl1pPr algn="r">
              <a:defRPr sz="1200">
                <a:latin typeface="Arial" pitchFamily="34" charset="0"/>
              </a:defRPr>
            </a:lvl1pPr>
          </a:lstStyle>
          <a:p>
            <a:pPr>
              <a:defRPr/>
            </a:pPr>
            <a:fld id="{362550C0-0B41-44CB-887F-F401520E7EEE}" type="slidenum">
              <a:rPr lang="en-US"/>
              <a:pPr>
                <a:defRPr/>
              </a:pPr>
              <a:t>‹N°›</a:t>
            </a:fld>
            <a:endParaRPr lang="en-US"/>
          </a:p>
        </p:txBody>
      </p:sp>
    </p:spTree>
    <p:extLst>
      <p:ext uri="{BB962C8B-B14F-4D97-AF65-F5344CB8AC3E}">
        <p14:creationId xmlns:p14="http://schemas.microsoft.com/office/powerpoint/2010/main" val="239752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9738" cy="4826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95725" y="0"/>
            <a:ext cx="2979738" cy="4826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54628" name="Rectangle 4"/>
          <p:cNvSpPr>
            <a:spLocks noGrp="1" noRot="1" noChangeAspect="1" noChangeArrowheads="1" noTextEdit="1"/>
          </p:cNvSpPr>
          <p:nvPr>
            <p:ph type="sldImg" idx="2"/>
          </p:nvPr>
        </p:nvSpPr>
        <p:spPr bwMode="auto">
          <a:xfrm>
            <a:off x="1025525" y="723900"/>
            <a:ext cx="4826000" cy="36195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7388" y="4586288"/>
            <a:ext cx="5502275" cy="4343400"/>
          </a:xfrm>
          <a:prstGeom prst="rect">
            <a:avLst/>
          </a:prstGeom>
          <a:noFill/>
          <a:ln w="9525">
            <a:noFill/>
            <a:miter lim="800000"/>
            <a:headEnd/>
            <a:tailEnd/>
          </a:ln>
          <a:effectLst/>
        </p:spPr>
        <p:txBody>
          <a:bodyPr vert="horz" wrap="square" lIns="93561" tIns="46781" rIns="93561" bIns="467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69400"/>
            <a:ext cx="2979738" cy="482600"/>
          </a:xfrm>
          <a:prstGeom prst="rect">
            <a:avLst/>
          </a:prstGeom>
          <a:noFill/>
          <a:ln w="9525">
            <a:noFill/>
            <a:miter lim="800000"/>
            <a:headEnd/>
            <a:tailEnd/>
          </a:ln>
          <a:effectLst/>
        </p:spPr>
        <p:txBody>
          <a:bodyPr vert="horz" wrap="square" lIns="93561" tIns="46781" rIns="93561" bIns="46781"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95725" y="9169400"/>
            <a:ext cx="2979738" cy="482600"/>
          </a:xfrm>
          <a:prstGeom prst="rect">
            <a:avLst/>
          </a:prstGeom>
          <a:noFill/>
          <a:ln w="9525">
            <a:noFill/>
            <a:miter lim="800000"/>
            <a:headEnd/>
            <a:tailEnd/>
          </a:ln>
          <a:effectLst/>
        </p:spPr>
        <p:txBody>
          <a:bodyPr vert="horz" wrap="square" lIns="93561" tIns="46781" rIns="93561" bIns="46781" numCol="1" anchor="b" anchorCtr="0" compatLnSpc="1">
            <a:prstTxWarp prst="textNoShape">
              <a:avLst/>
            </a:prstTxWarp>
          </a:bodyPr>
          <a:lstStyle>
            <a:lvl1pPr algn="r">
              <a:defRPr sz="1200">
                <a:latin typeface="Arial" pitchFamily="34" charset="0"/>
              </a:defRPr>
            </a:lvl1pPr>
          </a:lstStyle>
          <a:p>
            <a:pPr>
              <a:defRPr/>
            </a:pPr>
            <a:fld id="{49F46579-F685-4D68-BB7A-F2DECA33978F}" type="slidenum">
              <a:rPr lang="en-US"/>
              <a:pPr>
                <a:defRPr/>
              </a:pPr>
              <a:t>‹N°›</a:t>
            </a:fld>
            <a:endParaRPr lang="en-US"/>
          </a:p>
        </p:txBody>
      </p:sp>
    </p:spTree>
    <p:extLst>
      <p:ext uri="{BB962C8B-B14F-4D97-AF65-F5344CB8AC3E}">
        <p14:creationId xmlns:p14="http://schemas.microsoft.com/office/powerpoint/2010/main" val="114760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a:t>
            </a:fld>
            <a:endParaRPr lang="en-US"/>
          </a:p>
        </p:txBody>
      </p:sp>
    </p:spTree>
    <p:extLst>
      <p:ext uri="{BB962C8B-B14F-4D97-AF65-F5344CB8AC3E}">
        <p14:creationId xmlns:p14="http://schemas.microsoft.com/office/powerpoint/2010/main" val="1730312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10</a:t>
            </a:fld>
            <a:endParaRPr lang="en-US"/>
          </a:p>
        </p:txBody>
      </p:sp>
    </p:spTree>
    <p:extLst>
      <p:ext uri="{BB962C8B-B14F-4D97-AF65-F5344CB8AC3E}">
        <p14:creationId xmlns:p14="http://schemas.microsoft.com/office/powerpoint/2010/main" val="36905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11</a:t>
            </a:fld>
            <a:endParaRPr lang="en-US"/>
          </a:p>
        </p:txBody>
      </p:sp>
    </p:spTree>
    <p:extLst>
      <p:ext uri="{BB962C8B-B14F-4D97-AF65-F5344CB8AC3E}">
        <p14:creationId xmlns:p14="http://schemas.microsoft.com/office/powerpoint/2010/main" val="606389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12</a:t>
            </a:fld>
            <a:endParaRPr lang="en-US"/>
          </a:p>
        </p:txBody>
      </p:sp>
    </p:spTree>
    <p:extLst>
      <p:ext uri="{BB962C8B-B14F-4D97-AF65-F5344CB8AC3E}">
        <p14:creationId xmlns:p14="http://schemas.microsoft.com/office/powerpoint/2010/main" val="930090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13</a:t>
            </a:fld>
            <a:endParaRPr lang="en-US"/>
          </a:p>
        </p:txBody>
      </p:sp>
    </p:spTree>
    <p:extLst>
      <p:ext uri="{BB962C8B-B14F-4D97-AF65-F5344CB8AC3E}">
        <p14:creationId xmlns:p14="http://schemas.microsoft.com/office/powerpoint/2010/main" val="2440923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14</a:t>
            </a:fld>
            <a:endParaRPr lang="en-US"/>
          </a:p>
        </p:txBody>
      </p:sp>
    </p:spTree>
    <p:extLst>
      <p:ext uri="{BB962C8B-B14F-4D97-AF65-F5344CB8AC3E}">
        <p14:creationId xmlns:p14="http://schemas.microsoft.com/office/powerpoint/2010/main" val="3286780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15</a:t>
            </a:fld>
            <a:endParaRPr lang="en-US"/>
          </a:p>
        </p:txBody>
      </p:sp>
    </p:spTree>
    <p:extLst>
      <p:ext uri="{BB962C8B-B14F-4D97-AF65-F5344CB8AC3E}">
        <p14:creationId xmlns:p14="http://schemas.microsoft.com/office/powerpoint/2010/main" val="247377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2</a:t>
            </a:fld>
            <a:endParaRPr lang="en-US"/>
          </a:p>
        </p:txBody>
      </p:sp>
    </p:spTree>
    <p:extLst>
      <p:ext uri="{BB962C8B-B14F-4D97-AF65-F5344CB8AC3E}">
        <p14:creationId xmlns:p14="http://schemas.microsoft.com/office/powerpoint/2010/main" val="209838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3</a:t>
            </a:fld>
            <a:endParaRPr lang="en-US"/>
          </a:p>
        </p:txBody>
      </p:sp>
    </p:spTree>
    <p:extLst>
      <p:ext uri="{BB962C8B-B14F-4D97-AF65-F5344CB8AC3E}">
        <p14:creationId xmlns:p14="http://schemas.microsoft.com/office/powerpoint/2010/main" val="20159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4</a:t>
            </a:fld>
            <a:endParaRPr lang="en-US"/>
          </a:p>
        </p:txBody>
      </p:sp>
    </p:spTree>
    <p:extLst>
      <p:ext uri="{BB962C8B-B14F-4D97-AF65-F5344CB8AC3E}">
        <p14:creationId xmlns:p14="http://schemas.microsoft.com/office/powerpoint/2010/main" val="27914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5</a:t>
            </a:fld>
            <a:endParaRPr lang="en-US"/>
          </a:p>
        </p:txBody>
      </p:sp>
    </p:spTree>
    <p:extLst>
      <p:ext uri="{BB962C8B-B14F-4D97-AF65-F5344CB8AC3E}">
        <p14:creationId xmlns:p14="http://schemas.microsoft.com/office/powerpoint/2010/main" val="3486034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6</a:t>
            </a:fld>
            <a:endParaRPr lang="en-US"/>
          </a:p>
        </p:txBody>
      </p:sp>
    </p:spTree>
    <p:extLst>
      <p:ext uri="{BB962C8B-B14F-4D97-AF65-F5344CB8AC3E}">
        <p14:creationId xmlns:p14="http://schemas.microsoft.com/office/powerpoint/2010/main" val="160035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7</a:t>
            </a:fld>
            <a:endParaRPr lang="en-US"/>
          </a:p>
        </p:txBody>
      </p:sp>
    </p:spTree>
    <p:extLst>
      <p:ext uri="{BB962C8B-B14F-4D97-AF65-F5344CB8AC3E}">
        <p14:creationId xmlns:p14="http://schemas.microsoft.com/office/powerpoint/2010/main" val="99905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8</a:t>
            </a:fld>
            <a:endParaRPr lang="en-US"/>
          </a:p>
        </p:txBody>
      </p:sp>
    </p:spTree>
    <p:extLst>
      <p:ext uri="{BB962C8B-B14F-4D97-AF65-F5344CB8AC3E}">
        <p14:creationId xmlns:p14="http://schemas.microsoft.com/office/powerpoint/2010/main" val="335936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pPr>
              <a:defRPr/>
            </a:pPr>
            <a:fld id="{49F46579-F685-4D68-BB7A-F2DECA33978F}" type="slidenum">
              <a:rPr lang="en-US" smtClean="0"/>
              <a:pPr>
                <a:defRPr/>
              </a:pPr>
              <a:t>9</a:t>
            </a:fld>
            <a:endParaRPr lang="en-US"/>
          </a:p>
        </p:txBody>
      </p:sp>
    </p:spTree>
    <p:extLst>
      <p:ext uri="{BB962C8B-B14F-4D97-AF65-F5344CB8AC3E}">
        <p14:creationId xmlns:p14="http://schemas.microsoft.com/office/powerpoint/2010/main" val="320871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A98A34-69FF-49C1-9392-DF0BD576799D}"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CFECE1A-31D4-4F2F-BEBF-F6DCDA79719F}"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EBAC54BF-FA01-4964-AF14-FF3F382FBA2B}"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305B58B-AECB-4C83-ACD0-4A28445C6825}"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DD5D3E5F-AF17-40B9-B28F-691FF5A8816F}"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Espace réservé de la date 3"/>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Espace réservé du pied de page 4"/>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3EEDCE3-D081-4986-BE7C-A5DE67DC5B12}"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EA98150-830B-4B86-BBFC-43B79B581BC8}"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Espace réservé de la date 6"/>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Espace réservé du pied de page 7"/>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FAF91-42A7-48DF-B751-15160A2B6019}"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Espace réservé de la date 2"/>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Espace réservé du pied de page 3"/>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C8BD7719-3CBD-4A03-8052-BA0A6A2BD16B}"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e la date 1"/>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Espace réservé du pied de page 2"/>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6F9DABC-33EF-4351-A3A7-A35C135C0A7D}"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1184375-44A4-4F1D-9749-394E5802540E}"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Espace réservé du numéro de diapositiv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9A730F9-ABC9-47AC-93B9-62A0CF7399D3}"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AutoShape 5"/>
          <p:cNvSpPr>
            <a:spLocks noChangeArrowheads="1"/>
          </p:cNvSpPr>
          <p:nvPr userDrawn="1"/>
        </p:nvSpPr>
        <p:spPr bwMode="auto">
          <a:xfrm>
            <a:off x="488950" y="6237288"/>
            <a:ext cx="8175625" cy="360362"/>
          </a:xfrm>
          <a:prstGeom prst="flowChartProcess">
            <a:avLst/>
          </a:prstGeom>
          <a:solidFill>
            <a:srgbClr val="A80002"/>
          </a:solidFill>
          <a:ln w="9525">
            <a:noFill/>
            <a:miter lim="800000"/>
            <a:headEnd/>
            <a:tailEnd/>
          </a:ln>
        </p:spPr>
        <p:txBody>
          <a:bodyPr wrap="none" anchor="ctr"/>
          <a:lstStyle/>
          <a:p>
            <a:pPr algn="r">
              <a:defRPr/>
            </a:pPr>
            <a:fld id="{632A2CDA-58C1-4386-BE53-3267A0BD0E09}" type="slidenum">
              <a:rPr lang="fr-FR" b="1">
                <a:solidFill>
                  <a:schemeClr val="bg1"/>
                </a:solidFill>
                <a:latin typeface="Cambria" pitchFamily="18" charset="0"/>
              </a:rPr>
              <a:pPr algn="r">
                <a:defRPr/>
              </a:pPr>
              <a:t>‹N°›</a:t>
            </a:fld>
            <a:endParaRPr lang="fr-FR" dirty="0"/>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2pPr>
      <a:lvl3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3pPr>
      <a:lvl4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4pPr>
      <a:lvl5pPr algn="ctr" rtl="0" eaLnBrk="0" fontAlgn="base" hangingPunct="0">
        <a:spcBef>
          <a:spcPct val="0"/>
        </a:spcBef>
        <a:spcAft>
          <a:spcPct val="0"/>
        </a:spcAft>
        <a:defRPr sz="4400">
          <a:solidFill>
            <a:schemeClr val="tx2"/>
          </a:solidFill>
          <a:latin typeface="Arial" charset="0"/>
          <a:ea typeface="ＭＳ Ｐゴシック" pitchFamily="-106" charset="-128"/>
          <a:cs typeface="ＭＳ Ｐゴシック" pitchFamily="-106"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28625" y="1857375"/>
            <a:ext cx="8229600" cy="1355725"/>
          </a:xfrm>
        </p:spPr>
        <p:txBody>
          <a:bodyPr/>
          <a:lstStyle/>
          <a:p>
            <a:pPr eaLnBrk="1" hangingPunct="1">
              <a:buFontTx/>
              <a:buNone/>
            </a:pPr>
            <a:endParaRPr lang="fr-FR" sz="3600" dirty="0" smtClean="0">
              <a:latin typeface="Century" pitchFamily="18" charset="0"/>
              <a:ea typeface="ＭＳ Ｐゴシック" pitchFamily="34" charset="-128"/>
            </a:endParaRPr>
          </a:p>
          <a:p>
            <a:pPr algn="just" eaLnBrk="1" hangingPunct="1">
              <a:lnSpc>
                <a:spcPts val="3000"/>
              </a:lnSpc>
              <a:spcBef>
                <a:spcPct val="0"/>
              </a:spcBef>
              <a:spcAft>
                <a:spcPts val="4200"/>
              </a:spcAft>
              <a:buFontTx/>
              <a:buNone/>
            </a:pPr>
            <a:r>
              <a:rPr lang="fr-FR" sz="3600" b="1" dirty="0" smtClean="0">
                <a:solidFill>
                  <a:srgbClr val="FF0000"/>
                </a:solidFill>
                <a:ea typeface="ＭＳ Ｐゴシック" pitchFamily="34" charset="-128"/>
                <a:cs typeface="Arial" charset="0"/>
              </a:rPr>
              <a:t>5. </a:t>
            </a:r>
            <a:r>
              <a:rPr lang="fr-FR" sz="3600" b="1" dirty="0" smtClean="0">
                <a:ea typeface="ＭＳ Ｐゴシック" pitchFamily="34" charset="-128"/>
                <a:cs typeface="Arial" charset="0"/>
              </a:rPr>
              <a:t> </a:t>
            </a:r>
            <a:r>
              <a:rPr lang="fr-FR" sz="3600" b="1" dirty="0" smtClean="0">
                <a:solidFill>
                  <a:srgbClr val="0033CC"/>
                </a:solidFill>
                <a:ea typeface="ＭＳ Ｐゴシック" pitchFamily="34" charset="-128"/>
                <a:cs typeface="Arial" charset="0"/>
              </a:rPr>
              <a:t>Les phases d’une enquête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a:xfrm>
            <a:off x="468313" y="274638"/>
            <a:ext cx="8229600" cy="777875"/>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0033CC"/>
              </a:solidFill>
              <a:ea typeface="ＭＳ Ｐゴシック" pitchFamily="34" charset="-128"/>
            </a:endParaRPr>
          </a:p>
        </p:txBody>
      </p:sp>
      <p:sp>
        <p:nvSpPr>
          <p:cNvPr id="60419" name="Espace réservé du contenu 2"/>
          <p:cNvSpPr>
            <a:spLocks noGrp="1"/>
          </p:cNvSpPr>
          <p:nvPr>
            <p:ph idx="1"/>
          </p:nvPr>
        </p:nvSpPr>
        <p:spPr>
          <a:xfrm>
            <a:off x="457200" y="1125538"/>
            <a:ext cx="8229600" cy="5327650"/>
          </a:xfrm>
        </p:spPr>
        <p:txBody>
          <a:bodyPr/>
          <a:lstStyle/>
          <a:p>
            <a:pPr algn="just">
              <a:spcBef>
                <a:spcPct val="0"/>
              </a:spcBef>
              <a:spcAft>
                <a:spcPts val="1200"/>
              </a:spcAft>
              <a:buFontTx/>
              <a:buNone/>
            </a:pPr>
            <a:r>
              <a:rPr lang="fr-FR" sz="2400" b="1" smtClean="0">
                <a:solidFill>
                  <a:srgbClr val="FF0000"/>
                </a:solidFill>
                <a:ea typeface="ＭＳ Ｐゴシック" pitchFamily="34" charset="-128"/>
              </a:rPr>
              <a:t>a. La phase de conception, Les formalités administratives</a:t>
            </a:r>
          </a:p>
          <a:p>
            <a:pPr algn="just">
              <a:spcBef>
                <a:spcPct val="0"/>
              </a:spcBef>
              <a:spcAft>
                <a:spcPts val="600"/>
              </a:spcAft>
            </a:pPr>
            <a:r>
              <a:rPr lang="fr-FR" sz="2400" b="1" smtClean="0">
                <a:ea typeface="ＭＳ Ｐゴシック" pitchFamily="34" charset="-128"/>
              </a:rPr>
              <a:t>Ne pas oublier de communiquer sur l’enquête si nécessaire.</a:t>
            </a:r>
          </a:p>
          <a:p>
            <a:pPr algn="just">
              <a:spcBef>
                <a:spcPct val="0"/>
              </a:spcBef>
              <a:spcAft>
                <a:spcPts val="600"/>
              </a:spcAft>
            </a:pPr>
            <a:r>
              <a:rPr lang="fr-FR" sz="2400" b="1" smtClean="0">
                <a:ea typeface="ＭＳ Ｐゴシック" pitchFamily="34" charset="-128"/>
              </a:rPr>
              <a:t>Avoir une lettre d’introduction des autorités compétentes.</a:t>
            </a:r>
          </a:p>
          <a:p>
            <a:pPr algn="just">
              <a:spcBef>
                <a:spcPct val="0"/>
              </a:spcBef>
              <a:spcAft>
                <a:spcPts val="600"/>
              </a:spcAft>
            </a:pPr>
            <a:r>
              <a:rPr lang="fr-FR" sz="2400" b="1" smtClean="0">
                <a:ea typeface="ＭＳ Ｐゴシック" pitchFamily="34" charset="-128"/>
              </a:rPr>
              <a:t>Dans un village on s’adresse d’abord au chef de village.</a:t>
            </a:r>
          </a:p>
          <a:p>
            <a:pPr algn="just">
              <a:spcBef>
                <a:spcPct val="0"/>
              </a:spcBef>
              <a:spcAft>
                <a:spcPts val="600"/>
              </a:spcAft>
            </a:pPr>
            <a:r>
              <a:rPr lang="fr-FR" sz="2400" b="1" smtClean="0">
                <a:ea typeface="ＭＳ Ｐゴシック" pitchFamily="34" charset="-128"/>
              </a:rPr>
              <a:t>Savoir négocier</a:t>
            </a:r>
          </a:p>
          <a:p>
            <a:pPr algn="just">
              <a:spcBef>
                <a:spcPct val="0"/>
              </a:spcBef>
              <a:spcAft>
                <a:spcPts val="600"/>
              </a:spcAft>
            </a:pPr>
            <a:r>
              <a:rPr lang="fr-FR" sz="2400" b="1" smtClean="0">
                <a:ea typeface="ＭＳ Ｐゴシック" pitchFamily="34" charset="-128"/>
              </a:rPr>
              <a:t>C’est vous qui avez besoin des informations sur l’autre.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a:xfrm>
            <a:off x="457200" y="274638"/>
            <a:ext cx="8229600" cy="796925"/>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b="1" dirty="0" smtClean="0">
              <a:solidFill>
                <a:srgbClr val="0033CC"/>
              </a:solidFill>
              <a:ea typeface="ＭＳ Ｐゴシック" pitchFamily="34" charset="-128"/>
            </a:endParaRPr>
          </a:p>
        </p:txBody>
      </p:sp>
      <p:sp>
        <p:nvSpPr>
          <p:cNvPr id="61443" name="Espace réservé du contenu 2"/>
          <p:cNvSpPr>
            <a:spLocks noGrp="1"/>
          </p:cNvSpPr>
          <p:nvPr>
            <p:ph idx="1"/>
          </p:nvPr>
        </p:nvSpPr>
        <p:spPr>
          <a:xfrm>
            <a:off x="457200" y="1214438"/>
            <a:ext cx="8229600" cy="4951412"/>
          </a:xfrm>
        </p:spPr>
        <p:txBody>
          <a:bodyPr/>
          <a:lstStyle/>
          <a:p>
            <a:pPr algn="just">
              <a:lnSpc>
                <a:spcPct val="150000"/>
              </a:lnSpc>
              <a:spcBef>
                <a:spcPct val="0"/>
              </a:spcBef>
              <a:spcAft>
                <a:spcPts val="1800"/>
              </a:spcAft>
              <a:buFontTx/>
              <a:buNone/>
            </a:pPr>
            <a:r>
              <a:rPr lang="fr-FR" sz="2400" b="1" smtClean="0">
                <a:solidFill>
                  <a:srgbClr val="FF0000"/>
                </a:solidFill>
                <a:ea typeface="ＭＳ Ｐゴシック" pitchFamily="34" charset="-128"/>
              </a:rPr>
              <a:t>b. La phase terrain</a:t>
            </a:r>
          </a:p>
          <a:p>
            <a:pPr algn="just">
              <a:lnSpc>
                <a:spcPts val="3500"/>
              </a:lnSpc>
              <a:spcBef>
                <a:spcPct val="0"/>
              </a:spcBef>
              <a:spcAft>
                <a:spcPts val="1200"/>
              </a:spcAft>
            </a:pPr>
            <a:r>
              <a:rPr lang="fr-FR" sz="2400" b="1" smtClean="0">
                <a:ea typeface="ＭＳ Ｐゴシック" pitchFamily="34" charset="-128"/>
              </a:rPr>
              <a:t>Le statisticien doit rester en contact avec l’équipe.</a:t>
            </a:r>
          </a:p>
          <a:p>
            <a:pPr algn="just">
              <a:lnSpc>
                <a:spcPts val="3500"/>
              </a:lnSpc>
              <a:spcBef>
                <a:spcPct val="0"/>
              </a:spcBef>
              <a:spcAft>
                <a:spcPts val="1200"/>
              </a:spcAft>
            </a:pPr>
            <a:r>
              <a:rPr lang="fr-FR" sz="2400" b="1" smtClean="0">
                <a:ea typeface="ＭＳ Ｐゴシック" pitchFamily="34" charset="-128"/>
              </a:rPr>
              <a:t>Les contrôleurs doivent toujours rendre compte.</a:t>
            </a:r>
          </a:p>
          <a:p>
            <a:pPr algn="just">
              <a:lnSpc>
                <a:spcPts val="3500"/>
              </a:lnSpc>
              <a:spcBef>
                <a:spcPct val="0"/>
              </a:spcBef>
              <a:spcAft>
                <a:spcPts val="1200"/>
              </a:spcAft>
            </a:pPr>
            <a:r>
              <a:rPr lang="fr-FR" sz="2400" b="1" smtClean="0">
                <a:ea typeface="ＭＳ Ｐゴシック" pitchFamily="34" charset="-128"/>
              </a:rPr>
              <a:t>Faire une fiche de suivie de l’état d’avancement.</a:t>
            </a:r>
          </a:p>
          <a:p>
            <a:pPr algn="just">
              <a:lnSpc>
                <a:spcPts val="3500"/>
              </a:lnSpc>
              <a:spcBef>
                <a:spcPct val="0"/>
              </a:spcBef>
              <a:spcAft>
                <a:spcPts val="1200"/>
              </a:spcAft>
            </a:pPr>
            <a:r>
              <a:rPr lang="fr-FR" sz="2400" b="1" smtClean="0">
                <a:ea typeface="ＭＳ Ｐゴシック" pitchFamily="34" charset="-128"/>
              </a:rPr>
              <a:t>Savoir qu’on peut avoir des accidents de terrain.</a:t>
            </a:r>
          </a:p>
          <a:p>
            <a:pPr algn="just">
              <a:lnSpc>
                <a:spcPts val="3500"/>
              </a:lnSpc>
              <a:spcBef>
                <a:spcPct val="0"/>
              </a:spcBef>
              <a:spcAft>
                <a:spcPts val="1200"/>
              </a:spcAft>
            </a:pPr>
            <a:r>
              <a:rPr lang="fr-FR" sz="2400" b="1" smtClean="0">
                <a:ea typeface="ＭＳ Ｐゴシック" pitchFamily="34" charset="-128"/>
              </a:rPr>
              <a:t>Le responsable doit être un bon manager. Il faut savoir responsabiliser, savoir écouter, savoir prendre des décisions.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a:xfrm>
            <a:off x="539750" y="285750"/>
            <a:ext cx="7004050" cy="939800"/>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FF0000"/>
              </a:solidFill>
              <a:ea typeface="ＭＳ Ｐゴシック" pitchFamily="34" charset="-128"/>
            </a:endParaRPr>
          </a:p>
        </p:txBody>
      </p:sp>
      <p:sp>
        <p:nvSpPr>
          <p:cNvPr id="62467" name="Espace réservé du contenu 2"/>
          <p:cNvSpPr>
            <a:spLocks noGrp="1"/>
          </p:cNvSpPr>
          <p:nvPr>
            <p:ph idx="1"/>
          </p:nvPr>
        </p:nvSpPr>
        <p:spPr>
          <a:xfrm>
            <a:off x="457200" y="1428750"/>
            <a:ext cx="8329613" cy="4521200"/>
          </a:xfrm>
        </p:spPr>
        <p:txBody>
          <a:bodyPr/>
          <a:lstStyle/>
          <a:p>
            <a:pPr algn="just">
              <a:lnSpc>
                <a:spcPct val="150000"/>
              </a:lnSpc>
              <a:spcBef>
                <a:spcPct val="0"/>
              </a:spcBef>
              <a:spcAft>
                <a:spcPts val="1800"/>
              </a:spcAft>
              <a:buFontTx/>
              <a:buNone/>
            </a:pPr>
            <a:r>
              <a:rPr lang="fr-FR" sz="2800" b="1" smtClean="0">
                <a:solidFill>
                  <a:srgbClr val="FF0000"/>
                </a:solidFill>
                <a:ea typeface="ＭＳ Ｐゴシック" pitchFamily="34" charset="-128"/>
              </a:rPr>
              <a:t>b. La phase de codification et saisie</a:t>
            </a:r>
            <a:endParaRPr lang="fr-FR" sz="2800" b="1" smtClean="0">
              <a:ea typeface="ＭＳ Ｐゴシック" pitchFamily="34" charset="-128"/>
            </a:endParaRPr>
          </a:p>
          <a:p>
            <a:pPr algn="just">
              <a:lnSpc>
                <a:spcPts val="3500"/>
              </a:lnSpc>
              <a:spcBef>
                <a:spcPct val="0"/>
              </a:spcBef>
              <a:spcAft>
                <a:spcPts val="1800"/>
              </a:spcAft>
            </a:pPr>
            <a:r>
              <a:rPr lang="fr-FR" sz="2400" b="1" smtClean="0">
                <a:ea typeface="ＭＳ Ｐゴシック" pitchFamily="34" charset="-128"/>
              </a:rPr>
              <a:t>Après la collecte de données il faut encore vérifier la cohérence de chaque questionnaire.</a:t>
            </a:r>
          </a:p>
          <a:p>
            <a:pPr algn="just">
              <a:lnSpc>
                <a:spcPts val="3500"/>
              </a:lnSpc>
              <a:spcBef>
                <a:spcPct val="0"/>
              </a:spcBef>
              <a:spcAft>
                <a:spcPts val="1800"/>
              </a:spcAft>
            </a:pPr>
            <a:r>
              <a:rPr lang="fr-FR" sz="2400" b="1" smtClean="0">
                <a:ea typeface="ＭＳ Ｐゴシック" pitchFamily="34" charset="-128"/>
              </a:rPr>
              <a:t>Il faut codifier les questions ouvertes</a:t>
            </a:r>
          </a:p>
          <a:p>
            <a:pPr algn="just">
              <a:lnSpc>
                <a:spcPts val="3500"/>
              </a:lnSpc>
              <a:spcBef>
                <a:spcPct val="0"/>
              </a:spcBef>
              <a:spcAft>
                <a:spcPts val="1800"/>
              </a:spcAft>
            </a:pPr>
            <a:r>
              <a:rPr lang="fr-FR" sz="2400" b="1" smtClean="0">
                <a:ea typeface="ＭＳ Ｐゴシック" pitchFamily="34" charset="-128"/>
              </a:rPr>
              <a:t>Recruter les opérateurs de saisie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a:xfrm>
            <a:off x="457200" y="274638"/>
            <a:ext cx="8229600" cy="101123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47107" name="Espace réservé du contenu 2"/>
          <p:cNvSpPr>
            <a:spLocks noGrp="1"/>
          </p:cNvSpPr>
          <p:nvPr>
            <p:ph idx="1"/>
          </p:nvPr>
        </p:nvSpPr>
        <p:spPr>
          <a:xfrm>
            <a:off x="457200" y="1412875"/>
            <a:ext cx="8229600" cy="5111750"/>
          </a:xfrm>
        </p:spPr>
        <p:txBody>
          <a:bodyPr/>
          <a:lstStyle/>
          <a:p>
            <a:pPr algn="just">
              <a:lnSpc>
                <a:spcPct val="150000"/>
              </a:lnSpc>
              <a:spcBef>
                <a:spcPct val="0"/>
              </a:spcBef>
              <a:spcAft>
                <a:spcPts val="1200"/>
              </a:spcAft>
              <a:buFontTx/>
              <a:buNone/>
              <a:defRPr/>
            </a:pPr>
            <a:r>
              <a:rPr lang="fr-FR" sz="2800" b="1" dirty="0" smtClean="0">
                <a:solidFill>
                  <a:srgbClr val="FF0000"/>
                </a:solidFill>
                <a:ea typeface="ＭＳ Ｐゴシック" pitchFamily="34" charset="-128"/>
              </a:rPr>
              <a:t>c. La phase de codification et saisie</a:t>
            </a:r>
            <a:endParaRPr lang="fr-FR" sz="2800" b="1" dirty="0" smtClean="0">
              <a:ea typeface="ＭＳ Ｐゴシック" pitchFamily="34" charset="-128"/>
            </a:endParaRPr>
          </a:p>
          <a:p>
            <a:pPr marL="180975" indent="-180975" algn="just">
              <a:lnSpc>
                <a:spcPts val="3500"/>
              </a:lnSpc>
              <a:spcBef>
                <a:spcPct val="0"/>
              </a:spcBef>
              <a:spcAft>
                <a:spcPts val="1200"/>
              </a:spcAft>
              <a:defRPr/>
            </a:pPr>
            <a:r>
              <a:rPr lang="fr-FR" sz="2400" b="1" dirty="0" smtClean="0">
                <a:ea typeface="ＭＳ Ｐゴシック" pitchFamily="34" charset="-128"/>
              </a:rPr>
              <a:t>Faire le masque de saisie </a:t>
            </a:r>
            <a:r>
              <a:rPr lang="fr-FR" sz="2400" b="1" dirty="0" smtClean="0">
                <a:solidFill>
                  <a:srgbClr val="FF0000"/>
                </a:solidFill>
                <a:ea typeface="ＭＳ Ｐゴシック" pitchFamily="34" charset="-128"/>
              </a:rPr>
              <a:t>(sur un logiciel de saisie).</a:t>
            </a:r>
          </a:p>
          <a:p>
            <a:pPr marL="180975" indent="-180975" algn="just">
              <a:lnSpc>
                <a:spcPts val="3500"/>
              </a:lnSpc>
              <a:spcBef>
                <a:spcPct val="0"/>
              </a:spcBef>
              <a:spcAft>
                <a:spcPts val="1200"/>
              </a:spcAft>
              <a:defRPr/>
            </a:pPr>
            <a:r>
              <a:rPr lang="fr-FR" sz="2400" b="1" dirty="0" smtClean="0">
                <a:ea typeface="ＭＳ Ｐゴシック" pitchFamily="34" charset="-128"/>
              </a:rPr>
              <a:t>Avant la saisie on doit faire d’abord </a:t>
            </a:r>
            <a:r>
              <a:rPr lang="fr-FR" sz="2400" b="1" dirty="0" smtClean="0">
                <a:solidFill>
                  <a:srgbClr val="0033CC"/>
                </a:solidFill>
                <a:ea typeface="ＭＳ Ｐゴシック" pitchFamily="34" charset="-128"/>
              </a:rPr>
              <a:t>le dictionnaire des variables.</a:t>
            </a:r>
          </a:p>
          <a:p>
            <a:pPr marL="180975" indent="-180975" algn="just">
              <a:lnSpc>
                <a:spcPts val="3500"/>
              </a:lnSpc>
              <a:spcBef>
                <a:spcPct val="0"/>
              </a:spcBef>
              <a:spcAft>
                <a:spcPts val="1200"/>
              </a:spcAft>
              <a:defRPr/>
            </a:pPr>
            <a:r>
              <a:rPr lang="fr-FR" sz="2400" b="1" dirty="0" smtClean="0">
                <a:ea typeface="ＭＳ Ｐゴシック" pitchFamily="34" charset="-128"/>
              </a:rPr>
              <a:t>Pour chaque question ou encore variable du questionnaire, ont définit: le nom de la variable (c’est par exemple un résumé en moins de 9 caractères de la question posée)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457200" y="274638"/>
            <a:ext cx="8229600" cy="101123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47107" name="Espace réservé du contenu 2"/>
          <p:cNvSpPr>
            <a:spLocks noGrp="1"/>
          </p:cNvSpPr>
          <p:nvPr>
            <p:ph idx="1"/>
          </p:nvPr>
        </p:nvSpPr>
        <p:spPr>
          <a:xfrm>
            <a:off x="457200" y="1412875"/>
            <a:ext cx="8229600" cy="4103688"/>
          </a:xfrm>
        </p:spPr>
        <p:txBody>
          <a:bodyPr/>
          <a:lstStyle/>
          <a:p>
            <a:pPr algn="just">
              <a:lnSpc>
                <a:spcPct val="150000"/>
              </a:lnSpc>
              <a:spcBef>
                <a:spcPct val="0"/>
              </a:spcBef>
              <a:spcAft>
                <a:spcPts val="1200"/>
              </a:spcAft>
              <a:defRPr/>
            </a:pPr>
            <a:r>
              <a:rPr lang="fr-FR" sz="2800" b="1" dirty="0" smtClean="0">
                <a:solidFill>
                  <a:srgbClr val="FF0000"/>
                </a:solidFill>
                <a:ea typeface="ＭＳ Ｐゴシック" pitchFamily="34" charset="-128"/>
              </a:rPr>
              <a:t>c. La phase de codification et saisie</a:t>
            </a:r>
            <a:endParaRPr lang="fr-FR" sz="2800" b="1" dirty="0" smtClean="0">
              <a:ea typeface="ＭＳ Ｐゴシック" pitchFamily="34" charset="-128"/>
            </a:endParaRPr>
          </a:p>
          <a:p>
            <a:pPr marL="0" indent="0" algn="just">
              <a:lnSpc>
                <a:spcPts val="4000"/>
              </a:lnSpc>
              <a:spcBef>
                <a:spcPct val="0"/>
              </a:spcBef>
              <a:spcAft>
                <a:spcPts val="1200"/>
              </a:spcAft>
              <a:buFontTx/>
              <a:buNone/>
              <a:defRPr/>
            </a:pPr>
            <a:r>
              <a:rPr lang="fr-FR" sz="2400" b="1" dirty="0" smtClean="0">
                <a:ea typeface="ＭＳ Ｐゴシック" pitchFamily="34" charset="-128"/>
              </a:rPr>
              <a:t>Le libellé de la variable (on peut prendre même la question posée), la nature de la variable (numérique, texte, date, etc.), si nécessaire les valeurs prises par la variable (les codes des réponses).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body" idx="1"/>
          </p:nvPr>
        </p:nvSpPr>
        <p:spPr>
          <a:xfrm>
            <a:off x="457200" y="404813"/>
            <a:ext cx="8229600" cy="5595937"/>
          </a:xfrm>
        </p:spPr>
        <p:txBody>
          <a:bodyPr/>
          <a:lstStyle/>
          <a:p>
            <a:pPr eaLnBrk="1" hangingPunct="1">
              <a:lnSpc>
                <a:spcPct val="135000"/>
              </a:lnSpc>
              <a:spcBef>
                <a:spcPct val="0"/>
              </a:spcBef>
              <a:buFontTx/>
              <a:buNone/>
            </a:pPr>
            <a:r>
              <a:rPr lang="fr-FR" b="1" dirty="0" smtClean="0">
                <a:solidFill>
                  <a:srgbClr val="FF0000"/>
                </a:solidFill>
                <a:ea typeface="ＭＳ Ｐゴシック" pitchFamily="34" charset="-128"/>
                <a:cs typeface="Arial" charset="0"/>
              </a:rPr>
              <a:t>5. </a:t>
            </a:r>
            <a:r>
              <a:rPr lang="fr-FR" b="1" dirty="0" smtClean="0">
                <a:ea typeface="ＭＳ Ｐゴシック" pitchFamily="34" charset="-128"/>
                <a:cs typeface="Arial" charset="0"/>
              </a:rPr>
              <a:t> </a:t>
            </a:r>
            <a:r>
              <a:rPr lang="fr-FR" b="1" dirty="0" smtClean="0">
                <a:solidFill>
                  <a:srgbClr val="0033CC"/>
                </a:solidFill>
                <a:ea typeface="ＭＳ Ｐゴシック" pitchFamily="34" charset="-128"/>
                <a:cs typeface="Arial" charset="0"/>
              </a:rPr>
              <a:t>Les phases d’une enquête</a:t>
            </a:r>
            <a:endParaRPr lang="fr-FR" dirty="0" smtClean="0">
              <a:solidFill>
                <a:srgbClr val="0033CC"/>
              </a:solidFill>
              <a:ea typeface="ＭＳ Ｐゴシック" pitchFamily="34" charset="-128"/>
            </a:endParaRPr>
          </a:p>
          <a:p>
            <a:pPr eaLnBrk="1" hangingPunct="1">
              <a:lnSpc>
                <a:spcPct val="135000"/>
              </a:lnSpc>
              <a:spcBef>
                <a:spcPct val="0"/>
              </a:spcBef>
              <a:spcAft>
                <a:spcPts val="1800"/>
              </a:spcAft>
              <a:buFontTx/>
              <a:buNone/>
            </a:pPr>
            <a:r>
              <a:rPr lang="fr-FR" b="1" dirty="0" smtClean="0">
                <a:solidFill>
                  <a:srgbClr val="FF0000"/>
                </a:solidFill>
                <a:ea typeface="ＭＳ Ｐゴシック" pitchFamily="34" charset="-128"/>
              </a:rPr>
              <a:t>Les difficultés que l’on peut rencontrer</a:t>
            </a:r>
          </a:p>
          <a:p>
            <a:pPr eaLnBrk="1" hangingPunct="1">
              <a:lnSpc>
                <a:spcPts val="3500"/>
              </a:lnSpc>
              <a:spcBef>
                <a:spcPct val="0"/>
              </a:spcBef>
              <a:spcAft>
                <a:spcPts val="1200"/>
              </a:spcAft>
            </a:pPr>
            <a:r>
              <a:rPr lang="fr-FR" sz="2400" b="1" dirty="0" smtClean="0">
                <a:ea typeface="ＭＳ Ｐゴシック" pitchFamily="34" charset="-128"/>
              </a:rPr>
              <a:t>La contrainte budgétaire</a:t>
            </a:r>
          </a:p>
          <a:p>
            <a:pPr eaLnBrk="1" hangingPunct="1">
              <a:lnSpc>
                <a:spcPts val="3500"/>
              </a:lnSpc>
              <a:spcBef>
                <a:spcPct val="0"/>
              </a:spcBef>
              <a:spcAft>
                <a:spcPts val="1200"/>
              </a:spcAft>
            </a:pPr>
            <a:r>
              <a:rPr lang="fr-FR" sz="2400" b="1" dirty="0" smtClean="0">
                <a:ea typeface="ＭＳ Ｐゴシック" pitchFamily="34" charset="-128"/>
              </a:rPr>
              <a:t>La contrainte de temps</a:t>
            </a:r>
          </a:p>
          <a:p>
            <a:pPr eaLnBrk="1" hangingPunct="1">
              <a:lnSpc>
                <a:spcPts val="3500"/>
              </a:lnSpc>
              <a:spcBef>
                <a:spcPct val="0"/>
              </a:spcBef>
              <a:spcAft>
                <a:spcPts val="1200"/>
              </a:spcAft>
            </a:pPr>
            <a:r>
              <a:rPr lang="fr-FR" sz="2400" b="1" dirty="0" smtClean="0">
                <a:ea typeface="ＭＳ Ｐゴシック" pitchFamily="34" charset="-128"/>
              </a:rPr>
              <a:t>Les ressources matérielles et humaines qualifiées.</a:t>
            </a:r>
          </a:p>
          <a:p>
            <a:pPr eaLnBrk="1" hangingPunct="1">
              <a:lnSpc>
                <a:spcPts val="3500"/>
              </a:lnSpc>
              <a:spcBef>
                <a:spcPct val="0"/>
              </a:spcBef>
              <a:spcAft>
                <a:spcPts val="1200"/>
              </a:spcAft>
            </a:pPr>
            <a:r>
              <a:rPr lang="fr-FR" sz="2400" b="1" dirty="0" smtClean="0">
                <a:ea typeface="ＭＳ Ｐゴシック" pitchFamily="34" charset="-128"/>
              </a:rPr>
              <a:t>Accès aux lieux géographiques</a:t>
            </a:r>
          </a:p>
          <a:p>
            <a:pPr eaLnBrk="1" hangingPunct="1">
              <a:lnSpc>
                <a:spcPts val="3500"/>
              </a:lnSpc>
              <a:spcBef>
                <a:spcPct val="0"/>
              </a:spcBef>
              <a:spcAft>
                <a:spcPts val="1200"/>
              </a:spcAft>
            </a:pPr>
            <a:r>
              <a:rPr lang="fr-FR" sz="2400" b="1" dirty="0" smtClean="0">
                <a:ea typeface="ＭＳ Ｐゴシック" pitchFamily="34" charset="-128"/>
              </a:rPr>
              <a:t>Les questions sensibles et l’effet enquêteur très élevé.</a:t>
            </a:r>
          </a:p>
          <a:p>
            <a:pPr eaLnBrk="1" hangingPunct="1">
              <a:lnSpc>
                <a:spcPct val="135000"/>
              </a:lnSpc>
              <a:spcBef>
                <a:spcPct val="0"/>
              </a:spcBef>
              <a:buFontTx/>
              <a:buNone/>
            </a:pPr>
            <a:endParaRPr lang="fr-FR" sz="2400"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2" fill="hold" grpId="0" nodeType="with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335875">
                                            <p:txEl>
                                              <p:pRg st="1" end="1"/>
                                            </p:txEl>
                                          </p:spTgt>
                                        </p:tgtEl>
                                        <p:attrNameLst>
                                          <p:attrName>style.visibility</p:attrName>
                                        </p:attrNameLst>
                                      </p:cBhvr>
                                      <p:to>
                                        <p:strVal val="visible"/>
                                      </p:to>
                                    </p:set>
                                    <p:anim calcmode="lin" valueType="num">
                                      <p:cBhvr additive="base">
                                        <p:cTn id="13" dur="500" fill="hold"/>
                                        <p:tgtEl>
                                          <p:spTgt spid="3358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5875">
                                            <p:txEl>
                                              <p:pRg st="1" end="1"/>
                                            </p:txEl>
                                          </p:spTgt>
                                        </p:tgtEl>
                                        <p:attrNameLst>
                                          <p:attrName>ppt_y</p:attrName>
                                        </p:attrNameLst>
                                      </p:cBhvr>
                                      <p:tavLst>
                                        <p:tav tm="0">
                                          <p:val>
                                            <p:strVal val="#ppt_y"/>
                                          </p:val>
                                        </p:tav>
                                        <p:tav tm="100000">
                                          <p:val>
                                            <p:strVal val="#ppt_y"/>
                                          </p:val>
                                        </p:tav>
                                      </p:tavLst>
                                    </p:anim>
                                  </p:childTnLst>
                                </p:cTn>
                              </p:par>
                              <p:par>
                                <p:cTn id="15" presetID="7" presetClass="entr" presetSubtype="2" fill="hold" grpId="0" nodeType="with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 calcmode="lin" valueType="num">
                                      <p:cBhvr additive="base">
                                        <p:cTn id="17" dur="500" fill="hold"/>
                                        <p:tgtEl>
                                          <p:spTgt spid="3358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35875">
                                            <p:txEl>
                                              <p:pRg st="2" end="2"/>
                                            </p:txEl>
                                          </p:spTgt>
                                        </p:tgtEl>
                                        <p:attrNameLst>
                                          <p:attrName>ppt_y</p:attrName>
                                        </p:attrNameLst>
                                      </p:cBhvr>
                                      <p:tavLst>
                                        <p:tav tm="0">
                                          <p:val>
                                            <p:strVal val="#ppt_y"/>
                                          </p:val>
                                        </p:tav>
                                        <p:tav tm="100000">
                                          <p:val>
                                            <p:strVal val="#ppt_y"/>
                                          </p:val>
                                        </p:tav>
                                      </p:tavLst>
                                    </p:anim>
                                  </p:childTnLst>
                                </p:cTn>
                              </p:par>
                              <p:par>
                                <p:cTn id="19" presetID="7" presetClass="entr" presetSubtype="2" fill="hold" grpId="0" nodeType="withEffect">
                                  <p:stCondLst>
                                    <p:cond delay="0"/>
                                  </p:stCondLst>
                                  <p:childTnLst>
                                    <p:set>
                                      <p:cBhvr>
                                        <p:cTn id="20" dur="1" fill="hold">
                                          <p:stCondLst>
                                            <p:cond delay="0"/>
                                          </p:stCondLst>
                                        </p:cTn>
                                        <p:tgtEl>
                                          <p:spTgt spid="335875">
                                            <p:txEl>
                                              <p:pRg st="3" end="3"/>
                                            </p:txEl>
                                          </p:spTgt>
                                        </p:tgtEl>
                                        <p:attrNameLst>
                                          <p:attrName>style.visibility</p:attrName>
                                        </p:attrNameLst>
                                      </p:cBhvr>
                                      <p:to>
                                        <p:strVal val="visible"/>
                                      </p:to>
                                    </p:set>
                                    <p:anim calcmode="lin" valueType="num">
                                      <p:cBhvr additive="base">
                                        <p:cTn id="21" dur="500" fill="hold"/>
                                        <p:tgtEl>
                                          <p:spTgt spid="33587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35875">
                                            <p:txEl>
                                              <p:pRg st="3" end="3"/>
                                            </p:txEl>
                                          </p:spTgt>
                                        </p:tgtEl>
                                        <p:attrNameLst>
                                          <p:attrName>ppt_y</p:attrName>
                                        </p:attrNameLst>
                                      </p:cBhvr>
                                      <p:tavLst>
                                        <p:tav tm="0">
                                          <p:val>
                                            <p:strVal val="#ppt_y"/>
                                          </p:val>
                                        </p:tav>
                                        <p:tav tm="100000">
                                          <p:val>
                                            <p:strVal val="#ppt_y"/>
                                          </p:val>
                                        </p:tav>
                                      </p:tavLst>
                                    </p:anim>
                                  </p:childTnLst>
                                </p:cTn>
                              </p:par>
                              <p:par>
                                <p:cTn id="23" presetID="7" presetClass="entr" presetSubtype="2" fill="hold" grpId="0" nodeType="withEffect">
                                  <p:stCondLst>
                                    <p:cond delay="0"/>
                                  </p:stCondLst>
                                  <p:childTnLst>
                                    <p:set>
                                      <p:cBhvr>
                                        <p:cTn id="24" dur="1" fill="hold">
                                          <p:stCondLst>
                                            <p:cond delay="0"/>
                                          </p:stCondLst>
                                        </p:cTn>
                                        <p:tgtEl>
                                          <p:spTgt spid="335875">
                                            <p:txEl>
                                              <p:pRg st="4" end="4"/>
                                            </p:txEl>
                                          </p:spTgt>
                                        </p:tgtEl>
                                        <p:attrNameLst>
                                          <p:attrName>style.visibility</p:attrName>
                                        </p:attrNameLst>
                                      </p:cBhvr>
                                      <p:to>
                                        <p:strVal val="visible"/>
                                      </p:to>
                                    </p:set>
                                    <p:anim calcmode="lin" valueType="num">
                                      <p:cBhvr additive="base">
                                        <p:cTn id="25" dur="500" fill="hold"/>
                                        <p:tgtEl>
                                          <p:spTgt spid="33587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5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335875">
                                            <p:txEl>
                                              <p:pRg st="5" end="5"/>
                                            </p:txEl>
                                          </p:spTgt>
                                        </p:tgtEl>
                                        <p:attrNameLst>
                                          <p:attrName>style.visibility</p:attrName>
                                        </p:attrNameLst>
                                      </p:cBhvr>
                                      <p:to>
                                        <p:strVal val="visible"/>
                                      </p:to>
                                    </p:set>
                                    <p:anim calcmode="lin" valueType="num">
                                      <p:cBhvr additive="base">
                                        <p:cTn id="31" dur="500" fill="hold"/>
                                        <p:tgtEl>
                                          <p:spTgt spid="33587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358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2" fill="hold" grpId="0" nodeType="clickEffect">
                                  <p:stCondLst>
                                    <p:cond delay="0"/>
                                  </p:stCondLst>
                                  <p:childTnLst>
                                    <p:set>
                                      <p:cBhvr>
                                        <p:cTn id="36" dur="1" fill="hold">
                                          <p:stCondLst>
                                            <p:cond delay="0"/>
                                          </p:stCondLst>
                                        </p:cTn>
                                        <p:tgtEl>
                                          <p:spTgt spid="335875">
                                            <p:txEl>
                                              <p:pRg st="6" end="6"/>
                                            </p:txEl>
                                          </p:spTgt>
                                        </p:tgtEl>
                                        <p:attrNameLst>
                                          <p:attrName>style.visibility</p:attrName>
                                        </p:attrNameLst>
                                      </p:cBhvr>
                                      <p:to>
                                        <p:strVal val="visible"/>
                                      </p:to>
                                    </p:set>
                                    <p:anim calcmode="lin" valueType="num">
                                      <p:cBhvr additive="base">
                                        <p:cTn id="37" dur="500" fill="hold"/>
                                        <p:tgtEl>
                                          <p:spTgt spid="33587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358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a:xfrm>
            <a:off x="457200" y="274638"/>
            <a:ext cx="8229600" cy="654050"/>
          </a:xfrm>
        </p:spPr>
        <p:txBody>
          <a:bodyPr/>
          <a:lstStyle/>
          <a:p>
            <a:pPr algn="l"/>
            <a:r>
              <a:rPr lang="fr-FR" sz="2000" b="1" dirty="0" smtClean="0">
                <a:ea typeface="ＭＳ Ｐゴシック" pitchFamily="34" charset="-128"/>
              </a:rPr>
              <a:t/>
            </a:r>
            <a:br>
              <a:rPr lang="fr-FR" sz="2000" b="1" dirty="0" smtClean="0">
                <a:ea typeface="ＭＳ Ｐゴシック" pitchFamily="34" charset="-128"/>
              </a:rPr>
            </a:br>
            <a:r>
              <a:rPr lang="fr-FR" sz="2000" b="1" dirty="0" smtClean="0">
                <a:ea typeface="ＭＳ Ｐゴシック" pitchFamily="34" charset="-128"/>
              </a:rPr>
              <a:t/>
            </a:r>
            <a:br>
              <a:rPr lang="fr-FR" sz="2000" b="1" dirty="0" smtClean="0">
                <a:ea typeface="ＭＳ Ｐゴシック" pitchFamily="34" charset="-128"/>
              </a:rPr>
            </a:br>
            <a:r>
              <a:rPr lang="fr-FR" sz="2400" b="1" dirty="0" smtClean="0">
                <a:solidFill>
                  <a:srgbClr val="FF0000"/>
                </a:solidFill>
                <a:ea typeface="ＭＳ Ｐゴシック" pitchFamily="34" charset="-128"/>
                <a:cs typeface="Arial" charset="0"/>
              </a:rPr>
              <a:t>5.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phases d’une enquête</a:t>
            </a:r>
            <a:br>
              <a:rPr lang="fr-FR" sz="2400" b="1" dirty="0" smtClean="0">
                <a:solidFill>
                  <a:srgbClr val="0033CC"/>
                </a:solidFill>
                <a:ea typeface="ＭＳ Ｐゴシック" pitchFamily="34" charset="-128"/>
                <a:cs typeface="Arial" charset="0"/>
              </a:rPr>
            </a:br>
            <a:r>
              <a:rPr lang="fr-FR" sz="2400" b="1" dirty="0" smtClean="0">
                <a:solidFill>
                  <a:srgbClr val="FF3300"/>
                </a:solidFill>
                <a:ea typeface="ＭＳ Ｐゴシック" pitchFamily="34" charset="-128"/>
              </a:rPr>
              <a:t/>
            </a:r>
            <a:br>
              <a:rPr lang="fr-FR" sz="2400" b="1" dirty="0" smtClean="0">
                <a:solidFill>
                  <a:srgbClr val="FF3300"/>
                </a:solidFill>
                <a:ea typeface="ＭＳ Ｐゴシック" pitchFamily="34" charset="-128"/>
              </a:rPr>
            </a:br>
            <a:endParaRPr lang="fr-FR" sz="2400" dirty="0" smtClean="0">
              <a:solidFill>
                <a:srgbClr val="FF3300"/>
              </a:solidFill>
              <a:ea typeface="ＭＳ Ｐゴシック" pitchFamily="34" charset="-128"/>
            </a:endParaRPr>
          </a:p>
        </p:txBody>
      </p:sp>
      <p:sp>
        <p:nvSpPr>
          <p:cNvPr id="52227" name="Espace réservé du contenu 2"/>
          <p:cNvSpPr>
            <a:spLocks noGrp="1"/>
          </p:cNvSpPr>
          <p:nvPr>
            <p:ph idx="1"/>
          </p:nvPr>
        </p:nvSpPr>
        <p:spPr>
          <a:xfrm>
            <a:off x="457200" y="1196975"/>
            <a:ext cx="8002588" cy="3816350"/>
          </a:xfrm>
        </p:spPr>
        <p:txBody>
          <a:bodyPr/>
          <a:lstStyle/>
          <a:p>
            <a:pPr eaLnBrk="1" hangingPunct="1">
              <a:lnSpc>
                <a:spcPts val="3500"/>
              </a:lnSpc>
              <a:spcBef>
                <a:spcPct val="0"/>
              </a:spcBef>
              <a:spcAft>
                <a:spcPts val="2400"/>
              </a:spcAft>
              <a:buFontTx/>
              <a:buNone/>
            </a:pPr>
            <a:r>
              <a:rPr lang="fr-FR" sz="2200" b="1" smtClean="0">
                <a:solidFill>
                  <a:srgbClr val="FF3300"/>
                </a:solidFill>
                <a:ea typeface="ＭＳ Ｐゴシック" pitchFamily="34" charset="-128"/>
              </a:rPr>
              <a:t>Les « enquêtes » peuvent être divisées en trois étapes:</a:t>
            </a:r>
            <a:endParaRPr lang="fr-FR" sz="2200" b="1" smtClean="0">
              <a:ea typeface="ＭＳ Ｐゴシック" pitchFamily="34" charset="-128"/>
            </a:endParaRPr>
          </a:p>
          <a:p>
            <a:pPr eaLnBrk="1" hangingPunct="1">
              <a:lnSpc>
                <a:spcPts val="3500"/>
              </a:lnSpc>
              <a:spcBef>
                <a:spcPct val="0"/>
              </a:spcBef>
              <a:spcAft>
                <a:spcPts val="1800"/>
              </a:spcAft>
            </a:pPr>
            <a:r>
              <a:rPr lang="fr-FR" sz="2400" b="1" smtClean="0">
                <a:ea typeface="ＭＳ Ｐゴシック" pitchFamily="34" charset="-128"/>
              </a:rPr>
              <a:t>La phase de conception</a:t>
            </a:r>
          </a:p>
          <a:p>
            <a:pPr eaLnBrk="1" hangingPunct="1">
              <a:lnSpc>
                <a:spcPts val="3500"/>
              </a:lnSpc>
              <a:spcBef>
                <a:spcPct val="0"/>
              </a:spcBef>
              <a:spcAft>
                <a:spcPts val="1800"/>
              </a:spcAft>
            </a:pPr>
            <a:r>
              <a:rPr lang="fr-FR" sz="2400" b="1" smtClean="0">
                <a:ea typeface="ＭＳ Ｐゴシック" pitchFamily="34" charset="-128"/>
              </a:rPr>
              <a:t>La phase terrain et la saisie</a:t>
            </a:r>
          </a:p>
          <a:p>
            <a:pPr eaLnBrk="1" hangingPunct="1">
              <a:lnSpc>
                <a:spcPts val="3500"/>
              </a:lnSpc>
              <a:spcBef>
                <a:spcPct val="0"/>
              </a:spcBef>
              <a:spcAft>
                <a:spcPts val="1800"/>
              </a:spcAft>
            </a:pPr>
            <a:r>
              <a:rPr lang="fr-FR" sz="2400" b="1" smtClean="0">
                <a:ea typeface="ＭＳ Ｐゴシック" pitchFamily="34" charset="-128"/>
              </a:rPr>
              <a:t>La phase d’analyse</a:t>
            </a:r>
          </a:p>
          <a:p>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ctrTitle"/>
          </p:nvPr>
        </p:nvSpPr>
        <p:spPr>
          <a:xfrm>
            <a:off x="395288" y="214313"/>
            <a:ext cx="7462837" cy="92868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solidFill>
                <a:srgbClr val="FF0000"/>
              </a:solidFill>
              <a:ea typeface="ＭＳ Ｐゴシック" pitchFamily="34" charset="-128"/>
            </a:endParaRPr>
          </a:p>
        </p:txBody>
      </p:sp>
      <p:sp>
        <p:nvSpPr>
          <p:cNvPr id="72707" name="Sous-titre 2"/>
          <p:cNvSpPr>
            <a:spLocks noGrp="1"/>
          </p:cNvSpPr>
          <p:nvPr>
            <p:ph type="subTitle" idx="1"/>
          </p:nvPr>
        </p:nvSpPr>
        <p:spPr>
          <a:xfrm>
            <a:off x="428625" y="1143000"/>
            <a:ext cx="8464550" cy="5214938"/>
          </a:xfrm>
        </p:spPr>
        <p:txBody>
          <a:bodyPr/>
          <a:lstStyle/>
          <a:p>
            <a:pPr marL="177800" indent="-177800" algn="just">
              <a:lnSpc>
                <a:spcPct val="150000"/>
              </a:lnSpc>
              <a:spcBef>
                <a:spcPct val="0"/>
              </a:spcBef>
              <a:spcAft>
                <a:spcPts val="1800"/>
              </a:spcAft>
              <a:defRPr/>
            </a:pPr>
            <a:r>
              <a:rPr lang="fr-FR" sz="2400" b="1" dirty="0" smtClean="0">
                <a:solidFill>
                  <a:srgbClr val="FF0000"/>
                </a:solidFill>
                <a:ea typeface="ＭＳ Ｐゴシック" pitchFamily="34" charset="-128"/>
              </a:rPr>
              <a:t>a. La phase de conception</a:t>
            </a:r>
            <a:endParaRPr lang="fr-FR" sz="2400" dirty="0" smtClean="0">
              <a:ea typeface="ＭＳ Ｐゴシック" pitchFamily="34" charset="-128"/>
            </a:endParaRP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Bien poser le problème que vous compter résoudre (voir le </a:t>
            </a:r>
            <a:r>
              <a:rPr lang="fr-FR" sz="2400" b="1" dirty="0" err="1" smtClean="0">
                <a:ea typeface="ＭＳ Ｐゴシック" pitchFamily="34" charset="-128"/>
              </a:rPr>
              <a:t>TDR</a:t>
            </a:r>
            <a:r>
              <a:rPr lang="fr-FR" sz="2400" b="1" dirty="0" smtClean="0">
                <a:ea typeface="ＭＳ Ｐゴシック" pitchFamily="34" charset="-128"/>
              </a:rPr>
              <a:t> –Termes De Références-).</a:t>
            </a: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 Faire l’échantillonnage: combien d’individus statistiques enquêter? comment choisir ces individus?</a:t>
            </a:r>
          </a:p>
          <a:p>
            <a:pPr marL="177800" indent="-177800" algn="l">
              <a:lnSpc>
                <a:spcPts val="3500"/>
              </a:lnSpc>
              <a:spcBef>
                <a:spcPct val="0"/>
              </a:spcBef>
              <a:spcAft>
                <a:spcPts val="1200"/>
              </a:spcAft>
              <a:buFont typeface="Wingdings" pitchFamily="2" charset="2"/>
              <a:buChar char="v"/>
              <a:defRPr/>
            </a:pPr>
            <a:r>
              <a:rPr lang="fr-FR" sz="2400" b="1" dirty="0" smtClean="0">
                <a:ea typeface="ＭＳ Ｐゴシック" pitchFamily="34" charset="-128"/>
              </a:rPr>
              <a:t> Recenser dans un tableau l’ensemble des indicateurs que l’on souhaite avoir à la fin de cette enquête (d’où la cohérence entre questionnaire et les </a:t>
            </a:r>
            <a:r>
              <a:rPr lang="fr-FR" sz="2400" b="1" dirty="0" err="1" smtClean="0">
                <a:ea typeface="ＭＳ Ｐゴシック" pitchFamily="34" charset="-128"/>
              </a:rPr>
              <a:t>TDR</a:t>
            </a:r>
            <a:r>
              <a:rPr lang="fr-FR" sz="2400" b="1" dirty="0" smtClean="0">
                <a:ea typeface="ＭＳ Ｐゴシック" pitchFamily="34" charset="-128"/>
              </a:rPr>
              <a:t>).</a:t>
            </a:r>
          </a:p>
          <a:p>
            <a:pPr algn="l">
              <a:lnSpc>
                <a:spcPct val="150000"/>
              </a:lnSpc>
              <a:spcBef>
                <a:spcPct val="0"/>
              </a:spcBef>
              <a:defRPr/>
            </a:pPr>
            <a:endParaRPr lang="fr-FR" sz="20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457200" y="274638"/>
            <a:ext cx="5770563" cy="850900"/>
          </a:xfrm>
        </p:spPr>
        <p:txBody>
          <a:bodyPr/>
          <a:lstStyle/>
          <a:p>
            <a:pPr algn="l"/>
            <a:r>
              <a:rPr lang="fr-FR" sz="2400" b="1" dirty="0" smtClean="0">
                <a:solidFill>
                  <a:srgbClr val="FF0000"/>
                </a:solidFill>
                <a:ea typeface="ＭＳ Ｐゴシック" pitchFamily="34" charset="-128"/>
                <a:cs typeface="Arial" charset="0"/>
              </a:rPr>
              <a:t>5. </a:t>
            </a:r>
            <a:r>
              <a:rPr lang="fr-FR" sz="2400" b="1" dirty="0" smtClean="0">
                <a:ea typeface="ＭＳ Ｐゴシック" pitchFamily="34" charset="-128"/>
                <a:cs typeface="Arial" charset="0"/>
              </a:rPr>
              <a:t> </a:t>
            </a:r>
            <a:r>
              <a:rPr lang="fr-FR" sz="2400" b="1" dirty="0" smtClean="0">
                <a:solidFill>
                  <a:srgbClr val="0033CC"/>
                </a:solidFill>
                <a:ea typeface="ＭＳ Ｐゴシック" pitchFamily="34" charset="-128"/>
                <a:cs typeface="Arial" charset="0"/>
              </a:rPr>
              <a:t>Les phases d’une enquête</a:t>
            </a:r>
            <a:endParaRPr lang="fr-FR" sz="2400" dirty="0" smtClean="0">
              <a:ea typeface="ＭＳ Ｐゴシック" pitchFamily="34" charset="-128"/>
            </a:endParaRPr>
          </a:p>
        </p:txBody>
      </p:sp>
      <p:sp>
        <p:nvSpPr>
          <p:cNvPr id="54275" name="Espace réservé du contenu 2"/>
          <p:cNvSpPr>
            <a:spLocks noGrp="1"/>
          </p:cNvSpPr>
          <p:nvPr>
            <p:ph idx="1"/>
          </p:nvPr>
        </p:nvSpPr>
        <p:spPr>
          <a:xfrm>
            <a:off x="457200" y="1196975"/>
            <a:ext cx="8229600" cy="4875213"/>
          </a:xfrm>
        </p:spPr>
        <p:txBody>
          <a:bodyPr/>
          <a:lstStyle/>
          <a:p>
            <a:pPr>
              <a:lnSpc>
                <a:spcPct val="150000"/>
              </a:lnSpc>
              <a:spcBef>
                <a:spcPct val="0"/>
              </a:spcBef>
              <a:spcAft>
                <a:spcPts val="1200"/>
              </a:spcAft>
              <a:buFontTx/>
              <a:buNone/>
            </a:pPr>
            <a:r>
              <a:rPr lang="fr-FR" sz="2400" b="1" smtClean="0">
                <a:solidFill>
                  <a:srgbClr val="FF0000"/>
                </a:solidFill>
                <a:ea typeface="ＭＳ Ｐゴシック" pitchFamily="34" charset="-128"/>
              </a:rPr>
              <a:t>a. La phase de conception</a:t>
            </a:r>
            <a:endParaRPr lang="fr-FR" sz="2400" b="1" smtClean="0">
              <a:ea typeface="ＭＳ Ｐゴシック" pitchFamily="34" charset="-128"/>
            </a:endParaRPr>
          </a:p>
          <a:p>
            <a:pPr>
              <a:lnSpc>
                <a:spcPts val="3500"/>
              </a:lnSpc>
              <a:spcBef>
                <a:spcPct val="0"/>
              </a:spcBef>
              <a:spcAft>
                <a:spcPts val="1200"/>
              </a:spcAft>
              <a:buFont typeface="Wingdings" pitchFamily="2" charset="2"/>
              <a:buChar char="v"/>
            </a:pPr>
            <a:r>
              <a:rPr lang="fr-FR" sz="2400" b="1" smtClean="0">
                <a:ea typeface="ＭＳ Ｐゴシック" pitchFamily="34" charset="-128"/>
              </a:rPr>
              <a:t>Bien formuler les questions.</a:t>
            </a:r>
          </a:p>
          <a:p>
            <a:pPr>
              <a:lnSpc>
                <a:spcPts val="3500"/>
              </a:lnSpc>
              <a:spcBef>
                <a:spcPct val="0"/>
              </a:spcBef>
              <a:spcAft>
                <a:spcPts val="1200"/>
              </a:spcAft>
              <a:buFont typeface="Wingdings" pitchFamily="2" charset="2"/>
              <a:buChar char="v"/>
            </a:pPr>
            <a:r>
              <a:rPr lang="fr-FR" sz="2400" b="1" smtClean="0">
                <a:ea typeface="ＭＳ Ｐゴシック" pitchFamily="34" charset="-128"/>
              </a:rPr>
              <a:t>On peut avoir plusieurs questionnaires pour la même enquête (questionnaire individus, ménages, village).</a:t>
            </a:r>
          </a:p>
          <a:p>
            <a:pPr>
              <a:lnSpc>
                <a:spcPts val="3500"/>
              </a:lnSpc>
              <a:spcBef>
                <a:spcPct val="0"/>
              </a:spcBef>
              <a:spcAft>
                <a:spcPts val="1200"/>
              </a:spcAft>
              <a:buFont typeface="Wingdings" pitchFamily="2" charset="2"/>
              <a:buChar char="v"/>
            </a:pPr>
            <a:r>
              <a:rPr lang="fr-FR" sz="2400" b="1" smtClean="0">
                <a:ea typeface="ＭＳ Ｐゴシック" pitchFamily="34" charset="-128"/>
              </a:rPr>
              <a:t> Tenir compte des réalités de terrain (donc prévoir déjà des difficultés et cas de refus).</a:t>
            </a:r>
          </a:p>
          <a:p>
            <a:pPr>
              <a:lnSpc>
                <a:spcPts val="3500"/>
              </a:lnSpc>
              <a:spcBef>
                <a:spcPct val="0"/>
              </a:spcBef>
              <a:spcAft>
                <a:spcPts val="1200"/>
              </a:spcAft>
              <a:buFont typeface="Wingdings" pitchFamily="2" charset="2"/>
              <a:buChar char="v"/>
            </a:pPr>
            <a:r>
              <a:rPr lang="fr-FR" sz="2400" b="1" smtClean="0">
                <a:ea typeface="ＭＳ Ｐゴシック" pitchFamily="34" charset="-128"/>
              </a:rPr>
              <a:t>Le budget.  </a:t>
            </a:r>
          </a:p>
          <a:p>
            <a:pPr>
              <a:buFontTx/>
              <a:buNone/>
            </a:pPr>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a:xfrm>
            <a:off x="457200" y="274638"/>
            <a:ext cx="8229600" cy="725487"/>
          </a:xfrm>
        </p:spPr>
        <p:txBody>
          <a:bodyPr/>
          <a:lstStyle/>
          <a:p>
            <a:pPr algn="l"/>
            <a:r>
              <a:rPr lang="fr-FR" sz="2800" b="1" dirty="0" smtClean="0">
                <a:solidFill>
                  <a:srgbClr val="FF0000"/>
                </a:solidFill>
                <a:ea typeface="ＭＳ Ｐゴシック" pitchFamily="34" charset="-128"/>
                <a:cs typeface="Arial" charset="0"/>
              </a:rPr>
              <a:t/>
            </a:r>
            <a:br>
              <a:rPr lang="fr-FR" sz="2800" b="1" dirty="0" smtClean="0">
                <a:solidFill>
                  <a:srgbClr val="FF0000"/>
                </a:solidFill>
                <a:ea typeface="ＭＳ Ｐゴシック" pitchFamily="34" charset="-128"/>
                <a:cs typeface="Arial" charset="0"/>
              </a:rPr>
            </a:br>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r>
              <a:rPr lang="fr-FR" sz="3600" b="1" dirty="0" smtClean="0">
                <a:solidFill>
                  <a:srgbClr val="0033CC"/>
                </a:solidFill>
                <a:ea typeface="ＭＳ Ｐゴシック" pitchFamily="34" charset="-128"/>
                <a:cs typeface="Arial" charset="0"/>
              </a:rPr>
              <a:t/>
            </a:r>
            <a:br>
              <a:rPr lang="fr-FR" sz="3600" b="1" dirty="0" smtClean="0">
                <a:solidFill>
                  <a:srgbClr val="0033CC"/>
                </a:solidFill>
                <a:ea typeface="ＭＳ Ｐゴシック" pitchFamily="34" charset="-128"/>
                <a:cs typeface="Arial" charset="0"/>
              </a:rPr>
            </a:br>
            <a:endParaRPr lang="fr-FR" sz="3600" b="1" dirty="0" smtClean="0">
              <a:solidFill>
                <a:srgbClr val="FF0000"/>
              </a:solidFill>
              <a:ea typeface="ＭＳ Ｐゴシック" pitchFamily="34" charset="-128"/>
            </a:endParaRPr>
          </a:p>
        </p:txBody>
      </p:sp>
      <p:sp>
        <p:nvSpPr>
          <p:cNvPr id="55299" name="Espace réservé du contenu 2"/>
          <p:cNvSpPr>
            <a:spLocks noGrp="1"/>
          </p:cNvSpPr>
          <p:nvPr>
            <p:ph idx="1"/>
          </p:nvPr>
        </p:nvSpPr>
        <p:spPr>
          <a:xfrm>
            <a:off x="457200" y="928688"/>
            <a:ext cx="8229600" cy="5286375"/>
          </a:xfrm>
        </p:spPr>
        <p:txBody>
          <a:bodyPr/>
          <a:lstStyle/>
          <a:p>
            <a:pPr algn="just">
              <a:lnSpc>
                <a:spcPts val="3500"/>
              </a:lnSpc>
              <a:spcBef>
                <a:spcPct val="0"/>
              </a:spcBef>
              <a:spcAft>
                <a:spcPts val="1200"/>
              </a:spcAft>
              <a:buFontTx/>
              <a:buNone/>
            </a:pPr>
            <a:r>
              <a:rPr lang="fr-FR" sz="2400" b="1" smtClean="0">
                <a:solidFill>
                  <a:srgbClr val="FF0000"/>
                </a:solidFill>
                <a:ea typeface="ＭＳ Ｐゴシック" pitchFamily="34" charset="-128"/>
              </a:rPr>
              <a:t>a. La phase de conception, formation des enquêteurs</a:t>
            </a:r>
            <a:endParaRPr lang="fr-FR" sz="2400" b="1" smtClean="0">
              <a:ea typeface="ＭＳ Ｐゴシック" pitchFamily="34" charset="-128"/>
            </a:endParaRPr>
          </a:p>
          <a:p>
            <a:pPr algn="just">
              <a:lnSpc>
                <a:spcPts val="3500"/>
              </a:lnSpc>
              <a:spcBef>
                <a:spcPct val="0"/>
              </a:spcBef>
              <a:spcAft>
                <a:spcPts val="1200"/>
              </a:spcAft>
            </a:pPr>
            <a:r>
              <a:rPr lang="fr-FR" sz="2400" b="1" smtClean="0">
                <a:ea typeface="ＭＳ Ｐゴシック" pitchFamily="34" charset="-128"/>
              </a:rPr>
              <a:t>Recruter des enquêteurs et superviseurs. Le critère de sélection doit être objectif (éviter carrément les liens de parenté)!</a:t>
            </a:r>
          </a:p>
          <a:p>
            <a:pPr algn="just">
              <a:lnSpc>
                <a:spcPts val="3500"/>
              </a:lnSpc>
              <a:spcBef>
                <a:spcPct val="0"/>
              </a:spcBef>
              <a:spcAft>
                <a:spcPts val="1200"/>
              </a:spcAft>
            </a:pPr>
            <a:r>
              <a:rPr lang="fr-FR" sz="2400" b="1" smtClean="0">
                <a:ea typeface="ＭＳ Ｐゴシック" pitchFamily="34" charset="-128"/>
              </a:rPr>
              <a:t>Pour de très grandes opérations on peut avoir besoin de: enquêteurs, contrôleurs, superviseurs.</a:t>
            </a:r>
          </a:p>
          <a:p>
            <a:pPr algn="just">
              <a:lnSpc>
                <a:spcPts val="3500"/>
              </a:lnSpc>
              <a:spcBef>
                <a:spcPct val="0"/>
              </a:spcBef>
              <a:spcAft>
                <a:spcPts val="1200"/>
              </a:spcAft>
            </a:pPr>
            <a:r>
              <a:rPr lang="fr-FR" sz="2400" b="1" smtClean="0">
                <a:ea typeface="ＭＳ Ｐゴシック" pitchFamily="34" charset="-128"/>
              </a:rPr>
              <a:t>Les enquêteurs doivent avoir au moins un niveau comparable au BAC et une expérience de terrain.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a:xfrm>
            <a:off x="457200" y="274638"/>
            <a:ext cx="8229600" cy="725487"/>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56323" name="Espace réservé du contenu 2"/>
          <p:cNvSpPr>
            <a:spLocks noGrp="1"/>
          </p:cNvSpPr>
          <p:nvPr>
            <p:ph idx="1"/>
          </p:nvPr>
        </p:nvSpPr>
        <p:spPr>
          <a:xfrm>
            <a:off x="457200" y="1143000"/>
            <a:ext cx="8229600" cy="4878388"/>
          </a:xfrm>
        </p:spPr>
        <p:txBody>
          <a:bodyPr/>
          <a:lstStyle/>
          <a:p>
            <a:pPr>
              <a:lnSpc>
                <a:spcPct val="150000"/>
              </a:lnSpc>
              <a:spcBef>
                <a:spcPct val="0"/>
              </a:spcBef>
              <a:spcAft>
                <a:spcPts val="1800"/>
              </a:spcAft>
              <a:buFontTx/>
              <a:buNone/>
            </a:pPr>
            <a:r>
              <a:rPr lang="fr-FR" sz="2400" b="1" smtClean="0">
                <a:solidFill>
                  <a:srgbClr val="FF0000"/>
                </a:solidFill>
                <a:ea typeface="ＭＳ Ｐゴシック" pitchFamily="34" charset="-128"/>
              </a:rPr>
              <a:t>a. La phase de conception, formation des enquêteurs</a:t>
            </a:r>
          </a:p>
          <a:p>
            <a:pPr>
              <a:lnSpc>
                <a:spcPts val="3500"/>
              </a:lnSpc>
              <a:spcBef>
                <a:spcPct val="0"/>
              </a:spcBef>
              <a:spcAft>
                <a:spcPts val="1800"/>
              </a:spcAft>
            </a:pPr>
            <a:r>
              <a:rPr lang="fr-FR" sz="2400" b="1" smtClean="0">
                <a:ea typeface="ＭＳ Ｐゴシック" pitchFamily="34" charset="-128"/>
              </a:rPr>
              <a:t>La liste finale des enquêteurs ne peut être connue qu’à la fin de la formation (les enquêteurs jugés inefficaces seront exclus) .</a:t>
            </a:r>
          </a:p>
          <a:p>
            <a:pPr>
              <a:lnSpc>
                <a:spcPts val="3500"/>
              </a:lnSpc>
              <a:spcBef>
                <a:spcPct val="0"/>
              </a:spcBef>
              <a:spcAft>
                <a:spcPts val="1800"/>
              </a:spcAft>
            </a:pPr>
            <a:r>
              <a:rPr lang="fr-FR" sz="2400" b="1" smtClean="0">
                <a:ea typeface="ＭＳ Ｐゴシック" pitchFamily="34" charset="-128"/>
              </a:rPr>
              <a:t>Différents tests doivent être effectués pour s’assurer que les enquêteurs recrutés ont le profil requis.</a:t>
            </a:r>
          </a:p>
          <a:p>
            <a:pPr>
              <a:lnSpc>
                <a:spcPts val="3500"/>
              </a:lnSpc>
              <a:spcBef>
                <a:spcPct val="0"/>
              </a:spcBef>
              <a:spcAft>
                <a:spcPts val="1800"/>
              </a:spcAft>
            </a:pPr>
            <a:r>
              <a:rPr lang="fr-FR" sz="2400" b="1" smtClean="0">
                <a:ea typeface="ＭＳ Ｐゴシック" pitchFamily="34" charset="-128"/>
              </a:rPr>
              <a:t>Tout mauvais comportement doit être sanctionné et prendre effet immédiatement.</a:t>
            </a:r>
          </a:p>
          <a:p>
            <a:endParaRPr lang="fr-FR" smtClean="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457200" y="274638"/>
            <a:ext cx="8229600" cy="868362"/>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 </a:t>
            </a:r>
            <a:endParaRPr lang="fr-FR" sz="2800" dirty="0" smtClean="0">
              <a:ea typeface="ＭＳ Ｐゴシック" pitchFamily="34" charset="-128"/>
            </a:endParaRPr>
          </a:p>
        </p:txBody>
      </p:sp>
      <p:sp>
        <p:nvSpPr>
          <p:cNvPr id="57347" name="Espace réservé du contenu 2"/>
          <p:cNvSpPr>
            <a:spLocks noGrp="1"/>
          </p:cNvSpPr>
          <p:nvPr>
            <p:ph idx="1"/>
          </p:nvPr>
        </p:nvSpPr>
        <p:spPr>
          <a:xfrm>
            <a:off x="250825" y="1196975"/>
            <a:ext cx="8435975" cy="4392613"/>
          </a:xfrm>
        </p:spPr>
        <p:txBody>
          <a:bodyPr/>
          <a:lstStyle/>
          <a:p>
            <a:pPr>
              <a:lnSpc>
                <a:spcPct val="150000"/>
              </a:lnSpc>
              <a:spcBef>
                <a:spcPct val="0"/>
              </a:spcBef>
              <a:spcAft>
                <a:spcPts val="1800"/>
              </a:spcAft>
              <a:buFontTx/>
              <a:buNone/>
            </a:pPr>
            <a:r>
              <a:rPr lang="fr-FR" sz="2400" b="1" smtClean="0">
                <a:solidFill>
                  <a:srgbClr val="FF0000"/>
                </a:solidFill>
                <a:ea typeface="ＭＳ Ｐゴシック" pitchFamily="34" charset="-128"/>
              </a:rPr>
              <a:t>a. La phase de conception, formation des enquêteurs</a:t>
            </a:r>
          </a:p>
          <a:p>
            <a:pPr>
              <a:lnSpc>
                <a:spcPct val="150000"/>
              </a:lnSpc>
              <a:spcBef>
                <a:spcPct val="0"/>
              </a:spcBef>
              <a:spcAft>
                <a:spcPts val="1800"/>
              </a:spcAft>
            </a:pPr>
            <a:r>
              <a:rPr lang="fr-FR" sz="2400" b="1" smtClean="0">
                <a:ea typeface="ＭＳ Ｐゴシック" pitchFamily="34" charset="-128"/>
              </a:rPr>
              <a:t>Souvent les enquêteurs doivent être contactés au moins une semaine avant la date de la formation.  </a:t>
            </a:r>
          </a:p>
          <a:p>
            <a:pPr>
              <a:lnSpc>
                <a:spcPct val="150000"/>
              </a:lnSpc>
              <a:spcBef>
                <a:spcPct val="0"/>
              </a:spcBef>
              <a:spcAft>
                <a:spcPts val="1800"/>
              </a:spcAft>
            </a:pPr>
            <a:r>
              <a:rPr lang="fr-FR" sz="2400" b="1" smtClean="0">
                <a:ea typeface="ＭＳ Ｐゴシック" pitchFamily="34" charset="-128"/>
              </a:rPr>
              <a:t>Remettre les questionnaires et autres docs nécessaires aux enquêteurs 2 à 3 jours en avance.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457200" y="214313"/>
            <a:ext cx="8229600" cy="857250"/>
          </a:xfrm>
        </p:spPr>
        <p:txBody>
          <a:bodyPr/>
          <a:lstStyle/>
          <a:p>
            <a:pPr algn="l"/>
            <a:r>
              <a:rPr lang="fr-FR" sz="2800" b="1" dirty="0" smtClean="0">
                <a:solidFill>
                  <a:srgbClr val="FF0000"/>
                </a:solidFill>
                <a:ea typeface="ＭＳ Ｐゴシック" pitchFamily="34" charset="-128"/>
                <a:cs typeface="Arial" charset="0"/>
              </a:rPr>
              <a:t>5. </a:t>
            </a:r>
            <a:r>
              <a:rPr lang="fr-FR" sz="2800" b="1" dirty="0" smtClean="0">
                <a:ea typeface="ＭＳ Ｐゴシック" pitchFamily="34" charset="-128"/>
                <a:cs typeface="Arial" charset="0"/>
              </a:rPr>
              <a:t> </a:t>
            </a:r>
            <a:r>
              <a:rPr lang="fr-FR" sz="2800" b="1" dirty="0" smtClean="0">
                <a:solidFill>
                  <a:srgbClr val="0033CC"/>
                </a:solidFill>
                <a:ea typeface="ＭＳ Ｐゴシック" pitchFamily="34" charset="-128"/>
                <a:cs typeface="Arial" charset="0"/>
              </a:rPr>
              <a:t>Les phases d’une enquête</a:t>
            </a:r>
            <a:endParaRPr lang="fr-FR" sz="2800" dirty="0" smtClean="0">
              <a:ea typeface="ＭＳ Ｐゴシック" pitchFamily="34" charset="-128"/>
            </a:endParaRPr>
          </a:p>
        </p:txBody>
      </p:sp>
      <p:sp>
        <p:nvSpPr>
          <p:cNvPr id="58371" name="Espace réservé du contenu 2"/>
          <p:cNvSpPr>
            <a:spLocks noGrp="1"/>
          </p:cNvSpPr>
          <p:nvPr>
            <p:ph idx="1"/>
          </p:nvPr>
        </p:nvSpPr>
        <p:spPr>
          <a:xfrm>
            <a:off x="457200" y="1143000"/>
            <a:ext cx="8229600" cy="5286375"/>
          </a:xfrm>
        </p:spPr>
        <p:txBody>
          <a:bodyPr/>
          <a:lstStyle/>
          <a:p>
            <a:pPr algn="just">
              <a:lnSpc>
                <a:spcPts val="2600"/>
              </a:lnSpc>
              <a:spcBef>
                <a:spcPct val="0"/>
              </a:spcBef>
              <a:spcAft>
                <a:spcPts val="1200"/>
              </a:spcAft>
              <a:buFontTx/>
              <a:buNone/>
            </a:pPr>
            <a:r>
              <a:rPr lang="fr-FR" sz="2400" b="1" smtClean="0">
                <a:solidFill>
                  <a:srgbClr val="FF0000"/>
                </a:solidFill>
                <a:ea typeface="ＭＳ Ｐゴシック" pitchFamily="34" charset="-128"/>
              </a:rPr>
              <a:t>a. La phase de conception, le travail des superviseurs</a:t>
            </a:r>
            <a:endParaRPr lang="fr-FR" sz="2400" b="1" smtClean="0">
              <a:ea typeface="ＭＳ Ｐゴシック" pitchFamily="34" charset="-128"/>
            </a:endParaRPr>
          </a:p>
          <a:p>
            <a:pPr algn="just">
              <a:lnSpc>
                <a:spcPts val="3000"/>
              </a:lnSpc>
              <a:spcBef>
                <a:spcPct val="0"/>
              </a:spcBef>
              <a:spcAft>
                <a:spcPts val="2400"/>
              </a:spcAft>
            </a:pPr>
            <a:r>
              <a:rPr lang="fr-FR" sz="2200" b="1" smtClean="0">
                <a:ea typeface="ＭＳ Ｐゴシック" pitchFamily="34" charset="-128"/>
              </a:rPr>
              <a:t>Les superviseurs doivent recevoir des consignes et si possible une formation sur la détection des erreurs.</a:t>
            </a:r>
          </a:p>
          <a:p>
            <a:pPr algn="just">
              <a:lnSpc>
                <a:spcPts val="3000"/>
              </a:lnSpc>
              <a:spcBef>
                <a:spcPct val="0"/>
              </a:spcBef>
              <a:spcAft>
                <a:spcPts val="2400"/>
              </a:spcAft>
            </a:pPr>
            <a:r>
              <a:rPr lang="fr-FR" sz="2200" b="1" smtClean="0">
                <a:ea typeface="ＭＳ Ｐゴシック" pitchFamily="34" charset="-128"/>
              </a:rPr>
              <a:t>Chaque superviseur s’occupera d’un groupe de 3 à 6 enquêteurs.</a:t>
            </a:r>
          </a:p>
          <a:p>
            <a:pPr algn="just">
              <a:lnSpc>
                <a:spcPts val="3000"/>
              </a:lnSpc>
              <a:spcBef>
                <a:spcPct val="0"/>
              </a:spcBef>
              <a:spcAft>
                <a:spcPts val="2400"/>
              </a:spcAft>
            </a:pPr>
            <a:r>
              <a:rPr lang="fr-FR" sz="2200" b="1" smtClean="0">
                <a:ea typeface="ＭＳ Ｐゴシック" pitchFamily="34" charset="-128"/>
              </a:rPr>
              <a:t>Les superviseurs participeront à x% de l’enquête et feront un cas de retour de terrain pour y% de l’enquête.</a:t>
            </a:r>
          </a:p>
          <a:p>
            <a:pPr algn="just">
              <a:lnSpc>
                <a:spcPts val="3000"/>
              </a:lnSpc>
              <a:spcBef>
                <a:spcPct val="0"/>
              </a:spcBef>
              <a:spcAft>
                <a:spcPts val="2400"/>
              </a:spcAft>
            </a:pPr>
            <a:r>
              <a:rPr lang="fr-FR" sz="2200" b="1" smtClean="0">
                <a:ea typeface="ＭＳ Ｐゴシック" pitchFamily="34" charset="-128"/>
              </a:rPr>
              <a:t>Le superviseur doit vérifier la qualité des questionnaires remplis (surtout les premiers questionnaires)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a:xfrm>
            <a:off x="457200" y="274638"/>
            <a:ext cx="8229600" cy="796925"/>
          </a:xfrm>
        </p:spPr>
        <p:txBody>
          <a:bodyPr/>
          <a:lstStyle/>
          <a:p>
            <a:pPr algn="l"/>
            <a:r>
              <a:rPr lang="fr-FR" sz="3200" b="1" dirty="0" smtClean="0">
                <a:solidFill>
                  <a:srgbClr val="FF0000"/>
                </a:solidFill>
                <a:ea typeface="ＭＳ Ｐゴシック" pitchFamily="34" charset="-128"/>
                <a:cs typeface="Arial" charset="0"/>
              </a:rPr>
              <a:t>5. </a:t>
            </a:r>
            <a:r>
              <a:rPr lang="fr-FR" sz="3200" b="1" dirty="0" smtClean="0">
                <a:ea typeface="ＭＳ Ｐゴシック" pitchFamily="34" charset="-128"/>
                <a:cs typeface="Arial" charset="0"/>
              </a:rPr>
              <a:t> </a:t>
            </a:r>
            <a:r>
              <a:rPr lang="fr-FR" sz="3200" b="1" dirty="0" smtClean="0">
                <a:solidFill>
                  <a:srgbClr val="0033CC"/>
                </a:solidFill>
                <a:ea typeface="ＭＳ Ｐゴシック" pitchFamily="34" charset="-128"/>
                <a:cs typeface="Arial" charset="0"/>
              </a:rPr>
              <a:t>Les phases d’une enquête</a:t>
            </a:r>
            <a:endParaRPr lang="fr-FR" sz="3200" b="1" dirty="0" smtClean="0">
              <a:solidFill>
                <a:srgbClr val="FF0000"/>
              </a:solidFill>
              <a:ea typeface="ＭＳ Ｐゴシック" pitchFamily="34" charset="-128"/>
            </a:endParaRPr>
          </a:p>
        </p:txBody>
      </p:sp>
      <p:sp>
        <p:nvSpPr>
          <p:cNvPr id="59395" name="Espace réservé du contenu 2"/>
          <p:cNvSpPr>
            <a:spLocks noGrp="1"/>
          </p:cNvSpPr>
          <p:nvPr>
            <p:ph idx="1"/>
          </p:nvPr>
        </p:nvSpPr>
        <p:spPr>
          <a:xfrm>
            <a:off x="457200" y="1143000"/>
            <a:ext cx="8229600" cy="4714875"/>
          </a:xfrm>
        </p:spPr>
        <p:txBody>
          <a:bodyPr/>
          <a:lstStyle/>
          <a:p>
            <a:pPr algn="just">
              <a:lnSpc>
                <a:spcPts val="3500"/>
              </a:lnSpc>
              <a:spcBef>
                <a:spcPct val="0"/>
              </a:spcBef>
              <a:spcAft>
                <a:spcPts val="1800"/>
              </a:spcAft>
              <a:buFontTx/>
              <a:buNone/>
            </a:pPr>
            <a:r>
              <a:rPr lang="fr-FR" sz="2400" b="1" smtClean="0">
                <a:solidFill>
                  <a:srgbClr val="FF0000"/>
                </a:solidFill>
                <a:ea typeface="ＭＳ Ｐゴシック" pitchFamily="34" charset="-128"/>
              </a:rPr>
              <a:t>a. La phase de conception, après la formation des enquêteurs</a:t>
            </a:r>
            <a:endParaRPr lang="fr-FR" sz="2400" b="1" smtClean="0">
              <a:ea typeface="ＭＳ Ｐゴシック" pitchFamily="34" charset="-128"/>
            </a:endParaRPr>
          </a:p>
          <a:p>
            <a:pPr algn="just">
              <a:lnSpc>
                <a:spcPts val="3500"/>
              </a:lnSpc>
              <a:spcBef>
                <a:spcPct val="0"/>
              </a:spcBef>
              <a:spcAft>
                <a:spcPts val="1800"/>
              </a:spcAft>
            </a:pPr>
            <a:r>
              <a:rPr lang="fr-FR" sz="2400" b="1" smtClean="0">
                <a:ea typeface="ＭＳ Ｐゴシック" pitchFamily="34" charset="-128"/>
              </a:rPr>
              <a:t>Après la formation des enquêteurs, il faut intégrer les différentes remarques dans les questionnaires.</a:t>
            </a:r>
          </a:p>
          <a:p>
            <a:pPr algn="just">
              <a:lnSpc>
                <a:spcPts val="3500"/>
              </a:lnSpc>
              <a:spcBef>
                <a:spcPct val="0"/>
              </a:spcBef>
              <a:spcAft>
                <a:spcPts val="1800"/>
              </a:spcAft>
            </a:pPr>
            <a:r>
              <a:rPr lang="fr-FR" sz="2400" b="1" smtClean="0">
                <a:ea typeface="ＭＳ Ｐゴシック" pitchFamily="34" charset="-128"/>
              </a:rPr>
              <a:t>Imprimer la version finale du questionnaire.</a:t>
            </a:r>
          </a:p>
          <a:p>
            <a:pPr algn="just">
              <a:lnSpc>
                <a:spcPts val="3500"/>
              </a:lnSpc>
              <a:spcBef>
                <a:spcPct val="0"/>
              </a:spcBef>
              <a:spcAft>
                <a:spcPts val="1800"/>
              </a:spcAft>
            </a:pPr>
            <a:r>
              <a:rPr lang="fr-FR" sz="2400" b="1" smtClean="0">
                <a:ea typeface="ＭＳ Ｐゴシック" pitchFamily="34" charset="-128"/>
              </a:rPr>
              <a:t>Sortir la liste des enquêteurs finalement retenus.</a:t>
            </a:r>
          </a:p>
          <a:p>
            <a:pPr algn="just">
              <a:lnSpc>
                <a:spcPts val="3500"/>
              </a:lnSpc>
              <a:spcBef>
                <a:spcPct val="0"/>
              </a:spcBef>
              <a:spcAft>
                <a:spcPts val="1800"/>
              </a:spcAft>
            </a:pPr>
            <a:r>
              <a:rPr lang="fr-FR" sz="2400" b="1" smtClean="0">
                <a:ea typeface="ＭＳ Ｐゴシック" pitchFamily="34" charset="-128"/>
              </a:rPr>
              <a:t>Noter le comportement des enquêteurs pendant la formation.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INDO SIDIKI, STATISTICIEN  ÉCONOMIS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19191</TotalTime>
  <Words>799</Words>
  <Application>Microsoft Office PowerPoint</Application>
  <PresentationFormat>Affichage à l'écran (4:3)</PresentationFormat>
  <Paragraphs>93</Paragraphs>
  <Slides>15</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ＭＳ Ｐゴシック</vt:lpstr>
      <vt:lpstr>Arial</vt:lpstr>
      <vt:lpstr>Cambria</vt:lpstr>
      <vt:lpstr>Century</vt:lpstr>
      <vt:lpstr>Wingdings</vt:lpstr>
      <vt:lpstr>GUINDO SIDIKI, STATISTICIEN  ÉCONOMISTE</vt:lpstr>
      <vt:lpstr>Présentation PowerPoint</vt:lpstr>
      <vt:lpstr>  5.  Les phases d’une enquête  </vt:lpstr>
      <vt:lpstr>5.  Les phases d’une enquête</vt:lpstr>
      <vt:lpstr>5.  Les phases d’une enquête</vt:lpstr>
      <vt:lpstr> 5.  Les phases d’une enquête </vt:lpstr>
      <vt:lpstr>5.  Les phases d’une enquête</vt:lpstr>
      <vt:lpstr>5.  Les phases d’une enquête </vt:lpstr>
      <vt:lpstr>5.  Les phases d’une enquête</vt:lpstr>
      <vt:lpstr>5.  Les phases d’une enquête</vt:lpstr>
      <vt:lpstr>5.  Les phases d’une enquête</vt:lpstr>
      <vt:lpstr>5.  Les phases d’une enquête</vt:lpstr>
      <vt:lpstr>5.  Les phases d’une enquête</vt:lpstr>
      <vt:lpstr>5.  Les phases d’une enquête</vt:lpstr>
      <vt:lpstr>5.  Les phases d’une enquête</vt:lpstr>
      <vt:lpstr>Présentation PowerPoint</vt:lpstr>
    </vt:vector>
  </TitlesOfParts>
  <Company>ORB</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PRATIQUE DES ENQUÊTES</dc:title>
  <dc:creator>SEGNIAGBETO</dc:creator>
  <cp:lastModifiedBy>user</cp:lastModifiedBy>
  <cp:revision>907</cp:revision>
  <cp:lastPrinted>2010-10-20T19:08:06Z</cp:lastPrinted>
  <dcterms:created xsi:type="dcterms:W3CDTF">2010-10-22T16:39:49Z</dcterms:created>
  <dcterms:modified xsi:type="dcterms:W3CDTF">2021-06-29T07:56:35Z</dcterms:modified>
</cp:coreProperties>
</file>