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5" r:id="rId2"/>
    <p:sldId id="319" r:id="rId3"/>
    <p:sldId id="292" r:id="rId4"/>
    <p:sldId id="360" r:id="rId5"/>
    <p:sldId id="361" r:id="rId6"/>
    <p:sldId id="339" r:id="rId7"/>
    <p:sldId id="368" r:id="rId8"/>
    <p:sldId id="369" r:id="rId9"/>
    <p:sldId id="370" r:id="rId10"/>
    <p:sldId id="365" r:id="rId11"/>
    <p:sldId id="372" r:id="rId12"/>
    <p:sldId id="371" r:id="rId13"/>
    <p:sldId id="373" r:id="rId14"/>
    <p:sldId id="374" r:id="rId15"/>
    <p:sldId id="364" r:id="rId16"/>
    <p:sldId id="362" r:id="rId17"/>
    <p:sldId id="363" r:id="rId18"/>
    <p:sldId id="316"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ubacar HEMA" initials="AH" lastIdx="1" clrIdx="0">
    <p:extLst>
      <p:ext uri="{19B8F6BF-5375-455C-9EA6-DF929625EA0E}">
        <p15:presenceInfo xmlns:p15="http://schemas.microsoft.com/office/powerpoint/2012/main" userId="1fd4e767f8b48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6" autoAdjust="0"/>
    <p:restoredTop sz="85911" autoAdjust="0"/>
  </p:normalViewPr>
  <p:slideViewPr>
    <p:cSldViewPr snapToGrid="0">
      <p:cViewPr varScale="1">
        <p:scale>
          <a:sx n="73" d="100"/>
          <a:sy n="73" d="100"/>
        </p:scale>
        <p:origin x="73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40A0-6BBE-4DBE-B061-D31F9ACB94AF}" type="datetimeFigureOut">
              <a:rPr lang="fr-FR" smtClean="0"/>
              <a:t>30/06/2021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577FF-2AC1-489B-AB72-B2CEC46442EF}" type="slidenum">
              <a:rPr lang="fr-FR" smtClean="0"/>
              <a:t>‹N°›</a:t>
            </a:fld>
            <a:endParaRPr lang="fr-FR"/>
          </a:p>
        </p:txBody>
      </p:sp>
    </p:spTree>
    <p:extLst>
      <p:ext uri="{BB962C8B-B14F-4D97-AF65-F5344CB8AC3E}">
        <p14:creationId xmlns:p14="http://schemas.microsoft.com/office/powerpoint/2010/main" val="365867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M. le</a:t>
            </a:r>
            <a:r>
              <a:rPr lang="fr-FR" baseline="0" dirty="0"/>
              <a:t> président du jury, Bonjour M les membres du jury. Je vous remercie de me donner l’opportunité de vous présenter mon travail dont le thème est…</a:t>
            </a:r>
            <a:endParaRPr lang="fr-FR" dirty="0"/>
          </a:p>
        </p:txBody>
      </p:sp>
      <p:sp>
        <p:nvSpPr>
          <p:cNvPr id="4" name="Espace réservé du numéro de diapositive 3"/>
          <p:cNvSpPr>
            <a:spLocks noGrp="1"/>
          </p:cNvSpPr>
          <p:nvPr>
            <p:ph type="sldNum" sz="quarter" idx="5"/>
          </p:nvPr>
        </p:nvSpPr>
        <p:spPr/>
        <p:txBody>
          <a:bodyPr/>
          <a:lstStyle/>
          <a:p>
            <a:fld id="{1F1577FF-2AC1-489B-AB72-B2CEC46442EF}" type="slidenum">
              <a:rPr lang="fr-FR" smtClean="0"/>
              <a:t>1</a:t>
            </a:fld>
            <a:endParaRPr lang="fr-FR"/>
          </a:p>
        </p:txBody>
      </p:sp>
    </p:spTree>
    <p:extLst>
      <p:ext uri="{BB962C8B-B14F-4D97-AF65-F5344CB8AC3E}">
        <p14:creationId xmlns:p14="http://schemas.microsoft.com/office/powerpoint/2010/main" val="420517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E8610-05C6-4B1C-A474-4A00F6C9154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96FA379-69C0-4F1F-8A86-25323C0C5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FAB1558-7041-4A92-8053-1E79E28A25B8}"/>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29456908-1739-4D14-8FD1-E08E68A264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01784C-7404-4287-9541-EA4CD335460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83764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18DE7-0078-44A1-8E10-51C165051D7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EFD9C04-D8B6-4C49-96CF-F390BB3E532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830E82-2EA3-4E02-AD6C-62465EC00978}"/>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44A28EEA-B191-4A67-BD73-606A74F0DA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9F1FDC-DD71-4D0B-B990-F73A80E44A6F}"/>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157743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8576F3-9802-4550-9758-BD9BAE80B32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FA427F9-66AE-4E72-A163-A56D7E72D47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8B78DE-01E7-4339-9108-751FAE5DB2C5}"/>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E4EB79DF-D77A-44F4-9999-93838CC436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CB86C9-6884-4A03-AC38-C4C39B402C3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69518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D4344E-148E-4476-A628-DF1274E1BB4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3234A1-43DC-440A-8E62-2EC60E6194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23760F-D724-43DF-AD30-BFCAE63B40DA}"/>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B05DD3BA-6B06-4693-9214-06A91FED1B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92684C-033D-4FE6-8558-EEC3B54E82B7}"/>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623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FB98E-8850-494D-97C6-AD212A8657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A1648FD-1039-4ED4-822A-A2BE28F51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03ED4E9-7CDC-4F61-BAC3-3A7BF219F2A4}"/>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7BDB3EC6-09AA-40AE-910C-0B0F096F78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EC02C7-45EA-4D05-B05C-4C2101CA7E1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15979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88207-8DE6-47DA-92CF-4E24B5ADB7F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6A85CC-BE32-49DD-ABA6-A6A9780EDA0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21D8C3A-BA6D-4BDC-82A7-73DA8FC6C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D43CD34-EE38-416B-B04B-6949995351D4}"/>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6" name="Espace réservé du pied de page 5">
            <a:extLst>
              <a:ext uri="{FF2B5EF4-FFF2-40B4-BE49-F238E27FC236}">
                <a16:creationId xmlns:a16="http://schemas.microsoft.com/office/drawing/2014/main" id="{995F130F-C81A-4823-B2FF-5F95011BB6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48F180-EF74-4A86-A165-0574090C045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253941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A1F2E-2081-4363-AA24-F655A7F269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A974437-9D1D-4C3A-98E3-A6BE2C9E6C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9C75AE-2249-46CB-9609-46E64126C3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2ECD74A-763E-4391-A37C-4E3E07A74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9A38F8-0DC7-415D-9BA4-79899B99C73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EBAB84C-0C11-4521-9BC4-19D2FCF40BFB}"/>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8" name="Espace réservé du pied de page 7">
            <a:extLst>
              <a:ext uri="{FF2B5EF4-FFF2-40B4-BE49-F238E27FC236}">
                <a16:creationId xmlns:a16="http://schemas.microsoft.com/office/drawing/2014/main" id="{430FFBB5-17B6-40DD-9685-6D5569EB84D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9A7884C-EE3A-4D4F-A3E9-5C833225EBD3}"/>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59499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B6331-AC8A-4B85-AE8B-B4B8DAFA94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F2B61F0-8CF8-452B-8960-1427805F4611}"/>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4" name="Espace réservé du pied de page 3">
            <a:extLst>
              <a:ext uri="{FF2B5EF4-FFF2-40B4-BE49-F238E27FC236}">
                <a16:creationId xmlns:a16="http://schemas.microsoft.com/office/drawing/2014/main" id="{2F8B5FCF-A6BE-4629-A583-7AABDFEAE85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541E4D2-C6F2-4C19-A15E-DE6B5BEEA3B0}"/>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306135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E9F8555-E479-4F3B-8B31-0AEE05287D9C}"/>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3" name="Espace réservé du pied de page 2">
            <a:extLst>
              <a:ext uri="{FF2B5EF4-FFF2-40B4-BE49-F238E27FC236}">
                <a16:creationId xmlns:a16="http://schemas.microsoft.com/office/drawing/2014/main" id="{11876C5E-CB7C-4DD3-98F7-7FF0D89785D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F26899A-8438-4FA7-AAB8-F6AEF9D9B3F7}"/>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12151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2AB46-B48D-4962-83BC-ECECB14E7C5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C32A2D-1982-426E-ACD7-4EF99DDFF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353B2BF-2DE3-401E-B8B5-D7C223085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CAC0F3-AC8F-4896-9C09-89781222A587}"/>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6" name="Espace réservé du pied de page 5">
            <a:extLst>
              <a:ext uri="{FF2B5EF4-FFF2-40B4-BE49-F238E27FC236}">
                <a16:creationId xmlns:a16="http://schemas.microsoft.com/office/drawing/2014/main" id="{02C884E3-815B-43D0-98CF-0D2255AFAB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D5E6AB-6FD9-42D3-856B-7193A786DC35}"/>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152615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54D90-CC85-4051-A2CE-D1E1B241D4C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54A95B9-8C9A-4C3A-A161-7F6B8467F3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DD0882E-FB17-4F63-9881-4EC683017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6E52DC-7624-4284-938D-5975AE0BD7F3}"/>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6" name="Espace réservé du pied de page 5">
            <a:extLst>
              <a:ext uri="{FF2B5EF4-FFF2-40B4-BE49-F238E27FC236}">
                <a16:creationId xmlns:a16="http://schemas.microsoft.com/office/drawing/2014/main" id="{048B806B-BF42-48CC-A6A3-A66FFC0115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2AD07D-06BB-4E62-AB29-3507E22BF474}"/>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211248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rgbClr val="B8CAE9">
                <a:alpha val="0"/>
              </a:srgbClr>
            </a:gs>
            <a:gs pos="0">
              <a:srgbClr val="DAE3F3"/>
            </a:gs>
            <a:gs pos="100000">
              <a:srgbClr val="8DA9DB">
                <a:alpha val="50000"/>
                <a:lumMod val="50000"/>
                <a:lumOff val="50000"/>
              </a:srgbClr>
            </a:gs>
            <a:gs pos="16000">
              <a:schemeClr val="bg1">
                <a:alpha val="10000"/>
                <a:lumMod val="50000"/>
                <a:lumOff val="50000"/>
              </a:schemeClr>
            </a:gs>
          </a:gsLst>
          <a:lin ang="3600000" scaled="0"/>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CA5B36-8914-4E53-9295-FD52F7B85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FF05102-56DE-41B8-8DBC-3A12A6022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FD4B95-1A1D-4013-AF59-180A1E81A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FE2BD4CC-BD6D-40A8-AD95-559DB9994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DF12C98-0244-4CCD-8495-78E50C441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A0DBA-1CB7-49FD-A4E9-CB9833829DE4}" type="slidenum">
              <a:rPr lang="fr-FR" smtClean="0"/>
              <a:t>‹N°›</a:t>
            </a:fld>
            <a:endParaRPr lang="fr-FR"/>
          </a:p>
        </p:txBody>
      </p:sp>
    </p:spTree>
    <p:extLst>
      <p:ext uri="{BB962C8B-B14F-4D97-AF65-F5344CB8AC3E}">
        <p14:creationId xmlns:p14="http://schemas.microsoft.com/office/powerpoint/2010/main" val="235438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a:extLst>
              <a:ext uri="{FF2B5EF4-FFF2-40B4-BE49-F238E27FC236}">
                <a16:creationId xmlns:a16="http://schemas.microsoft.com/office/drawing/2014/main" id="{0CEC0B58-7A0C-4D56-AE37-7A91973B6CE2}"/>
              </a:ext>
            </a:extLst>
          </p:cNvPr>
          <p:cNvSpPr txBox="1"/>
          <p:nvPr/>
        </p:nvSpPr>
        <p:spPr>
          <a:xfrm>
            <a:off x="2095024" y="2606073"/>
            <a:ext cx="8042591" cy="523220"/>
          </a:xfrm>
          <a:prstGeom prst="rect">
            <a:avLst/>
          </a:prstGeom>
          <a:solidFill>
            <a:schemeClr val="accent6">
              <a:lumMod val="50000"/>
            </a:schemeClr>
          </a:solidFill>
          <a:ln>
            <a:noFill/>
          </a:ln>
          <a:effectLst>
            <a:innerShdw blurRad="63500" dist="50800" dir="18900000">
              <a:prstClr val="black">
                <a:alpha val="50000"/>
              </a:prstClr>
            </a:innerShdw>
          </a:effectLst>
        </p:spPr>
        <p:txBody>
          <a:bodyPr wrap="square" rtlCol="0">
            <a:spAutoFit/>
          </a:bodyPr>
          <a:lstStyle/>
          <a:p>
            <a:pPr algn="ctr"/>
            <a:endParaRPr lang="fr-SN" sz="2800" dirty="0">
              <a:solidFill>
                <a:schemeClr val="bg1"/>
              </a:solidFill>
              <a:latin typeface="Arial" panose="020B0604020202020204" pitchFamily="34" charset="0"/>
              <a:cs typeface="Arial" panose="020B0604020202020204" pitchFamily="34" charset="0"/>
            </a:endParaRPr>
          </a:p>
        </p:txBody>
      </p:sp>
      <p:sp>
        <p:nvSpPr>
          <p:cNvPr id="39" name="ZoneTexte 38">
            <a:extLst>
              <a:ext uri="{FF2B5EF4-FFF2-40B4-BE49-F238E27FC236}">
                <a16:creationId xmlns:a16="http://schemas.microsoft.com/office/drawing/2014/main" id="{BEFD72AE-68F3-4E1C-89A0-B9B56B8FC630}"/>
              </a:ext>
            </a:extLst>
          </p:cNvPr>
          <p:cNvSpPr txBox="1"/>
          <p:nvPr/>
        </p:nvSpPr>
        <p:spPr>
          <a:xfrm>
            <a:off x="4993640" y="6289040"/>
            <a:ext cx="2204720" cy="276999"/>
          </a:xfrm>
          <a:prstGeom prst="rect">
            <a:avLst/>
          </a:prstGeom>
          <a:noFill/>
        </p:spPr>
        <p:txBody>
          <a:bodyPr wrap="square" rtlCol="0">
            <a:spAutoFit/>
          </a:bodyPr>
          <a:lstStyle/>
          <a:p>
            <a:pPr algn="ctr"/>
            <a:r>
              <a:rPr lang="fr-SN" sz="1200" b="1" dirty="0" smtClean="0">
                <a:latin typeface="Times New Roman" panose="02020603050405020304" pitchFamily="18" charset="0"/>
                <a:cs typeface="Times New Roman" panose="02020603050405020304" pitchFamily="18" charset="0"/>
              </a:rPr>
              <a:t>Juin 2021</a:t>
            </a:r>
            <a:endParaRPr lang="fr-SN" sz="1200" b="1" dirty="0">
              <a:latin typeface="Times New Roman" panose="02020603050405020304" pitchFamily="18" charset="0"/>
              <a:cs typeface="Times New Roman" panose="02020603050405020304" pitchFamily="18" charset="0"/>
            </a:endParaRPr>
          </a:p>
        </p:txBody>
      </p:sp>
      <p:cxnSp>
        <p:nvCxnSpPr>
          <p:cNvPr id="40" name="Connecteur droit 39">
            <a:extLst>
              <a:ext uri="{FF2B5EF4-FFF2-40B4-BE49-F238E27FC236}">
                <a16:creationId xmlns:a16="http://schemas.microsoft.com/office/drawing/2014/main" id="{DDF19487-1980-4A82-A922-E753D450BEEB}"/>
              </a:ext>
            </a:extLst>
          </p:cNvPr>
          <p:cNvCxnSpPr>
            <a:cxnSpLocks/>
          </p:cNvCxnSpPr>
          <p:nvPr/>
        </p:nvCxnSpPr>
        <p:spPr>
          <a:xfrm>
            <a:off x="1477451" y="3105835"/>
            <a:ext cx="9198997" cy="0"/>
          </a:xfrm>
          <a:prstGeom prst="line">
            <a:avLst/>
          </a:prstGeom>
          <a:ln w="28575" cmpd="sng">
            <a:solidFill>
              <a:schemeClr val="accent6">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A0EF7426-1E4B-4AFC-98E8-E597E67D7E41}"/>
              </a:ext>
            </a:extLst>
          </p:cNvPr>
          <p:cNvCxnSpPr>
            <a:cxnSpLocks/>
          </p:cNvCxnSpPr>
          <p:nvPr/>
        </p:nvCxnSpPr>
        <p:spPr>
          <a:xfrm>
            <a:off x="1473200" y="4557709"/>
            <a:ext cx="9286240" cy="0"/>
          </a:xfrm>
          <a:prstGeom prst="line">
            <a:avLst/>
          </a:prstGeom>
          <a:ln w="28575" cmpd="sng">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4D0284C-1851-485F-AFBA-BED276CA7774}"/>
              </a:ext>
            </a:extLst>
          </p:cNvPr>
          <p:cNvSpPr/>
          <p:nvPr/>
        </p:nvSpPr>
        <p:spPr>
          <a:xfrm>
            <a:off x="1656080" y="3442903"/>
            <a:ext cx="9286240" cy="523220"/>
          </a:xfrm>
          <a:prstGeom prst="rect">
            <a:avLst/>
          </a:prstGeom>
        </p:spPr>
        <p:txBody>
          <a:bodyPr wrap="square">
            <a:spAutoFit/>
          </a:bodyPr>
          <a:lstStyle/>
          <a:p>
            <a:pPr algn="just"/>
            <a:r>
              <a:rPr lang="fr-FR" sz="2800" b="1" dirty="0" smtClean="0"/>
              <a:t>                 Prise en main du logiciel Excel</a:t>
            </a:r>
            <a:endParaRPr lang="fr-SN" sz="4400" dirty="0"/>
          </a:p>
        </p:txBody>
      </p:sp>
      <p:pic>
        <p:nvPicPr>
          <p:cNvPr id="53" name="Picture 5">
            <a:extLst>
              <a:ext uri="{FF2B5EF4-FFF2-40B4-BE49-F238E27FC236}">
                <a16:creationId xmlns:a16="http://schemas.microsoft.com/office/drawing/2014/main" id="{BFC88C85-5606-4CEA-9CF4-3DEC205393B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80177" y="99006"/>
            <a:ext cx="822132" cy="774091"/>
          </a:xfrm>
          <a:prstGeom prst="rect">
            <a:avLst/>
          </a:prstGeom>
        </p:spPr>
      </p:pic>
      <p:sp>
        <p:nvSpPr>
          <p:cNvPr id="54" name="Rectangle 53">
            <a:extLst>
              <a:ext uri="{FF2B5EF4-FFF2-40B4-BE49-F238E27FC236}">
                <a16:creationId xmlns:a16="http://schemas.microsoft.com/office/drawing/2014/main" id="{725DCC90-8577-4268-AD5F-DF1C4B025165}"/>
              </a:ext>
            </a:extLst>
          </p:cNvPr>
          <p:cNvSpPr/>
          <p:nvPr/>
        </p:nvSpPr>
        <p:spPr>
          <a:xfrm>
            <a:off x="4868645" y="873464"/>
            <a:ext cx="3224879" cy="493981"/>
          </a:xfrm>
          <a:prstGeom prst="rect">
            <a:avLst/>
          </a:prstGeom>
        </p:spPr>
        <p:txBody>
          <a:bodyPr wrap="square">
            <a:spAutoFit/>
          </a:bodyPr>
          <a:lstStyle/>
          <a:p>
            <a:pPr algn="ctr">
              <a:lnSpc>
                <a:spcPct val="115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République du Sénégal</a:t>
            </a:r>
            <a:endParaRPr lang="fr-FR" sz="1050" dirty="0">
              <a:latin typeface="Calibri" panose="020F0502020204030204" pitchFamily="34" charset="0"/>
              <a:ea typeface="Times New Roman" panose="02020603050405020304" pitchFamily="18" charset="0"/>
              <a:cs typeface="Times New Roman" panose="02020603050405020304" pitchFamily="18" charset="0"/>
            </a:endParaRPr>
          </a:p>
          <a:p>
            <a:pPr algn="ctr">
              <a:spcAft>
                <a:spcPts val="0"/>
              </a:spcAft>
            </a:pPr>
            <a:r>
              <a:rPr lang="fr-FR" sz="900" i="1" dirty="0">
                <a:latin typeface="Times New Roman" panose="02020603050405020304" pitchFamily="18" charset="0"/>
                <a:ea typeface="Times New Roman" panose="02020603050405020304" pitchFamily="18" charset="0"/>
                <a:cs typeface="Times New Roman" panose="02020603050405020304" pitchFamily="18" charset="0"/>
              </a:rPr>
              <a:t>Un peuple-Un but-Une foi</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69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10</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45654" y="1358652"/>
            <a:ext cx="11982704" cy="1384995"/>
          </a:xfrm>
          <a:prstGeom prst="rect">
            <a:avLst/>
          </a:prstGeom>
          <a:noFill/>
        </p:spPr>
        <p:txBody>
          <a:bodyPr wrap="none" lIns="91440" tIns="45720" rIns="91440" bIns="45720">
            <a:spAutoFit/>
          </a:bodyPr>
          <a:lstStyle/>
          <a:p>
            <a:r>
              <a:rPr lang="fr-FR" sz="2800" dirty="0"/>
              <a:t>Les fonctions du groupe RECHERCHE </a:t>
            </a:r>
            <a:r>
              <a:rPr lang="fr-FR" sz="2800" dirty="0" smtClean="0"/>
              <a:t>&amp; REFERENCE </a:t>
            </a:r>
            <a:r>
              <a:rPr lang="fr-FR" sz="2800" dirty="0"/>
              <a:t>permet de faire des </a:t>
            </a:r>
            <a:endParaRPr lang="fr-FR" sz="2800" dirty="0" smtClean="0"/>
          </a:p>
          <a:p>
            <a:r>
              <a:rPr lang="fr-FR" sz="2800" dirty="0" smtClean="0"/>
              <a:t>recherches dans </a:t>
            </a:r>
            <a:r>
              <a:rPr lang="fr-FR" sz="2800" dirty="0"/>
              <a:t>un tableau de valeurs et de renvoyer la valeur trouvée dans une </a:t>
            </a:r>
            <a:endParaRPr lang="fr-FR" sz="2800" dirty="0" smtClean="0"/>
          </a:p>
          <a:p>
            <a:r>
              <a:rPr lang="fr-FR" sz="2800" dirty="0" smtClean="0"/>
              <a:t>cellule </a:t>
            </a:r>
            <a:r>
              <a:rPr lang="fr-FR" sz="2800" dirty="0"/>
              <a:t>ou </a:t>
            </a:r>
            <a:r>
              <a:rPr lang="fr-FR" sz="2800" dirty="0" smtClean="0"/>
              <a:t>plusieurs </a:t>
            </a:r>
            <a:r>
              <a:rPr lang="fr-FR" sz="2800" dirty="0"/>
              <a:t>cellules.</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196796" y="2971454"/>
            <a:ext cx="5905784" cy="461665"/>
          </a:xfrm>
          <a:prstGeom prst="rect">
            <a:avLst/>
          </a:prstGeom>
          <a:noFill/>
        </p:spPr>
        <p:txBody>
          <a:bodyPr wrap="none" lIns="91440" tIns="45720" rIns="91440" bIns="45720">
            <a:spAutoFit/>
          </a:bodyPr>
          <a:lstStyle/>
          <a:p>
            <a:r>
              <a:rPr lang="fr-FR" sz="2400" dirty="0">
                <a:ln w="0"/>
                <a:effectLst>
                  <a:outerShdw blurRad="38100" dist="19050" dir="2700000" algn="tl" rotWithShape="0">
                    <a:schemeClr val="dk1">
                      <a:alpha val="40000"/>
                    </a:schemeClr>
                  </a:outerShdw>
                </a:effectLst>
              </a:rPr>
              <a:t>La fonction </a:t>
            </a:r>
            <a:r>
              <a:rPr lang="fr-FR" sz="2400" dirty="0" smtClean="0">
                <a:ln w="0"/>
                <a:effectLst>
                  <a:outerShdw blurRad="38100" dist="19050" dir="2700000" algn="tl" rotWithShape="0">
                    <a:schemeClr val="dk1">
                      <a:alpha val="40000"/>
                    </a:schemeClr>
                  </a:outerShdw>
                </a:effectLst>
              </a:rPr>
              <a:t>RECHERCHEV(), </a:t>
            </a:r>
            <a:r>
              <a:rPr lang="fr-FR" sz="2400" dirty="0">
                <a:ln w="0"/>
                <a:effectLst>
                  <a:outerShdw blurRad="38100" dist="19050" dir="2700000" algn="tl" rotWithShape="0">
                    <a:schemeClr val="dk1">
                      <a:alpha val="40000"/>
                    </a:schemeClr>
                  </a:outerShdw>
                </a:effectLst>
              </a:rPr>
              <a:t>Que permet-elle ?</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174812" y="3913094"/>
            <a:ext cx="10827485" cy="1815882"/>
          </a:xfrm>
          <a:prstGeom prst="rect">
            <a:avLst/>
          </a:prstGeom>
          <a:noFill/>
        </p:spPr>
        <p:txBody>
          <a:bodyPr wrap="square" rtlCol="0">
            <a:spAutoFit/>
          </a:bodyPr>
          <a:lstStyle/>
          <a:p>
            <a:r>
              <a:rPr lang="fr-FR" sz="2800" dirty="0"/>
              <a:t>E</a:t>
            </a:r>
            <a:r>
              <a:rPr lang="fr-FR" sz="2800" dirty="0" smtClean="0"/>
              <a:t>lle </a:t>
            </a:r>
            <a:r>
              <a:rPr lang="fr-FR" sz="2800" dirty="0"/>
              <a:t>permet de rechercher une valeur dans un tableau, plage de cellule ou matrice et de renvoyer une valeur associée. Elle cherche dans la première colonne et renvoie une valeur d'une des autres colonnes sur la même ligne.</a:t>
            </a:r>
          </a:p>
        </p:txBody>
      </p:sp>
    </p:spTree>
    <p:extLst>
      <p:ext uri="{BB962C8B-B14F-4D97-AF65-F5344CB8AC3E}">
        <p14:creationId xmlns:p14="http://schemas.microsoft.com/office/powerpoint/2010/main" val="313247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11</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471042" y="1443025"/>
            <a:ext cx="6452344" cy="523220"/>
          </a:xfrm>
          <a:prstGeom prst="rect">
            <a:avLst/>
          </a:prstGeom>
          <a:noFill/>
        </p:spPr>
        <p:txBody>
          <a:bodyPr wrap="none" lIns="91440" tIns="45720" rIns="91440" bIns="45720">
            <a:spAutoFit/>
          </a:bodyPr>
          <a:lstStyle/>
          <a:p>
            <a:r>
              <a:rPr lang="fr-FR" sz="2800" dirty="0"/>
              <a:t>Comment s'écrit-elle et quels paramètres ?</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74812" y="2247648"/>
            <a:ext cx="9718173" cy="1200329"/>
          </a:xfrm>
          <a:prstGeom prst="rect">
            <a:avLst/>
          </a:prstGeom>
          <a:noFill/>
        </p:spPr>
        <p:txBody>
          <a:bodyPr wrap="none" lIns="91440" tIns="45720" rIns="91440" bIns="45720">
            <a:spAutoFit/>
          </a:bodyPr>
          <a:lstStyle/>
          <a:p>
            <a:r>
              <a:rPr lang="fr-FR" sz="2400" dirty="0">
                <a:ln w="0"/>
                <a:effectLst>
                  <a:outerShdw blurRad="38100" dist="19050" dir="2700000" algn="tl" rotWithShape="0">
                    <a:schemeClr val="dk1">
                      <a:alpha val="40000"/>
                    </a:schemeClr>
                  </a:outerShdw>
                </a:effectLst>
              </a:rPr>
              <a:t>Cette fonction prend plusieurs paramètres, trois obligatoires et un facultatif. </a:t>
            </a:r>
            <a:endParaRPr lang="fr-FR" sz="2400" dirty="0" smtClean="0">
              <a:ln w="0"/>
              <a:effectLst>
                <a:outerShdw blurRad="38100" dist="19050" dir="2700000" algn="tl" rotWithShape="0">
                  <a:schemeClr val="dk1">
                    <a:alpha val="40000"/>
                  </a:schemeClr>
                </a:outerShdw>
              </a:effectLst>
            </a:endParaRPr>
          </a:p>
          <a:p>
            <a:endParaRPr lang="fr-FR" sz="2400" dirty="0">
              <a:ln w="0"/>
              <a:effectLst>
                <a:outerShdw blurRad="38100" dist="19050" dir="2700000" algn="tl" rotWithShape="0">
                  <a:schemeClr val="dk1">
                    <a:alpha val="40000"/>
                  </a:schemeClr>
                </a:outerShdw>
              </a:effectLst>
            </a:endParaRPr>
          </a:p>
          <a:p>
            <a:r>
              <a:rPr lang="fr-FR" sz="2400" dirty="0">
                <a:ln w="0"/>
                <a:effectLst>
                  <a:outerShdw blurRad="38100" dist="19050" dir="2700000" algn="tl" rotWithShape="0">
                    <a:schemeClr val="dk1">
                      <a:alpha val="40000"/>
                    </a:schemeClr>
                  </a:outerShdw>
                </a:effectLst>
              </a:rPr>
              <a:t>=RECHERCHEV(</a:t>
            </a:r>
            <a:r>
              <a:rPr lang="fr-FR" sz="2400" dirty="0" err="1">
                <a:ln w="0"/>
                <a:effectLst>
                  <a:outerShdw blurRad="38100" dist="19050" dir="2700000" algn="tl" rotWithShape="0">
                    <a:schemeClr val="dk1">
                      <a:alpha val="40000"/>
                    </a:schemeClr>
                  </a:outerShdw>
                </a:effectLst>
              </a:rPr>
              <a:t>valeur_cherchée;plage;numero_colonne</a:t>
            </a:r>
            <a:r>
              <a:rPr lang="fr-FR" sz="2400" dirty="0">
                <a:ln w="0"/>
                <a:effectLst>
                  <a:outerShdw blurRad="38100" dist="19050" dir="2700000" algn="tl" rotWithShape="0">
                    <a:schemeClr val="dk1">
                      <a:alpha val="40000"/>
                    </a:schemeClr>
                  </a:outerShdw>
                </a:effectLst>
              </a:rPr>
              <a:t>;[</a:t>
            </a:r>
            <a:r>
              <a:rPr lang="fr-FR" sz="2400" dirty="0" err="1">
                <a:ln w="0"/>
                <a:effectLst>
                  <a:outerShdw blurRad="38100" dist="19050" dir="2700000" algn="tl" rotWithShape="0">
                    <a:schemeClr val="dk1">
                      <a:alpha val="40000"/>
                    </a:schemeClr>
                  </a:outerShdw>
                </a:effectLst>
              </a:rPr>
              <a:t>valeur_proche</a:t>
            </a:r>
            <a:r>
              <a:rPr lang="fr-FR" sz="2400" dirty="0">
                <a:ln w="0"/>
                <a:effectLst>
                  <a:outerShdw blurRad="38100" dist="19050" dir="2700000" algn="tl" rotWithShape="0">
                    <a:schemeClr val="dk1">
                      <a:alpha val="40000"/>
                    </a:schemeClr>
                  </a:outerShdw>
                </a:effectLst>
              </a:rPr>
              <a:t>])</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174812" y="3859306"/>
            <a:ext cx="10827485" cy="2246769"/>
          </a:xfrm>
          <a:prstGeom prst="rect">
            <a:avLst/>
          </a:prstGeom>
          <a:noFill/>
        </p:spPr>
        <p:txBody>
          <a:bodyPr wrap="square" rtlCol="0">
            <a:spAutoFit/>
          </a:bodyPr>
          <a:lstStyle/>
          <a:p>
            <a:r>
              <a:rPr lang="fr-FR" sz="2800" dirty="0"/>
              <a:t>La </a:t>
            </a:r>
            <a:r>
              <a:rPr lang="fr-FR" sz="2800" b="1" dirty="0"/>
              <a:t>valeur cherchée </a:t>
            </a:r>
            <a:r>
              <a:rPr lang="fr-FR" sz="2800" dirty="0"/>
              <a:t>peut être une valeur chiffrée, du texte (qui sera alors entre guillemets) ou une cellule (et donc la valeur qu'elle contient). Elle doit être </a:t>
            </a:r>
            <a:r>
              <a:rPr lang="fr-FR" sz="2800" b="1" dirty="0"/>
              <a:t>obligatoirement dans la première colonne </a:t>
            </a:r>
            <a:r>
              <a:rPr lang="fr-FR" sz="2800" dirty="0"/>
              <a:t>sinon la cellule contenant la fonction RECHERCHEV vous renvoie l'erreur suivante : #NOM?.</a:t>
            </a:r>
          </a:p>
        </p:txBody>
      </p:sp>
    </p:spTree>
    <p:extLst>
      <p:ext uri="{BB962C8B-B14F-4D97-AF65-F5344CB8AC3E}">
        <p14:creationId xmlns:p14="http://schemas.microsoft.com/office/powerpoint/2010/main" val="3669575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12</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1587484"/>
            <a:ext cx="11327140" cy="4524315"/>
          </a:xfrm>
          <a:prstGeom prst="rect">
            <a:avLst/>
          </a:prstGeom>
          <a:noFill/>
        </p:spPr>
        <p:txBody>
          <a:bodyPr wrap="none" lIns="91440" tIns="45720" rIns="91440" bIns="45720">
            <a:spAutoFit/>
          </a:bodyPr>
          <a:lstStyle/>
          <a:p>
            <a:r>
              <a:rPr lang="fr-FR" sz="2400" dirty="0"/>
              <a:t>Enfin, le troisième paramètre concerne le numéro de la colonne dans laquelle la fonction </a:t>
            </a:r>
            <a:endParaRPr lang="fr-FR" sz="2400" dirty="0" smtClean="0"/>
          </a:p>
          <a:p>
            <a:r>
              <a:rPr lang="fr-FR" sz="2400" dirty="0" smtClean="0"/>
              <a:t>doit chercher la </a:t>
            </a:r>
            <a:r>
              <a:rPr lang="fr-FR" sz="2400" dirty="0"/>
              <a:t>valeur à retourner</a:t>
            </a:r>
            <a:r>
              <a:rPr lang="fr-FR" sz="2400" dirty="0" smtClean="0"/>
              <a:t>.</a:t>
            </a:r>
          </a:p>
          <a:p>
            <a:r>
              <a:rPr lang="fr-FR" sz="2400" dirty="0" smtClean="0"/>
              <a:t> </a:t>
            </a:r>
            <a:r>
              <a:rPr lang="fr-FR" sz="2400" dirty="0"/>
              <a:t>Il est donc inutile d'indiquer la première colonne puisque c'est dans celle-ci </a:t>
            </a:r>
            <a:r>
              <a:rPr lang="fr-FR" sz="2400" dirty="0" smtClean="0"/>
              <a:t>que</a:t>
            </a:r>
          </a:p>
          <a:p>
            <a:r>
              <a:rPr lang="fr-FR" sz="2400" dirty="0" smtClean="0"/>
              <a:t> </a:t>
            </a:r>
            <a:r>
              <a:rPr lang="fr-FR" sz="2400" dirty="0"/>
              <a:t>la recherche est faite</a:t>
            </a:r>
            <a:r>
              <a:rPr lang="fr-FR" sz="2400" dirty="0" smtClean="0"/>
              <a:t>.</a:t>
            </a:r>
          </a:p>
          <a:p>
            <a:endParaRPr lang="fr-FR" sz="2400" dirty="0"/>
          </a:p>
          <a:p>
            <a:r>
              <a:rPr lang="fr-FR" sz="2400" dirty="0"/>
              <a:t>En ce qui concerne le paramètre facultatif, il peut prendre que deux valeurs différentes : </a:t>
            </a:r>
            <a:endParaRPr lang="fr-FR" sz="2400" dirty="0" smtClean="0"/>
          </a:p>
          <a:p>
            <a:r>
              <a:rPr lang="fr-FR" sz="2400" dirty="0" smtClean="0"/>
              <a:t>VRAI </a:t>
            </a:r>
            <a:r>
              <a:rPr lang="fr-FR" sz="2400" dirty="0"/>
              <a:t>ou FAUX. </a:t>
            </a:r>
            <a:endParaRPr lang="fr-FR" sz="2400" dirty="0" smtClean="0"/>
          </a:p>
          <a:p>
            <a:r>
              <a:rPr lang="fr-FR" sz="2400" dirty="0" smtClean="0"/>
              <a:t>S'il </a:t>
            </a:r>
            <a:r>
              <a:rPr lang="fr-FR" sz="2400" dirty="0"/>
              <a:t>n'est pas spécifié, il a pour valeur VRAI. </a:t>
            </a:r>
            <a:endParaRPr lang="fr-FR" sz="2400" dirty="0" smtClean="0"/>
          </a:p>
          <a:p>
            <a:pPr marL="285750" indent="-285750">
              <a:buFont typeface="Wingdings" panose="05000000000000000000" pitchFamily="2" charset="2"/>
              <a:buChar char="Ø"/>
            </a:pPr>
            <a:r>
              <a:rPr lang="fr-FR" sz="2400" dirty="0" smtClean="0"/>
              <a:t>Quand </a:t>
            </a:r>
            <a:r>
              <a:rPr lang="fr-FR" sz="2400" dirty="0"/>
              <a:t>il vaut VRAI, la première colonne doit être dans l'ordre croissant et </a:t>
            </a:r>
            <a:endParaRPr lang="fr-FR" sz="2400" dirty="0" smtClean="0"/>
          </a:p>
          <a:p>
            <a:r>
              <a:rPr lang="fr-FR" sz="2400" dirty="0" smtClean="0"/>
              <a:t>la </a:t>
            </a:r>
            <a:r>
              <a:rPr lang="fr-FR" sz="2400" dirty="0"/>
              <a:t>fonction recherche une valeur approximative</a:t>
            </a:r>
            <a:r>
              <a:rPr lang="fr-FR" sz="2400" dirty="0" smtClean="0"/>
              <a:t>.</a:t>
            </a:r>
          </a:p>
          <a:p>
            <a:pPr marL="285750" indent="-285750">
              <a:buFont typeface="Wingdings" panose="05000000000000000000" pitchFamily="2" charset="2"/>
              <a:buChar char="Ø"/>
            </a:pPr>
            <a:r>
              <a:rPr lang="fr-FR" sz="2400" dirty="0" smtClean="0"/>
              <a:t> </a:t>
            </a:r>
            <a:r>
              <a:rPr lang="fr-FR" sz="2400" dirty="0"/>
              <a:t>Quand il vaut FAUX, la fonction cherche la valeur exacte</a:t>
            </a:r>
            <a:r>
              <a:rPr lang="fr-FR" sz="2400" dirty="0" smtClean="0"/>
              <a:t>.</a:t>
            </a:r>
          </a:p>
          <a:p>
            <a:r>
              <a:rPr lang="fr-FR" sz="2400" dirty="0" smtClean="0"/>
              <a:t> </a:t>
            </a:r>
            <a:r>
              <a:rPr lang="fr-FR" sz="2400" dirty="0"/>
              <a:t>Si la fonction ne trouve pas la valeur exacte, elle renvoie : #N/A.</a:t>
            </a:r>
          </a:p>
        </p:txBody>
      </p:sp>
    </p:spTree>
    <p:extLst>
      <p:ext uri="{BB962C8B-B14F-4D97-AF65-F5344CB8AC3E}">
        <p14:creationId xmlns:p14="http://schemas.microsoft.com/office/powerpoint/2010/main" val="2673633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13</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1587484"/>
            <a:ext cx="12196031" cy="4524315"/>
          </a:xfrm>
          <a:prstGeom prst="rect">
            <a:avLst/>
          </a:prstGeom>
          <a:noFill/>
        </p:spPr>
        <p:txBody>
          <a:bodyPr wrap="none" lIns="91440" tIns="45720" rIns="91440" bIns="45720">
            <a:spAutoFit/>
          </a:bodyPr>
          <a:lstStyle/>
          <a:p>
            <a:r>
              <a:rPr lang="fr-FR" sz="2400" dirty="0"/>
              <a:t>La fonction Excel </a:t>
            </a:r>
            <a:r>
              <a:rPr lang="fr-FR" sz="2400" dirty="0" smtClean="0"/>
              <a:t>RECHERCHEH() </a:t>
            </a:r>
            <a:r>
              <a:rPr lang="fr-FR" sz="2400" dirty="0"/>
              <a:t>recherche une valeur dans la première ligne d'un </a:t>
            </a:r>
            <a:r>
              <a:rPr lang="fr-FR" sz="2400" dirty="0" smtClean="0"/>
              <a:t>tableau</a:t>
            </a:r>
          </a:p>
          <a:p>
            <a:r>
              <a:rPr lang="fr-FR" sz="2400" dirty="0" smtClean="0"/>
              <a:t> </a:t>
            </a:r>
            <a:r>
              <a:rPr lang="fr-FR" sz="2400" dirty="0"/>
              <a:t>puis renvoie la valeur d'une cellule qui se situe dans la même colonne que la valeur recherchée.</a:t>
            </a:r>
          </a:p>
          <a:p>
            <a:endParaRPr lang="fr-FR" sz="2400" dirty="0"/>
          </a:p>
          <a:p>
            <a:r>
              <a:rPr lang="fr-FR" sz="2400" dirty="0"/>
              <a:t>Utilisation </a:t>
            </a:r>
            <a:r>
              <a:rPr lang="fr-FR" sz="2400" dirty="0" smtClean="0"/>
              <a:t>:   </a:t>
            </a:r>
            <a:r>
              <a:rPr lang="fr-FR" sz="2400" b="1" dirty="0" smtClean="0"/>
              <a:t>=</a:t>
            </a:r>
            <a:r>
              <a:rPr lang="fr-FR" sz="2400" b="1" dirty="0"/>
              <a:t>RECHERCHEH(recherche; tableau; ligne; type</a:t>
            </a:r>
            <a:r>
              <a:rPr lang="fr-FR" sz="2400" b="1" dirty="0" smtClean="0"/>
              <a:t>)</a:t>
            </a:r>
          </a:p>
          <a:p>
            <a:endParaRPr lang="fr-FR" sz="2400" b="1" dirty="0"/>
          </a:p>
          <a:p>
            <a:pPr marL="342900" indent="-342900">
              <a:buFont typeface="Wingdings" panose="05000000000000000000" pitchFamily="2" charset="2"/>
              <a:buChar char="Ø"/>
            </a:pPr>
            <a:r>
              <a:rPr lang="fr-FR" sz="2400" dirty="0"/>
              <a:t>Dans "</a:t>
            </a:r>
            <a:r>
              <a:rPr lang="fr-FR" sz="2400" dirty="0" err="1"/>
              <a:t>Valeur_cherchée</a:t>
            </a:r>
            <a:r>
              <a:rPr lang="fr-FR" sz="2400" dirty="0"/>
              <a:t>", entrez la valeur à rechercher dans la première ligne </a:t>
            </a:r>
            <a:r>
              <a:rPr lang="fr-FR" sz="2400" dirty="0" smtClean="0"/>
              <a:t>du.</a:t>
            </a:r>
            <a:endParaRPr lang="fr-FR" sz="2400" dirty="0"/>
          </a:p>
          <a:p>
            <a:pPr marL="342900" indent="-342900">
              <a:buFont typeface="Wingdings" panose="05000000000000000000" pitchFamily="2" charset="2"/>
              <a:buChar char="Ø"/>
            </a:pPr>
            <a:r>
              <a:rPr lang="fr-FR" sz="2400" dirty="0"/>
              <a:t>Dans "</a:t>
            </a:r>
            <a:r>
              <a:rPr lang="fr-FR" sz="2400" dirty="0" err="1"/>
              <a:t>Table_matrice</a:t>
            </a:r>
            <a:r>
              <a:rPr lang="fr-FR" sz="2400" dirty="0"/>
              <a:t>", entrez la plage de cellules qui contient les données du tableau.</a:t>
            </a:r>
          </a:p>
          <a:p>
            <a:pPr marL="342900" indent="-342900">
              <a:buFont typeface="Wingdings" panose="05000000000000000000" pitchFamily="2" charset="2"/>
              <a:buChar char="Ø"/>
            </a:pPr>
            <a:r>
              <a:rPr lang="fr-FR" sz="2400" dirty="0"/>
              <a:t>Dans "</a:t>
            </a:r>
            <a:r>
              <a:rPr lang="fr-FR" sz="2400" dirty="0" err="1"/>
              <a:t>No_index_col</a:t>
            </a:r>
            <a:r>
              <a:rPr lang="fr-FR" sz="2400" dirty="0"/>
              <a:t>", entrez le numéro de ligne du tableau qui contient le résultat à </a:t>
            </a:r>
            <a:r>
              <a:rPr lang="fr-FR" sz="2400" dirty="0" smtClean="0"/>
              <a:t>renvoyer</a:t>
            </a:r>
            <a:endParaRPr lang="fr-FR" sz="2400" dirty="0"/>
          </a:p>
          <a:p>
            <a:pPr marL="342900" indent="-342900">
              <a:buFont typeface="Wingdings" panose="05000000000000000000" pitchFamily="2" charset="2"/>
              <a:buChar char="Ø"/>
            </a:pPr>
            <a:r>
              <a:rPr lang="fr-FR" sz="2400" dirty="0"/>
              <a:t>Dans "</a:t>
            </a:r>
            <a:r>
              <a:rPr lang="fr-FR" sz="2400" dirty="0" err="1"/>
              <a:t>Valeur_proche</a:t>
            </a:r>
            <a:r>
              <a:rPr lang="fr-FR" sz="2400" dirty="0"/>
              <a:t>", entrez FAUX pour rechercher la valeur exacte de "</a:t>
            </a:r>
            <a:r>
              <a:rPr lang="fr-FR" sz="2400" dirty="0" err="1"/>
              <a:t>Valeur_cherchée</a:t>
            </a:r>
            <a:r>
              <a:rPr lang="fr-FR" sz="2400" dirty="0"/>
              <a:t>" </a:t>
            </a:r>
            <a:endParaRPr lang="fr-FR" sz="2400" dirty="0" smtClean="0"/>
          </a:p>
          <a:p>
            <a:r>
              <a:rPr lang="fr-FR" sz="2400" dirty="0" smtClean="0"/>
              <a:t>(</a:t>
            </a:r>
            <a:r>
              <a:rPr lang="fr-FR" sz="2400" dirty="0"/>
              <a:t>dans le doute, entrez FAUX pour éviter les surprises). </a:t>
            </a:r>
            <a:endParaRPr lang="fr-FR" sz="2400" dirty="0" smtClean="0"/>
          </a:p>
          <a:p>
            <a:r>
              <a:rPr lang="fr-FR" sz="2400" dirty="0" smtClean="0"/>
              <a:t>Vous </a:t>
            </a:r>
            <a:r>
              <a:rPr lang="fr-FR" sz="2400" dirty="0"/>
              <a:t>pouvez aussi choisir de rechercher la valeur la plus proche de "</a:t>
            </a:r>
            <a:r>
              <a:rPr lang="fr-FR" sz="2400" dirty="0" err="1"/>
              <a:t>Valeur_cherchée</a:t>
            </a:r>
            <a:r>
              <a:rPr lang="fr-FR" sz="2400" dirty="0"/>
              <a:t>" </a:t>
            </a:r>
            <a:r>
              <a:rPr lang="fr-FR" sz="2400" dirty="0" smtClean="0"/>
              <a:t>en</a:t>
            </a:r>
          </a:p>
          <a:p>
            <a:r>
              <a:rPr lang="fr-FR" sz="2400" dirty="0" smtClean="0"/>
              <a:t> </a:t>
            </a:r>
            <a:r>
              <a:rPr lang="fr-FR" sz="2400" dirty="0"/>
              <a:t>entrant VRAI (ou en laissant vide).</a:t>
            </a:r>
          </a:p>
        </p:txBody>
      </p:sp>
    </p:spTree>
    <p:extLst>
      <p:ext uri="{BB962C8B-B14F-4D97-AF65-F5344CB8AC3E}">
        <p14:creationId xmlns:p14="http://schemas.microsoft.com/office/powerpoint/2010/main" val="1482714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14</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1587484"/>
            <a:ext cx="11402993" cy="1938992"/>
          </a:xfrm>
          <a:prstGeom prst="rect">
            <a:avLst/>
          </a:prstGeom>
          <a:noFill/>
        </p:spPr>
        <p:txBody>
          <a:bodyPr wrap="none" lIns="91440" tIns="45720" rIns="91440" bIns="45720">
            <a:spAutoFit/>
          </a:bodyPr>
          <a:lstStyle/>
          <a:p>
            <a:r>
              <a:rPr lang="fr-FR" sz="2400" dirty="0"/>
              <a:t>La fonction </a:t>
            </a:r>
            <a:r>
              <a:rPr lang="fr-FR" sz="2400" dirty="0" smtClean="0"/>
              <a:t> RECHERCHEX() </a:t>
            </a:r>
            <a:r>
              <a:rPr lang="fr-FR" sz="2400" dirty="0"/>
              <a:t>recherche une valeur dans un tableau </a:t>
            </a:r>
            <a:r>
              <a:rPr lang="fr-FR" sz="2400" dirty="0" smtClean="0"/>
              <a:t>puis</a:t>
            </a:r>
          </a:p>
          <a:p>
            <a:r>
              <a:rPr lang="fr-FR" sz="2400" dirty="0" smtClean="0"/>
              <a:t> </a:t>
            </a:r>
            <a:r>
              <a:rPr lang="fr-FR" sz="2400" dirty="0"/>
              <a:t>retourne la valeur correspondante (à la même position) dans un second tableau</a:t>
            </a:r>
            <a:r>
              <a:rPr lang="fr-FR" sz="2400" dirty="0" smtClean="0"/>
              <a:t>.</a:t>
            </a:r>
          </a:p>
          <a:p>
            <a:r>
              <a:rPr lang="fr-FR" sz="2400" dirty="0"/>
              <a:t>Cette fonction sert généralement </a:t>
            </a:r>
            <a:r>
              <a:rPr lang="fr-FR" sz="2400" b="1" dirty="0"/>
              <a:t>à rechercher une valeur dans une colonne d'un </a:t>
            </a:r>
            <a:r>
              <a:rPr lang="fr-FR" sz="2400" b="1" dirty="0" smtClean="0"/>
              <a:t>tableau</a:t>
            </a:r>
          </a:p>
          <a:p>
            <a:r>
              <a:rPr lang="fr-FR" sz="2400" b="1" dirty="0" smtClean="0"/>
              <a:t> </a:t>
            </a:r>
            <a:r>
              <a:rPr lang="fr-FR" sz="2400" b="1" dirty="0"/>
              <a:t>et à retourner la valeur correspondante d'une autre colonne</a:t>
            </a:r>
            <a:r>
              <a:rPr lang="fr-FR" sz="2400" dirty="0"/>
              <a:t>.</a:t>
            </a:r>
          </a:p>
          <a:p>
            <a:r>
              <a:rPr lang="fr-FR" sz="2400" dirty="0" smtClean="0"/>
              <a:t>Utilisation :   </a:t>
            </a:r>
            <a:r>
              <a:rPr lang="fr-FR" sz="2400" b="1" dirty="0"/>
              <a:t>=RECHERCHEX(recherche; </a:t>
            </a:r>
            <a:r>
              <a:rPr lang="fr-FR" sz="2400" b="1" dirty="0" err="1"/>
              <a:t>tableau_recherche</a:t>
            </a:r>
            <a:r>
              <a:rPr lang="fr-FR" sz="2400" b="1" dirty="0"/>
              <a:t>; </a:t>
            </a:r>
            <a:r>
              <a:rPr lang="fr-FR" sz="2400" b="1" dirty="0" err="1"/>
              <a:t>tableau_résultat</a:t>
            </a:r>
            <a:r>
              <a:rPr lang="fr-FR" sz="2400" b="1" dirty="0" smtClean="0"/>
              <a:t>)</a:t>
            </a:r>
            <a:endParaRPr lang="fr-FR" sz="2400" dirty="0"/>
          </a:p>
        </p:txBody>
      </p:sp>
    </p:spTree>
    <p:extLst>
      <p:ext uri="{BB962C8B-B14F-4D97-AF65-F5344CB8AC3E}">
        <p14:creationId xmlns:p14="http://schemas.microsoft.com/office/powerpoint/2010/main" val="2513862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statistiques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15</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3674433" y="1710776"/>
            <a:ext cx="1717073" cy="461665"/>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MAX et MIN</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0" y="2172441"/>
            <a:ext cx="11352147" cy="461665"/>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Ces fonctions permettent de renvoyer le maximum et le minimum d’une liste de nombre.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71598" y="2923118"/>
            <a:ext cx="7395614" cy="461665"/>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MOYENNE : Elle renvoie la moyenne d’une liste de valeurs</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171598" y="3673795"/>
            <a:ext cx="11687110" cy="830997"/>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MOYENNE.SI : Elle combine la fonction MOYENNE et la fonction  SI pour donner la moyenne </a:t>
            </a:r>
          </a:p>
          <a:p>
            <a:pPr algn="ctr"/>
            <a:r>
              <a:rPr lang="fr-FR" sz="2400" dirty="0" smtClean="0">
                <a:ln w="0"/>
                <a:effectLst>
                  <a:outerShdw blurRad="38100" dist="19050" dir="2700000" algn="tl" rotWithShape="0">
                    <a:schemeClr val="dk1">
                      <a:alpha val="40000"/>
                    </a:schemeClr>
                  </a:outerShdw>
                </a:effectLst>
              </a:rPr>
              <a:t>d’une série de valeurs qui respectent une condition</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71598" y="4757378"/>
            <a:ext cx="9102685" cy="830997"/>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MEDIANE : Elle permet de renvoyer la médiane d’une série de nombre. </a:t>
            </a:r>
          </a:p>
          <a:p>
            <a:pPr algn="ctr"/>
            <a:r>
              <a:rPr lang="fr-FR" sz="2400" dirty="0" smtClean="0">
                <a:ln w="0"/>
                <a:effectLst>
                  <a:outerShdw blurRad="38100" dist="19050" dir="2700000" algn="tl" rotWithShape="0">
                    <a:schemeClr val="dk1">
                      <a:alpha val="40000"/>
                    </a:schemeClr>
                  </a:outerShdw>
                </a:effectLst>
              </a:rPr>
              <a:t>La médiane est le centre de cette série</a:t>
            </a:r>
            <a:endParaRPr lang="fr-FR"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42756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statistiques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16</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64307" y="1449650"/>
            <a:ext cx="8809976"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ECARTYPE : Elle permet de renvoyer l’écart type d’une série de valeur.</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464307" y="3304463"/>
            <a:ext cx="9612310"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FREQUENCE : Elle permet de renvoyer la répartition des valeurs d’une série </a:t>
            </a:r>
          </a:p>
          <a:p>
            <a:r>
              <a:rPr lang="fr-FR" sz="2400" dirty="0" smtClean="0">
                <a:ln w="0"/>
                <a:effectLst>
                  <a:outerShdw blurRad="38100" dist="19050" dir="2700000" algn="tl" rotWithShape="0">
                    <a:schemeClr val="dk1">
                      <a:alpha val="40000"/>
                    </a:schemeClr>
                  </a:outerShdw>
                </a:effectLst>
              </a:rPr>
              <a:t>dans des intervalles définis</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64307" y="4614553"/>
            <a:ext cx="8027710"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NB : Elle permet de renvoyer le nombre de cellules d’une plage</a:t>
            </a:r>
          </a:p>
          <a:p>
            <a:r>
              <a:rPr lang="fr-FR" sz="2400" dirty="0" smtClean="0">
                <a:ln w="0"/>
                <a:effectLst>
                  <a:outerShdw blurRad="38100" dist="19050" dir="2700000" algn="tl" rotWithShape="0">
                    <a:schemeClr val="dk1">
                      <a:alpha val="40000"/>
                    </a:schemeClr>
                  </a:outerShdw>
                </a:effectLst>
              </a:rPr>
              <a:t> qui comporte un nombre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48512" y="2266815"/>
            <a:ext cx="8548880"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L’écart type mesure la dispersion des valeurs autour de la moyenne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498674" y="5665084"/>
            <a:ext cx="7958975"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NB.SI : Elle permet de compter les cellules selon une condition</a:t>
            </a:r>
            <a:endParaRPr lang="fr-FR"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344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statistiques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17</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9262" y="1295167"/>
            <a:ext cx="2667717"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SOMME, SOMME.SI</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9262" y="3222671"/>
            <a:ext cx="9612310"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FREQUENCE : Elle permet de renvoyer la répartition des valeurs d’une série </a:t>
            </a:r>
          </a:p>
          <a:p>
            <a:r>
              <a:rPr lang="fr-FR" sz="2400" dirty="0" smtClean="0">
                <a:ln w="0"/>
                <a:effectLst>
                  <a:outerShdw blurRad="38100" dist="19050" dir="2700000" algn="tl" rotWithShape="0">
                    <a:schemeClr val="dk1">
                      <a:alpha val="40000"/>
                    </a:schemeClr>
                  </a:outerShdw>
                </a:effectLst>
              </a:rPr>
              <a:t>dans des intervalles définis</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9262" y="4347265"/>
            <a:ext cx="8027710"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NB : Elle permet de renvoyer le nombre de cellules d’une plage</a:t>
            </a:r>
          </a:p>
          <a:p>
            <a:r>
              <a:rPr lang="fr-FR" sz="2400" dirty="0" smtClean="0">
                <a:ln w="0"/>
                <a:effectLst>
                  <a:outerShdw blurRad="38100" dist="19050" dir="2700000" algn="tl" rotWithShape="0">
                    <a:schemeClr val="dk1">
                      <a:alpha val="40000"/>
                    </a:schemeClr>
                  </a:outerShdw>
                </a:effectLst>
              </a:rPr>
              <a:t> qui comporte un nombre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9262" y="2049110"/>
            <a:ext cx="10007355"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ALEA.ENTRE.BORNES : Elle permet de renvoyer un nombre entier aléatoire qui </a:t>
            </a:r>
          </a:p>
          <a:p>
            <a:r>
              <a:rPr lang="fr-FR" sz="2400" dirty="0" smtClean="0">
                <a:ln w="0"/>
                <a:effectLst>
                  <a:outerShdw blurRad="38100" dist="19050" dir="2700000" algn="tl" rotWithShape="0">
                    <a:schemeClr val="dk1">
                      <a:alpha val="40000"/>
                    </a:schemeClr>
                  </a:outerShdw>
                </a:effectLst>
              </a:rPr>
              <a:t>est situé entre deux bornes spécifiées par l’utilisateur.</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69262" y="5625363"/>
            <a:ext cx="7958975"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NB.SI : Elle permet de compter les cellules selon une condition</a:t>
            </a:r>
            <a:endParaRPr lang="fr-FR"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7884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234778" y="1828804"/>
            <a:ext cx="11728622" cy="2123658"/>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endParaRPr lang="fr-FR" sz="4400" dirty="0"/>
          </a:p>
          <a:p>
            <a:pPr algn="ctr"/>
            <a:r>
              <a:rPr lang="fr-FR" sz="4400" dirty="0">
                <a:solidFill>
                  <a:schemeClr val="bg1"/>
                </a:solidFill>
              </a:rPr>
              <a:t>Merci pour votre attention !</a:t>
            </a:r>
          </a:p>
          <a:p>
            <a:pPr algn="ctr"/>
            <a:endParaRPr lang="fr-FR" sz="4400" dirty="0"/>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6B0D6A19-00B4-479C-A250-CE50D3FEE044}"/>
              </a:ext>
            </a:extLst>
          </p:cNvPr>
          <p:cNvCxnSpPr/>
          <p:nvPr/>
        </p:nvCxnSpPr>
        <p:spPr>
          <a:xfrm>
            <a:off x="1327355" y="5776718"/>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B1339F96-F5E8-4590-85C7-AA9285DFAC8C}"/>
              </a:ext>
            </a:extLst>
          </p:cNvPr>
          <p:cNvSpPr txBox="1"/>
          <p:nvPr/>
        </p:nvSpPr>
        <p:spPr>
          <a:xfrm>
            <a:off x="4490446" y="3952462"/>
            <a:ext cx="2651760" cy="369332"/>
          </a:xfrm>
          <a:prstGeom prst="rect">
            <a:avLst/>
          </a:prstGeom>
          <a:noFill/>
        </p:spPr>
        <p:txBody>
          <a:bodyPr wrap="square" rtlCol="0">
            <a:spAutoFit/>
          </a:bodyPr>
          <a:lstStyle/>
          <a:p>
            <a:pPr algn="ctr"/>
            <a:r>
              <a:rPr lang="fr-FR" dirty="0" smtClean="0">
                <a:latin typeface="Times New Roman" panose="02020603050405020304" pitchFamily="18" charset="0"/>
                <a:cs typeface="Times New Roman" panose="02020603050405020304" pitchFamily="18" charset="0"/>
              </a:rPr>
              <a:t>Juin 2021</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917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4BA0ED-4844-4C8B-82B9-1189524149F8}"/>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11">
            <a:extLst>
              <a:ext uri="{FF2B5EF4-FFF2-40B4-BE49-F238E27FC236}">
                <a16:creationId xmlns:a16="http://schemas.microsoft.com/office/drawing/2014/main" id="{6E09DCDB-AE7D-46A6-BB24-B19F551B132C}"/>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2</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0A62A2AD-5162-491A-A819-15508085BEFB}"/>
              </a:ext>
            </a:extLst>
          </p:cNvPr>
          <p:cNvSpPr txBox="1"/>
          <p:nvPr/>
        </p:nvSpPr>
        <p:spPr>
          <a:xfrm>
            <a:off x="234778" y="1828804"/>
            <a:ext cx="11728622" cy="1569660"/>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endParaRPr lang="fr-FR" sz="4800" dirty="0"/>
          </a:p>
          <a:p>
            <a:pPr algn="ctr"/>
            <a:r>
              <a:rPr lang="fr-FR" sz="4800" dirty="0" smtClean="0">
                <a:solidFill>
                  <a:schemeClr val="bg1"/>
                </a:solidFill>
              </a:rPr>
              <a:t>Formules et Fonctions</a:t>
            </a:r>
            <a:endParaRPr lang="fr-FR" sz="4800" dirty="0"/>
          </a:p>
        </p:txBody>
      </p:sp>
      <p:cxnSp>
        <p:nvCxnSpPr>
          <p:cNvPr id="9" name="Connecteur droit 8">
            <a:extLst>
              <a:ext uri="{FF2B5EF4-FFF2-40B4-BE49-F238E27FC236}">
                <a16:creationId xmlns:a16="http://schemas.microsoft.com/office/drawing/2014/main" id="{CA91B1E3-FD56-4F80-9C4D-68FE7BB35AA6}"/>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4364D99-1E04-4083-84DA-21B4C64D9EAA}"/>
              </a:ext>
            </a:extLst>
          </p:cNvPr>
          <p:cNvCxnSpPr/>
          <p:nvPr/>
        </p:nvCxnSpPr>
        <p:spPr>
          <a:xfrm>
            <a:off x="1327355" y="5776718"/>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883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Structure des formules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3</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34020" y="1503266"/>
            <a:ext cx="11979049" cy="830997"/>
          </a:xfrm>
          <a:prstGeom prst="rect">
            <a:avLst/>
          </a:prstGeom>
          <a:noFill/>
        </p:spPr>
        <p:txBody>
          <a:bodyPr wrap="none" lIns="91440" tIns="45720" rIns="91440" bIns="45720">
            <a:spAutoFit/>
          </a:bodyPr>
          <a:lstStyle/>
          <a:p>
            <a:r>
              <a:rPr lang="fr-FR" sz="2400" b="0" cap="none" spc="0" dirty="0" smtClean="0">
                <a:ln w="0"/>
                <a:solidFill>
                  <a:schemeClr val="tx1"/>
                </a:solidFill>
                <a:effectLst>
                  <a:outerShdw blurRad="38100" dist="19050" dir="2700000" algn="tl" rotWithShape="0">
                    <a:schemeClr val="dk1">
                      <a:alpha val="40000"/>
                    </a:schemeClr>
                  </a:outerShdw>
                </a:effectLst>
              </a:rPr>
              <a:t>Commencez toujours votre par le signe = ou +, ensuite sans laisser d’espaces, placez un chiffre </a:t>
            </a:r>
          </a:p>
          <a:p>
            <a:r>
              <a:rPr lang="fr-FR" sz="2400" b="0" cap="none" spc="0" dirty="0" smtClean="0">
                <a:ln w="0"/>
                <a:solidFill>
                  <a:schemeClr val="tx1"/>
                </a:solidFill>
                <a:effectLst>
                  <a:outerShdw blurRad="38100" dist="19050" dir="2700000" algn="tl" rotWithShape="0">
                    <a:schemeClr val="dk1">
                      <a:alpha val="40000"/>
                    </a:schemeClr>
                  </a:outerShdw>
                </a:effectLst>
              </a:rPr>
              <a:t>suivi d’un autre chiffre, etc</a:t>
            </a:r>
            <a:r>
              <a:rPr lang="fr-FR" sz="2400" dirty="0" smtClean="0">
                <a:ln w="0"/>
                <a:effectLst>
                  <a:outerShdw blurRad="38100" dist="19050" dir="2700000" algn="tl" rotWithShape="0">
                    <a:schemeClr val="dk1">
                      <a:alpha val="40000"/>
                    </a:schemeClr>
                  </a:outerShdw>
                </a:effectLst>
              </a:rPr>
              <a:t>. Ajoutez des () si cela s’avère nécessaire</a:t>
            </a:r>
            <a:endParaRPr lang="fr-FR" sz="2400" b="0" cap="none" spc="0" dirty="0">
              <a:ln w="0"/>
              <a:solidFill>
                <a:schemeClr val="tx1"/>
              </a:solidFill>
              <a:effectLst>
                <a:outerShdw blurRad="38100" dist="19050" dir="2700000" algn="tl" rotWithShape="0">
                  <a:schemeClr val="dk1">
                    <a:alpha val="40000"/>
                  </a:schemeClr>
                </a:outerShdw>
              </a:effectLst>
            </a:endParaRPr>
          </a:p>
        </p:txBody>
      </p:sp>
      <p:pic>
        <p:nvPicPr>
          <p:cNvPr id="2" name="Image 1"/>
          <p:cNvPicPr>
            <a:picLocks noChangeAspect="1"/>
          </p:cNvPicPr>
          <p:nvPr/>
        </p:nvPicPr>
        <p:blipFill>
          <a:blip r:embed="rId2"/>
          <a:stretch>
            <a:fillRect/>
          </a:stretch>
        </p:blipFill>
        <p:spPr>
          <a:xfrm>
            <a:off x="2060667" y="2442754"/>
            <a:ext cx="6652260" cy="3551174"/>
          </a:xfrm>
          <a:prstGeom prst="rect">
            <a:avLst/>
          </a:prstGeom>
        </p:spPr>
      </p:pic>
    </p:spTree>
    <p:extLst>
      <p:ext uri="{BB962C8B-B14F-4D97-AF65-F5344CB8AC3E}">
        <p14:creationId xmlns:p14="http://schemas.microsoft.com/office/powerpoint/2010/main" val="2073210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Structure des formules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4</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41184" y="1479943"/>
            <a:ext cx="11152156" cy="461665"/>
          </a:xfrm>
          <a:prstGeom prst="rect">
            <a:avLst/>
          </a:prstGeom>
          <a:noFill/>
        </p:spPr>
        <p:txBody>
          <a:bodyPr wrap="none" lIns="91440" tIns="45720" rIns="91440" bIns="45720">
            <a:spAutoFit/>
          </a:bodyPr>
          <a:lstStyle/>
          <a:p>
            <a:pPr algn="ctr"/>
            <a:r>
              <a:rPr lang="fr-FR" sz="2400" b="0" cap="none" spc="0" dirty="0" smtClean="0">
                <a:ln w="0"/>
                <a:solidFill>
                  <a:schemeClr val="tx1"/>
                </a:solidFill>
                <a:effectLst>
                  <a:outerShdw blurRad="38100" dist="19050" dir="2700000" algn="tl" rotWithShape="0">
                    <a:schemeClr val="dk1">
                      <a:alpha val="40000"/>
                    </a:schemeClr>
                  </a:outerShdw>
                </a:effectLst>
              </a:rPr>
              <a:t>Les calculs peuvent également être effectués à partir des données provenant de cellules.</a:t>
            </a:r>
            <a:endParaRPr lang="fr-FR" sz="2400" b="0" cap="none" spc="0" dirty="0">
              <a:ln w="0"/>
              <a:solidFill>
                <a:schemeClr val="tx1"/>
              </a:solidFill>
              <a:effectLst>
                <a:outerShdw blurRad="38100" dist="19050" dir="2700000" algn="tl" rotWithShape="0">
                  <a:schemeClr val="dk1">
                    <a:alpha val="40000"/>
                  </a:schemeClr>
                </a:outerShdw>
              </a:effectLst>
            </a:endParaRPr>
          </a:p>
        </p:txBody>
      </p:sp>
      <p:pic>
        <p:nvPicPr>
          <p:cNvPr id="5" name="Image 4"/>
          <p:cNvPicPr>
            <a:picLocks noChangeAspect="1"/>
          </p:cNvPicPr>
          <p:nvPr/>
        </p:nvPicPr>
        <p:blipFill>
          <a:blip r:embed="rId2"/>
          <a:stretch>
            <a:fillRect/>
          </a:stretch>
        </p:blipFill>
        <p:spPr>
          <a:xfrm>
            <a:off x="1919416" y="2172441"/>
            <a:ext cx="6378764" cy="4320434"/>
          </a:xfrm>
          <a:prstGeom prst="rect">
            <a:avLst/>
          </a:prstGeom>
        </p:spPr>
      </p:pic>
    </p:spTree>
    <p:extLst>
      <p:ext uri="{BB962C8B-B14F-4D97-AF65-F5344CB8AC3E}">
        <p14:creationId xmlns:p14="http://schemas.microsoft.com/office/powerpoint/2010/main" val="2437198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Introduction sur les fonctions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5</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044739" y="1508134"/>
            <a:ext cx="5916381" cy="523220"/>
          </a:xfrm>
          <a:prstGeom prst="rect">
            <a:avLst/>
          </a:prstGeom>
          <a:noFill/>
        </p:spPr>
        <p:txBody>
          <a:bodyPr wrap="square" lIns="91440" tIns="45720" rIns="91440" bIns="45720">
            <a:spAutoFit/>
          </a:bodyPr>
          <a:lstStyle/>
          <a:p>
            <a:r>
              <a:rPr lang="fr-FR" sz="2800" dirty="0" smtClean="0">
                <a:ln w="0"/>
                <a:effectLst>
                  <a:outerShdw blurRad="38100" dist="19050" dir="2700000" algn="tl" rotWithShape="0">
                    <a:schemeClr val="dk1">
                      <a:alpha val="40000"/>
                    </a:schemeClr>
                  </a:outerShdw>
                </a:effectLst>
              </a:rPr>
              <a:t>Structure générale d’une fonction</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370178" y="2521499"/>
            <a:ext cx="7402860" cy="461665"/>
          </a:xfrm>
          <a:prstGeom prst="rect">
            <a:avLst/>
          </a:prstGeom>
          <a:noFill/>
        </p:spPr>
        <p:txBody>
          <a:bodyPr wrap="none" lIns="91440" tIns="45720" rIns="91440" bIns="45720">
            <a:spAutoFit/>
          </a:bodyPr>
          <a:lstStyle/>
          <a:p>
            <a:pPr algn="ctr"/>
            <a:r>
              <a:rPr lang="fr-FR" sz="2400" b="0" cap="none" spc="0" dirty="0" smtClean="0">
                <a:ln w="0"/>
                <a:solidFill>
                  <a:schemeClr val="tx1"/>
                </a:solidFill>
                <a:effectLst>
                  <a:outerShdw blurRad="38100" dist="19050" dir="2700000" algn="tl" rotWithShape="0">
                    <a:schemeClr val="dk1">
                      <a:alpha val="40000"/>
                    </a:schemeClr>
                  </a:outerShdw>
                </a:effectLst>
              </a:rPr>
              <a:t>=NOM_DE_LA_FONCTION(PARAMETRE1;PARAMETRE2;…)</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210360" y="3368889"/>
            <a:ext cx="6551345" cy="523220"/>
          </a:xfrm>
          <a:prstGeom prst="rect">
            <a:avLst/>
          </a:prstGeom>
          <a:noFill/>
        </p:spPr>
        <p:txBody>
          <a:bodyPr wrap="none" lIns="91440" tIns="45720" rIns="91440" bIns="45720">
            <a:spAutoFit/>
          </a:bodyPr>
          <a:lstStyle/>
          <a:p>
            <a:pPr algn="ctr"/>
            <a:r>
              <a:rPr lang="fr-FR" sz="2800" dirty="0" smtClean="0">
                <a:ln w="0"/>
                <a:effectLst>
                  <a:outerShdw blurRad="38100" dist="19050" dir="2700000" algn="tl" rotWithShape="0">
                    <a:schemeClr val="dk1">
                      <a:alpha val="40000"/>
                    </a:schemeClr>
                  </a:outerShdw>
                </a:effectLst>
              </a:rPr>
              <a:t>Comment une fonction est-elle renseignée?</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52749" y="4268991"/>
            <a:ext cx="9666566" cy="830997"/>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fr-FR" sz="2400" dirty="0" smtClean="0">
                <a:ln w="0"/>
                <a:effectLst>
                  <a:outerShdw blurRad="38100" dist="19050" dir="2700000" algn="tl" rotWithShape="0">
                    <a:schemeClr val="dk1">
                      <a:alpha val="40000"/>
                    </a:schemeClr>
                  </a:outerShdw>
                </a:effectLst>
              </a:rPr>
              <a:t>L’entrée de la fonction directement dans la cellule en l’écrivant</a:t>
            </a:r>
          </a:p>
          <a:p>
            <a:r>
              <a:rPr lang="fr-FR" sz="2400" dirty="0">
                <a:ln w="0"/>
                <a:effectLst>
                  <a:outerShdw blurRad="38100" dist="19050" dir="2700000" algn="tl" rotWithShape="0">
                    <a:schemeClr val="dk1">
                      <a:alpha val="40000"/>
                    </a:schemeClr>
                  </a:outerShdw>
                </a:effectLst>
              </a:rPr>
              <a:t>s</a:t>
            </a:r>
            <a:r>
              <a:rPr lang="fr-FR" sz="2400" b="0" cap="none" spc="0" dirty="0" smtClean="0">
                <a:ln w="0"/>
                <a:solidFill>
                  <a:schemeClr val="tx1"/>
                </a:solidFill>
                <a:effectLst>
                  <a:outerShdw blurRad="38100" dist="19050" dir="2700000" algn="tl" rotWithShape="0">
                    <a:schemeClr val="dk1">
                      <a:alpha val="40000"/>
                    </a:schemeClr>
                  </a:outerShdw>
                </a:effectLst>
              </a:rPr>
              <a:t>oit dans la cellule, soit dans la barre de formule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52749" y="5327403"/>
            <a:ext cx="9097820" cy="830997"/>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fr-FR" sz="2400" dirty="0" smtClean="0">
                <a:ln w="0"/>
                <a:effectLst>
                  <a:outerShdw blurRad="38100" dist="19050" dir="2700000" algn="tl" rotWithShape="0">
                    <a:schemeClr val="dk1">
                      <a:alpha val="40000"/>
                    </a:schemeClr>
                  </a:outerShdw>
                </a:effectLst>
              </a:rPr>
              <a:t>Par le ruban, dans l’onglet « Formules » </a:t>
            </a:r>
          </a:p>
          <a:p>
            <a:r>
              <a:rPr lang="fr-FR" sz="2400" dirty="0" smtClean="0">
                <a:ln w="0"/>
                <a:effectLst>
                  <a:outerShdw blurRad="38100" dist="19050" dir="2700000" algn="tl" rotWithShape="0">
                    <a:schemeClr val="dk1">
                      <a:alpha val="40000"/>
                    </a:schemeClr>
                  </a:outerShdw>
                </a:effectLst>
              </a:rPr>
              <a:t>et dans la rubrique « Bibliothèque de fonctions »</a:t>
            </a:r>
            <a:endParaRPr lang="fr-FR"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159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Logiques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6</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91332" y="2957028"/>
            <a:ext cx="11494735" cy="830997"/>
          </a:xfrm>
          <a:prstGeom prst="rect">
            <a:avLst/>
          </a:prstGeom>
          <a:noFill/>
        </p:spPr>
        <p:txBody>
          <a:bodyPr wrap="square" lIns="91440" tIns="45720" rIns="91440" bIns="45720">
            <a:spAutoFit/>
          </a:bodyPr>
          <a:lstStyle/>
          <a:p>
            <a:r>
              <a:rPr lang="fr-FR" sz="2400" dirty="0">
                <a:ln w="0"/>
                <a:effectLst>
                  <a:outerShdw blurRad="38100" dist="19050" dir="2700000" algn="tl" rotWithShape="0">
                    <a:schemeClr val="dk1">
                      <a:alpha val="40000"/>
                    </a:schemeClr>
                  </a:outerShdw>
                </a:effectLst>
              </a:rPr>
              <a:t>La fonction SI() permet d’afficher un résultat différent en fonction du contenu d’une autre cellule.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496389" y="1304559"/>
            <a:ext cx="10661933" cy="1200329"/>
          </a:xfrm>
          <a:prstGeom prst="rect">
            <a:avLst/>
          </a:prstGeom>
          <a:noFill/>
        </p:spPr>
        <p:txBody>
          <a:bodyPr wrap="square" rtlCol="0">
            <a:spAutoFit/>
          </a:bodyPr>
          <a:lstStyle/>
          <a:p>
            <a:r>
              <a:rPr lang="fr-FR" sz="2400" dirty="0"/>
              <a:t>Les fonctions logiques servent à tester des conditions spécifiques. Ces fonctions sont souvent appelées opérateurs logiques. Les opérateurs logiques servent à déterminer si la condition est  VRAIE ou FAUSSE</a:t>
            </a:r>
          </a:p>
        </p:txBody>
      </p:sp>
      <p:sp>
        <p:nvSpPr>
          <p:cNvPr id="5" name="ZoneTexte 4"/>
          <p:cNvSpPr txBox="1"/>
          <p:nvPr/>
        </p:nvSpPr>
        <p:spPr>
          <a:xfrm>
            <a:off x="496389" y="4408733"/>
            <a:ext cx="10384971" cy="1815882"/>
          </a:xfrm>
          <a:prstGeom prst="rect">
            <a:avLst/>
          </a:prstGeom>
          <a:noFill/>
        </p:spPr>
        <p:txBody>
          <a:bodyPr wrap="square" rtlCol="0">
            <a:spAutoFit/>
          </a:bodyPr>
          <a:lstStyle/>
          <a:p>
            <a:r>
              <a:rPr lang="fr-FR" sz="2800" dirty="0"/>
              <a:t>La syntaxe utilisée est la suivante : =SI(condition à évaluer ; valeur de la cellule si la condition est vraie ; valeur si la condition est fausse)</a:t>
            </a:r>
          </a:p>
          <a:p>
            <a:r>
              <a:rPr lang="fr-FR" sz="2800" dirty="0"/>
              <a:t>Le résultat de la formule peut être une valeur numérique, une formule de calcul ou du texte.</a:t>
            </a:r>
          </a:p>
        </p:txBody>
      </p:sp>
    </p:spTree>
    <p:extLst>
      <p:ext uri="{BB962C8B-B14F-4D97-AF65-F5344CB8AC3E}">
        <p14:creationId xmlns:p14="http://schemas.microsoft.com/office/powerpoint/2010/main" val="371576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Logiques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7</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3623" y="2394981"/>
            <a:ext cx="11494735" cy="461665"/>
          </a:xfrm>
          <a:prstGeom prst="rect">
            <a:avLst/>
          </a:prstGeom>
          <a:noFill/>
        </p:spPr>
        <p:txBody>
          <a:bodyPr wrap="square" lIns="91440" tIns="45720" rIns="91440" bIns="45720">
            <a:spAutoFit/>
          </a:bodyPr>
          <a:lstStyle/>
          <a:p>
            <a:r>
              <a:rPr lang="fr-FR" sz="2400" dirty="0">
                <a:ln w="0"/>
                <a:effectLst>
                  <a:outerShdw blurRad="38100" dist="19050" dir="2700000" algn="tl" rotWithShape="0">
                    <a:schemeClr val="dk1">
                      <a:alpha val="40000"/>
                    </a:schemeClr>
                  </a:outerShdw>
                </a:effectLst>
              </a:rPr>
              <a:t>SI imbriqués</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496389" y="1304559"/>
            <a:ext cx="10661933" cy="461665"/>
          </a:xfrm>
          <a:prstGeom prst="rect">
            <a:avLst/>
          </a:prstGeom>
          <a:noFill/>
        </p:spPr>
        <p:txBody>
          <a:bodyPr wrap="square" rtlCol="0">
            <a:spAutoFit/>
          </a:bodyPr>
          <a:lstStyle/>
          <a:p>
            <a:r>
              <a:rPr lang="fr-FR" sz="2400" dirty="0" smtClean="0"/>
              <a:t>Exemple : Si </a:t>
            </a:r>
            <a:r>
              <a:rPr lang="fr-FR" sz="2400" dirty="0"/>
              <a:t>l’élève a 18 ans ou plus, alors il est majeur, sinon il est mineur.</a:t>
            </a:r>
          </a:p>
        </p:txBody>
      </p:sp>
      <p:sp>
        <p:nvSpPr>
          <p:cNvPr id="5" name="ZoneTexte 4"/>
          <p:cNvSpPr txBox="1"/>
          <p:nvPr/>
        </p:nvSpPr>
        <p:spPr>
          <a:xfrm>
            <a:off x="496389" y="3326157"/>
            <a:ext cx="10384971" cy="523220"/>
          </a:xfrm>
          <a:prstGeom prst="rect">
            <a:avLst/>
          </a:prstGeom>
          <a:noFill/>
        </p:spPr>
        <p:txBody>
          <a:bodyPr wrap="square" rtlCol="0">
            <a:spAutoFit/>
          </a:bodyPr>
          <a:lstStyle/>
          <a:p>
            <a:r>
              <a:rPr lang="fr-FR" sz="2800" dirty="0"/>
              <a:t>=ET() et =OU()</a:t>
            </a:r>
          </a:p>
        </p:txBody>
      </p:sp>
      <p:sp>
        <p:nvSpPr>
          <p:cNvPr id="6" name="ZoneTexte 5"/>
          <p:cNvSpPr txBox="1"/>
          <p:nvPr/>
        </p:nvSpPr>
        <p:spPr>
          <a:xfrm>
            <a:off x="533623" y="4101737"/>
            <a:ext cx="10624699" cy="1569660"/>
          </a:xfrm>
          <a:prstGeom prst="rect">
            <a:avLst/>
          </a:prstGeom>
          <a:noFill/>
        </p:spPr>
        <p:txBody>
          <a:bodyPr wrap="square" rtlCol="0">
            <a:spAutoFit/>
          </a:bodyPr>
          <a:lstStyle/>
          <a:p>
            <a:r>
              <a:rPr lang="fr-FR" sz="2400" dirty="0"/>
              <a:t>=ET(condition1;condition2;condition3 ...)</a:t>
            </a:r>
          </a:p>
          <a:p>
            <a:r>
              <a:rPr lang="fr-FR" sz="2400" dirty="0"/>
              <a:t>Il faut au moins deux conditions. Mais vous pouvez en ajouter d'autres.</a:t>
            </a:r>
          </a:p>
          <a:p>
            <a:r>
              <a:rPr lang="fr-FR" sz="2400" dirty="0"/>
              <a:t>Toutes les conditions doivent être remplies pour que la fonction affiche VRAI. Sinon, elle affichera FAUX.</a:t>
            </a:r>
          </a:p>
        </p:txBody>
      </p:sp>
    </p:spTree>
    <p:extLst>
      <p:ext uri="{BB962C8B-B14F-4D97-AF65-F5344CB8AC3E}">
        <p14:creationId xmlns:p14="http://schemas.microsoft.com/office/powerpoint/2010/main" val="267020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Logiques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8</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533623" y="1467896"/>
            <a:ext cx="10661933" cy="1569660"/>
          </a:xfrm>
          <a:prstGeom prst="rect">
            <a:avLst/>
          </a:prstGeom>
          <a:noFill/>
        </p:spPr>
        <p:txBody>
          <a:bodyPr wrap="square" rtlCol="0">
            <a:spAutoFit/>
          </a:bodyPr>
          <a:lstStyle/>
          <a:p>
            <a:r>
              <a:rPr lang="fr-FR" sz="2400" dirty="0"/>
              <a:t>=OU(condition1;condition2; condition3 ...)</a:t>
            </a:r>
          </a:p>
          <a:p>
            <a:r>
              <a:rPr lang="fr-FR" sz="2400" dirty="0"/>
              <a:t>Il faut au moins deux conditions. Vous pouvez en ajouter d'autres.</a:t>
            </a:r>
          </a:p>
          <a:p>
            <a:r>
              <a:rPr lang="fr-FR" sz="2400" dirty="0"/>
              <a:t>L'une des conditions doit être remplie pour que la fonction affiche VRAI.</a:t>
            </a:r>
          </a:p>
          <a:p>
            <a:r>
              <a:rPr lang="fr-FR" sz="2400" dirty="0"/>
              <a:t>Si aucune des conditions n'est remplie, elle affichera FAUX.</a:t>
            </a:r>
          </a:p>
        </p:txBody>
      </p:sp>
    </p:spTree>
    <p:extLst>
      <p:ext uri="{BB962C8B-B14F-4D97-AF65-F5344CB8AC3E}">
        <p14:creationId xmlns:p14="http://schemas.microsoft.com/office/powerpoint/2010/main" val="211157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Textes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9</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533623" y="1467896"/>
            <a:ext cx="10661933" cy="954107"/>
          </a:xfrm>
          <a:prstGeom prst="rect">
            <a:avLst/>
          </a:prstGeom>
          <a:noFill/>
        </p:spPr>
        <p:txBody>
          <a:bodyPr wrap="square" rtlCol="0">
            <a:spAutoFit/>
          </a:bodyPr>
          <a:lstStyle/>
          <a:p>
            <a:r>
              <a:rPr lang="fr-FR" sz="2800" dirty="0"/>
              <a:t>Les fonctions de la catégorie TEXTE vous permettent de manipuler des chaînes de caractères: suppression, ajout, déplacement, comptage...</a:t>
            </a:r>
          </a:p>
        </p:txBody>
      </p:sp>
      <p:sp>
        <p:nvSpPr>
          <p:cNvPr id="7" name="Rectangle 6"/>
          <p:cNvSpPr/>
          <p:nvPr/>
        </p:nvSpPr>
        <p:spPr>
          <a:xfrm>
            <a:off x="451367" y="2763898"/>
            <a:ext cx="11740633" cy="830997"/>
          </a:xfrm>
          <a:prstGeom prst="rect">
            <a:avLst/>
          </a:prstGeom>
          <a:noFill/>
        </p:spPr>
        <p:txBody>
          <a:bodyPr wrap="square" lIns="91440" tIns="45720" rIns="91440" bIns="45720">
            <a:spAutoFit/>
          </a:bodyPr>
          <a:lstStyle/>
          <a:p>
            <a:r>
              <a:rPr lang="fr-FR" sz="2400" dirty="0" smtClean="0">
                <a:ln w="0"/>
                <a:effectLst>
                  <a:outerShdw blurRad="38100" dist="19050" dir="2700000" algn="tl" rotWithShape="0">
                    <a:schemeClr val="dk1">
                      <a:alpha val="40000"/>
                    </a:schemeClr>
                  </a:outerShdw>
                </a:effectLst>
              </a:rPr>
              <a:t>=CONCATENER(): Elle permet de mettre bout à bout des chaînes de caractère (du texte) pour n’en former une.</a:t>
            </a:r>
          </a:p>
        </p:txBody>
      </p:sp>
      <p:sp>
        <p:nvSpPr>
          <p:cNvPr id="8" name="Rectangle 7"/>
          <p:cNvSpPr/>
          <p:nvPr/>
        </p:nvSpPr>
        <p:spPr>
          <a:xfrm>
            <a:off x="0" y="4212887"/>
            <a:ext cx="11722376"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      =DROITE() et =GAUCHE(): Elles permettent d’extraire les caractères du début (GAUCHE) </a:t>
            </a:r>
          </a:p>
          <a:p>
            <a:r>
              <a:rPr lang="fr-FR" sz="2400" dirty="0" smtClean="0">
                <a:ln w="0"/>
                <a:effectLst>
                  <a:outerShdw blurRad="38100" dist="19050" dir="2700000" algn="tl" rotWithShape="0">
                    <a:schemeClr val="dk1">
                      <a:alpha val="40000"/>
                    </a:schemeClr>
                  </a:outerShdw>
                </a:effectLst>
              </a:rPr>
              <a:t>et de fin (DROITE) de la chaîne de caractère.</a:t>
            </a:r>
            <a:endParaRPr lang="fr-FR" sz="2400" cap="none" spc="0" dirty="0">
              <a:ln w="0"/>
              <a:solidFill>
                <a:schemeClr val="tx1"/>
              </a:solidFill>
              <a:effectLst>
                <a:outerShdw blurRad="38100" dist="19050" dir="2700000" algn="tl" rotWithShape="0">
                  <a:schemeClr val="dk1">
                    <a:alpha val="40000"/>
                  </a:schemeClr>
                </a:outerShdw>
              </a:effectLst>
            </a:endParaRPr>
          </a:p>
        </p:txBody>
      </p:sp>
      <p:sp>
        <p:nvSpPr>
          <p:cNvPr id="5" name="ZoneTexte 4"/>
          <p:cNvSpPr txBox="1"/>
          <p:nvPr/>
        </p:nvSpPr>
        <p:spPr>
          <a:xfrm>
            <a:off x="451367" y="5292544"/>
            <a:ext cx="7787417" cy="461665"/>
          </a:xfrm>
          <a:prstGeom prst="rect">
            <a:avLst/>
          </a:prstGeom>
          <a:noFill/>
        </p:spPr>
        <p:txBody>
          <a:bodyPr wrap="square" rtlCol="0">
            <a:spAutoFit/>
          </a:bodyPr>
          <a:lstStyle/>
          <a:p>
            <a:r>
              <a:rPr lang="fr-FR" sz="2400" dirty="0" smtClean="0"/>
              <a:t>=REMPLACER() remplace </a:t>
            </a:r>
            <a:r>
              <a:rPr lang="fr-FR" sz="2400" dirty="0"/>
              <a:t>des caractères dans un texte.</a:t>
            </a:r>
          </a:p>
        </p:txBody>
      </p:sp>
    </p:spTree>
    <p:extLst>
      <p:ext uri="{BB962C8B-B14F-4D97-AF65-F5344CB8AC3E}">
        <p14:creationId xmlns:p14="http://schemas.microsoft.com/office/powerpoint/2010/main" val="2920057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15721</TotalTime>
  <Words>1192</Words>
  <Application>Microsoft Office PowerPoint</Application>
  <PresentationFormat>Grand écran</PresentationFormat>
  <Paragraphs>132</Paragraphs>
  <Slides>18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ASSELOKA</dc:creator>
  <cp:lastModifiedBy>DELLDRAMOMO</cp:lastModifiedBy>
  <cp:revision>449</cp:revision>
  <dcterms:created xsi:type="dcterms:W3CDTF">2019-06-10T23:03:40Z</dcterms:created>
  <dcterms:modified xsi:type="dcterms:W3CDTF">2021-07-01T12:23:52Z</dcterms:modified>
</cp:coreProperties>
</file>