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5" r:id="rId2"/>
    <p:sldId id="319" r:id="rId3"/>
    <p:sldId id="291" r:id="rId4"/>
    <p:sldId id="292" r:id="rId5"/>
    <p:sldId id="339" r:id="rId6"/>
    <p:sldId id="340" r:id="rId7"/>
    <p:sldId id="341" r:id="rId8"/>
    <p:sldId id="342" r:id="rId9"/>
    <p:sldId id="344" r:id="rId10"/>
    <p:sldId id="343" r:id="rId11"/>
    <p:sldId id="345" r:id="rId12"/>
    <p:sldId id="346" r:id="rId13"/>
    <p:sldId id="347" r:id="rId14"/>
    <p:sldId id="348" r:id="rId15"/>
    <p:sldId id="320" r:id="rId16"/>
    <p:sldId id="297" r:id="rId17"/>
    <p:sldId id="298" r:id="rId18"/>
    <p:sldId id="326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35" r:id="rId31"/>
    <p:sldId id="316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ubacar HEMA" initials="AH" lastIdx="1" clrIdx="0">
    <p:extLst>
      <p:ext uri="{19B8F6BF-5375-455C-9EA6-DF929625EA0E}">
        <p15:presenceInfo xmlns:p15="http://schemas.microsoft.com/office/powerpoint/2012/main" userId="1fd4e767f8b484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727" autoAdjust="0"/>
  </p:normalViewPr>
  <p:slideViewPr>
    <p:cSldViewPr snapToGrid="0">
      <p:cViewPr varScale="1">
        <p:scale>
          <a:sx n="62" d="100"/>
          <a:sy n="62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40A0-6BBE-4DBE-B061-D31F9ACB94AF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577FF-2AC1-489B-AB72-B2CEC4644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67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Bonjour M. le</a:t>
            </a:r>
            <a:r>
              <a:rPr lang="fr-FR" baseline="0" dirty="0"/>
              <a:t> président du jury, Bonjour M les membres du jury. Je vous remercie de me donner l’opportunité de vous présenter mon travail dont le thème est…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577FF-2AC1-489B-AB72-B2CEC46442E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17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Questions:</a:t>
            </a:r>
            <a:r>
              <a:rPr lang="fr-FR" baseline="0" dirty="0" smtClean="0"/>
              <a:t> - Qu’est ce que Excel ?</a:t>
            </a:r>
          </a:p>
          <a:p>
            <a:r>
              <a:rPr lang="fr-FR" baseline="0" dirty="0" smtClean="0"/>
              <a:t>Selon vous quels sont les fichiers </a:t>
            </a:r>
            <a:r>
              <a:rPr lang="fr-FR" baseline="0" dirty="0" err="1" smtClean="0"/>
              <a:t>excels</a:t>
            </a:r>
            <a:r>
              <a:rPr lang="fr-FR" baseline="0" dirty="0" smtClean="0"/>
              <a:t> qu’on peut trouver? : (.</a:t>
            </a:r>
            <a:r>
              <a:rPr lang="fr-FR" baseline="0" dirty="0" err="1" smtClean="0"/>
              <a:t>xlsx</a:t>
            </a:r>
            <a:r>
              <a:rPr lang="fr-FR" baseline="0" dirty="0" smtClean="0"/>
              <a:t>: classeur </a:t>
            </a:r>
            <a:r>
              <a:rPr lang="fr-FR" baseline="0" dirty="0" err="1" smtClean="0"/>
              <a:t>excel</a:t>
            </a:r>
            <a:r>
              <a:rPr lang="fr-FR" baseline="0" dirty="0" smtClean="0"/>
              <a:t>, .</a:t>
            </a:r>
            <a:r>
              <a:rPr lang="fr-FR" baseline="0" dirty="0" err="1" smtClean="0"/>
              <a:t>xlsm:macros</a:t>
            </a:r>
            <a:r>
              <a:rPr lang="fr-FR" baseline="0" dirty="0" smtClean="0"/>
              <a:t>; .</a:t>
            </a:r>
            <a:r>
              <a:rPr lang="fr-FR" baseline="0" dirty="0" err="1" smtClean="0"/>
              <a:t>xlsb</a:t>
            </a:r>
            <a:r>
              <a:rPr lang="fr-FR" baseline="0" dirty="0" smtClean="0"/>
              <a:t> : classeur </a:t>
            </a:r>
            <a:r>
              <a:rPr lang="fr-FR" baseline="0" dirty="0" err="1" smtClean="0"/>
              <a:t>excel</a:t>
            </a:r>
            <a:r>
              <a:rPr lang="fr-FR" baseline="0" dirty="0" smtClean="0"/>
              <a:t> binaire; .</a:t>
            </a:r>
            <a:r>
              <a:rPr lang="fr-FR" baseline="0" dirty="0" err="1" smtClean="0"/>
              <a:t>xltx</a:t>
            </a:r>
            <a:r>
              <a:rPr lang="fr-FR" baseline="0" dirty="0" smtClean="0"/>
              <a:t>: modèle; .</a:t>
            </a:r>
            <a:r>
              <a:rPr lang="fr-FR" baseline="0" dirty="0" err="1" smtClean="0"/>
              <a:t>xltm</a:t>
            </a:r>
            <a:r>
              <a:rPr lang="fr-FR" baseline="0" dirty="0" smtClean="0"/>
              <a:t>: modèle (code); .</a:t>
            </a:r>
            <a:r>
              <a:rPr lang="fr-FR" baseline="0" dirty="0" err="1" smtClean="0"/>
              <a:t>xls</a:t>
            </a:r>
            <a:r>
              <a:rPr lang="fr-FR" baseline="0" dirty="0" smtClean="0"/>
              <a:t>: classeur </a:t>
            </a:r>
            <a:r>
              <a:rPr lang="fr-FR" baseline="0" dirty="0" err="1" smtClean="0"/>
              <a:t>excel</a:t>
            </a:r>
            <a:r>
              <a:rPr lang="fr-FR" baseline="0" dirty="0" smtClean="0"/>
              <a:t> 97-2003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577FF-2AC1-489B-AB72-B2CEC46442E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74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E8610-05C6-4B1C-A474-4A00F6C91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6FA379-69C0-4F1F-8A86-25323C0C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AB1558-7041-4A92-8053-1E79E28A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456908-1739-4D14-8FD1-E08E68A2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01784C-7404-4287-9541-EA4CD335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64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918DE7-0078-44A1-8E10-51C16505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FD9C04-D8B6-4C49-96CF-F390BB3E5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830E82-2EA3-4E02-AD6C-62465EC0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A28EEA-B191-4A67-BD73-606A74F0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9F1FDC-DD71-4D0B-B990-F73A80E4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43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8576F3-9802-4550-9758-BD9BAE80B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A427F9-66AE-4E72-A163-A56D7E72D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8B78DE-01E7-4339-9108-751FAE5D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EB79DF-D77A-44F4-9999-93838CC4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B86C9-6884-4A03-AC38-C4C39B40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18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4344E-148E-4476-A628-DF1274E1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3234A1-43DC-440A-8E62-2EC60E619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23760F-D724-43DF-AD30-BFCAE63B4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5DD3BA-6B06-4693-9214-06A91FED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92684C-033D-4FE6-8558-EEC3B54E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39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FB98E-8850-494D-97C6-AD212A86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1648FD-1039-4ED4-822A-A2BE28F51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3ED4E9-7CDC-4F61-BAC3-3A7BF219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DB3EC6-09AA-40AE-910C-0B0F096F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EC02C7-45EA-4D05-B05C-4C2101CA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79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88207-8DE6-47DA-92CF-4E24B5AD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6A85CC-BE32-49DD-ABA6-A6A9780ED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1D8C3A-BA6D-4BDC-82A7-73DA8FC6C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43CD34-EE38-416B-B04B-69499953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5F130F-C81A-4823-B2FF-5F95011B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48F180-EF74-4A86-A165-0574090C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41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A1F2E-2081-4363-AA24-F655A7F2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974437-9D1D-4C3A-98E3-A6BE2C9E6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9C75AE-2249-46CB-9609-46E64126C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ECD74A-763E-4391-A37C-4E3E07A74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9A38F8-0DC7-415D-9BA4-79899B99C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BAB84C-0C11-4521-9BC4-19D2FCF4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30FFBB5-17B6-40DD-9685-6D5569EB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9A7884C-EE3A-4D4F-A3E9-5C833225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99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B6331-AC8A-4B85-AE8B-B4B8DAFA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2B61F0-8CF8-452B-8960-1427805F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8B5FCF-A6BE-4629-A583-7AABDFEA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41E4D2-C6F2-4C19-A15E-DE6B5BEE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35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E9F8555-E479-4F3B-8B31-0AEE0528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876C5E-CB7C-4DD3-98F7-7FF0D897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26899A-8438-4FA7-AAB8-F6AEF9D9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5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B2AB46-B48D-4962-83BC-ECECB14E7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C32A2D-1982-426E-ACD7-4EF99DDFF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53B2BF-2DE3-401E-B8B5-D7C223085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CAC0F3-AC8F-4896-9C09-89781222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C884E3-815B-43D0-98CF-0D2255A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D5E6AB-6FD9-42D3-856B-7193A786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15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54D90-CC85-4051-A2CE-D1E1B241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54A95B9-8C9A-4C3A-A161-7F6B8467F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D0882E-FB17-4F63-9881-4EC683017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6E52DC-7624-4284-938D-5975AE0B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8B806B-BF42-48CC-A6A3-A66FFC01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2AD07D-06BB-4E62-AB29-3507E22B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48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rgbClr val="B8CAE9">
                <a:alpha val="0"/>
              </a:srgbClr>
            </a:gs>
            <a:gs pos="0">
              <a:srgbClr val="DAE3F3"/>
            </a:gs>
            <a:gs pos="100000">
              <a:srgbClr val="8DA9DB">
                <a:alpha val="50000"/>
                <a:lumMod val="50000"/>
                <a:lumOff val="50000"/>
              </a:srgbClr>
            </a:gs>
            <a:gs pos="16000">
              <a:schemeClr val="bg1">
                <a:alpha val="10000"/>
                <a:lumMod val="50000"/>
                <a:lumOff val="5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ACA5B36-8914-4E53-9295-FD52F7B8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F05102-56DE-41B8-8DBC-3A12A6022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FD4B95-1A1D-4013-AF59-180A1E81A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2BD4CC-BD6D-40A8-AD95-559DB9994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F12C98-0244-4CCD-8495-78E50C441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38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oneTexte 33">
            <a:extLst>
              <a:ext uri="{FF2B5EF4-FFF2-40B4-BE49-F238E27FC236}">
                <a16:creationId xmlns:a16="http://schemas.microsoft.com/office/drawing/2014/main" id="{0CEC0B58-7A0C-4D56-AE37-7A91973B6CE2}"/>
              </a:ext>
            </a:extLst>
          </p:cNvPr>
          <p:cNvSpPr txBox="1"/>
          <p:nvPr/>
        </p:nvSpPr>
        <p:spPr>
          <a:xfrm>
            <a:off x="2095024" y="2606073"/>
            <a:ext cx="8042591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endParaRPr lang="fr-SN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EFD72AE-68F3-4E1C-89A0-B9B56B8FC630}"/>
              </a:ext>
            </a:extLst>
          </p:cNvPr>
          <p:cNvSpPr txBox="1"/>
          <p:nvPr/>
        </p:nvSpPr>
        <p:spPr>
          <a:xfrm>
            <a:off x="4993640" y="6289040"/>
            <a:ext cx="220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S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Juin 2021</a:t>
            </a:r>
            <a:endParaRPr lang="fr-S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DF19487-1980-4A82-A922-E753D450BEEB}"/>
              </a:ext>
            </a:extLst>
          </p:cNvPr>
          <p:cNvCxnSpPr>
            <a:cxnSpLocks/>
          </p:cNvCxnSpPr>
          <p:nvPr/>
        </p:nvCxnSpPr>
        <p:spPr>
          <a:xfrm>
            <a:off x="1477451" y="3105835"/>
            <a:ext cx="9198997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A0EF7426-1E4B-4AFC-98E8-E597E67D7E41}"/>
              </a:ext>
            </a:extLst>
          </p:cNvPr>
          <p:cNvCxnSpPr>
            <a:cxnSpLocks/>
          </p:cNvCxnSpPr>
          <p:nvPr/>
        </p:nvCxnSpPr>
        <p:spPr>
          <a:xfrm>
            <a:off x="1473200" y="4557709"/>
            <a:ext cx="9286240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4D0284C-1851-485F-AFBA-BED276CA7774}"/>
              </a:ext>
            </a:extLst>
          </p:cNvPr>
          <p:cNvSpPr/>
          <p:nvPr/>
        </p:nvSpPr>
        <p:spPr>
          <a:xfrm>
            <a:off x="2831269" y="3495912"/>
            <a:ext cx="92862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4400" b="1" dirty="0" smtClean="0"/>
              <a:t>Prise en main du logiciel Excel</a:t>
            </a:r>
            <a:endParaRPr lang="fr-SN" sz="4400" dirty="0"/>
          </a:p>
        </p:txBody>
      </p:sp>
      <p:pic>
        <p:nvPicPr>
          <p:cNvPr id="53" name="Picture 5">
            <a:extLst>
              <a:ext uri="{FF2B5EF4-FFF2-40B4-BE49-F238E27FC236}">
                <a16:creationId xmlns:a16="http://schemas.microsoft.com/office/drawing/2014/main" id="{BFC88C85-5606-4CEA-9CF4-3DEC205393B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537" y="103754"/>
            <a:ext cx="822132" cy="774091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725DCC90-8577-4268-AD5F-DF1C4B025165}"/>
              </a:ext>
            </a:extLst>
          </p:cNvPr>
          <p:cNvSpPr/>
          <p:nvPr/>
        </p:nvSpPr>
        <p:spPr>
          <a:xfrm>
            <a:off x="4464509" y="992725"/>
            <a:ext cx="3224879" cy="493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République du Sénégal</a:t>
            </a:r>
            <a:endParaRPr lang="fr-FR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fr-FR" sz="9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peuple-Un but-Une foi</a:t>
            </a:r>
            <a:endParaRPr lang="fr-FR" sz="10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69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94360" y="168957"/>
            <a:ext cx="10835640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Saisie de données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594360" y="876843"/>
            <a:ext cx="10835640" cy="13779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327" y="1356668"/>
            <a:ext cx="1183651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Saisissez </a:t>
            </a:r>
            <a:r>
              <a:rPr lang="fr-F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 données numériques sur quelques cellules (cas pratique)</a:t>
            </a:r>
          </a:p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9523" y="1933578"/>
            <a:ext cx="1180531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Sélectionnez la plage qui contient ces données puis faîtes un </a:t>
            </a:r>
            <a:r>
              <a:rPr lang="fr-F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 </a:t>
            </a:r>
            <a:r>
              <a:rPr lang="fr-F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droit </a:t>
            </a:r>
            <a:r>
              <a:rPr lang="fr-F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dessus puis </a:t>
            </a:r>
            <a:r>
              <a:rPr lang="fr-F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cliquez </a:t>
            </a:r>
            <a:r>
              <a:rPr lang="fr-F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sur «</a:t>
            </a:r>
            <a:r>
              <a:rPr lang="fr-F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Format de cellule » dans le menu déroulant.</a:t>
            </a:r>
            <a:endParaRPr lang="fr-F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92" y="3469144"/>
            <a:ext cx="2743200" cy="33813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3562014"/>
            <a:ext cx="4940401" cy="3195637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>
            <a:off x="3196210" y="5159832"/>
            <a:ext cx="2673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9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94360" y="168957"/>
            <a:ext cx="10835640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L’embellissement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594360" y="876843"/>
            <a:ext cx="10835640" cy="13779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6240" y="1269910"/>
            <a:ext cx="1126236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Sélectionnez une plage de cellules puis accédez au format de cellule. Nous zappons l’onglet « Police »</a:t>
            </a:r>
          </a:p>
          <a:p>
            <a:r>
              <a:rPr lang="fr-F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Mais nous nous attardons sur les bordures. Cliquez sur </a:t>
            </a:r>
            <a:r>
              <a:rPr lang="fr-F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l’onglet </a:t>
            </a:r>
            <a:r>
              <a:rPr lang="fr-F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« Bordure »:</a:t>
            </a:r>
            <a:endParaRPr lang="fr-FR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80" y="2665707"/>
            <a:ext cx="6972300" cy="419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3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94360" y="168957"/>
            <a:ext cx="10835640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Poignée de recopie incrémentée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594360" y="876843"/>
            <a:ext cx="10835640" cy="13779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4360" y="1449871"/>
            <a:ext cx="9111918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Ecrivez dans une cellule un mot, ou encore un chiffre!</a:t>
            </a:r>
          </a:p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143" y="2541773"/>
            <a:ext cx="3888337" cy="395110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540" y="2541773"/>
            <a:ext cx="3886200" cy="395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0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94360" y="168957"/>
            <a:ext cx="10835640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Ne jamais oublier la sauvegarde!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594360" y="876843"/>
            <a:ext cx="10835640" cy="13779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09909" y="1710776"/>
            <a:ext cx="2046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 pratique!!!</a:t>
            </a:r>
          </a:p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4865"/>
            <a:ext cx="11430000" cy="542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5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94360" y="168957"/>
            <a:ext cx="10835640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Cas pratique!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594360" y="876843"/>
            <a:ext cx="10835640" cy="13779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290" y="2135826"/>
            <a:ext cx="1063547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Fusionner des cellules, Renvoie à la ligne,</a:t>
            </a:r>
          </a:p>
          <a:p>
            <a:pPr algn="ctr"/>
            <a:r>
              <a:rPr lang="fr-F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insertion ou suppression de ligne ou de colonne, copier, coller.</a:t>
            </a:r>
          </a:p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943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4BA0ED-4844-4C8B-82B9-1189524149F8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id="{6E09DCDB-AE7D-46A6-BB24-B19F551B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62A2AD-5162-491A-A819-15508085BEFB}"/>
              </a:ext>
            </a:extLst>
          </p:cNvPr>
          <p:cNvSpPr txBox="1"/>
          <p:nvPr/>
        </p:nvSpPr>
        <p:spPr>
          <a:xfrm>
            <a:off x="234778" y="1828804"/>
            <a:ext cx="11728622" cy="23083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endParaRPr lang="fr-FR" sz="4800" dirty="0"/>
          </a:p>
          <a:p>
            <a:pPr algn="ctr"/>
            <a:r>
              <a:rPr lang="fr-FR" sz="4800" dirty="0" smtClean="0">
                <a:solidFill>
                  <a:schemeClr val="bg1"/>
                </a:solidFill>
              </a:rPr>
              <a:t>Options avancées sur la saisie de données</a:t>
            </a:r>
            <a:endParaRPr lang="fr-FR" sz="4800" dirty="0">
              <a:solidFill>
                <a:schemeClr val="bg1"/>
              </a:solidFill>
            </a:endParaRPr>
          </a:p>
          <a:p>
            <a:pPr algn="ctr"/>
            <a:endParaRPr lang="fr-FR" sz="4800" dirty="0">
              <a:solidFill>
                <a:schemeClr val="bg1"/>
              </a:solidFill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A91B1E3-FD56-4F80-9C4D-68FE7BB35AA6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4364D99-1E04-4083-84DA-21B4C64D9EAA}"/>
              </a:ext>
            </a:extLst>
          </p:cNvPr>
          <p:cNvCxnSpPr/>
          <p:nvPr/>
        </p:nvCxnSpPr>
        <p:spPr>
          <a:xfrm>
            <a:off x="1327355" y="5776718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1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Une liste personnalisable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2327DB0-0A90-4C8F-9443-ADC8C8E788A1}"/>
              </a:ext>
            </a:extLst>
          </p:cNvPr>
          <p:cNvSpPr/>
          <p:nvPr/>
        </p:nvSpPr>
        <p:spPr>
          <a:xfrm>
            <a:off x="1327355" y="1710776"/>
            <a:ext cx="967494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Choisissez une colonne, et saisissez une marque par cellule, les unes en dessous des autres: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BB7C77-59ED-485D-B9DD-FEECC299B303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id="{8B1FEE92-7727-4A0E-8B54-7FDF0190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41" y="2971800"/>
            <a:ext cx="1987739" cy="310895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927" y="2583180"/>
            <a:ext cx="3795713" cy="380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Une liste personnalisable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1188720"/>
            <a:ext cx="9950737" cy="519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Une liste personnalisable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917939"/>
            <a:ext cx="10426802" cy="425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0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Une liste personnalisable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09" y="1163479"/>
            <a:ext cx="11498579" cy="551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0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4BA0ED-4844-4C8B-82B9-1189524149F8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id="{6E09DCDB-AE7D-46A6-BB24-B19F551B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62A2AD-5162-491A-A819-15508085BEFB}"/>
              </a:ext>
            </a:extLst>
          </p:cNvPr>
          <p:cNvSpPr txBox="1"/>
          <p:nvPr/>
        </p:nvSpPr>
        <p:spPr>
          <a:xfrm>
            <a:off x="234778" y="1828804"/>
            <a:ext cx="11728622" cy="23083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endParaRPr lang="fr-FR" sz="4800" dirty="0"/>
          </a:p>
          <a:p>
            <a:pPr algn="ctr"/>
            <a:r>
              <a:rPr lang="fr-FR" sz="4800" dirty="0" smtClean="0">
                <a:solidFill>
                  <a:schemeClr val="bg1"/>
                </a:solidFill>
              </a:rPr>
              <a:t>Les fondamentaux de Excel</a:t>
            </a:r>
            <a:endParaRPr lang="fr-FR" sz="4800" dirty="0">
              <a:solidFill>
                <a:schemeClr val="bg1"/>
              </a:solidFill>
            </a:endParaRPr>
          </a:p>
          <a:p>
            <a:pPr algn="ctr"/>
            <a:endParaRPr lang="fr-FR" sz="4800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A91B1E3-FD56-4F80-9C4D-68FE7BB35AA6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4364D99-1E04-4083-84DA-21B4C64D9EAA}"/>
              </a:ext>
            </a:extLst>
          </p:cNvPr>
          <p:cNvCxnSpPr/>
          <p:nvPr/>
        </p:nvCxnSpPr>
        <p:spPr>
          <a:xfrm>
            <a:off x="1327355" y="5776718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88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801924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Gérer les contrôles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327DB0-0A90-4C8F-9443-ADC8C8E788A1}"/>
              </a:ext>
            </a:extLst>
          </p:cNvPr>
          <p:cNvSpPr/>
          <p:nvPr/>
        </p:nvSpPr>
        <p:spPr>
          <a:xfrm>
            <a:off x="893402" y="1345248"/>
            <a:ext cx="96749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Cette fois-ci, nous voulons obtenir un tableau pré-rempli afin de le compléter en fonction de l’âge (par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L’âge doit être compris entre 12-17 ans.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98" y="2821573"/>
            <a:ext cx="5669280" cy="367130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024" y="2875104"/>
            <a:ext cx="4517733" cy="345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0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801924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Gérer les contrôles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327DB0-0A90-4C8F-9443-ADC8C8E788A1}"/>
              </a:ext>
            </a:extLst>
          </p:cNvPr>
          <p:cNvSpPr/>
          <p:nvPr/>
        </p:nvSpPr>
        <p:spPr>
          <a:xfrm>
            <a:off x="1327355" y="1710776"/>
            <a:ext cx="9674942" cy="100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Cette fois-ci, nous voulons obtenir un tableau pré-rempli afin de le compléter en fonction de l’âge (par </a:t>
            </a:r>
            <a:r>
              <a:rPr lang="fr-FR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ecemple</a:t>
            </a: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L’âge doit être compris entre 12-17 ans.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821572"/>
            <a:ext cx="10561320" cy="335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8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801924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Gérer les contrôles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19" y="1002891"/>
            <a:ext cx="10385077" cy="548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9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801924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Gérer les contrôles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" y="2217420"/>
            <a:ext cx="11087099" cy="38861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2327DB0-0A90-4C8F-9443-ADC8C8E788A1}"/>
              </a:ext>
            </a:extLst>
          </p:cNvPr>
          <p:cNvSpPr/>
          <p:nvPr/>
        </p:nvSpPr>
        <p:spPr>
          <a:xfrm>
            <a:off x="1258529" y="1285086"/>
            <a:ext cx="9674942" cy="5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d’erreur!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6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801924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Gérer les contrôles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327DB0-0A90-4C8F-9443-ADC8C8E788A1}"/>
              </a:ext>
            </a:extLst>
          </p:cNvPr>
          <p:cNvSpPr/>
          <p:nvPr/>
        </p:nvSpPr>
        <p:spPr>
          <a:xfrm>
            <a:off x="1046398" y="1133912"/>
            <a:ext cx="9674942" cy="7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Personnalisation du message d’erreur.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" y="1876424"/>
            <a:ext cx="11731177" cy="450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5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801924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Gérer les contrôles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327DB0-0A90-4C8F-9443-ADC8C8E788A1}"/>
              </a:ext>
            </a:extLst>
          </p:cNvPr>
          <p:cNvSpPr/>
          <p:nvPr/>
        </p:nvSpPr>
        <p:spPr>
          <a:xfrm>
            <a:off x="1046398" y="1170785"/>
            <a:ext cx="9674942" cy="7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Personnalisation du message d’erreur.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2086269"/>
            <a:ext cx="11658599" cy="413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801924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Gérer les contrôles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327DB0-0A90-4C8F-9443-ADC8C8E788A1}"/>
              </a:ext>
            </a:extLst>
          </p:cNvPr>
          <p:cNvSpPr/>
          <p:nvPr/>
        </p:nvSpPr>
        <p:spPr>
          <a:xfrm>
            <a:off x="1258529" y="1285086"/>
            <a:ext cx="9674942" cy="5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de saisie.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4074"/>
            <a:ext cx="10515600" cy="466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6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801924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Gérer les contrôles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327DB0-0A90-4C8F-9443-ADC8C8E788A1}"/>
              </a:ext>
            </a:extLst>
          </p:cNvPr>
          <p:cNvSpPr/>
          <p:nvPr/>
        </p:nvSpPr>
        <p:spPr>
          <a:xfrm>
            <a:off x="1258529" y="1285086"/>
            <a:ext cx="9674942" cy="5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de saisie.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814" y="2280781"/>
            <a:ext cx="6919912" cy="362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0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71500" y="295004"/>
            <a:ext cx="11456858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Utiliser une liste déroulante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327DB0-0A90-4C8F-9443-ADC8C8E788A1}"/>
              </a:ext>
            </a:extLst>
          </p:cNvPr>
          <p:cNvSpPr/>
          <p:nvPr/>
        </p:nvSpPr>
        <p:spPr>
          <a:xfrm>
            <a:off x="2517058" y="1291019"/>
            <a:ext cx="9674942" cy="7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Voici ce que nous allons faire: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589" y="2463459"/>
            <a:ext cx="5440680" cy="326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3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71500" y="295004"/>
            <a:ext cx="11456858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Validation de saisie : Utiliser une liste déroulante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48B43-D049-47E2-AFB8-3F156777C439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1">
            <a:extLst>
              <a:ext uri="{FF2B5EF4-FFF2-40B4-BE49-F238E27FC236}">
                <a16:creationId xmlns:a16="http://schemas.microsoft.com/office/drawing/2014/main" id="{43514CE0-42FD-4E8C-A570-33D26B0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29" y="2086270"/>
            <a:ext cx="9257071" cy="396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PLAN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403A3FC-8793-4AB6-AE4D-884281FE7C37}"/>
              </a:ext>
            </a:extLst>
          </p:cNvPr>
          <p:cNvGrpSpPr/>
          <p:nvPr/>
        </p:nvGrpSpPr>
        <p:grpSpPr>
          <a:xfrm>
            <a:off x="4748" y="1977932"/>
            <a:ext cx="3448496" cy="3510112"/>
            <a:chOff x="179106" y="1504339"/>
            <a:chExt cx="3802959" cy="4689981"/>
          </a:xfrm>
        </p:grpSpPr>
        <p:sp>
          <p:nvSpPr>
            <p:cNvPr id="2" name="Cercle : creux 1">
              <a:extLst>
                <a:ext uri="{FF2B5EF4-FFF2-40B4-BE49-F238E27FC236}">
                  <a16:creationId xmlns:a16="http://schemas.microsoft.com/office/drawing/2014/main" id="{B9075E7D-7ED5-47F4-B43A-1C128A52BF42}"/>
                </a:ext>
              </a:extLst>
            </p:cNvPr>
            <p:cNvSpPr/>
            <p:nvPr/>
          </p:nvSpPr>
          <p:spPr>
            <a:xfrm>
              <a:off x="179106" y="1504339"/>
              <a:ext cx="3802959" cy="4689981"/>
            </a:xfrm>
            <a:prstGeom prst="donut">
              <a:avLst>
                <a:gd name="adj" fmla="val 7089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7" name="Cercle : creux 6">
              <a:extLst>
                <a:ext uri="{FF2B5EF4-FFF2-40B4-BE49-F238E27FC236}">
                  <a16:creationId xmlns:a16="http://schemas.microsoft.com/office/drawing/2014/main" id="{C72D10B0-EE1C-4DA1-AD3E-E3D5B6BF0312}"/>
                </a:ext>
              </a:extLst>
            </p:cNvPr>
            <p:cNvSpPr/>
            <p:nvPr/>
          </p:nvSpPr>
          <p:spPr>
            <a:xfrm>
              <a:off x="398207" y="2050578"/>
              <a:ext cx="3032375" cy="3558355"/>
            </a:xfrm>
            <a:prstGeom prst="donut">
              <a:avLst>
                <a:gd name="adj" fmla="val 7089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8" name="Cercle : creux 7">
              <a:extLst>
                <a:ext uri="{FF2B5EF4-FFF2-40B4-BE49-F238E27FC236}">
                  <a16:creationId xmlns:a16="http://schemas.microsoft.com/office/drawing/2014/main" id="{E9FDB297-FB95-4E61-B03A-E017A70FBF91}"/>
                </a:ext>
              </a:extLst>
            </p:cNvPr>
            <p:cNvSpPr/>
            <p:nvPr/>
          </p:nvSpPr>
          <p:spPr>
            <a:xfrm>
              <a:off x="530943" y="2364212"/>
              <a:ext cx="2410194" cy="2856416"/>
            </a:xfrm>
            <a:prstGeom prst="donut">
              <a:avLst>
                <a:gd name="adj" fmla="val 7089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26123C21-D112-4FF2-A338-BC26618C9E42}"/>
                </a:ext>
              </a:extLst>
            </p:cNvPr>
            <p:cNvSpPr/>
            <p:nvPr/>
          </p:nvSpPr>
          <p:spPr>
            <a:xfrm>
              <a:off x="983226" y="3126659"/>
              <a:ext cx="1361767" cy="134053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995B952-ADD2-4BBB-9CD0-46A71FBEF754}"/>
              </a:ext>
            </a:extLst>
          </p:cNvPr>
          <p:cNvGrpSpPr/>
          <p:nvPr/>
        </p:nvGrpSpPr>
        <p:grpSpPr>
          <a:xfrm>
            <a:off x="2674060" y="2066378"/>
            <a:ext cx="8465957" cy="427151"/>
            <a:chOff x="2973382" y="2066378"/>
            <a:chExt cx="6574616" cy="427151"/>
          </a:xfrm>
          <a:solidFill>
            <a:schemeClr val="accent6">
              <a:lumMod val="50000"/>
            </a:schemeClr>
          </a:solidFill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30E20A67-118A-44A0-B3F4-5D6338BFAFB8}"/>
                </a:ext>
              </a:extLst>
            </p:cNvPr>
            <p:cNvCxnSpPr>
              <a:cxnSpLocks/>
            </p:cNvCxnSpPr>
            <p:nvPr/>
          </p:nvCxnSpPr>
          <p:spPr>
            <a:xfrm>
              <a:off x="2973382" y="2328169"/>
              <a:ext cx="6141121" cy="0"/>
            </a:xfrm>
            <a:prstGeom prst="line">
              <a:avLst/>
            </a:prstGeom>
            <a:grp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CCA54840-1683-4CAE-9AF4-4DA2467C4125}"/>
                </a:ext>
              </a:extLst>
            </p:cNvPr>
            <p:cNvSpPr/>
            <p:nvPr/>
          </p:nvSpPr>
          <p:spPr>
            <a:xfrm>
              <a:off x="9114503" y="2172296"/>
              <a:ext cx="433495" cy="311704"/>
            </a:xfrm>
            <a:prstGeom prst="ellipse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835F34AB-8760-437A-9CE8-E0736CF51708}"/>
                </a:ext>
              </a:extLst>
            </p:cNvPr>
            <p:cNvSpPr/>
            <p:nvPr/>
          </p:nvSpPr>
          <p:spPr>
            <a:xfrm>
              <a:off x="3033510" y="2066378"/>
              <a:ext cx="551482" cy="427151"/>
            </a:xfrm>
            <a:prstGeom prst="ellips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1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455BDBB0-54F3-465C-A76F-B217538C2C16}"/>
              </a:ext>
            </a:extLst>
          </p:cNvPr>
          <p:cNvSpPr txBox="1"/>
          <p:nvPr/>
        </p:nvSpPr>
        <p:spPr>
          <a:xfrm>
            <a:off x="4424376" y="1765217"/>
            <a:ext cx="4876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Présentation du logiciel</a:t>
            </a:r>
            <a:endParaRPr lang="fr-FR" sz="3200" b="1" dirty="0"/>
          </a:p>
          <a:p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B617DD5-4BBB-46F2-820E-E5E4D661B703}"/>
              </a:ext>
            </a:extLst>
          </p:cNvPr>
          <p:cNvGrpSpPr/>
          <p:nvPr/>
        </p:nvGrpSpPr>
        <p:grpSpPr>
          <a:xfrm>
            <a:off x="3407197" y="3207041"/>
            <a:ext cx="8127306" cy="427151"/>
            <a:chOff x="2937486" y="2114572"/>
            <a:chExt cx="6610512" cy="427151"/>
          </a:xfrm>
          <a:solidFill>
            <a:schemeClr val="accent6">
              <a:lumMod val="50000"/>
            </a:schemeClr>
          </a:solidFill>
        </p:grpSpPr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00FC5429-3123-49E9-A7D9-40187235B090}"/>
                </a:ext>
              </a:extLst>
            </p:cNvPr>
            <p:cNvCxnSpPr>
              <a:cxnSpLocks/>
            </p:cNvCxnSpPr>
            <p:nvPr/>
          </p:nvCxnSpPr>
          <p:spPr>
            <a:xfrm>
              <a:off x="2973382" y="2328169"/>
              <a:ext cx="6141121" cy="0"/>
            </a:xfrm>
            <a:prstGeom prst="line">
              <a:avLst/>
            </a:prstGeom>
            <a:grp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1E10ECAE-9B08-4C4A-B7C9-8E3B3BC3E59C}"/>
                </a:ext>
              </a:extLst>
            </p:cNvPr>
            <p:cNvSpPr/>
            <p:nvPr/>
          </p:nvSpPr>
          <p:spPr>
            <a:xfrm>
              <a:off x="9114503" y="2172296"/>
              <a:ext cx="433495" cy="311704"/>
            </a:xfrm>
            <a:prstGeom prst="ellipse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53EF1AE-0024-47C6-8D19-5B5AA7FF8A20}"/>
                </a:ext>
              </a:extLst>
            </p:cNvPr>
            <p:cNvSpPr/>
            <p:nvPr/>
          </p:nvSpPr>
          <p:spPr>
            <a:xfrm>
              <a:off x="2937486" y="2114572"/>
              <a:ext cx="551482" cy="427151"/>
            </a:xfrm>
            <a:prstGeom prst="ellips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2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C2EC2BF9-4243-46D0-B0B6-BE3774ADE858}"/>
              </a:ext>
            </a:extLst>
          </p:cNvPr>
          <p:cNvGrpSpPr/>
          <p:nvPr/>
        </p:nvGrpSpPr>
        <p:grpSpPr>
          <a:xfrm>
            <a:off x="3265837" y="4283159"/>
            <a:ext cx="8164163" cy="427151"/>
            <a:chOff x="2938382" y="2100464"/>
            <a:chExt cx="6609616" cy="427151"/>
          </a:xfrm>
          <a:solidFill>
            <a:schemeClr val="accent6">
              <a:lumMod val="50000"/>
            </a:schemeClr>
          </a:solidFill>
        </p:grpSpPr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B2CC0072-0033-4AD2-9F17-DF21ED69B84E}"/>
                </a:ext>
              </a:extLst>
            </p:cNvPr>
            <p:cNvCxnSpPr>
              <a:cxnSpLocks/>
            </p:cNvCxnSpPr>
            <p:nvPr/>
          </p:nvCxnSpPr>
          <p:spPr>
            <a:xfrm>
              <a:off x="2973382" y="2328169"/>
              <a:ext cx="6141121" cy="0"/>
            </a:xfrm>
            <a:prstGeom prst="line">
              <a:avLst/>
            </a:prstGeom>
            <a:grp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6AE0798-E7D3-43E1-860E-F2A14A0C7821}"/>
                </a:ext>
              </a:extLst>
            </p:cNvPr>
            <p:cNvSpPr/>
            <p:nvPr/>
          </p:nvSpPr>
          <p:spPr>
            <a:xfrm>
              <a:off x="9114503" y="2172296"/>
              <a:ext cx="433495" cy="311704"/>
            </a:xfrm>
            <a:prstGeom prst="ellipse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06BBF951-4DB6-4BF4-8FE1-69766CB55CAF}"/>
                </a:ext>
              </a:extLst>
            </p:cNvPr>
            <p:cNvSpPr/>
            <p:nvPr/>
          </p:nvSpPr>
          <p:spPr>
            <a:xfrm>
              <a:off x="2938382" y="2100464"/>
              <a:ext cx="551482" cy="427151"/>
            </a:xfrm>
            <a:prstGeom prst="ellips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3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211F1DB6-032E-4D53-AB25-7158DFC758DB}"/>
              </a:ext>
            </a:extLst>
          </p:cNvPr>
          <p:cNvGrpSpPr/>
          <p:nvPr/>
        </p:nvGrpSpPr>
        <p:grpSpPr>
          <a:xfrm>
            <a:off x="2090057" y="5260245"/>
            <a:ext cx="6650013" cy="427151"/>
            <a:chOff x="2973382" y="2139786"/>
            <a:chExt cx="6141121" cy="427151"/>
          </a:xfrm>
          <a:solidFill>
            <a:schemeClr val="accent6">
              <a:lumMod val="50000"/>
            </a:schemeClr>
          </a:solidFill>
        </p:grpSpPr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6095B133-88B0-4467-906E-2D0F97C25DC6}"/>
                </a:ext>
              </a:extLst>
            </p:cNvPr>
            <p:cNvCxnSpPr>
              <a:cxnSpLocks/>
            </p:cNvCxnSpPr>
            <p:nvPr/>
          </p:nvCxnSpPr>
          <p:spPr>
            <a:xfrm>
              <a:off x="2973382" y="2328169"/>
              <a:ext cx="6141121" cy="0"/>
            </a:xfrm>
            <a:prstGeom prst="line">
              <a:avLst/>
            </a:prstGeom>
            <a:grp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650EEBC-96AC-4896-9F5C-81C1A99E141D}"/>
                </a:ext>
              </a:extLst>
            </p:cNvPr>
            <p:cNvSpPr/>
            <p:nvPr/>
          </p:nvSpPr>
          <p:spPr>
            <a:xfrm>
              <a:off x="8681008" y="2172317"/>
              <a:ext cx="433495" cy="311704"/>
            </a:xfrm>
            <a:prstGeom prst="ellipse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3950303-F247-4268-90A2-76B39383BFCD}"/>
                </a:ext>
              </a:extLst>
            </p:cNvPr>
            <p:cNvSpPr/>
            <p:nvPr/>
          </p:nvSpPr>
          <p:spPr>
            <a:xfrm>
              <a:off x="3084836" y="2139786"/>
              <a:ext cx="551482" cy="427151"/>
            </a:xfrm>
            <a:prstGeom prst="ellips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4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37B9B45-426A-44DB-8674-47A85ADAFC77}"/>
              </a:ext>
            </a:extLst>
          </p:cNvPr>
          <p:cNvSpPr/>
          <p:nvPr/>
        </p:nvSpPr>
        <p:spPr>
          <a:xfrm>
            <a:off x="4355181" y="2918676"/>
            <a:ext cx="6784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Saisie de données simples et mise en forme</a:t>
            </a:r>
            <a:endParaRPr lang="fr-FR" sz="28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5E39B8-B48D-4463-B93D-204A368E5933}"/>
              </a:ext>
            </a:extLst>
          </p:cNvPr>
          <p:cNvSpPr/>
          <p:nvPr/>
        </p:nvSpPr>
        <p:spPr>
          <a:xfrm>
            <a:off x="4355181" y="4015455"/>
            <a:ext cx="6646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Options avancées sur la saisie de données</a:t>
            </a:r>
            <a:endParaRPr lang="fr-FR" sz="28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46110A-A22C-46B9-AC61-D014CC2B5E15}"/>
              </a:ext>
            </a:extLst>
          </p:cNvPr>
          <p:cNvSpPr/>
          <p:nvPr/>
        </p:nvSpPr>
        <p:spPr>
          <a:xfrm>
            <a:off x="4030088" y="4981500"/>
            <a:ext cx="4209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Résumons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103559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3" grpId="0"/>
      <p:bldP spid="34" grpId="0"/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4BA0ED-4844-4C8B-82B9-1189524149F8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id="{6E09DCDB-AE7D-46A6-BB24-B19F551B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62A2AD-5162-491A-A819-15508085BEFB}"/>
              </a:ext>
            </a:extLst>
          </p:cNvPr>
          <p:cNvSpPr txBox="1"/>
          <p:nvPr/>
        </p:nvSpPr>
        <p:spPr>
          <a:xfrm>
            <a:off x="234778" y="1828804"/>
            <a:ext cx="11728622" cy="23083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endParaRPr lang="fr-FR" sz="4800" dirty="0"/>
          </a:p>
          <a:p>
            <a:pPr algn="ctr"/>
            <a:r>
              <a:rPr lang="fr-FR" sz="4800" dirty="0" smtClean="0">
                <a:solidFill>
                  <a:schemeClr val="bg1"/>
                </a:solidFill>
              </a:rPr>
              <a:t>Résumons</a:t>
            </a:r>
            <a:endParaRPr lang="fr-FR" sz="4800" dirty="0">
              <a:solidFill>
                <a:schemeClr val="bg1"/>
              </a:solidFill>
            </a:endParaRPr>
          </a:p>
          <a:p>
            <a:pPr algn="ctr"/>
            <a:endParaRPr lang="fr-FR" sz="4800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A91B1E3-FD56-4F80-9C4D-68FE7BB35AA6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4364D99-1E04-4083-84DA-21B4C64D9EAA}"/>
              </a:ext>
            </a:extLst>
          </p:cNvPr>
          <p:cNvCxnSpPr/>
          <p:nvPr/>
        </p:nvCxnSpPr>
        <p:spPr>
          <a:xfrm>
            <a:off x="1327355" y="5776718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9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234778" y="1828804"/>
            <a:ext cx="11728622" cy="21236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endParaRPr lang="fr-FR" sz="4400" dirty="0"/>
          </a:p>
          <a:p>
            <a:pPr algn="ctr"/>
            <a:r>
              <a:rPr lang="fr-FR" sz="4400" dirty="0">
                <a:solidFill>
                  <a:schemeClr val="bg1"/>
                </a:solidFill>
              </a:rPr>
              <a:t>Merci pour votre attention !</a:t>
            </a:r>
          </a:p>
          <a:p>
            <a:pPr algn="ctr"/>
            <a:endParaRPr lang="fr-FR" sz="4400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B0D6A19-00B4-479C-A250-CE50D3FEE044}"/>
              </a:ext>
            </a:extLst>
          </p:cNvPr>
          <p:cNvCxnSpPr/>
          <p:nvPr/>
        </p:nvCxnSpPr>
        <p:spPr>
          <a:xfrm>
            <a:off x="1327355" y="5776718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B1339F96-F5E8-4590-85C7-AA9285DFAC8C}"/>
              </a:ext>
            </a:extLst>
          </p:cNvPr>
          <p:cNvSpPr txBox="1"/>
          <p:nvPr/>
        </p:nvSpPr>
        <p:spPr>
          <a:xfrm>
            <a:off x="4490446" y="3952462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Juin 2021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91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Présentation du logiciel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1074" y="1544795"/>
            <a:ext cx="857811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Excel est issu de la suite de logiciels bureautiques Office.</a:t>
            </a:r>
            <a:endParaRPr lang="fr-FR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1074" y="2609922"/>
            <a:ext cx="73223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Excel a pour fonction principale d’analyser </a:t>
            </a: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fr-FR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 données.</a:t>
            </a:r>
            <a:endParaRPr lang="fr-FR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9169" y="5089857"/>
            <a:ext cx="97979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Pour démarrer Excel, vous pouvez vous rendre dans le menu « Démarrer »: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59169" y="3720892"/>
            <a:ext cx="11469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Autrement dit, il fait subir à des données brutes des transformations 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</a:t>
            </a: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toutes sortes 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mise en forme, calculs, gestions, </a:t>
            </a:r>
            <a:r>
              <a:rPr lang="fr-F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</a:t>
            </a: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en vue d’une utilisation spécifique.</a:t>
            </a:r>
          </a:p>
        </p:txBody>
      </p:sp>
    </p:spTree>
    <p:extLst>
      <p:ext uri="{BB962C8B-B14F-4D97-AF65-F5344CB8AC3E}">
        <p14:creationId xmlns:p14="http://schemas.microsoft.com/office/powerpoint/2010/main" val="20732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Présentation du logiciel: Interface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2694"/>
            <a:ext cx="11101583" cy="592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6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Présentation du logiciel: Le ruban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593670"/>
            <a:ext cx="10881360" cy="476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8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Présentation du logiciel: La barre d’état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1710776"/>
            <a:ext cx="11018520" cy="453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6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94360" y="168957"/>
            <a:ext cx="10835640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Saisie de données simples et mise en forme simple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594360" y="876843"/>
            <a:ext cx="10835640" cy="13779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1486" y="2254401"/>
            <a:ext cx="1058891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Dans cette partie, nous verrons comment sélectionner des objets de votre zone de travail (colonnes, cellules, lignes).</a:t>
            </a:r>
            <a:endParaRPr lang="fr-F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1485" y="4709177"/>
            <a:ext cx="1092683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Comment saisir des données, choisir leur format, mettre de la couleur …?</a:t>
            </a:r>
            <a:endParaRPr lang="fr-F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198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594360" y="168957"/>
            <a:ext cx="10835640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Saisie de données simples et mise en forme simple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594360" y="876843"/>
            <a:ext cx="10835640" cy="13779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3340" y="1470134"/>
            <a:ext cx="1083564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Pour sélectionner une cellule ( et attention, je dis bien une seule),  il faut cliquer sur celle-ci.</a:t>
            </a:r>
          </a:p>
          <a:p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3340" y="4069488"/>
            <a:ext cx="1143000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Pour sélectionner un bloc de cellules, maintenez le bouton gauche de la souris enfoncé</a:t>
            </a:r>
          </a:p>
          <a:p>
            <a:r>
              <a:rPr lang="fr-F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fr-F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 </a:t>
            </a:r>
            <a:r>
              <a:rPr lang="fr-F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glissez dans la zone de travail pour définir un bloc. Relâchez le bouton lorsque vous avez terminé.</a:t>
            </a:r>
          </a:p>
          <a:p>
            <a:r>
              <a:rPr lang="fr-F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Autres sélections: sur la feuille de travail </a:t>
            </a:r>
            <a:endParaRPr lang="fr-F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38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12223</TotalTime>
  <Words>667</Words>
  <Application>Microsoft Office PowerPoint</Application>
  <PresentationFormat>Grand écran</PresentationFormat>
  <Paragraphs>112</Paragraphs>
  <Slides>31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Amadou ASSELOKA</dc:creator>
  <cp:lastModifiedBy>DELLDRAMOMO</cp:lastModifiedBy>
  <cp:revision>410</cp:revision>
  <dcterms:created xsi:type="dcterms:W3CDTF">2019-06-10T23:03:40Z</dcterms:created>
  <dcterms:modified xsi:type="dcterms:W3CDTF">2021-06-30T04:39:50Z</dcterms:modified>
</cp:coreProperties>
</file>