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84" r:id="rId3"/>
    <p:sldId id="425" r:id="rId4"/>
    <p:sldId id="385" r:id="rId5"/>
    <p:sldId id="386" r:id="rId6"/>
    <p:sldId id="388" r:id="rId7"/>
    <p:sldId id="389" r:id="rId8"/>
    <p:sldId id="390" r:id="rId9"/>
    <p:sldId id="391" r:id="rId10"/>
    <p:sldId id="426" r:id="rId11"/>
    <p:sldId id="392" r:id="rId12"/>
    <p:sldId id="393" r:id="rId13"/>
    <p:sldId id="411" r:id="rId14"/>
    <p:sldId id="460" r:id="rId15"/>
  </p:sldIdLst>
  <p:sldSz cx="9144000" cy="6858000" type="screen4x3"/>
  <p:notesSz cx="6877050" cy="96535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33CC"/>
    <a:srgbClr val="FF3300"/>
    <a:srgbClr val="7067A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4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82600"/>
          </a:xfrm>
          <a:prstGeom prst="rect">
            <a:avLst/>
          </a:prstGeom>
        </p:spPr>
        <p:txBody>
          <a:bodyPr vert="horz" lIns="93561" tIns="46781" rIns="93561" bIns="46781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482600"/>
          </a:xfrm>
          <a:prstGeom prst="rect">
            <a:avLst/>
          </a:prstGeom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6EF5D7C-2519-4912-8F1D-6546811F478D}" type="datetime1">
              <a:rPr lang="en-US"/>
              <a:pPr>
                <a:defRPr/>
              </a:pPr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69400"/>
            <a:ext cx="2979738" cy="482600"/>
          </a:xfrm>
          <a:prstGeom prst="rect">
            <a:avLst/>
          </a:prstGeom>
        </p:spPr>
        <p:txBody>
          <a:bodyPr vert="horz" lIns="93561" tIns="46781" rIns="93561" bIns="46781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725" y="9169400"/>
            <a:ext cx="2979738" cy="482600"/>
          </a:xfrm>
          <a:prstGeom prst="rect">
            <a:avLst/>
          </a:prstGeom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2550C0-0B41-44CB-887F-F401520E7EE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2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5525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586288"/>
            <a:ext cx="550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169400"/>
            <a:ext cx="29797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61" tIns="46781" rIns="93561" bIns="4678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9F46579-F685-4D68-BB7A-F2DECA33978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0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2B38B-A3E7-4FF8-B027-B8CCB5C97105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131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45A46-D1BF-4159-A2AF-FA525952F7EA}" type="slidenum">
              <a:rPr lang="fr-FR" smtClean="0">
                <a:latin typeface="Arial" charset="0"/>
              </a:rPr>
              <a:pPr/>
              <a:t>10</a:t>
            </a:fld>
            <a:endParaRPr lang="fr-FR" smtClean="0">
              <a:latin typeface="Arial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560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96359-26CD-41F3-AB55-7E23C522BFFF}" type="slidenum">
              <a:rPr lang="fr-FR" smtClean="0">
                <a:latin typeface="Arial" charset="0"/>
              </a:rPr>
              <a:pPr/>
              <a:t>11</a:t>
            </a:fld>
            <a:endParaRPr lang="fr-FR" smtClean="0">
              <a:latin typeface="Arial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b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8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1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EC0E5-E863-48C0-8C16-94660969471A}" type="slidenum">
              <a:rPr lang="fr-FR" smtClean="0">
                <a:latin typeface="Arial" charset="0"/>
              </a:rPr>
              <a:pPr/>
              <a:t>6</a:t>
            </a:fld>
            <a:endParaRPr lang="fr-FR" smtClean="0">
              <a:latin typeface="Arial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b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34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515A2-63F2-4216-A30F-993189196AD3}" type="slidenum">
              <a:rPr lang="fr-FR" smtClean="0">
                <a:latin typeface="Arial" charset="0"/>
              </a:rPr>
              <a:pPr/>
              <a:t>7</a:t>
            </a:fld>
            <a:endParaRPr lang="fr-FR" smtClean="0">
              <a:latin typeface="Arial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736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46579-F685-4D68-BB7A-F2DECA33978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EB473-2A67-474A-AA31-6CE750028660}" type="slidenum">
              <a:rPr lang="fr-FR" smtClean="0">
                <a:latin typeface="Arial" charset="0"/>
              </a:rPr>
              <a:pPr/>
              <a:t>9</a:t>
            </a:fld>
            <a:endParaRPr lang="fr-FR" smtClean="0">
              <a:latin typeface="Arial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88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8A34-69FF-49C1-9392-DF0BD576799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CE1A-31D4-4F2F-BEBF-F6DCDA79719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C54BF-FA01-4964-AF14-FF3F382FBA2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5B58B-AECB-4C83-ACD0-4A28445C682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pied de pag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D542-86C2-47FF-806B-1D954D16EC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D3E5F-AF17-40B9-B28F-691FF5A8816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DCE3-D081-4986-BE7C-A5DE67DC5B1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98150-830B-4B86-BBFC-43B79B581BC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pied de pag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FAF91-42A7-48DF-B751-15160A2B601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D7719-3CBD-4A03-8052-BA0A6A2BD16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u pied de page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9DABC-33EF-4351-A3A7-A35C135C0A7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84375-44A4-4F1D-9749-394E580254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730F9-ABC9-47AC-93B9-62A0CF7399D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488950" y="6237288"/>
            <a:ext cx="8175625" cy="360362"/>
          </a:xfrm>
          <a:prstGeom prst="flowChartProcess">
            <a:avLst/>
          </a:prstGeom>
          <a:solidFill>
            <a:srgbClr val="A8000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fld id="{632A2CDA-58C1-4386-BE53-3267A0BD0E09}" type="slidenum">
              <a:rPr lang="fr-FR" b="1">
                <a:solidFill>
                  <a:schemeClr val="bg1"/>
                </a:solidFill>
                <a:latin typeface="Cambria" pitchFamily="18" charset="0"/>
              </a:rPr>
              <a:pPr algn="r"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1844675"/>
            <a:ext cx="8472487" cy="24479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sz="3600" b="1" dirty="0" smtClean="0">
                <a:solidFill>
                  <a:srgbClr val="0033CC"/>
                </a:solidFill>
                <a:latin typeface="Arial Black" pitchFamily="34" charset="0"/>
                <a:ea typeface="ＭＳ Ｐゴシック" pitchFamily="34" charset="-128"/>
              </a:rPr>
              <a:t>Session 1</a:t>
            </a:r>
            <a:r>
              <a:rPr lang="fr-FR" sz="3600" b="1" dirty="0">
                <a:solidFill>
                  <a:srgbClr val="0033CC"/>
                </a:solidFill>
                <a:latin typeface="Arial Black" pitchFamily="34" charset="0"/>
                <a:ea typeface="ＭＳ Ｐゴシック" pitchFamily="34" charset="-128"/>
              </a:rPr>
              <a:t>: </a:t>
            </a:r>
            <a:r>
              <a:rPr lang="fr-FR" sz="3600" b="1" dirty="0" smtClean="0">
                <a:solidFill>
                  <a:srgbClr val="0033CC"/>
                </a:solidFill>
                <a:latin typeface="Arial Black" pitchFamily="34" charset="0"/>
                <a:ea typeface="ＭＳ Ｐゴシック" pitchFamily="34" charset="-128"/>
              </a:rPr>
              <a:t>OUTILS DE COLLECTE</a:t>
            </a:r>
            <a:endParaRPr lang="fr-FR" sz="3600" b="1" dirty="0" smtClean="0">
              <a:solidFill>
                <a:srgbClr val="0033CC"/>
              </a:solidFill>
              <a:latin typeface="Arial Black" pitchFamily="34" charset="0"/>
              <a:ea typeface="ＭＳ Ｐゴシック" pitchFamily="34" charset="-128"/>
              <a:cs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endParaRPr lang="fr-FR" sz="2400" b="1" dirty="0" smtClean="0">
              <a:solidFill>
                <a:srgbClr val="0070C0"/>
              </a:solidFill>
              <a:ea typeface="ＭＳ Ｐゴシック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229600" cy="6048375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latin typeface="+mj-lt"/>
                <a:ea typeface="ＭＳ Ｐゴシック" pitchFamily="34" charset="-128"/>
              </a:rPr>
              <a:t>a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. Le questionnaire,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</a:rPr>
              <a:t>les types de questions</a:t>
            </a:r>
          </a:p>
          <a:p>
            <a:pPr marL="273050" indent="-27305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000" b="1" dirty="0" smtClean="0">
                <a:ea typeface="ＭＳ Ｐゴシック" pitchFamily="34" charset="-128"/>
              </a:rPr>
              <a:t> on peut éclater les modalités d’une question enfin d’être assez précis.</a:t>
            </a:r>
          </a:p>
          <a:p>
            <a:pPr marL="273050" indent="-27305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000" b="1" dirty="0" smtClean="0">
                <a:ea typeface="ＭＳ Ｐゴシック" pitchFamily="34" charset="-128"/>
              </a:rPr>
              <a:t>Par exemple: êtes vous satisfait ou pas satisfait de la manière dont les engrais subventionnés sont distribués. On peut mettre: très satisfait; satisfait; pas satisfait, pas du tout satisfait.</a:t>
            </a:r>
          </a:p>
          <a:p>
            <a:pPr marL="273050" indent="-27305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000" b="1" dirty="0" smtClean="0">
                <a:ea typeface="ＭＳ Ｐゴシック" pitchFamily="34" charset="-128"/>
              </a:rPr>
              <a:t>Dans ce cas il est conseillé de poser la question en deux modalités d’abord. Quand la personne répond satisfait par exemple,  alors on demande la précision. </a:t>
            </a:r>
          </a:p>
        </p:txBody>
      </p:sp>
      <p:sp>
        <p:nvSpPr>
          <p:cNvPr id="4608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8913"/>
            <a:ext cx="8569325" cy="4752975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a</a:t>
            </a: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</a:rPr>
              <a:t>. Le questionnaire, </a:t>
            </a:r>
            <a:r>
              <a:rPr lang="fr-FR" sz="2400" b="1" dirty="0" smtClean="0">
                <a:solidFill>
                  <a:srgbClr val="FF0000"/>
                </a:solidFill>
              </a:rPr>
              <a:t>la cohérence des réponses:</a:t>
            </a:r>
          </a:p>
          <a:p>
            <a:pPr marL="273050" indent="-27305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000" b="1" dirty="0" smtClean="0"/>
              <a:t> </a:t>
            </a:r>
            <a:r>
              <a:rPr lang="fr-FR" sz="2400" b="1" dirty="0" smtClean="0"/>
              <a:t>Certaines questions permettre de contrôler la cohérence des réponses.</a:t>
            </a:r>
          </a:p>
          <a:p>
            <a:pPr marL="273050" indent="-27305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400" b="1" dirty="0" smtClean="0"/>
              <a:t>Certaines réponses sont sous estimées et d’autres sont surestimées.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FontTx/>
              <a:buNone/>
              <a:defRPr/>
            </a:pP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 eaLnBrk="1" hangingPunct="1">
              <a:lnSpc>
                <a:spcPct val="145000"/>
              </a:lnSpc>
              <a:spcAft>
                <a:spcPts val="1200"/>
              </a:spcAft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48131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115300" cy="4302125"/>
          </a:xfrm>
        </p:spPr>
        <p:txBody>
          <a:bodyPr/>
          <a:lstStyle/>
          <a:p>
            <a:pPr>
              <a:lnSpc>
                <a:spcPts val="35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fr-FR" b="1" smtClean="0">
                <a:solidFill>
                  <a:srgbClr val="FF0000"/>
                </a:solidFill>
                <a:ea typeface="ＭＳ Ｐゴシック" pitchFamily="34" charset="-128"/>
              </a:rPr>
              <a:t>a. </a:t>
            </a:r>
            <a:r>
              <a:rPr lang="fr-FR" sz="2400" b="1" smtClean="0">
                <a:solidFill>
                  <a:srgbClr val="FF0000"/>
                </a:solidFill>
                <a:ea typeface="ＭＳ Ｐゴシック" pitchFamily="34" charset="-128"/>
              </a:rPr>
              <a:t>Le questionnaire, les questions sensibles</a:t>
            </a:r>
            <a:r>
              <a:rPr lang="fr-FR" sz="2400" b="1" smtClean="0">
                <a:ea typeface="ＭＳ Ｐゴシック" pitchFamily="34" charset="-128"/>
              </a:rPr>
              <a:t> </a:t>
            </a:r>
          </a:p>
          <a:p>
            <a:pPr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fr-FR" sz="2400" b="1" smtClean="0">
                <a:ea typeface="ＭＳ Ｐゴシック" pitchFamily="34" charset="-128"/>
              </a:rPr>
              <a:t>certaines questions peuvent être sensibles.</a:t>
            </a:r>
          </a:p>
          <a:p>
            <a:pPr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fr-FR" sz="2400" b="1" smtClean="0">
                <a:ea typeface="ＭＳ Ｐゴシック" pitchFamily="34" charset="-128"/>
              </a:rPr>
              <a:t> la sensibilité de la question dépend de la population.</a:t>
            </a:r>
          </a:p>
          <a:p>
            <a:pPr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fr-FR" sz="2400" b="1" smtClean="0">
                <a:ea typeface="ＭＳ Ｐゴシック" pitchFamily="34" charset="-128"/>
              </a:rPr>
              <a:t> pour certaines questions sensibles on peut les poser sur l’entourage moyen</a:t>
            </a:r>
            <a:r>
              <a:rPr lang="fr-FR" sz="2800" b="1" smtClean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</a:t>
            </a:r>
            <a:endParaRPr lang="fr-FR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49155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8115300" cy="34559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sz="2400" b="1" smtClean="0">
                <a:solidFill>
                  <a:srgbClr val="FF0000"/>
                </a:solidFill>
                <a:ea typeface="ＭＳ Ｐゴシック" pitchFamily="34" charset="-128"/>
              </a:rPr>
              <a:t>a. Le questionnaire, exemples de questionnaires</a:t>
            </a:r>
            <a:endParaRPr lang="fr-FR" sz="2400" b="1" smtClean="0">
              <a:ea typeface="ＭＳ Ｐゴシック" pitchFamily="34" charset="-128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400" b="1" smtClean="0">
                <a:ea typeface="ＭＳ Ｐゴシック" pitchFamily="34" charset="-128"/>
              </a:rPr>
              <a:t>Voir environ trois à quatre questionnaires.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400" b="1" smtClean="0">
                <a:ea typeface="ＭＳ Ｐゴシック" pitchFamily="34" charset="-128"/>
              </a:rPr>
              <a:t>Enquête d’opinion, enquête pauvreté monétaire; enquête baromètre.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</a:t>
            </a:r>
            <a:endParaRPr lang="fr-FR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50179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8115300" cy="44640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sz="2400" b="1" smtClean="0">
                <a:solidFill>
                  <a:srgbClr val="FF0000"/>
                </a:solidFill>
                <a:ea typeface="ＭＳ Ｐゴシック" pitchFamily="34" charset="-128"/>
              </a:rPr>
              <a:t>a. Le manuel de l’enquêteur</a:t>
            </a:r>
            <a:endParaRPr lang="fr-FR" sz="2400" b="1" smtClean="0">
              <a:ea typeface="ＭＳ Ｐゴシック" pitchFamily="34" charset="-128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400" b="1" smtClean="0">
                <a:ea typeface="ＭＳ Ｐゴシック" pitchFamily="34" charset="-128"/>
              </a:rPr>
              <a:t>C’est un document qui contient l’ensemble des consignes sur les questions et dès fois sur l’enquête.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400" b="1" smtClean="0">
                <a:ea typeface="ＭＳ Ｐゴシック" pitchFamily="34" charset="-128"/>
              </a:rPr>
              <a:t>Comment poser les questions? qu’est ce qu’on cherche à mesurer à travers une question?  Les sauts,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>
          <a:xfrm>
            <a:off x="539750" y="274638"/>
            <a:ext cx="7561263" cy="633412"/>
          </a:xfrm>
        </p:spPr>
        <p:txBody>
          <a:bodyPr/>
          <a:lstStyle/>
          <a:p>
            <a:pPr algn="l"/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/>
            </a:r>
            <a:b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</a:b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r>
              <a:rPr lang="fr-FR" sz="2400" b="1" dirty="0" smtClean="0">
                <a:ea typeface="ＭＳ Ｐゴシック" pitchFamily="34" charset="-128"/>
                <a:cs typeface="Arial" charset="0"/>
              </a:rPr>
              <a:t/>
            </a:r>
            <a:br>
              <a:rPr lang="fr-FR" sz="2400" b="1" dirty="0" smtClean="0">
                <a:ea typeface="ＭＳ Ｐゴシック" pitchFamily="34" charset="-128"/>
                <a:cs typeface="Arial" charset="0"/>
              </a:rPr>
            </a:br>
            <a:endParaRPr lang="fr-FR" sz="2400" b="1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2531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115300" cy="42481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fr-FR" sz="2800" b="1" dirty="0" smtClean="0">
                <a:ea typeface="ＭＳ Ｐゴシック" pitchFamily="34" charset="-128"/>
              </a:rPr>
              <a:t>On peut citer</a:t>
            </a:r>
            <a:r>
              <a:rPr lang="fr-FR" sz="2400" b="1" dirty="0" smtClean="0">
                <a:ea typeface="ＭＳ Ｐゴシック" pitchFamily="34" charset="-128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fr-FR" sz="2400" b="1" dirty="0" smtClean="0">
                <a:ea typeface="ＭＳ Ｐゴシック" pitchFamily="34" charset="-128"/>
              </a:rPr>
              <a:t>Le questionnaire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fr-FR" sz="2400" b="1" dirty="0" smtClean="0">
                <a:ea typeface="ＭＳ Ｐゴシック" pitchFamily="34" charset="-128"/>
              </a:rPr>
              <a:t>Le manuel de l’enquêteur</a:t>
            </a:r>
          </a:p>
          <a:p>
            <a:pPr marL="0" indent="0">
              <a:lnSpc>
                <a:spcPts val="3500"/>
              </a:lnSpc>
              <a:spcBef>
                <a:spcPts val="1800"/>
              </a:spcBef>
              <a:spcAft>
                <a:spcPts val="600"/>
              </a:spcAft>
              <a:buFontTx/>
              <a:buNone/>
              <a:defRPr/>
            </a:pPr>
            <a:r>
              <a:rPr lang="fr-FR" sz="2400" b="1" dirty="0" smtClean="0">
                <a:ea typeface="ＭＳ Ｐゴシック" pitchFamily="34" charset="-128"/>
              </a:rPr>
              <a:t>Il est souvent pratique de mettre toutes les informations du manuel sur le questionnaire. Dans ce cas on n’aura pas de manuel pour l’enquêteur.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>
          <a:xfrm>
            <a:off x="539750" y="0"/>
            <a:ext cx="7561263" cy="765175"/>
          </a:xfrm>
        </p:spPr>
        <p:txBody>
          <a:bodyPr/>
          <a:lstStyle/>
          <a:p>
            <a:pPr algn="l"/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/>
            </a:r>
            <a:b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</a:b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/>
            </a:r>
            <a:b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</a:b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r>
              <a:rPr lang="fr-FR" b="1" dirty="0" smtClean="0">
                <a:ea typeface="ＭＳ Ｐゴシック" pitchFamily="34" charset="-128"/>
                <a:cs typeface="Arial" charset="0"/>
              </a:rPr>
              <a:t/>
            </a:r>
            <a:br>
              <a:rPr lang="fr-FR" b="1" dirty="0" smtClean="0">
                <a:ea typeface="ＭＳ Ｐゴシック" pitchFamily="34" charset="-128"/>
                <a:cs typeface="Arial" charset="0"/>
              </a:rPr>
            </a:br>
            <a:endParaRPr lang="fr-FR" b="1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8915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620713"/>
            <a:ext cx="8115300" cy="554513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fr-FR" sz="2400" b="1" smtClean="0">
                <a:solidFill>
                  <a:srgbClr val="FF0000"/>
                </a:solidFill>
                <a:ea typeface="ＭＳ Ｐゴシック" pitchFamily="34" charset="-128"/>
              </a:rPr>
              <a:t>a. Le questionnaire</a:t>
            </a:r>
            <a:endParaRPr lang="fr-FR" sz="2400" b="1" smtClean="0">
              <a:ea typeface="ＭＳ Ｐゴシック" pitchFamily="34" charset="-128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smtClean="0">
                <a:ea typeface="ＭＳ Ｐゴシック" pitchFamily="34" charset="-128"/>
              </a:rPr>
              <a:t>On peut commencer par un tableau des indicateurs: il faut recenser dans un tableau tous les indicateurs désirés dans les TDR.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smtClean="0">
                <a:ea typeface="ＭＳ Ｐゴシック" pitchFamily="34" charset="-128"/>
              </a:rPr>
              <a:t>Les questions posées dans le questionnaire doivent au moins pouvoir permettre de calculer ces indicateurs.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smtClean="0">
                <a:ea typeface="ＭＳ Ｐゴシック" pitchFamily="34" charset="-128"/>
              </a:rPr>
              <a:t>D’autres questions doivent être ajoutées.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smtClean="0">
                <a:ea typeface="ＭＳ Ｐゴシック" pitchFamily="34" charset="-128"/>
              </a:rPr>
              <a:t>Voir s’il existe déjà des questionnaires (de référence) sur le même type d’enquête.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9939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981075"/>
            <a:ext cx="8115300" cy="5184775"/>
          </a:xfrm>
        </p:spPr>
        <p:txBody>
          <a:bodyPr/>
          <a:lstStyle/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</a:rPr>
              <a:t>a. Le questionnaire</a:t>
            </a:r>
            <a:endParaRPr lang="fr-FR" sz="2400" b="1" dirty="0" smtClean="0">
              <a:ea typeface="ＭＳ Ｐゴシック" pitchFamily="34" charset="-128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dirty="0" smtClean="0">
                <a:ea typeface="ＭＳ Ｐゴシック" pitchFamily="34" charset="-128"/>
              </a:rPr>
              <a:t>Le questionnaire doit être rédigé par bloc (thème). Un bloc traite généralement du même aspect.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fr-FR" b="1" dirty="0" smtClean="0">
                <a:ea typeface="ＭＳ Ｐゴシック" pitchFamily="34" charset="-128"/>
              </a:rPr>
              <a:t>Exemple</a:t>
            </a:r>
            <a:r>
              <a:rPr lang="fr-FR" sz="2400" b="1" dirty="0" smtClean="0">
                <a:ea typeface="ＭＳ Ｐゴシック" pitchFamily="34" charset="-128"/>
              </a:rPr>
              <a:t>: 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dirty="0" smtClean="0">
                <a:solidFill>
                  <a:srgbClr val="0033CC"/>
                </a:solidFill>
                <a:ea typeface="ＭＳ Ｐゴシック" pitchFamily="34" charset="-128"/>
              </a:rPr>
              <a:t>A. identification du chef de ménage (nom, prénom, sexe, âge, région, département, etc.) 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dirty="0" smtClean="0">
                <a:solidFill>
                  <a:srgbClr val="FF0000"/>
                </a:solidFill>
                <a:ea typeface="ＭＳ Ｐゴシック" pitchFamily="34" charset="-128"/>
              </a:rPr>
              <a:t>B. Production et utilisation d’intrants agricoles</a:t>
            </a:r>
            <a:r>
              <a:rPr lang="fr-FR" sz="2400" b="1" dirty="0" smtClean="0">
                <a:ea typeface="ＭＳ Ｐゴシック" pitchFamily="34" charset="-128"/>
              </a:rPr>
              <a:t>; 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dirty="0" smtClean="0">
                <a:ea typeface="ＭＳ Ｐゴシック" pitchFamily="34" charset="-128"/>
              </a:rPr>
              <a:t>C. Habitat et cadre de vie du ménage agricole; 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</a:pPr>
            <a:r>
              <a:rPr lang="fr-FR" sz="2400" b="1" dirty="0" smtClean="0">
                <a:ea typeface="ＭＳ Ｐゴシック" pitchFamily="34" charset="-128"/>
              </a:rPr>
              <a:t>D.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dirty="0" smtClean="0">
              <a:solidFill>
                <a:srgbClr val="FF3300"/>
              </a:solidFill>
              <a:ea typeface="ＭＳ Ｐゴシック" pitchFamily="34" charset="-128"/>
            </a:endParaRPr>
          </a:p>
        </p:txBody>
      </p:sp>
      <p:sp>
        <p:nvSpPr>
          <p:cNvPr id="4096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8115300" cy="45180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fr-FR" sz="2800" b="1" smtClean="0">
                <a:solidFill>
                  <a:srgbClr val="FF0000"/>
                </a:solidFill>
                <a:ea typeface="ＭＳ Ｐゴシック" pitchFamily="34" charset="-128"/>
              </a:rPr>
              <a:t>a. Le questionnaire</a:t>
            </a:r>
            <a:endParaRPr lang="fr-FR" sz="2700" b="1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fr-FR" sz="2700" b="1" smtClean="0">
                <a:ea typeface="ＭＳ Ｐゴシック" pitchFamily="34" charset="-128"/>
              </a:rPr>
              <a:t>Le questionnaire doit être facilement lisible; les sauts doivent être indiqués.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fr-FR" sz="2700" b="1" smtClean="0">
                <a:ea typeface="ＭＳ Ｐゴシック" pitchFamily="34" charset="-128"/>
              </a:rPr>
              <a:t>La taille du questionnaire dépend de l’enquête (on peut avoir des questionnaires de 1 page ou un cahier de plus de 50 pages).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905500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r>
              <a:rPr lang="fr-FR" sz="2800" dirty="0" smtClean="0"/>
              <a:t> 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</a:rPr>
              <a:t>a. Le questionnaire</a:t>
            </a:r>
            <a:r>
              <a:rPr lang="fr-FR" sz="2700" b="1" dirty="0" smtClean="0">
                <a:solidFill>
                  <a:srgbClr val="FF0000"/>
                </a:solidFill>
                <a:ea typeface="ＭＳ Ｐゴシック" pitchFamily="34" charset="-128"/>
              </a:rPr>
              <a:t>, l</a:t>
            </a:r>
            <a:r>
              <a:rPr lang="fr-FR" sz="2800" b="1" dirty="0" smtClean="0">
                <a:solidFill>
                  <a:srgbClr val="FF0000"/>
                </a:solidFill>
              </a:rPr>
              <a:t>es types de questions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fr-FR" sz="2400" b="1" dirty="0" smtClean="0"/>
              <a:t>Il existe plusieurs manières de poser une question.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v"/>
              <a:defRPr/>
            </a:pPr>
            <a:r>
              <a:rPr lang="fr-FR" sz="2400" b="1" dirty="0" smtClean="0"/>
              <a:t> pour une question liée à une variable quantitative, s’il s’agit de bien poser la question.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v"/>
              <a:defRPr/>
            </a:pPr>
            <a:r>
              <a:rPr lang="fr-FR" sz="2400" b="1" dirty="0" smtClean="0"/>
              <a:t>Pour une question liée à une variable qualitative, on peut avoir les modalités sur le questionnaire ou non.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642350" cy="6048375"/>
          </a:xfrm>
        </p:spPr>
        <p:txBody>
          <a:bodyPr/>
          <a:lstStyle/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i="1" dirty="0" smtClean="0"/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</a:rPr>
              <a:t>a. Le questionnaire, </a:t>
            </a:r>
            <a:r>
              <a:rPr lang="fr-FR" sz="2800" b="1" dirty="0" smtClean="0">
                <a:solidFill>
                  <a:srgbClr val="FF0000"/>
                </a:solidFill>
              </a:rPr>
              <a:t>les types de questions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v"/>
              <a:defRPr/>
            </a:pPr>
            <a:r>
              <a:rPr lang="fr-FR" sz="2400" b="1" dirty="0" smtClean="0"/>
              <a:t> Si on doute de la plupart des réponses possibles, alors on laisse la question ouverte. De même si on veut éviter toute orientation –même minimale- . Par exemple ne pas mettre le nom des candidats pour le choix du vote du premier tour. </a:t>
            </a:r>
            <a:endParaRPr lang="fr-FR" sz="2400" dirty="0" smtClean="0"/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400" b="1" dirty="0" smtClean="0"/>
              <a:t> Lorsqu’on n’est pas sûrs de l’exhaustivité des modalités au ajoute la modalité « autre ». Et souvent on ajoute après  la mention « précisez autre ».</a:t>
            </a:r>
          </a:p>
          <a:p>
            <a:pPr eaLnBrk="1" hangingPunct="1">
              <a:lnSpc>
                <a:spcPct val="145000"/>
              </a:lnSpc>
              <a:buClr>
                <a:schemeClr val="tx1"/>
              </a:buClr>
              <a:buFont typeface="Arial" charset="0"/>
              <a:buNone/>
              <a:defRPr/>
            </a:pPr>
            <a:endParaRPr lang="fr-FR" b="1" dirty="0">
              <a:latin typeface="Century" pitchFamily="18" charset="0"/>
            </a:endParaRPr>
          </a:p>
          <a:p>
            <a:pPr eaLnBrk="1" hangingPunct="1">
              <a:lnSpc>
                <a:spcPct val="145000"/>
              </a:lnSpc>
              <a:buClr>
                <a:schemeClr val="tx1"/>
              </a:buClr>
              <a:buFont typeface="Arial" charset="0"/>
              <a:buNone/>
              <a:defRPr/>
            </a:pPr>
            <a:r>
              <a:rPr lang="fr-FR" b="1" dirty="0">
                <a:latin typeface="Century" pitchFamily="18" charset="0"/>
              </a:rPr>
              <a:t>	</a:t>
            </a:r>
          </a:p>
          <a:p>
            <a:pPr eaLnBrk="1" hangingPunct="1">
              <a:lnSpc>
                <a:spcPct val="145000"/>
              </a:lnSpc>
              <a:buClr>
                <a:schemeClr val="tx1"/>
              </a:buClr>
              <a:buFont typeface="Arial" charset="0"/>
              <a:buNone/>
              <a:defRPr/>
            </a:pPr>
            <a:endParaRPr lang="fr-FR" sz="4000" b="1" dirty="0">
              <a:latin typeface="Century" pitchFamily="18" charset="0"/>
            </a:endParaRPr>
          </a:p>
          <a:p>
            <a:pPr eaLnBrk="1" hangingPunct="1">
              <a:lnSpc>
                <a:spcPct val="145000"/>
              </a:lnSpc>
              <a:buClr>
                <a:schemeClr val="tx1"/>
              </a:buClr>
              <a:buFont typeface="Arial" charset="0"/>
              <a:buNone/>
              <a:defRPr/>
            </a:pPr>
            <a:endParaRPr lang="fr-FR" sz="4000" b="1" dirty="0">
              <a:latin typeface="Century" pitchFamily="18" charset="0"/>
            </a:endParaRPr>
          </a:p>
          <a:p>
            <a:pPr eaLnBrk="1" hangingPunct="1">
              <a:lnSpc>
                <a:spcPct val="145000"/>
              </a:lnSpc>
              <a:buClr>
                <a:schemeClr val="tx1"/>
              </a:buClr>
              <a:buFont typeface="Arial" charset="0"/>
              <a:buNone/>
              <a:defRPr/>
            </a:pPr>
            <a:endParaRPr lang="fr-FR" sz="3600" dirty="0"/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381625"/>
          </a:xfrm>
        </p:spPr>
        <p:txBody>
          <a:bodyPr/>
          <a:lstStyle/>
          <a:p>
            <a:pPr marL="88900" indent="-8890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dirty="0" smtClean="0">
              <a:solidFill>
                <a:srgbClr val="FF3300"/>
              </a:solidFill>
              <a:latin typeface="Calibri" pitchFamily="34" charset="0"/>
            </a:endParaRPr>
          </a:p>
          <a:p>
            <a:pPr marL="514350" indent="-51435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AutoNum type="alphaLcPeriod"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</a:rPr>
              <a:t>Le questionnaire, </a:t>
            </a:r>
            <a:r>
              <a:rPr lang="fr-FR" sz="2800" b="1" dirty="0" smtClean="0">
                <a:solidFill>
                  <a:srgbClr val="FF0000"/>
                </a:solidFill>
              </a:rPr>
              <a:t>les types de questions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400" b="1" dirty="0" smtClean="0"/>
              <a:t> même si les modalités sont déjà sur le questionnaire, on se pose la question de savoir si on doit les citer on non.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400" b="1" dirty="0" smtClean="0"/>
              <a:t>Si on ne cite pas les modalités alors la question est posée en spontanée.</a:t>
            </a: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400" b="1" dirty="0" smtClean="0"/>
              <a:t>Si on cite les modalités la question est posée en assisté.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229600" cy="5329238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800" b="1" dirty="0" smtClean="0">
                <a:solidFill>
                  <a:srgbClr val="FF0000"/>
                </a:solidFill>
                <a:ea typeface="ＭＳ Ｐゴシック" pitchFamily="34" charset="-128"/>
                <a:cs typeface="Arial" charset="0"/>
              </a:rPr>
              <a:t>4. </a:t>
            </a:r>
            <a:r>
              <a:rPr lang="fr-FR" sz="2800" b="1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fr-FR" sz="2800" b="1" dirty="0" smtClean="0">
                <a:solidFill>
                  <a:srgbClr val="0033CC"/>
                </a:solidFill>
                <a:ea typeface="ＭＳ Ｐゴシック" pitchFamily="34" charset="-128"/>
                <a:cs typeface="Arial" charset="0"/>
              </a:rPr>
              <a:t>Les outils de collecte </a:t>
            </a:r>
            <a:endParaRPr lang="fr-FR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indent="0" algn="just" eaLnBrk="1" hangingPunct="1">
              <a:lnSpc>
                <a:spcPts val="35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Tx/>
              <a:buNone/>
              <a:defRPr/>
            </a:pPr>
            <a:r>
              <a:rPr lang="fr-FR" sz="2400" b="1" dirty="0" smtClean="0">
                <a:solidFill>
                  <a:srgbClr val="FF0000"/>
                </a:solidFill>
                <a:latin typeface="+mj-lt"/>
                <a:ea typeface="ＭＳ Ｐゴシック" pitchFamily="34" charset="-128"/>
              </a:rPr>
              <a:t>a. Le questionnaire, </a:t>
            </a:r>
            <a:r>
              <a:rPr lang="fr-FR" sz="2400" b="1" dirty="0" smtClean="0">
                <a:solidFill>
                  <a:srgbClr val="FF0000"/>
                </a:solidFill>
                <a:latin typeface="+mj-lt"/>
              </a:rPr>
              <a:t>les types de questions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000" b="1" dirty="0" smtClean="0">
                <a:ea typeface="ＭＳ Ｐゴシック" pitchFamily="34" charset="-128"/>
              </a:rPr>
              <a:t> </a:t>
            </a:r>
            <a:r>
              <a:rPr lang="fr-FR" sz="2400" b="1" dirty="0" smtClean="0"/>
              <a:t>Dans tous les cas il ne faut pas citer les modalités </a:t>
            </a:r>
            <a:r>
              <a:rPr lang="fr-FR" sz="2400" b="1" dirty="0" smtClean="0">
                <a:solidFill>
                  <a:srgbClr val="0033CC"/>
                </a:solidFill>
              </a:rPr>
              <a:t>ne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0033CC"/>
                </a:solidFill>
              </a:rPr>
              <a:t>sait pas </a:t>
            </a:r>
            <a:r>
              <a:rPr lang="fr-FR" sz="2400" b="1" dirty="0" smtClean="0"/>
              <a:t>ou </a:t>
            </a:r>
            <a:r>
              <a:rPr lang="fr-FR" sz="2400" b="1" dirty="0" smtClean="0">
                <a:solidFill>
                  <a:srgbClr val="0033CC"/>
                </a:solidFill>
              </a:rPr>
              <a:t>pas de réponse</a:t>
            </a:r>
            <a:r>
              <a:rPr lang="fr-FR" sz="2400" b="1" dirty="0" smtClean="0"/>
              <a:t>.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400" b="1" dirty="0" smtClean="0"/>
              <a:t>Les questions ouvertes doivent être codifiées.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fr-FR" sz="2400" b="1" dirty="0" smtClean="0"/>
              <a:t>On fait pour cela un plan de code: </a:t>
            </a:r>
            <a:r>
              <a:rPr lang="fr-FR" sz="2400" b="1" dirty="0" smtClean="0">
                <a:solidFill>
                  <a:srgbClr val="FF0000"/>
                </a:solidFill>
              </a:rPr>
              <a:t>comment ?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/>
            </a:pPr>
            <a:endParaRPr lang="fr-FR" sz="2400" b="1" dirty="0" smtClean="0"/>
          </a:p>
          <a:p>
            <a:pPr marL="273050" indent="-273050" algn="just" eaLnBrk="1" hangingPunct="1">
              <a:lnSpc>
                <a:spcPct val="145000"/>
              </a:lnSpc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v"/>
              <a:defRPr/>
            </a:pPr>
            <a:endParaRPr lang="fr-FR" sz="2000" b="1" dirty="0" smtClean="0">
              <a:ea typeface="ＭＳ Ｐゴシック" pitchFamily="34" charset="-128"/>
            </a:endParaRPr>
          </a:p>
        </p:txBody>
      </p:sp>
      <p:sp>
        <p:nvSpPr>
          <p:cNvPr id="4505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9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9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1" grpId="0" build="p"/>
    </p:bldLst>
  </p:timing>
</p:sld>
</file>

<file path=ppt/theme/theme1.xml><?xml version="1.0" encoding="utf-8"?>
<a:theme xmlns:a="http://schemas.openxmlformats.org/drawingml/2006/main" name="GUINDO SIDIKI, STATISTICIEN  ÉCONOMIS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19192</TotalTime>
  <Words>758</Words>
  <Application>Microsoft Office PowerPoint</Application>
  <PresentationFormat>Affichage à l'écran (4:3)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Cambria</vt:lpstr>
      <vt:lpstr>Century</vt:lpstr>
      <vt:lpstr>Wingdings</vt:lpstr>
      <vt:lpstr>GUINDO SIDIKI, STATISTICIEN  ÉCONOMISTE</vt:lpstr>
      <vt:lpstr>Présentation PowerPoint</vt:lpstr>
      <vt:lpstr> 4.  Les outils de collecte  </vt:lpstr>
      <vt:lpstr>  4.  Les outils de collecte  </vt:lpstr>
      <vt:lpstr>4.  Les outils de collecte </vt:lpstr>
      <vt:lpstr>4.  Les outils de collecte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 Les outils de collecte </vt:lpstr>
      <vt:lpstr>4.  Les outils de collecte</vt:lpstr>
      <vt:lpstr>4.  Les outils de collecte</vt:lpstr>
    </vt:vector>
  </TitlesOfParts>
  <Company>ORB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PRATIQUE DES ENQUÊTES</dc:title>
  <dc:creator>SEGNIAGBETO</dc:creator>
  <cp:lastModifiedBy>user</cp:lastModifiedBy>
  <cp:revision>907</cp:revision>
  <cp:lastPrinted>2010-10-20T19:08:06Z</cp:lastPrinted>
  <dcterms:created xsi:type="dcterms:W3CDTF">2010-10-22T16:39:49Z</dcterms:created>
  <dcterms:modified xsi:type="dcterms:W3CDTF">2021-06-29T07:54:36Z</dcterms:modified>
</cp:coreProperties>
</file>