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5" r:id="rId2"/>
    <p:sldId id="318" r:id="rId3"/>
    <p:sldId id="283" r:id="rId4"/>
    <p:sldId id="286" r:id="rId5"/>
    <p:sldId id="339" r:id="rId6"/>
    <p:sldId id="340" r:id="rId7"/>
    <p:sldId id="341" r:id="rId8"/>
    <p:sldId id="31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ubacar HEMA" initials="AH" lastIdx="1" clrIdx="0">
    <p:extLst>
      <p:ext uri="{19B8F6BF-5375-455C-9EA6-DF929625EA0E}">
        <p15:presenceInfo xmlns:p15="http://schemas.microsoft.com/office/powerpoint/2012/main" userId="1fd4e767f8b484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911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40A0-6BBE-4DBE-B061-D31F9ACB94AF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7FF-2AC1-489B-AB72-B2CEC4644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67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Bonjour M. le</a:t>
            </a:r>
            <a:r>
              <a:rPr lang="fr-FR" baseline="0" dirty="0"/>
              <a:t> président du jury, Bonjour M les membres du jury. Je vous remercie de me donner l’opportunité de vous présenter mon travail dont le thème est…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577FF-2AC1-489B-AB72-B2CEC46442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7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E8610-05C6-4B1C-A474-4A00F6C9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6FA379-69C0-4F1F-8A86-25323C0C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B1558-7041-4A92-8053-1E79E28A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56908-1739-4D14-8FD1-E08E68A2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1784C-7404-4287-9541-EA4CD33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6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18DE7-0078-44A1-8E10-51C16505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FD9C04-D8B6-4C49-96CF-F390BB3E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30E82-2EA3-4E02-AD6C-62465EC0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28EEA-B191-4A67-BD73-606A74F0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F1FDC-DD71-4D0B-B990-F73A80E4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8576F3-9802-4550-9758-BD9BAE80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A427F9-66AE-4E72-A163-A56D7E72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B78DE-01E7-4339-9108-751FAE5D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B79DF-D77A-44F4-9999-93838CC4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B86C9-6884-4A03-AC38-C4C39B4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344E-148E-4476-A628-DF1274E1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234A1-43DC-440A-8E62-2EC60E61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3760F-D724-43DF-AD30-BFCAE63B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DD3BA-6B06-4693-9214-06A91FED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2684C-033D-4FE6-8558-EEC3B54E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3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FB98E-8850-494D-97C6-AD212A86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648FD-1039-4ED4-822A-A2BE28F5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ED4E9-7CDC-4F61-BAC3-3A7BF21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B3EC6-09AA-40AE-910C-0B0F096F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EC02C7-45EA-4D05-B05C-4C2101CA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7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88207-8DE6-47DA-92CF-4E24B5AD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A85CC-BE32-49DD-ABA6-A6A9780ED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1D8C3A-BA6D-4BDC-82A7-73DA8FC6C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3CD34-EE38-416B-B04B-69499953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5F130F-C81A-4823-B2FF-5F95011B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8F180-EF74-4A86-A165-0574090C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A1F2E-2081-4363-AA24-F655A7F2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974437-9D1D-4C3A-98E3-A6BE2C9E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9C75AE-2249-46CB-9609-46E64126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ECD74A-763E-4391-A37C-4E3E07A7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9A38F8-0DC7-415D-9BA4-79899B99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BAB84C-0C11-4521-9BC4-19D2FCF4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0FFBB5-17B6-40DD-9685-6D5569EB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A7884C-EE3A-4D4F-A3E9-5C833225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9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B6331-AC8A-4B85-AE8B-B4B8DAFA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61F0-8CF8-452B-8960-1427805F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8B5FCF-A6BE-4629-A583-7AABDFE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41E4D2-C6F2-4C19-A15E-DE6B5BE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9F8555-E479-4F3B-8B31-0AEE0528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876C5E-CB7C-4DD3-98F7-7FF0D897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26899A-8438-4FA7-AAB8-F6AEF9D9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2AB46-B48D-4962-83BC-ECECB14E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32A2D-1982-426E-ACD7-4EF99DD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3B2BF-2DE3-401E-B8B5-D7C22308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C0F3-AC8F-4896-9C09-8978122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884E3-815B-43D0-98CF-0D2255A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5E6AB-6FD9-42D3-856B-7193A78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54D90-CC85-4051-A2CE-D1E1B241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4A95B9-8C9A-4C3A-A161-7F6B8467F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D0882E-FB17-4F63-9881-4EC683017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6E52DC-7624-4284-938D-5975AE0B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B806B-BF42-48CC-A6A3-A66FFC01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AD07D-06BB-4E62-AB29-3507E22B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B8CAE9">
                <a:alpha val="0"/>
              </a:srgbClr>
            </a:gs>
            <a:gs pos="0">
              <a:srgbClr val="DAE3F3"/>
            </a:gs>
            <a:gs pos="100000">
              <a:srgbClr val="8DA9DB">
                <a:alpha val="50000"/>
                <a:lumMod val="50000"/>
                <a:lumOff val="50000"/>
              </a:srgbClr>
            </a:gs>
            <a:gs pos="16000">
              <a:schemeClr val="bg1">
                <a:alpha val="10000"/>
                <a:lumMod val="50000"/>
                <a:lumOff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CA5B36-8914-4E53-9295-FD52F7B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F05102-56DE-41B8-8DBC-3A12A602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D4B95-1A1D-4013-AF59-180A1E81A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1DDC-4961-4DFF-8961-DF0A6728783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BD4CC-BD6D-40A8-AD95-559DB9994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12C98-0244-4CCD-8495-78E50C441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3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0CEC0B58-7A0C-4D56-AE37-7A91973B6CE2}"/>
              </a:ext>
            </a:extLst>
          </p:cNvPr>
          <p:cNvSpPr txBox="1"/>
          <p:nvPr/>
        </p:nvSpPr>
        <p:spPr>
          <a:xfrm>
            <a:off x="2095024" y="2606073"/>
            <a:ext cx="804259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endParaRPr lang="fr-S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EFD72AE-68F3-4E1C-89A0-B9B56B8FC630}"/>
              </a:ext>
            </a:extLst>
          </p:cNvPr>
          <p:cNvSpPr txBox="1"/>
          <p:nvPr/>
        </p:nvSpPr>
        <p:spPr>
          <a:xfrm>
            <a:off x="5039360" y="5966460"/>
            <a:ext cx="241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S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DF19487-1980-4A82-A922-E753D450BEEB}"/>
              </a:ext>
            </a:extLst>
          </p:cNvPr>
          <p:cNvCxnSpPr>
            <a:cxnSpLocks/>
          </p:cNvCxnSpPr>
          <p:nvPr/>
        </p:nvCxnSpPr>
        <p:spPr>
          <a:xfrm>
            <a:off x="1477451" y="3105835"/>
            <a:ext cx="919899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0EF7426-1E4B-4AFC-98E8-E597E67D7E41}"/>
              </a:ext>
            </a:extLst>
          </p:cNvPr>
          <p:cNvCxnSpPr>
            <a:cxnSpLocks/>
          </p:cNvCxnSpPr>
          <p:nvPr/>
        </p:nvCxnSpPr>
        <p:spPr>
          <a:xfrm>
            <a:off x="1473200" y="4557709"/>
            <a:ext cx="9286240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4D0284C-1851-485F-AFBA-BED276CA7774}"/>
              </a:ext>
            </a:extLst>
          </p:cNvPr>
          <p:cNvSpPr/>
          <p:nvPr/>
        </p:nvSpPr>
        <p:spPr>
          <a:xfrm>
            <a:off x="1390208" y="3482547"/>
            <a:ext cx="92862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800" b="1" dirty="0" smtClean="0"/>
              <a:t>                         </a:t>
            </a:r>
            <a:r>
              <a:rPr lang="fr-FR" sz="4400" b="1" dirty="0" smtClean="0"/>
              <a:t>Prise en main du logiciel R</a:t>
            </a:r>
            <a:endParaRPr lang="fr-SN" sz="4400" dirty="0"/>
          </a:p>
        </p:txBody>
      </p:sp>
      <p:pic>
        <p:nvPicPr>
          <p:cNvPr id="53" name="Picture 5">
            <a:extLst>
              <a:ext uri="{FF2B5EF4-FFF2-40B4-BE49-F238E27FC236}">
                <a16:creationId xmlns:a16="http://schemas.microsoft.com/office/drawing/2014/main" id="{BFC88C85-5606-4CEA-9CF4-3DEC205393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07" y="163449"/>
            <a:ext cx="822132" cy="77409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25DCC90-8577-4268-AD5F-DF1C4B025165}"/>
              </a:ext>
            </a:extLst>
          </p:cNvPr>
          <p:cNvSpPr/>
          <p:nvPr/>
        </p:nvSpPr>
        <p:spPr>
          <a:xfrm>
            <a:off x="4227481" y="1187421"/>
            <a:ext cx="3224879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République du Sénégal</a:t>
            </a:r>
            <a:endParaRPr lang="fr-FR" sz="105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fr-FR" sz="9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peuple-Un but-Une foi</a:t>
            </a:r>
            <a:endParaRPr lang="fr-FR" sz="105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Plan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530344" y="1357276"/>
            <a:ext cx="11489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fr-FR" sz="4000" b="1" dirty="0" smtClean="0"/>
              <a:t>Les fondamentaux d’Excel</a:t>
            </a:r>
            <a:endParaRPr lang="fr-FR" sz="4000" b="1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EB99B38-D78B-4346-AFD8-F8880CE01854}"/>
              </a:ext>
            </a:extLst>
          </p:cNvPr>
          <p:cNvSpPr txBox="1"/>
          <p:nvPr/>
        </p:nvSpPr>
        <p:spPr>
          <a:xfrm>
            <a:off x="530344" y="4049250"/>
            <a:ext cx="1072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II.     </a:t>
            </a:r>
            <a:r>
              <a:rPr lang="fr-FR" sz="4000" b="1" dirty="0" smtClean="0"/>
              <a:t>Formules et fonctions</a:t>
            </a:r>
            <a:endParaRPr lang="fr-FR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056123" y="191799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fr-FR" sz="2200" b="1" dirty="0" smtClean="0"/>
              <a:t>Présentation du logiciel</a:t>
            </a:r>
            <a:endParaRPr lang="fr-FR" sz="22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056118" y="2470853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2)     </a:t>
            </a:r>
            <a:r>
              <a:rPr lang="fr-FR" sz="2200" b="1" dirty="0" smtClean="0"/>
              <a:t>Saisie des données simples et mise en forme simple</a:t>
            </a:r>
            <a:endParaRPr lang="fr-FR" sz="2200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056118" y="312298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3)     </a:t>
            </a:r>
            <a:r>
              <a:rPr lang="fr-FR" sz="2200" b="1" dirty="0" smtClean="0"/>
              <a:t>Options avancées sur la saisie de données</a:t>
            </a:r>
            <a:endParaRPr lang="fr-FR" sz="22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056120" y="4929034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1</a:t>
            </a:r>
            <a:r>
              <a:rPr lang="fr-FR" sz="2200" dirty="0" smtClean="0"/>
              <a:t>)     </a:t>
            </a:r>
            <a:r>
              <a:rPr lang="fr-FR" sz="2200" b="1" dirty="0" smtClean="0"/>
              <a:t>Structure des formules</a:t>
            </a:r>
            <a:endParaRPr lang="fr-FR" sz="2200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056119" y="5685955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2)     </a:t>
            </a:r>
            <a:r>
              <a:rPr lang="fr-FR" sz="2200" b="1" dirty="0" smtClean="0"/>
              <a:t>Fonctions statistiques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301598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420030" y="1291217"/>
            <a:ext cx="1148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 smtClean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A3558A-4A87-4B6A-9723-F4491E69E97E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57E8E001-37B4-4C7F-BF69-55E4D38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1562778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3)     Fonctions logiques</a:t>
            </a:r>
            <a:endParaRPr lang="fr-FR" sz="22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234805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4)     Fonctions de Recherche</a:t>
            </a:r>
            <a:endParaRPr lang="fr-FR" sz="2200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3150773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5)     Fonctions Texte</a:t>
            </a:r>
            <a:endParaRPr lang="fr-FR" sz="22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8" y="4030882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6)     Fonctions Date et Heure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413617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420030" y="1291217"/>
            <a:ext cx="1148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 smtClean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57E8E001-37B4-4C7F-BF69-55E4D38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1562778"/>
            <a:ext cx="11489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III </a:t>
            </a:r>
            <a:r>
              <a:rPr lang="fr-FR" sz="4000" b="1" dirty="0" smtClean="0"/>
              <a:t>-     Ayez une vue globale sur votre classeur</a:t>
            </a:r>
            <a:endParaRPr lang="fr-FR" sz="40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2211827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1</a:t>
            </a:r>
            <a:r>
              <a:rPr lang="fr-FR" sz="2200" b="1" dirty="0" smtClean="0"/>
              <a:t>)     Tris des données</a:t>
            </a:r>
            <a:endParaRPr lang="fr-FR" sz="2200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289950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2</a:t>
            </a:r>
            <a:r>
              <a:rPr lang="fr-FR" sz="2200" b="1" dirty="0" smtClean="0"/>
              <a:t>)     Créer un tableau</a:t>
            </a:r>
            <a:endParaRPr lang="fr-FR" sz="22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3647739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3</a:t>
            </a:r>
            <a:r>
              <a:rPr lang="fr-FR" sz="2200" b="1" dirty="0" smtClean="0"/>
              <a:t>)     Mise en forme conditionnelle</a:t>
            </a:r>
            <a:endParaRPr lang="fr-FR" sz="2200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4373274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4)     Mise en page     </a:t>
            </a:r>
            <a:endParaRPr lang="fr-FR" sz="22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5124415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5)     Figer des lignes ou des colonnes</a:t>
            </a:r>
            <a:endParaRPr lang="fr-FR" sz="2200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583937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6)     Rechercher et supprimer des doublons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149678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420030" y="1291217"/>
            <a:ext cx="1148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 smtClean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A3558A-4A87-4B6A-9723-F4491E69E97E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57E8E001-37B4-4C7F-BF69-55E4D38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1562778"/>
            <a:ext cx="11489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IV </a:t>
            </a:r>
            <a:r>
              <a:rPr lang="fr-FR" sz="4000" b="1" dirty="0" smtClean="0"/>
              <a:t>-     Découvrir les graphiques</a:t>
            </a:r>
            <a:endParaRPr lang="fr-FR" sz="40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2211827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1</a:t>
            </a:r>
            <a:r>
              <a:rPr lang="fr-FR" sz="2200" b="1" dirty="0" smtClean="0"/>
              <a:t>)     Créer un graphique de base</a:t>
            </a:r>
            <a:endParaRPr lang="fr-FR" sz="2200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289950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2</a:t>
            </a:r>
            <a:r>
              <a:rPr lang="fr-FR" sz="2200" b="1" dirty="0" smtClean="0"/>
              <a:t>)     Modifier la disposition ou le style d’un graphique</a:t>
            </a:r>
            <a:endParaRPr lang="fr-FR" sz="22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3647739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3</a:t>
            </a:r>
            <a:r>
              <a:rPr lang="fr-FR" sz="2200" b="1" dirty="0" smtClean="0"/>
              <a:t>)     Ajouter ou supprimer des titres ou des étiquettes de données</a:t>
            </a:r>
            <a:endParaRPr lang="fr-FR" sz="2200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4373274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4)     Afficher ou masquer une légende</a:t>
            </a:r>
            <a:endParaRPr lang="fr-FR" sz="22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5124415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5)     Afficher ou masquer les axes ou le quadrillage des graphiques</a:t>
            </a:r>
            <a:endParaRPr lang="fr-FR" sz="2200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583937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6)     Enregistrer un graphique en tant que modèle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39582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420030" y="1291217"/>
            <a:ext cx="1148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 smtClean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A3558A-4A87-4B6A-9723-F4491E69E97E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57E8E001-37B4-4C7F-BF69-55E4D38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1562778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/>
              <a:t>V</a:t>
            </a:r>
            <a:r>
              <a:rPr lang="fr-FR" sz="2200" b="1" dirty="0" smtClean="0"/>
              <a:t> -     Tableaux Croisés Dynamiques (TCD)</a:t>
            </a:r>
            <a:endParaRPr lang="fr-FR" sz="2200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8" y="2645433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VI -     Graphiques Croisés Dynamiques </a:t>
            </a:r>
            <a:endParaRPr lang="fr-FR" sz="2200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7" y="3761572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VII -     Tableaux de bord</a:t>
            </a:r>
            <a:endParaRPr lang="fr-FR" sz="22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93023" y="5087716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b="1" dirty="0" smtClean="0"/>
              <a:t>VIII </a:t>
            </a:r>
            <a:r>
              <a:rPr lang="fr-FR" sz="2200" b="1" dirty="0" smtClean="0"/>
              <a:t>-     </a:t>
            </a:r>
            <a:r>
              <a:rPr lang="fr-FR" sz="2200" b="1" dirty="0" smtClean="0"/>
              <a:t>Macros et Visual Basic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33728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234778" y="1828804"/>
            <a:ext cx="11728622" cy="21236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400" dirty="0"/>
          </a:p>
          <a:p>
            <a:pPr algn="ctr"/>
            <a:r>
              <a:rPr lang="fr-FR" sz="4400" dirty="0">
                <a:solidFill>
                  <a:schemeClr val="bg1"/>
                </a:solidFill>
              </a:rPr>
              <a:t>Merci pour votre attention !</a:t>
            </a:r>
          </a:p>
          <a:p>
            <a:pPr algn="ctr"/>
            <a:endParaRPr lang="fr-FR" sz="4400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B0D6A19-00B4-479C-A250-CE50D3FEE044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1339F96-F5E8-4590-85C7-AA9285DFAC8C}"/>
              </a:ext>
            </a:extLst>
          </p:cNvPr>
          <p:cNvSpPr txBox="1"/>
          <p:nvPr/>
        </p:nvSpPr>
        <p:spPr>
          <a:xfrm>
            <a:off x="4490446" y="3952462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18778</TotalTime>
  <Words>258</Words>
  <Application>Microsoft Office PowerPoint</Application>
  <PresentationFormat>Grand écran</PresentationFormat>
  <Paragraphs>59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ASSELOKA</dc:creator>
  <cp:lastModifiedBy>DELLDRAMOMO</cp:lastModifiedBy>
  <cp:revision>342</cp:revision>
  <dcterms:created xsi:type="dcterms:W3CDTF">2019-06-10T23:03:40Z</dcterms:created>
  <dcterms:modified xsi:type="dcterms:W3CDTF">2021-06-29T20:36:33Z</dcterms:modified>
</cp:coreProperties>
</file>