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5" r:id="rId2"/>
    <p:sldId id="319" r:id="rId3"/>
    <p:sldId id="292" r:id="rId4"/>
    <p:sldId id="360" r:id="rId5"/>
    <p:sldId id="361" r:id="rId6"/>
    <p:sldId id="339" r:id="rId7"/>
    <p:sldId id="368" r:id="rId8"/>
    <p:sldId id="369" r:id="rId9"/>
    <p:sldId id="370" r:id="rId10"/>
    <p:sldId id="365" r:id="rId11"/>
    <p:sldId id="31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ubacar HEMA" initials="AH" lastIdx="1" clrIdx="0">
    <p:extLst>
      <p:ext uri="{19B8F6BF-5375-455C-9EA6-DF929625EA0E}">
        <p15:presenceInfo xmlns:p15="http://schemas.microsoft.com/office/powerpoint/2012/main" userId="1fd4e767f8b48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6" autoAdjust="0"/>
    <p:restoredTop sz="85911" autoAdjust="0"/>
  </p:normalViewPr>
  <p:slideViewPr>
    <p:cSldViewPr snapToGrid="0">
      <p:cViewPr varScale="1">
        <p:scale>
          <a:sx n="73" d="100"/>
          <a:sy n="73" d="100"/>
        </p:scale>
        <p:origin x="732"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40A0-6BBE-4DBE-B061-D31F9ACB94AF}" type="datetimeFigureOut">
              <a:rPr lang="fr-FR" smtClean="0"/>
              <a:t>03/07/2021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577FF-2AC1-489B-AB72-B2CEC46442EF}" type="slidenum">
              <a:rPr lang="fr-FR" smtClean="0"/>
              <a:t>‹N°›</a:t>
            </a:fld>
            <a:endParaRPr lang="fr-FR"/>
          </a:p>
        </p:txBody>
      </p:sp>
    </p:spTree>
    <p:extLst>
      <p:ext uri="{BB962C8B-B14F-4D97-AF65-F5344CB8AC3E}">
        <p14:creationId xmlns:p14="http://schemas.microsoft.com/office/powerpoint/2010/main" val="365867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M. le</a:t>
            </a:r>
            <a:r>
              <a:rPr lang="fr-FR" baseline="0" dirty="0"/>
              <a:t> président du jury, Bonjour M les membres du jury. Je vous remercie de me donner l’opportunité de vous présenter mon travail dont le thème est…</a:t>
            </a:r>
            <a:endParaRPr lang="fr-FR" dirty="0"/>
          </a:p>
        </p:txBody>
      </p:sp>
      <p:sp>
        <p:nvSpPr>
          <p:cNvPr id="4" name="Espace réservé du numéro de diapositive 3"/>
          <p:cNvSpPr>
            <a:spLocks noGrp="1"/>
          </p:cNvSpPr>
          <p:nvPr>
            <p:ph type="sldNum" sz="quarter" idx="5"/>
          </p:nvPr>
        </p:nvSpPr>
        <p:spPr/>
        <p:txBody>
          <a:bodyPr/>
          <a:lstStyle/>
          <a:p>
            <a:fld id="{1F1577FF-2AC1-489B-AB72-B2CEC46442EF}" type="slidenum">
              <a:rPr lang="fr-FR" smtClean="0"/>
              <a:t>1</a:t>
            </a:fld>
            <a:endParaRPr lang="fr-FR"/>
          </a:p>
        </p:txBody>
      </p:sp>
    </p:spTree>
    <p:extLst>
      <p:ext uri="{BB962C8B-B14F-4D97-AF65-F5344CB8AC3E}">
        <p14:creationId xmlns:p14="http://schemas.microsoft.com/office/powerpoint/2010/main" val="420517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E8610-05C6-4B1C-A474-4A00F6C9154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96FA379-69C0-4F1F-8A86-25323C0C5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FAB1558-7041-4A92-8053-1E79E28A25B8}"/>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29456908-1739-4D14-8FD1-E08E68A264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01784C-7404-4287-9541-EA4CD335460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83764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18DE7-0078-44A1-8E10-51C165051D7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EFD9C04-D8B6-4C49-96CF-F390BB3E532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830E82-2EA3-4E02-AD6C-62465EC00978}"/>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44A28EEA-B191-4A67-BD73-606A74F0DA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9F1FDC-DD71-4D0B-B990-F73A80E44A6F}"/>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157743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8576F3-9802-4550-9758-BD9BAE80B32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FA427F9-66AE-4E72-A163-A56D7E72D47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8B78DE-01E7-4339-9108-751FAE5DB2C5}"/>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E4EB79DF-D77A-44F4-9999-93838CC436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CB86C9-6884-4A03-AC38-C4C39B402C3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69518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D4344E-148E-4476-A628-DF1274E1BB4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3234A1-43DC-440A-8E62-2EC60E6194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23760F-D724-43DF-AD30-BFCAE63B40DA}"/>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B05DD3BA-6B06-4693-9214-06A91FED1B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92684C-033D-4FE6-8558-EEC3B54E82B7}"/>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623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FB98E-8850-494D-97C6-AD212A8657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A1648FD-1039-4ED4-822A-A2BE28F51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03ED4E9-7CDC-4F61-BAC3-3A7BF219F2A4}"/>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7BDB3EC6-09AA-40AE-910C-0B0F096F78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EC02C7-45EA-4D05-B05C-4C2101CA7E1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15979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B88207-8DE6-47DA-92CF-4E24B5ADB7F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6A85CC-BE32-49DD-ABA6-A6A9780EDA0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21D8C3A-BA6D-4BDC-82A7-73DA8FC6C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D43CD34-EE38-416B-B04B-6949995351D4}"/>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6" name="Espace réservé du pied de page 5">
            <a:extLst>
              <a:ext uri="{FF2B5EF4-FFF2-40B4-BE49-F238E27FC236}">
                <a16:creationId xmlns:a16="http://schemas.microsoft.com/office/drawing/2014/main" id="{995F130F-C81A-4823-B2FF-5F95011BB63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F48F180-EF74-4A86-A165-0574090C045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253941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A1F2E-2081-4363-AA24-F655A7F269D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A974437-9D1D-4C3A-98E3-A6BE2C9E6C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9C75AE-2249-46CB-9609-46E64126C3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2ECD74A-763E-4391-A37C-4E3E07A74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59A38F8-0DC7-415D-9BA4-79899B99C73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EBAB84C-0C11-4521-9BC4-19D2FCF40BFB}"/>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8" name="Espace réservé du pied de page 7">
            <a:extLst>
              <a:ext uri="{FF2B5EF4-FFF2-40B4-BE49-F238E27FC236}">
                <a16:creationId xmlns:a16="http://schemas.microsoft.com/office/drawing/2014/main" id="{430FFBB5-17B6-40DD-9685-6D5569EB84D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9A7884C-EE3A-4D4F-A3E9-5C833225EBD3}"/>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594993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B6331-AC8A-4B85-AE8B-B4B8DAFA94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F2B61F0-8CF8-452B-8960-1427805F4611}"/>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4" name="Espace réservé du pied de page 3">
            <a:extLst>
              <a:ext uri="{FF2B5EF4-FFF2-40B4-BE49-F238E27FC236}">
                <a16:creationId xmlns:a16="http://schemas.microsoft.com/office/drawing/2014/main" id="{2F8B5FCF-A6BE-4629-A583-7AABDFEAE85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541E4D2-C6F2-4C19-A15E-DE6B5BEEA3B0}"/>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306135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E9F8555-E479-4F3B-8B31-0AEE05287D9C}"/>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3" name="Espace réservé du pied de page 2">
            <a:extLst>
              <a:ext uri="{FF2B5EF4-FFF2-40B4-BE49-F238E27FC236}">
                <a16:creationId xmlns:a16="http://schemas.microsoft.com/office/drawing/2014/main" id="{11876C5E-CB7C-4DD3-98F7-7FF0D89785D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F26899A-8438-4FA7-AAB8-F6AEF9D9B3F7}"/>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12151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2AB46-B48D-4962-83BC-ECECB14E7C5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C32A2D-1982-426E-ACD7-4EF99DDFF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353B2BF-2DE3-401E-B8B5-D7C223085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BCAC0F3-AC8F-4896-9C09-89781222A587}"/>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6" name="Espace réservé du pied de page 5">
            <a:extLst>
              <a:ext uri="{FF2B5EF4-FFF2-40B4-BE49-F238E27FC236}">
                <a16:creationId xmlns:a16="http://schemas.microsoft.com/office/drawing/2014/main" id="{02C884E3-815B-43D0-98CF-0D2255AFAB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D5E6AB-6FD9-42D3-856B-7193A786DC35}"/>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152615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54D90-CC85-4051-A2CE-D1E1B241D4C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54A95B9-8C9A-4C3A-A161-7F6B8467F3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DD0882E-FB17-4F63-9881-4EC683017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6E52DC-7624-4284-938D-5975AE0BD7F3}"/>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6" name="Espace réservé du pied de page 5">
            <a:extLst>
              <a:ext uri="{FF2B5EF4-FFF2-40B4-BE49-F238E27FC236}">
                <a16:creationId xmlns:a16="http://schemas.microsoft.com/office/drawing/2014/main" id="{048B806B-BF42-48CC-A6A3-A66FFC0115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2AD07D-06BB-4E62-AB29-3507E22BF474}"/>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211248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rgbClr val="B8CAE9">
                <a:alpha val="0"/>
              </a:srgbClr>
            </a:gs>
            <a:gs pos="0">
              <a:srgbClr val="DAE3F3"/>
            </a:gs>
            <a:gs pos="100000">
              <a:srgbClr val="8DA9DB">
                <a:alpha val="50000"/>
                <a:lumMod val="50000"/>
                <a:lumOff val="50000"/>
              </a:srgbClr>
            </a:gs>
            <a:gs pos="16000">
              <a:schemeClr val="bg1">
                <a:alpha val="10000"/>
                <a:lumMod val="50000"/>
                <a:lumOff val="50000"/>
              </a:schemeClr>
            </a:gs>
          </a:gsLst>
          <a:lin ang="3600000" scaled="0"/>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CA5B36-8914-4E53-9295-FD52F7B85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FF05102-56DE-41B8-8DBC-3A12A6022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FD4B95-1A1D-4013-AF59-180A1E81A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FE2BD4CC-BD6D-40A8-AD95-559DB9994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DF12C98-0244-4CCD-8495-78E50C441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A0DBA-1CB7-49FD-A4E9-CB9833829DE4}" type="slidenum">
              <a:rPr lang="fr-FR" smtClean="0"/>
              <a:t>‹N°›</a:t>
            </a:fld>
            <a:endParaRPr lang="fr-FR"/>
          </a:p>
        </p:txBody>
      </p:sp>
    </p:spTree>
    <p:extLst>
      <p:ext uri="{BB962C8B-B14F-4D97-AF65-F5344CB8AC3E}">
        <p14:creationId xmlns:p14="http://schemas.microsoft.com/office/powerpoint/2010/main" val="235438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a:extLst>
              <a:ext uri="{FF2B5EF4-FFF2-40B4-BE49-F238E27FC236}">
                <a16:creationId xmlns:a16="http://schemas.microsoft.com/office/drawing/2014/main" id="{0CEC0B58-7A0C-4D56-AE37-7A91973B6CE2}"/>
              </a:ext>
            </a:extLst>
          </p:cNvPr>
          <p:cNvSpPr txBox="1"/>
          <p:nvPr/>
        </p:nvSpPr>
        <p:spPr>
          <a:xfrm>
            <a:off x="2095024" y="2606073"/>
            <a:ext cx="8042591" cy="523220"/>
          </a:xfrm>
          <a:prstGeom prst="rect">
            <a:avLst/>
          </a:prstGeom>
          <a:solidFill>
            <a:schemeClr val="accent6">
              <a:lumMod val="50000"/>
            </a:schemeClr>
          </a:solidFill>
          <a:ln>
            <a:noFill/>
          </a:ln>
          <a:effectLst>
            <a:innerShdw blurRad="63500" dist="50800" dir="18900000">
              <a:prstClr val="black">
                <a:alpha val="50000"/>
              </a:prstClr>
            </a:innerShdw>
          </a:effectLst>
        </p:spPr>
        <p:txBody>
          <a:bodyPr wrap="square" rtlCol="0">
            <a:spAutoFit/>
          </a:bodyPr>
          <a:lstStyle/>
          <a:p>
            <a:pPr algn="ctr"/>
            <a:endParaRPr lang="fr-SN" sz="2800" dirty="0">
              <a:solidFill>
                <a:schemeClr val="bg1"/>
              </a:solidFill>
              <a:latin typeface="Arial" panose="020B0604020202020204" pitchFamily="34" charset="0"/>
              <a:cs typeface="Arial" panose="020B0604020202020204" pitchFamily="34" charset="0"/>
            </a:endParaRPr>
          </a:p>
        </p:txBody>
      </p:sp>
      <p:sp>
        <p:nvSpPr>
          <p:cNvPr id="39" name="ZoneTexte 38">
            <a:extLst>
              <a:ext uri="{FF2B5EF4-FFF2-40B4-BE49-F238E27FC236}">
                <a16:creationId xmlns:a16="http://schemas.microsoft.com/office/drawing/2014/main" id="{BEFD72AE-68F3-4E1C-89A0-B9B56B8FC630}"/>
              </a:ext>
            </a:extLst>
          </p:cNvPr>
          <p:cNvSpPr txBox="1"/>
          <p:nvPr/>
        </p:nvSpPr>
        <p:spPr>
          <a:xfrm>
            <a:off x="4993640" y="6289040"/>
            <a:ext cx="2204720" cy="276999"/>
          </a:xfrm>
          <a:prstGeom prst="rect">
            <a:avLst/>
          </a:prstGeom>
          <a:noFill/>
        </p:spPr>
        <p:txBody>
          <a:bodyPr wrap="square" rtlCol="0">
            <a:spAutoFit/>
          </a:bodyPr>
          <a:lstStyle/>
          <a:p>
            <a:pPr algn="ctr"/>
            <a:r>
              <a:rPr lang="fr-SN" sz="1200" b="1" dirty="0" smtClean="0">
                <a:latin typeface="Times New Roman" panose="02020603050405020304" pitchFamily="18" charset="0"/>
                <a:cs typeface="Times New Roman" panose="02020603050405020304" pitchFamily="18" charset="0"/>
              </a:rPr>
              <a:t>Juillet </a:t>
            </a:r>
            <a:r>
              <a:rPr lang="fr-SN" sz="1200" b="1" dirty="0" smtClean="0">
                <a:latin typeface="Times New Roman" panose="02020603050405020304" pitchFamily="18" charset="0"/>
                <a:cs typeface="Times New Roman" panose="02020603050405020304" pitchFamily="18" charset="0"/>
              </a:rPr>
              <a:t>2021</a:t>
            </a:r>
            <a:endParaRPr lang="fr-SN" sz="1200" b="1" dirty="0">
              <a:latin typeface="Times New Roman" panose="02020603050405020304" pitchFamily="18" charset="0"/>
              <a:cs typeface="Times New Roman" panose="02020603050405020304" pitchFamily="18" charset="0"/>
            </a:endParaRPr>
          </a:p>
        </p:txBody>
      </p:sp>
      <p:cxnSp>
        <p:nvCxnSpPr>
          <p:cNvPr id="40" name="Connecteur droit 39">
            <a:extLst>
              <a:ext uri="{FF2B5EF4-FFF2-40B4-BE49-F238E27FC236}">
                <a16:creationId xmlns:a16="http://schemas.microsoft.com/office/drawing/2014/main" id="{DDF19487-1980-4A82-A922-E753D450BEEB}"/>
              </a:ext>
            </a:extLst>
          </p:cNvPr>
          <p:cNvCxnSpPr>
            <a:cxnSpLocks/>
          </p:cNvCxnSpPr>
          <p:nvPr/>
        </p:nvCxnSpPr>
        <p:spPr>
          <a:xfrm>
            <a:off x="1477451" y="3105835"/>
            <a:ext cx="9198997" cy="0"/>
          </a:xfrm>
          <a:prstGeom prst="line">
            <a:avLst/>
          </a:prstGeom>
          <a:ln w="28575" cmpd="sng">
            <a:solidFill>
              <a:schemeClr val="accent6">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A0EF7426-1E4B-4AFC-98E8-E597E67D7E41}"/>
              </a:ext>
            </a:extLst>
          </p:cNvPr>
          <p:cNvCxnSpPr>
            <a:cxnSpLocks/>
          </p:cNvCxnSpPr>
          <p:nvPr/>
        </p:nvCxnSpPr>
        <p:spPr>
          <a:xfrm>
            <a:off x="1473200" y="4557709"/>
            <a:ext cx="9286240" cy="0"/>
          </a:xfrm>
          <a:prstGeom prst="line">
            <a:avLst/>
          </a:prstGeom>
          <a:ln w="28575" cmpd="sng">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4D0284C-1851-485F-AFBA-BED276CA7774}"/>
              </a:ext>
            </a:extLst>
          </p:cNvPr>
          <p:cNvSpPr/>
          <p:nvPr/>
        </p:nvSpPr>
        <p:spPr>
          <a:xfrm>
            <a:off x="1172754" y="3416274"/>
            <a:ext cx="9286240" cy="830997"/>
          </a:xfrm>
          <a:prstGeom prst="rect">
            <a:avLst/>
          </a:prstGeom>
        </p:spPr>
        <p:txBody>
          <a:bodyPr wrap="square">
            <a:spAutoFit/>
          </a:bodyPr>
          <a:lstStyle/>
          <a:p>
            <a:pPr algn="just"/>
            <a:r>
              <a:rPr lang="fr-FR" sz="2800" b="1" dirty="0" smtClean="0"/>
              <a:t>                 </a:t>
            </a:r>
            <a:r>
              <a:rPr lang="fr-FR" sz="4800" b="1" dirty="0" smtClean="0"/>
              <a:t>Tableau de bord sur Excel</a:t>
            </a:r>
            <a:endParaRPr lang="fr-SN" sz="4800" dirty="0"/>
          </a:p>
        </p:txBody>
      </p:sp>
      <p:pic>
        <p:nvPicPr>
          <p:cNvPr id="53" name="Picture 5">
            <a:extLst>
              <a:ext uri="{FF2B5EF4-FFF2-40B4-BE49-F238E27FC236}">
                <a16:creationId xmlns:a16="http://schemas.microsoft.com/office/drawing/2014/main" id="{BFC88C85-5606-4CEA-9CF4-3DEC205393B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80177" y="99006"/>
            <a:ext cx="822132" cy="774091"/>
          </a:xfrm>
          <a:prstGeom prst="rect">
            <a:avLst/>
          </a:prstGeom>
        </p:spPr>
      </p:pic>
      <p:sp>
        <p:nvSpPr>
          <p:cNvPr id="54" name="Rectangle 53">
            <a:extLst>
              <a:ext uri="{FF2B5EF4-FFF2-40B4-BE49-F238E27FC236}">
                <a16:creationId xmlns:a16="http://schemas.microsoft.com/office/drawing/2014/main" id="{725DCC90-8577-4268-AD5F-DF1C4B025165}"/>
              </a:ext>
            </a:extLst>
          </p:cNvPr>
          <p:cNvSpPr/>
          <p:nvPr/>
        </p:nvSpPr>
        <p:spPr>
          <a:xfrm>
            <a:off x="4868645" y="873464"/>
            <a:ext cx="3224879" cy="493981"/>
          </a:xfrm>
          <a:prstGeom prst="rect">
            <a:avLst/>
          </a:prstGeom>
        </p:spPr>
        <p:txBody>
          <a:bodyPr wrap="square">
            <a:spAutoFit/>
          </a:bodyPr>
          <a:lstStyle/>
          <a:p>
            <a:pPr algn="ctr">
              <a:lnSpc>
                <a:spcPct val="115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République du Sénégal</a:t>
            </a:r>
            <a:endParaRPr lang="fr-FR" sz="1050" dirty="0">
              <a:latin typeface="Calibri" panose="020F0502020204030204" pitchFamily="34" charset="0"/>
              <a:ea typeface="Times New Roman" panose="02020603050405020304" pitchFamily="18" charset="0"/>
              <a:cs typeface="Times New Roman" panose="02020603050405020304" pitchFamily="18" charset="0"/>
            </a:endParaRPr>
          </a:p>
          <a:p>
            <a:pPr algn="ctr">
              <a:spcAft>
                <a:spcPts val="0"/>
              </a:spcAft>
            </a:pPr>
            <a:r>
              <a:rPr lang="fr-FR" sz="900" i="1" dirty="0">
                <a:latin typeface="Times New Roman" panose="02020603050405020304" pitchFamily="18" charset="0"/>
                <a:ea typeface="Times New Roman" panose="02020603050405020304" pitchFamily="18" charset="0"/>
                <a:cs typeface="Times New Roman" panose="02020603050405020304" pitchFamily="18" charset="0"/>
              </a:rPr>
              <a:t>Un peuple-Un but-Une foi</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69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74812" y="295004"/>
            <a:ext cx="10827485" cy="1323439"/>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a:solidFill>
                  <a:schemeClr val="bg1"/>
                </a:solidFill>
              </a:rPr>
              <a:t>Etape </a:t>
            </a:r>
            <a:r>
              <a:rPr lang="fr-FR" sz="4000" dirty="0" smtClean="0">
                <a:solidFill>
                  <a:schemeClr val="bg1"/>
                </a:solidFill>
              </a:rPr>
              <a:t>5: </a:t>
            </a:r>
            <a:r>
              <a:rPr lang="fr-FR" sz="4000" dirty="0">
                <a:solidFill>
                  <a:schemeClr val="bg1"/>
                </a:solidFill>
              </a:rPr>
              <a:t>Créez </a:t>
            </a:r>
            <a:r>
              <a:rPr lang="fr-FR" sz="4000" dirty="0" smtClean="0">
                <a:solidFill>
                  <a:schemeClr val="bg1"/>
                </a:solidFill>
              </a:rPr>
              <a:t>une feuille de synthèse: votre tableau de bord Excel</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10</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74812" y="1882522"/>
            <a:ext cx="10838416" cy="954107"/>
          </a:xfrm>
          <a:prstGeom prst="rect">
            <a:avLst/>
          </a:prstGeom>
          <a:noFill/>
        </p:spPr>
        <p:txBody>
          <a:bodyPr wrap="none" lIns="91440" tIns="45720" rIns="91440" bIns="45720">
            <a:spAutoFit/>
          </a:bodyPr>
          <a:lstStyle/>
          <a:p>
            <a:r>
              <a:rPr lang="fr-FR" sz="2800" dirty="0"/>
              <a:t>Utilisez les informations calculées dans la feuille de calcul pour </a:t>
            </a:r>
            <a:r>
              <a:rPr lang="fr-FR" sz="2800" dirty="0" smtClean="0"/>
              <a:t>construire</a:t>
            </a:r>
          </a:p>
          <a:p>
            <a:r>
              <a:rPr lang="fr-FR" sz="2800" dirty="0" smtClean="0"/>
              <a:t> </a:t>
            </a:r>
            <a:r>
              <a:rPr lang="fr-FR" sz="2800" dirty="0"/>
              <a:t>le tableau de bord que vous avez esquissé à l’étape 2.</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28342" y="2999908"/>
            <a:ext cx="11464998" cy="954107"/>
          </a:xfrm>
          <a:prstGeom prst="rect">
            <a:avLst/>
          </a:prstGeom>
          <a:noFill/>
        </p:spPr>
        <p:txBody>
          <a:bodyPr wrap="none" lIns="91440" tIns="45720" rIns="91440" bIns="45720">
            <a:spAutoFit/>
          </a:bodyPr>
          <a:lstStyle/>
          <a:p>
            <a:pPr lvl="0" fontAlgn="base"/>
            <a:r>
              <a:rPr lang="fr-FR" sz="2800" dirty="0"/>
              <a:t>Est-ce que votre tableau de bord contient bien la réponse à la problématique </a:t>
            </a:r>
            <a:endParaRPr lang="fr-FR" sz="2800" dirty="0" smtClean="0"/>
          </a:p>
          <a:p>
            <a:pPr lvl="0" fontAlgn="base"/>
            <a:r>
              <a:rPr lang="fr-FR" sz="2800" dirty="0" smtClean="0"/>
              <a:t>posée </a:t>
            </a:r>
            <a:r>
              <a:rPr lang="fr-FR" sz="2800" dirty="0"/>
              <a:t>à l’étape 1 ?</a:t>
            </a:r>
          </a:p>
        </p:txBody>
      </p:sp>
      <p:sp>
        <p:nvSpPr>
          <p:cNvPr id="2" name="ZoneTexte 1"/>
          <p:cNvSpPr txBox="1"/>
          <p:nvPr/>
        </p:nvSpPr>
        <p:spPr>
          <a:xfrm>
            <a:off x="128342" y="4117294"/>
            <a:ext cx="10827485" cy="523220"/>
          </a:xfrm>
          <a:prstGeom prst="rect">
            <a:avLst/>
          </a:prstGeom>
          <a:noFill/>
        </p:spPr>
        <p:txBody>
          <a:bodyPr wrap="square" rtlCol="0">
            <a:spAutoFit/>
          </a:bodyPr>
          <a:lstStyle/>
          <a:p>
            <a:pPr lvl="0" fontAlgn="base"/>
            <a:r>
              <a:rPr lang="fr-FR" sz="2800" dirty="0"/>
              <a:t>Créez les contrôles interactifs de votre tableau de bord</a:t>
            </a:r>
          </a:p>
        </p:txBody>
      </p:sp>
      <p:sp>
        <p:nvSpPr>
          <p:cNvPr id="5" name="ZoneTexte 4"/>
          <p:cNvSpPr txBox="1"/>
          <p:nvPr/>
        </p:nvSpPr>
        <p:spPr>
          <a:xfrm>
            <a:off x="128342" y="4910213"/>
            <a:ext cx="9797143" cy="1815882"/>
          </a:xfrm>
          <a:prstGeom prst="rect">
            <a:avLst/>
          </a:prstGeom>
          <a:noFill/>
        </p:spPr>
        <p:txBody>
          <a:bodyPr wrap="square" rtlCol="0">
            <a:spAutoFit/>
          </a:bodyPr>
          <a:lstStyle/>
          <a:p>
            <a:pPr lvl="0"/>
            <a:r>
              <a:rPr lang="fr-FR" sz="2800" dirty="0"/>
              <a:t>Faites un examen complet du tableau de bord pour vous assurer que vous avez bien intégré toutes les exigences requises à l’étape 1 par les utilisateurs</a:t>
            </a:r>
          </a:p>
          <a:p>
            <a:endParaRPr lang="fr-FR" sz="2800" dirty="0"/>
          </a:p>
        </p:txBody>
      </p:sp>
    </p:spTree>
    <p:extLst>
      <p:ext uri="{BB962C8B-B14F-4D97-AF65-F5344CB8AC3E}">
        <p14:creationId xmlns:p14="http://schemas.microsoft.com/office/powerpoint/2010/main" val="313247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234778" y="1828804"/>
            <a:ext cx="11728622" cy="2123658"/>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endParaRPr lang="fr-FR" sz="4400" dirty="0"/>
          </a:p>
          <a:p>
            <a:pPr algn="ctr"/>
            <a:r>
              <a:rPr lang="fr-FR" sz="4400" dirty="0">
                <a:solidFill>
                  <a:schemeClr val="bg1"/>
                </a:solidFill>
              </a:rPr>
              <a:t>Merci pour votre attention !</a:t>
            </a:r>
          </a:p>
          <a:p>
            <a:pPr algn="ctr"/>
            <a:endParaRPr lang="fr-FR" sz="4400" dirty="0"/>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6B0D6A19-00B4-479C-A250-CE50D3FEE044}"/>
              </a:ext>
            </a:extLst>
          </p:cNvPr>
          <p:cNvCxnSpPr/>
          <p:nvPr/>
        </p:nvCxnSpPr>
        <p:spPr>
          <a:xfrm>
            <a:off x="1327355" y="5776718"/>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B1339F96-F5E8-4590-85C7-AA9285DFAC8C}"/>
              </a:ext>
            </a:extLst>
          </p:cNvPr>
          <p:cNvSpPr txBox="1"/>
          <p:nvPr/>
        </p:nvSpPr>
        <p:spPr>
          <a:xfrm>
            <a:off x="4490446" y="3952462"/>
            <a:ext cx="2651760" cy="369332"/>
          </a:xfrm>
          <a:prstGeom prst="rect">
            <a:avLst/>
          </a:prstGeom>
          <a:noFill/>
        </p:spPr>
        <p:txBody>
          <a:bodyPr wrap="square" rtlCol="0">
            <a:spAutoFit/>
          </a:bodyPr>
          <a:lstStyle/>
          <a:p>
            <a:pPr algn="ctr"/>
            <a:r>
              <a:rPr lang="fr-FR" dirty="0" smtClean="0">
                <a:latin typeface="Times New Roman" panose="02020603050405020304" pitchFamily="18" charset="0"/>
                <a:cs typeface="Times New Roman" panose="02020603050405020304" pitchFamily="18" charset="0"/>
              </a:rPr>
              <a:t>Juillet </a:t>
            </a:r>
            <a:r>
              <a:rPr lang="fr-FR" dirty="0" smtClean="0">
                <a:latin typeface="Times New Roman" panose="02020603050405020304" pitchFamily="18" charset="0"/>
                <a:cs typeface="Times New Roman" panose="02020603050405020304" pitchFamily="18" charset="0"/>
              </a:rPr>
              <a:t>2021</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917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4BA0ED-4844-4C8B-82B9-1189524149F8}"/>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numéro de diapositive 11">
            <a:extLst>
              <a:ext uri="{FF2B5EF4-FFF2-40B4-BE49-F238E27FC236}">
                <a16:creationId xmlns:a16="http://schemas.microsoft.com/office/drawing/2014/main" id="{6E09DCDB-AE7D-46A6-BB24-B19F551B132C}"/>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2</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0A62A2AD-5162-491A-A819-15508085BEFB}"/>
              </a:ext>
            </a:extLst>
          </p:cNvPr>
          <p:cNvSpPr txBox="1"/>
          <p:nvPr/>
        </p:nvSpPr>
        <p:spPr>
          <a:xfrm>
            <a:off x="957295" y="1820144"/>
            <a:ext cx="10636045" cy="1569660"/>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endParaRPr lang="fr-FR" sz="4800" dirty="0"/>
          </a:p>
          <a:p>
            <a:pPr algn="ctr"/>
            <a:r>
              <a:rPr lang="fr-FR" sz="4800" dirty="0" smtClean="0">
                <a:solidFill>
                  <a:schemeClr val="bg1"/>
                </a:solidFill>
              </a:rPr>
              <a:t>Les étapes du tableau de bord</a:t>
            </a:r>
            <a:endParaRPr lang="fr-FR" sz="4800" dirty="0"/>
          </a:p>
        </p:txBody>
      </p:sp>
      <p:cxnSp>
        <p:nvCxnSpPr>
          <p:cNvPr id="9" name="Connecteur droit 8">
            <a:extLst>
              <a:ext uri="{FF2B5EF4-FFF2-40B4-BE49-F238E27FC236}">
                <a16:creationId xmlns:a16="http://schemas.microsoft.com/office/drawing/2014/main" id="{CA91B1E3-FD56-4F80-9C4D-68FE7BB35AA6}"/>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34364D99-1E04-4083-84DA-21B4C64D9EAA}"/>
              </a:ext>
            </a:extLst>
          </p:cNvPr>
          <p:cNvCxnSpPr/>
          <p:nvPr/>
        </p:nvCxnSpPr>
        <p:spPr>
          <a:xfrm>
            <a:off x="1258529" y="4744753"/>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883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Etape 1:Objectif du tableau de bord</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3</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60849" y="2145862"/>
            <a:ext cx="11470300" cy="2862322"/>
          </a:xfrm>
          <a:prstGeom prst="rect">
            <a:avLst/>
          </a:prstGeom>
          <a:noFill/>
        </p:spPr>
        <p:txBody>
          <a:bodyPr wrap="square" lIns="91440" tIns="45720" rIns="91440" bIns="45720">
            <a:spAutoFit/>
          </a:bodyPr>
          <a:lstStyle/>
          <a:p>
            <a:pPr fontAlgn="base"/>
            <a:r>
              <a:rPr lang="fr-FR" sz="3600" dirty="0"/>
              <a:t>Déterminez les exigences du tableau de bord avec les utilisateurs. </a:t>
            </a:r>
            <a:endParaRPr lang="fr-FR" sz="3600" dirty="0" smtClean="0"/>
          </a:p>
          <a:p>
            <a:pPr fontAlgn="base"/>
            <a:r>
              <a:rPr lang="fr-FR" sz="3600" dirty="0" smtClean="0"/>
              <a:t>Ce </a:t>
            </a:r>
            <a:r>
              <a:rPr lang="fr-FR" sz="3600" dirty="0"/>
              <a:t>processus </a:t>
            </a:r>
            <a:r>
              <a:rPr lang="fr-FR" sz="3600" dirty="0" smtClean="0"/>
              <a:t>a pour but </a:t>
            </a:r>
            <a:r>
              <a:rPr lang="fr-FR" sz="3600" dirty="0"/>
              <a:t>de cerner les besoins (à quelle(s) </a:t>
            </a:r>
            <a:r>
              <a:rPr lang="fr-FR" sz="3600" dirty="0" smtClean="0"/>
              <a:t>question(s) doit </a:t>
            </a:r>
            <a:r>
              <a:rPr lang="fr-FR" sz="3600" dirty="0"/>
              <a:t>répondre le tableau de bord) </a:t>
            </a:r>
            <a:r>
              <a:rPr lang="fr-FR" sz="3600" dirty="0" smtClean="0"/>
              <a:t>et </a:t>
            </a:r>
            <a:r>
              <a:rPr lang="fr-FR" sz="3600" dirty="0"/>
              <a:t>de délimiter le périmètre du tableau de </a:t>
            </a:r>
            <a:r>
              <a:rPr lang="fr-FR" sz="3600" dirty="0" smtClean="0"/>
              <a:t>bord.</a:t>
            </a:r>
            <a:endParaRPr lang="fr-FR" sz="3600" dirty="0"/>
          </a:p>
        </p:txBody>
      </p:sp>
    </p:spTree>
    <p:extLst>
      <p:ext uri="{BB962C8B-B14F-4D97-AF65-F5344CB8AC3E}">
        <p14:creationId xmlns:p14="http://schemas.microsoft.com/office/powerpoint/2010/main" val="2073210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Etape 2: Créer la maquette du TB</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4</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78823" y="2638238"/>
            <a:ext cx="11482251" cy="1569660"/>
          </a:xfrm>
          <a:prstGeom prst="rect">
            <a:avLst/>
          </a:prstGeom>
          <a:noFill/>
        </p:spPr>
        <p:txBody>
          <a:bodyPr wrap="square" lIns="91440" tIns="45720" rIns="91440" bIns="45720">
            <a:spAutoFit/>
          </a:bodyPr>
          <a:lstStyle/>
          <a:p>
            <a:r>
              <a:rPr lang="fr-FR" sz="3200" dirty="0"/>
              <a:t>D</a:t>
            </a:r>
            <a:r>
              <a:rPr lang="fr-FR" sz="3200" dirty="0" smtClean="0"/>
              <a:t>essinez </a:t>
            </a:r>
            <a:r>
              <a:rPr lang="fr-FR" sz="3200" dirty="0"/>
              <a:t>une esquisse du tableau de bord. </a:t>
            </a:r>
            <a:endParaRPr lang="fr-FR" sz="3200" dirty="0" smtClean="0"/>
          </a:p>
          <a:p>
            <a:r>
              <a:rPr lang="fr-FR" sz="3200" dirty="0" smtClean="0"/>
              <a:t>Déterminez l’emplacement des valeurs clés à </a:t>
            </a:r>
            <a:r>
              <a:rPr lang="fr-FR" sz="3200" dirty="0"/>
              <a:t>présenter, les graphiques, les tableaux de valeurs, les boutons de choix, </a:t>
            </a:r>
            <a:r>
              <a:rPr lang="fr-FR" sz="3200" dirty="0" err="1"/>
              <a:t>etc</a:t>
            </a:r>
            <a:endParaRPr lang="fr-FR"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37198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692332" y="287415"/>
            <a:ext cx="9750069"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Etape 3: Identifiez les sources des données</a:t>
            </a:r>
            <a:endParaRPr lang="fr-FR" sz="4000" dirty="0">
              <a:solidFill>
                <a:schemeClr val="bg1"/>
              </a:solidFill>
            </a:endParaRPr>
          </a:p>
        </p:txBody>
      </p: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5</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42062" y="1667149"/>
            <a:ext cx="9510154" cy="523220"/>
          </a:xfrm>
          <a:prstGeom prst="rect">
            <a:avLst/>
          </a:prstGeom>
          <a:noFill/>
        </p:spPr>
        <p:txBody>
          <a:bodyPr wrap="square" lIns="91440" tIns="45720" rIns="91440" bIns="45720">
            <a:spAutoFit/>
          </a:bodyPr>
          <a:lstStyle/>
          <a:p>
            <a:pPr marL="457200" indent="-457200">
              <a:buFont typeface="Wingdings" panose="05000000000000000000" pitchFamily="2" charset="2"/>
              <a:buChar char="Ø"/>
            </a:pPr>
            <a:r>
              <a:rPr lang="fr-FR" sz="2800" dirty="0" smtClean="0">
                <a:ln w="0"/>
                <a:effectLst>
                  <a:outerShdw blurRad="38100" dist="19050" dir="2700000" algn="tl" rotWithShape="0">
                    <a:schemeClr val="dk1">
                      <a:alpha val="40000"/>
                    </a:schemeClr>
                  </a:outerShdw>
                </a:effectLst>
              </a:rPr>
              <a:t>Listez les différentes sources des données</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242062" y="2392029"/>
            <a:ext cx="11292450" cy="2246769"/>
          </a:xfrm>
          <a:prstGeom prst="rect">
            <a:avLst/>
          </a:prstGeom>
          <a:noFill/>
        </p:spPr>
        <p:txBody>
          <a:bodyPr wrap="none" lIns="91440" tIns="45720" rIns="91440" bIns="45720">
            <a:spAutoFit/>
          </a:bodyPr>
          <a:lstStyle/>
          <a:p>
            <a:pPr marL="285750" indent="-285750">
              <a:buFont typeface="Wingdings" panose="05000000000000000000" pitchFamily="2" charset="2"/>
              <a:buChar char="Ø"/>
            </a:pPr>
            <a:r>
              <a:rPr lang="fr-FR" sz="2800" dirty="0"/>
              <a:t>Créer une feuille ou plusieurs feuilles de données en fonction de leur </a:t>
            </a:r>
            <a:r>
              <a:rPr lang="fr-FR" sz="2800" dirty="0" smtClean="0"/>
              <a:t>type,</a:t>
            </a:r>
          </a:p>
          <a:p>
            <a:r>
              <a:rPr lang="fr-FR" sz="2800" dirty="0" smtClean="0"/>
              <a:t>de </a:t>
            </a:r>
            <a:r>
              <a:rPr lang="fr-FR" sz="2800" dirty="0"/>
              <a:t>la fréquence de mise à jour, </a:t>
            </a:r>
            <a:r>
              <a:rPr lang="fr-FR" sz="2800" dirty="0" smtClean="0"/>
              <a:t>de </a:t>
            </a:r>
            <a:r>
              <a:rPr lang="fr-FR" sz="2800" dirty="0"/>
              <a:t>leur interdépendance entre </a:t>
            </a:r>
            <a:r>
              <a:rPr lang="fr-FR" sz="2800" dirty="0" smtClean="0"/>
              <a:t>elles</a:t>
            </a:r>
          </a:p>
          <a:p>
            <a:r>
              <a:rPr lang="fr-FR" sz="2800" dirty="0" smtClean="0"/>
              <a:t> </a:t>
            </a:r>
            <a:r>
              <a:rPr lang="fr-FR" sz="2800" dirty="0"/>
              <a:t>(regroupez les données liées dans un même classeur pour </a:t>
            </a:r>
            <a:r>
              <a:rPr lang="fr-FR" sz="2800" dirty="0" smtClean="0"/>
              <a:t>faciliter</a:t>
            </a:r>
          </a:p>
          <a:p>
            <a:r>
              <a:rPr lang="fr-FR" sz="2800" dirty="0" smtClean="0"/>
              <a:t> </a:t>
            </a:r>
            <a:r>
              <a:rPr lang="fr-FR" sz="2800" dirty="0"/>
              <a:t>les opérations </a:t>
            </a:r>
            <a:r>
              <a:rPr lang="fr-FR" sz="2800" dirty="0" smtClean="0"/>
              <a:t>en utilisant les </a:t>
            </a:r>
            <a:r>
              <a:rPr lang="fr-FR" sz="2800" b="1" dirty="0" smtClean="0"/>
              <a:t>fonctions logiques, statistiques, </a:t>
            </a:r>
          </a:p>
          <a:p>
            <a:r>
              <a:rPr lang="fr-FR" sz="2800" b="1" dirty="0" err="1" smtClean="0"/>
              <a:t>Récherche</a:t>
            </a:r>
            <a:r>
              <a:rPr lang="fr-FR" sz="2800" b="1" dirty="0" smtClean="0"/>
              <a:t> et Références, </a:t>
            </a:r>
            <a:r>
              <a:rPr lang="fr-FR" sz="2800" b="1" dirty="0" err="1" smtClean="0"/>
              <a:t>etc</a:t>
            </a:r>
            <a:r>
              <a:rPr lang="fr-FR" sz="2800" b="1" dirty="0" smtClean="0"/>
              <a:t> </a:t>
            </a:r>
            <a:endParaRPr lang="fr-FR" sz="2800" b="1"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35518" y="5042118"/>
            <a:ext cx="9097820" cy="1815882"/>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fr-FR" sz="2800" dirty="0"/>
              <a:t>Les données dans Excel doivent être structurées de manière à avoir des en-têtes de colonne explicites et uniques et une seule ligne pour chaque enregistrement de données. </a:t>
            </a:r>
            <a:endParaRPr lang="fr-FR"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159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953590" y="125186"/>
            <a:ext cx="9953896"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Etape 3: Identifiez les sources des données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6</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201154" y="2232022"/>
            <a:ext cx="11458767" cy="1938992"/>
          </a:xfrm>
          <a:prstGeom prst="rect">
            <a:avLst/>
          </a:prstGeom>
          <a:noFill/>
        </p:spPr>
        <p:txBody>
          <a:bodyPr wrap="square" rtlCol="0">
            <a:spAutoFit/>
          </a:bodyPr>
          <a:lstStyle/>
          <a:p>
            <a:pPr marL="342900" indent="-342900">
              <a:buFont typeface="Wingdings" panose="05000000000000000000" pitchFamily="2" charset="2"/>
              <a:buChar char="Ø"/>
            </a:pPr>
            <a:r>
              <a:rPr lang="fr-FR" sz="4000" dirty="0" smtClean="0"/>
              <a:t>Si </a:t>
            </a:r>
            <a:r>
              <a:rPr lang="fr-FR" sz="4000" dirty="0"/>
              <a:t>les données ne sont pas structurées, utilisez soit la fonctionnalité </a:t>
            </a:r>
            <a:r>
              <a:rPr lang="fr-FR" sz="4000" b="1" dirty="0"/>
              <a:t>Convertir</a:t>
            </a:r>
            <a:r>
              <a:rPr lang="fr-FR" sz="4000" dirty="0"/>
              <a:t> (texte en colonnes) dans le menu </a:t>
            </a:r>
            <a:r>
              <a:rPr lang="fr-FR" sz="4000" b="1" dirty="0"/>
              <a:t>Données</a:t>
            </a:r>
            <a:endParaRPr lang="fr-FR" sz="4000" b="1" dirty="0"/>
          </a:p>
        </p:txBody>
      </p:sp>
    </p:spTree>
    <p:extLst>
      <p:ext uri="{BB962C8B-B14F-4D97-AF65-F5344CB8AC3E}">
        <p14:creationId xmlns:p14="http://schemas.microsoft.com/office/powerpoint/2010/main" val="3715760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a:solidFill>
                  <a:schemeClr val="bg1"/>
                </a:solidFill>
              </a:rPr>
              <a:t>Etape </a:t>
            </a:r>
            <a:r>
              <a:rPr lang="fr-FR" sz="4000" dirty="0" smtClean="0">
                <a:solidFill>
                  <a:schemeClr val="bg1"/>
                </a:solidFill>
              </a:rPr>
              <a:t>4: </a:t>
            </a:r>
            <a:r>
              <a:rPr lang="fr-FR" sz="4000" dirty="0">
                <a:solidFill>
                  <a:schemeClr val="bg1"/>
                </a:solidFill>
              </a:rPr>
              <a:t>Créez </a:t>
            </a:r>
            <a:r>
              <a:rPr lang="fr-FR" sz="4000" dirty="0" smtClean="0">
                <a:solidFill>
                  <a:schemeClr val="bg1"/>
                </a:solidFill>
              </a:rPr>
              <a:t>une feuille de calcul</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7</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496389" y="1500501"/>
            <a:ext cx="10661933" cy="1815882"/>
          </a:xfrm>
          <a:prstGeom prst="rect">
            <a:avLst/>
          </a:prstGeom>
          <a:noFill/>
        </p:spPr>
        <p:txBody>
          <a:bodyPr wrap="square" rtlCol="0">
            <a:spAutoFit/>
          </a:bodyPr>
          <a:lstStyle/>
          <a:p>
            <a:pPr fontAlgn="base"/>
            <a:r>
              <a:rPr lang="fr-FR" sz="2800" dirty="0"/>
              <a:t>Utilisez des formules, des tableaux croisés dynamiques et des filtres dans votre feuille de calcul pour créer le moteur du tableau de bord Excel. Votre tableau de bord sera littéralement alimenté par cette feuille de calcul donc elle joue un rôle essentiel dans le produit final.</a:t>
            </a:r>
          </a:p>
        </p:txBody>
      </p:sp>
      <p:sp>
        <p:nvSpPr>
          <p:cNvPr id="5" name="ZoneTexte 4"/>
          <p:cNvSpPr txBox="1"/>
          <p:nvPr/>
        </p:nvSpPr>
        <p:spPr>
          <a:xfrm>
            <a:off x="496389" y="4427575"/>
            <a:ext cx="10384971" cy="954107"/>
          </a:xfrm>
          <a:prstGeom prst="rect">
            <a:avLst/>
          </a:prstGeom>
          <a:noFill/>
        </p:spPr>
        <p:txBody>
          <a:bodyPr wrap="square" rtlCol="0">
            <a:spAutoFit/>
          </a:bodyPr>
          <a:lstStyle/>
          <a:p>
            <a:r>
              <a:rPr lang="fr-FR" sz="2800" dirty="0" smtClean="0"/>
              <a:t>Créez </a:t>
            </a:r>
            <a:r>
              <a:rPr lang="fr-FR" sz="2800" dirty="0"/>
              <a:t>et résumez les données à partir de vos feuilles de calcul pour fournir les réponses à la question posée. </a:t>
            </a:r>
            <a:endParaRPr lang="fr-FR" sz="2800" dirty="0"/>
          </a:p>
        </p:txBody>
      </p:sp>
    </p:spTree>
    <p:extLst>
      <p:ext uri="{BB962C8B-B14F-4D97-AF65-F5344CB8AC3E}">
        <p14:creationId xmlns:p14="http://schemas.microsoft.com/office/powerpoint/2010/main" val="267020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a:solidFill>
                  <a:schemeClr val="bg1"/>
                </a:solidFill>
              </a:rPr>
              <a:t>Etape </a:t>
            </a:r>
            <a:r>
              <a:rPr lang="fr-FR" sz="4000" dirty="0" smtClean="0">
                <a:solidFill>
                  <a:schemeClr val="bg1"/>
                </a:solidFill>
              </a:rPr>
              <a:t>4: </a:t>
            </a:r>
            <a:r>
              <a:rPr lang="fr-FR" sz="4000" dirty="0">
                <a:solidFill>
                  <a:schemeClr val="bg1"/>
                </a:solidFill>
              </a:rPr>
              <a:t>Créez </a:t>
            </a:r>
            <a:r>
              <a:rPr lang="fr-FR" sz="4000" dirty="0" smtClean="0">
                <a:solidFill>
                  <a:schemeClr val="bg1"/>
                </a:solidFill>
              </a:rPr>
              <a:t>une feuille de calcul</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8</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533623" y="1467896"/>
            <a:ext cx="10661933" cy="4154984"/>
          </a:xfrm>
          <a:prstGeom prst="rect">
            <a:avLst/>
          </a:prstGeom>
          <a:noFill/>
        </p:spPr>
        <p:txBody>
          <a:bodyPr wrap="square" rtlCol="0">
            <a:spAutoFit/>
          </a:bodyPr>
          <a:lstStyle/>
          <a:p>
            <a:r>
              <a:rPr lang="fr-FR" sz="2400" dirty="0"/>
              <a:t>Voici une liste de formules essentielles pour construire une analyse et synthétiser des données :</a:t>
            </a:r>
          </a:p>
          <a:p>
            <a:r>
              <a:rPr lang="fr-FR" sz="2400" dirty="0"/>
              <a:t>•	SIERREUR</a:t>
            </a:r>
          </a:p>
          <a:p>
            <a:r>
              <a:rPr lang="fr-FR" sz="2400" dirty="0"/>
              <a:t>•	SOMME.SI et SOMME.SI.ENS</a:t>
            </a:r>
          </a:p>
          <a:p>
            <a:r>
              <a:rPr lang="fr-FR" sz="2400" dirty="0"/>
              <a:t>•	</a:t>
            </a:r>
            <a:r>
              <a:rPr lang="fr-FR" sz="2400" dirty="0" smtClean="0"/>
              <a:t>RECHERCHEV,RECHERCHEH,RECHERCHEX</a:t>
            </a:r>
            <a:endParaRPr lang="fr-FR" sz="2400" dirty="0"/>
          </a:p>
          <a:p>
            <a:r>
              <a:rPr lang="fr-FR" sz="2400" dirty="0"/>
              <a:t>•	NB.SI</a:t>
            </a:r>
          </a:p>
          <a:p>
            <a:r>
              <a:rPr lang="fr-FR" sz="2400" dirty="0"/>
              <a:t>•	MIN/MAX et PETITE/GRANDE.VALEUR</a:t>
            </a:r>
          </a:p>
          <a:p>
            <a:r>
              <a:rPr lang="fr-FR" sz="2400" dirty="0"/>
              <a:t>•	</a:t>
            </a:r>
            <a:r>
              <a:rPr lang="fr-FR" sz="2400" dirty="0" smtClean="0"/>
              <a:t>LIREDONNEESTABCROISEDYNAMIQUE(Tableau croisé dynamique)</a:t>
            </a:r>
            <a:endParaRPr lang="fr-FR" sz="2400" dirty="0"/>
          </a:p>
          <a:p>
            <a:r>
              <a:rPr lang="fr-FR" sz="2400" dirty="0"/>
              <a:t>•	Formules dates</a:t>
            </a:r>
          </a:p>
          <a:p>
            <a:r>
              <a:rPr lang="fr-FR" sz="2400" dirty="0"/>
              <a:t>•	Formules texte</a:t>
            </a:r>
          </a:p>
          <a:p>
            <a:r>
              <a:rPr lang="fr-FR" sz="2400" dirty="0"/>
              <a:t>•	Fonctions statistiques (MOYENNE, MEDIANE, ECARTTYPE, etc.)</a:t>
            </a:r>
          </a:p>
        </p:txBody>
      </p:sp>
    </p:spTree>
    <p:extLst>
      <p:ext uri="{BB962C8B-B14F-4D97-AF65-F5344CB8AC3E}">
        <p14:creationId xmlns:p14="http://schemas.microsoft.com/office/powerpoint/2010/main" val="2111570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a:solidFill>
                  <a:schemeClr val="bg1"/>
                </a:solidFill>
              </a:rPr>
              <a:t>Etape 4</a:t>
            </a:r>
            <a:r>
              <a:rPr lang="fr-FR" sz="4000" dirty="0" smtClean="0">
                <a:solidFill>
                  <a:schemeClr val="bg1"/>
                </a:solidFill>
              </a:rPr>
              <a:t>: Créez </a:t>
            </a:r>
            <a:r>
              <a:rPr lang="fr-FR" sz="4000" dirty="0">
                <a:solidFill>
                  <a:schemeClr val="bg1"/>
                </a:solidFill>
              </a:rPr>
              <a:t>une feuille de calcul</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9</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451367" y="2024332"/>
            <a:ext cx="10661933" cy="2246769"/>
          </a:xfrm>
          <a:prstGeom prst="rect">
            <a:avLst/>
          </a:prstGeom>
          <a:noFill/>
        </p:spPr>
        <p:txBody>
          <a:bodyPr wrap="square" rtlCol="0">
            <a:spAutoFit/>
          </a:bodyPr>
          <a:lstStyle/>
          <a:p>
            <a:r>
              <a:rPr lang="fr-FR" sz="2800" dirty="0" smtClean="0"/>
              <a:t>Créez </a:t>
            </a:r>
            <a:r>
              <a:rPr lang="fr-FR" sz="2800" dirty="0"/>
              <a:t>des blocs de données et formules séparées par des lignes et colonnes </a:t>
            </a:r>
            <a:r>
              <a:rPr lang="fr-FR" sz="2800" dirty="0" smtClean="0"/>
              <a:t>vides.</a:t>
            </a:r>
            <a:endParaRPr lang="fr-FR" sz="2800" dirty="0"/>
          </a:p>
          <a:p>
            <a:r>
              <a:rPr lang="fr-FR" sz="2800" dirty="0" smtClean="0"/>
              <a:t>Mettez </a:t>
            </a:r>
            <a:r>
              <a:rPr lang="fr-FR" sz="2800" dirty="0"/>
              <a:t>des titres explicites en haut de ces blocs de </a:t>
            </a:r>
            <a:r>
              <a:rPr lang="fr-FR" sz="2800" dirty="0" smtClean="0"/>
              <a:t>calculs.</a:t>
            </a:r>
            <a:endParaRPr lang="fr-FR" sz="2800" dirty="0"/>
          </a:p>
          <a:p>
            <a:r>
              <a:rPr lang="fr-FR" sz="2800" dirty="0" smtClean="0"/>
              <a:t>Ajoutez </a:t>
            </a:r>
            <a:r>
              <a:rPr lang="fr-FR" sz="2800" dirty="0"/>
              <a:t>des commentaires aux cellules pour expliquer une méthode de calcul par </a:t>
            </a:r>
            <a:r>
              <a:rPr lang="fr-FR" sz="2800" dirty="0" smtClean="0"/>
              <a:t>exemple.</a:t>
            </a:r>
            <a:endParaRPr lang="fr-FR" sz="2800" dirty="0"/>
          </a:p>
        </p:txBody>
      </p:sp>
      <p:sp>
        <p:nvSpPr>
          <p:cNvPr id="6" name="ZoneTexte 5"/>
          <p:cNvSpPr txBox="1"/>
          <p:nvPr/>
        </p:nvSpPr>
        <p:spPr>
          <a:xfrm>
            <a:off x="398471" y="4430772"/>
            <a:ext cx="11194869" cy="2062103"/>
          </a:xfrm>
          <a:prstGeom prst="rect">
            <a:avLst/>
          </a:prstGeom>
          <a:noFill/>
        </p:spPr>
        <p:txBody>
          <a:bodyPr wrap="square" rtlCol="0">
            <a:spAutoFit/>
          </a:bodyPr>
          <a:lstStyle/>
          <a:p>
            <a:r>
              <a:rPr lang="fr-FR" sz="3200" b="1" dirty="0"/>
              <a:t>La feuille de synthèse du tableau de bord ne comportera idéalement aucune formule de calcul et se référera simplement aux cellules nommées que vous avez créées dans la feuille de calcul</a:t>
            </a:r>
          </a:p>
        </p:txBody>
      </p:sp>
    </p:spTree>
    <p:extLst>
      <p:ext uri="{BB962C8B-B14F-4D97-AF65-F5344CB8AC3E}">
        <p14:creationId xmlns:p14="http://schemas.microsoft.com/office/powerpoint/2010/main" val="2920057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15795</TotalTime>
  <Words>557</Words>
  <Application>Microsoft Office PowerPoint</Application>
  <PresentationFormat>Grand écran</PresentationFormat>
  <Paragraphs>62</Paragraphs>
  <Slides>11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Amadou ASSELOKA</dc:creator>
  <cp:lastModifiedBy>DELLDRAMOMO</cp:lastModifiedBy>
  <cp:revision>483</cp:revision>
  <dcterms:created xsi:type="dcterms:W3CDTF">2019-06-10T23:03:40Z</dcterms:created>
  <dcterms:modified xsi:type="dcterms:W3CDTF">2021-07-03T13:34:31Z</dcterms:modified>
</cp:coreProperties>
</file>