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4" r:id="rId3"/>
    <p:sldId id="265" r:id="rId4"/>
    <p:sldId id="266" r:id="rId5"/>
    <p:sldId id="257" r:id="rId6"/>
    <p:sldId id="258" r:id="rId7"/>
    <p:sldId id="268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soul Rassoul" userId="c5cf85a8e38e9303" providerId="LiveId" clId="{91F4B9CC-C951-4B5D-8FA6-6B2887B55F33}"/>
    <pc:docChg chg="custSel addSld delSld modSld">
      <pc:chgData name="Rassoul Rassoul" userId="c5cf85a8e38e9303" providerId="LiveId" clId="{91F4B9CC-C951-4B5D-8FA6-6B2887B55F33}" dt="2019-11-13T22:55:56.422" v="218" actId="20577"/>
      <pc:docMkLst>
        <pc:docMk/>
      </pc:docMkLst>
      <pc:sldChg chg="modSp add">
        <pc:chgData name="Rassoul Rassoul" userId="c5cf85a8e38e9303" providerId="LiveId" clId="{91F4B9CC-C951-4B5D-8FA6-6B2887B55F33}" dt="2019-11-02T13:40:28.609" v="84" actId="20577"/>
        <pc:sldMkLst>
          <pc:docMk/>
          <pc:sldMk cId="1191538799" sldId="256"/>
        </pc:sldMkLst>
        <pc:spChg chg="mod">
          <ac:chgData name="Rassoul Rassoul" userId="c5cf85a8e38e9303" providerId="LiveId" clId="{91F4B9CC-C951-4B5D-8FA6-6B2887B55F33}" dt="2019-11-02T13:40:28.609" v="84" actId="20577"/>
          <ac:spMkLst>
            <pc:docMk/>
            <pc:sldMk cId="1191538799" sldId="256"/>
            <ac:spMk id="2" creationId="{1A021B3E-BC34-4F1A-8892-97543F9992CC}"/>
          </ac:spMkLst>
        </pc:spChg>
        <pc:spChg chg="mod">
          <ac:chgData name="Rassoul Rassoul" userId="c5cf85a8e38e9303" providerId="LiveId" clId="{91F4B9CC-C951-4B5D-8FA6-6B2887B55F33}" dt="2019-11-02T13:40:08.527" v="41" actId="20577"/>
          <ac:spMkLst>
            <pc:docMk/>
            <pc:sldMk cId="1191538799" sldId="256"/>
            <ac:spMk id="3" creationId="{A915C158-7B95-49A2-8701-7107731A8330}"/>
          </ac:spMkLst>
        </pc:spChg>
      </pc:sldChg>
      <pc:sldChg chg="modSp add">
        <pc:chgData name="Rassoul Rassoul" userId="c5cf85a8e38e9303" providerId="LiveId" clId="{91F4B9CC-C951-4B5D-8FA6-6B2887B55F33}" dt="2019-11-02T13:41:47.348" v="89" actId="6549"/>
        <pc:sldMkLst>
          <pc:docMk/>
          <pc:sldMk cId="1416856823" sldId="257"/>
        </pc:sldMkLst>
        <pc:spChg chg="mod">
          <ac:chgData name="Rassoul Rassoul" userId="c5cf85a8e38e9303" providerId="LiveId" clId="{91F4B9CC-C951-4B5D-8FA6-6B2887B55F33}" dt="2019-11-02T13:41:47.348" v="89" actId="6549"/>
          <ac:spMkLst>
            <pc:docMk/>
            <pc:sldMk cId="1416856823" sldId="257"/>
            <ac:spMk id="2" creationId="{E44FD63E-7AEB-4701-A19E-6BEE67AF5C1A}"/>
          </ac:spMkLst>
        </pc:spChg>
      </pc:sldChg>
      <pc:sldChg chg="modSp add">
        <pc:chgData name="Rassoul Rassoul" userId="c5cf85a8e38e9303" providerId="LiveId" clId="{91F4B9CC-C951-4B5D-8FA6-6B2887B55F33}" dt="2019-11-13T22:55:32.588" v="214" actId="20577"/>
        <pc:sldMkLst>
          <pc:docMk/>
          <pc:sldMk cId="1456895421" sldId="258"/>
        </pc:sldMkLst>
        <pc:spChg chg="mod">
          <ac:chgData name="Rassoul Rassoul" userId="c5cf85a8e38e9303" providerId="LiveId" clId="{91F4B9CC-C951-4B5D-8FA6-6B2887B55F33}" dt="2019-11-02T13:42:31.412" v="92" actId="27636"/>
          <ac:spMkLst>
            <pc:docMk/>
            <pc:sldMk cId="1456895421" sldId="258"/>
            <ac:spMk id="2" creationId="{2461FA70-985D-4B92-A82A-B3D084A2A5CD}"/>
          </ac:spMkLst>
        </pc:spChg>
        <pc:spChg chg="mod">
          <ac:chgData name="Rassoul Rassoul" userId="c5cf85a8e38e9303" providerId="LiveId" clId="{91F4B9CC-C951-4B5D-8FA6-6B2887B55F33}" dt="2019-11-13T22:55:32.588" v="214" actId="20577"/>
          <ac:spMkLst>
            <pc:docMk/>
            <pc:sldMk cId="1456895421" sldId="258"/>
            <ac:spMk id="3" creationId="{0CBF0254-CABA-4D5C-B1C4-62EC99A847F3}"/>
          </ac:spMkLst>
        </pc:spChg>
      </pc:sldChg>
      <pc:sldChg chg="modSp add del">
        <pc:chgData name="Rassoul Rassoul" userId="c5cf85a8e38e9303" providerId="LiveId" clId="{91F4B9CC-C951-4B5D-8FA6-6B2887B55F33}" dt="2019-11-13T22:39:58.434" v="115" actId="2696"/>
        <pc:sldMkLst>
          <pc:docMk/>
          <pc:sldMk cId="1392912190" sldId="259"/>
        </pc:sldMkLst>
        <pc:spChg chg="mod">
          <ac:chgData name="Rassoul Rassoul" userId="c5cf85a8e38e9303" providerId="LiveId" clId="{91F4B9CC-C951-4B5D-8FA6-6B2887B55F33}" dt="2019-11-02T13:42:51.081" v="99" actId="27636"/>
          <ac:spMkLst>
            <pc:docMk/>
            <pc:sldMk cId="1392912190" sldId="259"/>
            <ac:spMk id="2" creationId="{DE2DD779-520A-4A55-9536-DBBFAE580205}"/>
          </ac:spMkLst>
        </pc:spChg>
      </pc:sldChg>
      <pc:sldChg chg="modSp add">
        <pc:chgData name="Rassoul Rassoul" userId="c5cf85a8e38e9303" providerId="LiveId" clId="{91F4B9CC-C951-4B5D-8FA6-6B2887B55F33}" dt="2019-11-02T13:42:56.972" v="104" actId="27636"/>
        <pc:sldMkLst>
          <pc:docMk/>
          <pc:sldMk cId="1735120694" sldId="260"/>
        </pc:sldMkLst>
        <pc:spChg chg="mod">
          <ac:chgData name="Rassoul Rassoul" userId="c5cf85a8e38e9303" providerId="LiveId" clId="{91F4B9CC-C951-4B5D-8FA6-6B2887B55F33}" dt="2019-11-02T13:42:56.972" v="104" actId="27636"/>
          <ac:spMkLst>
            <pc:docMk/>
            <pc:sldMk cId="1735120694" sldId="260"/>
            <ac:spMk id="2" creationId="{1AEA9A97-1C09-4D06-ABC3-5C7ADA676957}"/>
          </ac:spMkLst>
        </pc:spChg>
      </pc:sldChg>
      <pc:sldChg chg="modSp add del">
        <pc:chgData name="Rassoul Rassoul" userId="c5cf85a8e38e9303" providerId="LiveId" clId="{91F4B9CC-C951-4B5D-8FA6-6B2887B55F33}" dt="2019-11-13T22:40:03.241" v="116" actId="2696"/>
        <pc:sldMkLst>
          <pc:docMk/>
          <pc:sldMk cId="4200624507" sldId="261"/>
        </pc:sldMkLst>
        <pc:spChg chg="mod">
          <ac:chgData name="Rassoul Rassoul" userId="c5cf85a8e38e9303" providerId="LiveId" clId="{91F4B9CC-C951-4B5D-8FA6-6B2887B55F33}" dt="2019-11-02T13:43:10.201" v="109" actId="27636"/>
          <ac:spMkLst>
            <pc:docMk/>
            <pc:sldMk cId="4200624507" sldId="261"/>
            <ac:spMk id="2" creationId="{F09362A3-6CD8-4787-8615-A6FA5556DE3F}"/>
          </ac:spMkLst>
        </pc:spChg>
      </pc:sldChg>
      <pc:sldChg chg="modSp add del">
        <pc:chgData name="Rassoul Rassoul" userId="c5cf85a8e38e9303" providerId="LiveId" clId="{91F4B9CC-C951-4B5D-8FA6-6B2887B55F33}" dt="2019-11-13T22:40:06.701" v="117" actId="2696"/>
        <pc:sldMkLst>
          <pc:docMk/>
          <pc:sldMk cId="3363568726" sldId="262"/>
        </pc:sldMkLst>
        <pc:spChg chg="mod">
          <ac:chgData name="Rassoul Rassoul" userId="c5cf85a8e38e9303" providerId="LiveId" clId="{91F4B9CC-C951-4B5D-8FA6-6B2887B55F33}" dt="2019-11-02T13:43:51.561" v="114" actId="27636"/>
          <ac:spMkLst>
            <pc:docMk/>
            <pc:sldMk cId="3363568726" sldId="262"/>
            <ac:spMk id="2" creationId="{4978CDF7-BF40-4B80-B618-476AD8281D66}"/>
          </ac:spMkLst>
        </pc:spChg>
      </pc:sldChg>
      <pc:sldChg chg="modSp">
        <pc:chgData name="Rassoul Rassoul" userId="c5cf85a8e38e9303" providerId="LiveId" clId="{91F4B9CC-C951-4B5D-8FA6-6B2887B55F33}" dt="2019-11-13T22:48:49.658" v="151" actId="20577"/>
        <pc:sldMkLst>
          <pc:docMk/>
          <pc:sldMk cId="3830509770" sldId="264"/>
        </pc:sldMkLst>
        <pc:spChg chg="mod">
          <ac:chgData name="Rassoul Rassoul" userId="c5cf85a8e38e9303" providerId="LiveId" clId="{91F4B9CC-C951-4B5D-8FA6-6B2887B55F33}" dt="2019-11-13T22:48:49.658" v="151" actId="20577"/>
          <ac:spMkLst>
            <pc:docMk/>
            <pc:sldMk cId="3830509770" sldId="264"/>
            <ac:spMk id="3" creationId="{4DBDEAD0-84C6-4ECC-B9E0-83242A63949B}"/>
          </ac:spMkLst>
        </pc:spChg>
      </pc:sldChg>
      <pc:sldChg chg="modSp">
        <pc:chgData name="Rassoul Rassoul" userId="c5cf85a8e38e9303" providerId="LiveId" clId="{91F4B9CC-C951-4B5D-8FA6-6B2887B55F33}" dt="2019-11-13T22:53:17.087" v="184" actId="20577"/>
        <pc:sldMkLst>
          <pc:docMk/>
          <pc:sldMk cId="993465821" sldId="265"/>
        </pc:sldMkLst>
        <pc:spChg chg="mod">
          <ac:chgData name="Rassoul Rassoul" userId="c5cf85a8e38e9303" providerId="LiveId" clId="{91F4B9CC-C951-4B5D-8FA6-6B2887B55F33}" dt="2019-11-13T22:53:17.087" v="184" actId="20577"/>
          <ac:spMkLst>
            <pc:docMk/>
            <pc:sldMk cId="993465821" sldId="265"/>
            <ac:spMk id="3" creationId="{3A8DE607-6F8C-4CF3-AA04-DA5B085E7BA7}"/>
          </ac:spMkLst>
        </pc:spChg>
      </pc:sldChg>
      <pc:sldChg chg="modSp">
        <pc:chgData name="Rassoul Rassoul" userId="c5cf85a8e38e9303" providerId="LiveId" clId="{91F4B9CC-C951-4B5D-8FA6-6B2887B55F33}" dt="2019-11-13T22:55:08.163" v="212" actId="20577"/>
        <pc:sldMkLst>
          <pc:docMk/>
          <pc:sldMk cId="1424273310" sldId="266"/>
        </pc:sldMkLst>
        <pc:spChg chg="mod">
          <ac:chgData name="Rassoul Rassoul" userId="c5cf85a8e38e9303" providerId="LiveId" clId="{91F4B9CC-C951-4B5D-8FA6-6B2887B55F33}" dt="2019-11-13T22:55:08.163" v="212" actId="20577"/>
          <ac:spMkLst>
            <pc:docMk/>
            <pc:sldMk cId="1424273310" sldId="266"/>
            <ac:spMk id="3" creationId="{C9142A00-D708-46AD-90E2-B08C7BEDED0F}"/>
          </ac:spMkLst>
        </pc:spChg>
      </pc:sldChg>
      <pc:sldChg chg="del">
        <pc:chgData name="Rassoul Rassoul" userId="c5cf85a8e38e9303" providerId="LiveId" clId="{91F4B9CC-C951-4B5D-8FA6-6B2887B55F33}" dt="2019-11-13T22:40:16.596" v="118" actId="2696"/>
        <pc:sldMkLst>
          <pc:docMk/>
          <pc:sldMk cId="1400346039" sldId="267"/>
        </pc:sldMkLst>
      </pc:sldChg>
      <pc:sldChg chg="modSp">
        <pc:chgData name="Rassoul Rassoul" userId="c5cf85a8e38e9303" providerId="LiveId" clId="{91F4B9CC-C951-4B5D-8FA6-6B2887B55F33}" dt="2019-11-13T22:55:56.422" v="218" actId="20577"/>
        <pc:sldMkLst>
          <pc:docMk/>
          <pc:sldMk cId="1329871866" sldId="268"/>
        </pc:sldMkLst>
        <pc:spChg chg="mod">
          <ac:chgData name="Rassoul Rassoul" userId="c5cf85a8e38e9303" providerId="LiveId" clId="{91F4B9CC-C951-4B5D-8FA6-6B2887B55F33}" dt="2019-11-13T22:55:56.422" v="218" actId="20577"/>
          <ac:spMkLst>
            <pc:docMk/>
            <pc:sldMk cId="1329871866" sldId="268"/>
            <ac:spMk id="3" creationId="{7C5DAE6A-E4A5-4560-B384-4594791436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6527A1-C52B-4BEC-88D3-3ACD5E94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6C7A7F8-723C-4A75-BEEF-A70D3E6F2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995A1FE-8B67-4DB2-A412-B96082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D2ABE49-ADF8-4C81-B921-3BAD6A4B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2078D97-F698-46FC-B95A-590D2B0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2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C0C96C-4668-4773-AE67-2FDB6950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9315240-0D3C-4565-8039-90161F68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25BA3B4-9ABF-494C-9145-2AD5DD0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599A40F-005E-42FE-BBDD-79916669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DB3D405-D4BF-4D39-9A15-AFE8EE2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CABD5859-81BC-4600-83A5-2F78359E8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8EE73EA-64AC-434D-ACBB-02DE8703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EEBFF9E-DC6C-48A2-A1EA-5A32FF9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A5598D-7A0D-4A34-BD0C-398CBDC1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8D749DA-D05A-4942-8E08-28D8CF2B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39C34A-BE56-4298-81A9-6E734F1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662F7F-61F2-4DAE-BCF9-6A97B7E1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EE6FE4-C3DE-4758-8E10-F6192CDB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8B01760-CAD2-419C-8652-FEB403B6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BDE5A5D-E6A2-4839-B74A-A314958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04DA10-D0F9-4E3B-9771-A90DA6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B498517-B9E4-4308-8B20-9D96E670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AE06B8D-97FD-4831-8934-DAD1E8D9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194BAA3-6DB0-44DB-9087-6E3D3CA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61F596C-4E55-4467-9BA8-CD83A1D1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6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B4B77E-3443-46B1-9D9E-BB2D0246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3830E56-C3FA-417A-85CC-E1D805C32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469397D-BCB3-41A0-8E69-E652E5AB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96BF1C3-269C-4810-98CA-84ADE7B2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D080EC-3974-46BF-927C-A6E1B5A7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1FA7A12-9263-4F01-B76A-B8F9616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7060A6-4AB2-46CB-8A61-2F6C674A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E444C5D-2FEC-44D8-8A43-E29BCFAF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9597D15-4424-4D68-AB6B-793817B7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E1DABBB-725B-4CD4-B04D-6E7C7F8B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1B96E25-89CB-45D9-9EA1-5643FE0A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61F12E2-183E-4A39-BD36-88EC4C8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1CAD696-BB21-42C0-AD64-AC3D1AA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D1A4A8EE-7F60-49C1-B198-157D229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8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D7BBA9-D762-431A-BD7A-F0ADEBF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F8F9521-DE8E-45E3-91C0-D07616F1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710E089-4DFD-41F4-8022-C8EDEF3B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A0E4F1B-2635-4492-AAC0-77C2FE19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5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0C56E427-EA89-4990-9331-598A3ED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6D9D882-ACF3-4356-89AA-549D4F8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753900C-3BB0-4524-8DE8-D2924B4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CDE63D-BDD9-408B-9234-E3B829AE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14A85E-7D3D-48F3-8981-EF4A9687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1FD28E5-CA04-4DFB-BA91-B161DBC3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90B3F89-8B70-402F-A3A0-7693CB6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AB98E11-962D-415D-9CF3-2909F1B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7E58329-62A8-4124-91D4-5463D6B2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3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74F347-4C77-4333-8AF0-1A3EDD95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6B16C9F-8F40-42E9-BA4A-2CFBA668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1B987E1-2BF1-4B68-B040-AF9F59F8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17CE498-B94F-4FFD-ABDD-AF95730E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5BFD606-CC0B-4091-920D-F98D090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720D3B0-9E4D-4BAE-8977-A966F5D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56186E6-F57A-481D-800F-1ADABD28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D832537-9CAD-413F-8B6E-F634D13D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5D386D-5864-4DEE-8155-0F2F3706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9242E58-E723-4D6C-A012-F4181AE0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0F1478-A81E-41BA-A55B-A2F0EB92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4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CA4F07-8CE8-4E60-9AEB-CE29DFD2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Formation en </a:t>
            </a:r>
            <a:r>
              <a:rPr lang="fr-FR" sz="6700" dirty="0"/>
              <a:t>STATA</a:t>
            </a:r>
            <a:r>
              <a:rPr lang="fr-FR" dirty="0"/>
              <a:t/>
            </a:r>
            <a:br>
              <a:rPr lang="fr-FR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9012D9F-5D6C-4A03-8B9A-865D1B90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040" y="4952999"/>
            <a:ext cx="5516880" cy="1626867"/>
          </a:xfrm>
        </p:spPr>
        <p:txBody>
          <a:bodyPr>
            <a:normAutofit/>
          </a:bodyPr>
          <a:lstStyle/>
          <a:p>
            <a:r>
              <a:rPr lang="fr-FR" sz="2000" i="1" dirty="0"/>
              <a:t>Mouhamed </a:t>
            </a:r>
            <a:r>
              <a:rPr lang="fr-FR" sz="2000" i="1" dirty="0" err="1"/>
              <a:t>Rassoul</a:t>
            </a:r>
            <a:r>
              <a:rPr lang="fr-FR" sz="2000" i="1" dirty="0"/>
              <a:t> </a:t>
            </a:r>
            <a:r>
              <a:rPr lang="fr-FR" sz="2000" i="1" dirty="0" smtClean="0"/>
              <a:t>SY</a:t>
            </a:r>
          </a:p>
          <a:p>
            <a:r>
              <a:rPr lang="fr-FR" sz="2000" i="1" dirty="0" smtClean="0"/>
              <a:t>Aboubacar </a:t>
            </a:r>
            <a:r>
              <a:rPr lang="fr-FR" sz="2000" i="1" dirty="0" err="1" smtClean="0"/>
              <a:t>Hema</a:t>
            </a:r>
            <a:endParaRPr lang="fr-FR" sz="2000" i="1" dirty="0"/>
          </a:p>
          <a:p>
            <a:r>
              <a:rPr lang="fr-FR" sz="2000" i="1" dirty="0" smtClean="0"/>
              <a:t>Statisticiens</a:t>
            </a:r>
            <a:endParaRPr lang="fr-FR" sz="2000" i="1" dirty="0"/>
          </a:p>
        </p:txBody>
      </p:sp>
      <p:pic>
        <p:nvPicPr>
          <p:cNvPr id="4" name="Image 3" descr="INFOPOL - Bureau d'analyses macro-economiques">
            <a:extLst>
              <a:ext uri="{FF2B5EF4-FFF2-40B4-BE49-F238E27FC236}">
                <a16:creationId xmlns:a16="http://schemas.microsoft.com/office/drawing/2014/main" xmlns="" id="{AA92BB87-A13C-43B6-893C-139C1E00F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07" y="683895"/>
            <a:ext cx="3173413" cy="10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C780C88F-1BEA-42B9-9082-244487301A39}"/>
              </a:ext>
            </a:extLst>
          </p:cNvPr>
          <p:cNvSpPr txBox="1">
            <a:spLocks/>
          </p:cNvSpPr>
          <p:nvPr/>
        </p:nvSpPr>
        <p:spPr>
          <a:xfrm>
            <a:off x="1524000" y="3695223"/>
            <a:ext cx="9144000" cy="12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Session 2 : Manipulation des données (1</a:t>
            </a:r>
            <a:r>
              <a:rPr lang="fr-FR" baseline="30000" dirty="0"/>
              <a:t>ère</a:t>
            </a:r>
            <a:r>
              <a:rPr lang="fr-FR" dirty="0"/>
              <a:t> Partie)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14698A3-CC5D-4D4C-B96F-E3CC83DAD233}"/>
              </a:ext>
            </a:extLst>
          </p:cNvPr>
          <p:cNvSpPr txBox="1">
            <a:spLocks/>
          </p:cNvSpPr>
          <p:nvPr/>
        </p:nvSpPr>
        <p:spPr>
          <a:xfrm>
            <a:off x="441960" y="6294120"/>
            <a:ext cx="5577840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2074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C0558F-6267-41E8-B9F4-67D447A1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fr-FR" i="1" dirty="0">
                <a:latin typeface="Arial Narrow" panose="020B0606020202030204" pitchFamily="34" charset="0"/>
              </a:rPr>
              <a:t>1. A quoi ressemblent mes données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BDEAD0-84C6-4ECC-B9E0-83242A63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4790123"/>
          </a:xfrm>
        </p:spPr>
        <p:txBody>
          <a:bodyPr/>
          <a:lstStyle/>
          <a:p>
            <a:r>
              <a:rPr lang="fr-FR" dirty="0"/>
              <a:t>Avant de commencer à manipuler nos données, nous devons vérifier si elles ont un sens en observant les informations.</a:t>
            </a:r>
          </a:p>
          <a:p>
            <a:r>
              <a:rPr lang="fr-FR" dirty="0"/>
              <a:t>Vos données ressemblent-elles à ce à quoi elles sont censées ressembler?</a:t>
            </a:r>
          </a:p>
          <a:p>
            <a:r>
              <a:rPr lang="fr-FR" dirty="0"/>
              <a:t>Par exemple, le nombre d'observations et de variables est-il approximativement correct?</a:t>
            </a:r>
          </a:p>
          <a:p>
            <a:r>
              <a:rPr lang="fr-FR" dirty="0"/>
              <a:t>Y a-t-il des variables avec trop de valeurs manquantes? Ne sous-estimez de cette étape.</a:t>
            </a:r>
          </a:p>
          <a:p>
            <a:r>
              <a:rPr lang="fr-FR" dirty="0"/>
              <a:t>Il y a plusieurs commandes pour nous aider à y répondre:</a:t>
            </a:r>
          </a:p>
          <a:p>
            <a:pPr lvl="1"/>
            <a:r>
              <a:rPr lang="fr-FR" dirty="0" err="1"/>
              <a:t>Describe</a:t>
            </a:r>
            <a:r>
              <a:rPr lang="fr-FR" dirty="0"/>
              <a:t>, </a:t>
            </a:r>
            <a:r>
              <a:rPr lang="fr-FR" dirty="0" err="1"/>
              <a:t>codebook</a:t>
            </a:r>
            <a:r>
              <a:rPr lang="fr-FR" dirty="0"/>
              <a:t>, display, </a:t>
            </a:r>
            <a:r>
              <a:rPr lang="fr-FR" dirty="0" err="1"/>
              <a:t>browse</a:t>
            </a:r>
            <a:r>
              <a:rPr lang="fr-FR" dirty="0"/>
              <a:t>, sort, count, </a:t>
            </a:r>
            <a:r>
              <a:rPr lang="fr-FR" dirty="0" err="1"/>
              <a:t>lookfor</a:t>
            </a:r>
            <a:r>
              <a:rPr lang="fr-FR" dirty="0"/>
              <a:t>, help, </a:t>
            </a:r>
            <a:r>
              <a:rPr lang="fr-FR" dirty="0" err="1"/>
              <a:t>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5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C179A7-90CF-4A7F-BA62-E676CF42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latin typeface="Arial Narrow" panose="020B0606020202030204" pitchFamily="34" charset="0"/>
              </a:rPr>
              <a:t>2. Exercice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8DE607-6F8C-4CF3-AA04-DA5B085E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Combien de variables sont dans votre base?</a:t>
            </a:r>
          </a:p>
          <a:p>
            <a:pPr lvl="0"/>
            <a:r>
              <a:rPr lang="fr-FR" dirty="0"/>
              <a:t>Combien d'observations dans votre base?</a:t>
            </a:r>
          </a:p>
          <a:p>
            <a:pPr lvl="0"/>
            <a:r>
              <a:rPr lang="fr-FR" dirty="0"/>
              <a:t>En utilisant Stata, calculez (745.98 / 45) + (1852 * 3)</a:t>
            </a:r>
          </a:p>
          <a:p>
            <a:pPr lvl="0"/>
            <a:r>
              <a:rPr lang="fr-FR" dirty="0"/>
              <a:t>Affichez votre nom dans la fenêtre de résultats</a:t>
            </a:r>
          </a:p>
          <a:p>
            <a:pPr lvl="0"/>
            <a:r>
              <a:rPr lang="fr-FR" dirty="0"/>
              <a:t>Ouvrez la version de l'éditeur de données (</a:t>
            </a:r>
            <a:r>
              <a:rPr lang="fr-FR" dirty="0" err="1"/>
              <a:t>browse</a:t>
            </a:r>
            <a:r>
              <a:rPr lang="fr-FR" dirty="0"/>
              <a:t>); quelle variable est affichée dans la première colonne de la base?</a:t>
            </a:r>
          </a:p>
          <a:p>
            <a:pPr lvl="0"/>
            <a:r>
              <a:rPr lang="fr-FR" dirty="0"/>
              <a:t>Triez vos données par sexe; quelle est la valeur de la cellule de la ligne 83, colonne 2?</a:t>
            </a:r>
          </a:p>
          <a:p>
            <a:pPr lvl="0"/>
            <a:r>
              <a:rPr lang="fr-FR" dirty="0"/>
              <a:t>Combien d'hommes y a-t-il dans la base? Combien de femmes sont dans la base?</a:t>
            </a:r>
          </a:p>
          <a:p>
            <a:pPr lvl="0"/>
            <a:r>
              <a:rPr lang="fr-FR" dirty="0"/>
              <a:t>Combien d'observations manquantes existe-t-il pour la variable production?</a:t>
            </a:r>
          </a:p>
        </p:txBody>
      </p:sp>
    </p:spTree>
    <p:extLst>
      <p:ext uri="{BB962C8B-B14F-4D97-AF65-F5344CB8AC3E}">
        <p14:creationId xmlns:p14="http://schemas.microsoft.com/office/powerpoint/2010/main" val="9934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E5B622-3A56-486B-AEF4-2BE006C6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latin typeface="Arial Narrow" panose="020B0606020202030204" pitchFamily="34" charset="0"/>
              </a:rPr>
              <a:t>3. Manipulation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9142A00-D708-46AD-90E2-B08C7BED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des variables</a:t>
            </a:r>
          </a:p>
          <a:p>
            <a:r>
              <a:rPr lang="fr-FR" dirty="0"/>
              <a:t>Labeliser des variables </a:t>
            </a:r>
          </a:p>
          <a:p>
            <a:r>
              <a:rPr lang="fr-FR" dirty="0"/>
              <a:t>étiqueter les valeurs des variables</a:t>
            </a:r>
          </a:p>
          <a:p>
            <a:r>
              <a:rPr lang="fr-FR" dirty="0"/>
              <a:t>renommer les variables</a:t>
            </a:r>
          </a:p>
          <a:p>
            <a:r>
              <a:rPr lang="fr-FR" dirty="0"/>
              <a:t>Supprimer des variables</a:t>
            </a:r>
          </a:p>
          <a:p>
            <a:r>
              <a:rPr lang="fr-FR" dirty="0"/>
              <a:t>Supprimer 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4242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4FD63E-7AEB-4701-A19E-6BEE67AF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>
            <a:norm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  4. Supprimer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5297F2F-5F2F-430A-8AA8-6222A894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mot-clé correspondant est « </a:t>
            </a:r>
            <a:r>
              <a:rPr lang="fr-FR" b="1" dirty="0">
                <a:solidFill>
                  <a:srgbClr val="FF0000"/>
                </a:solidFill>
              </a:rPr>
              <a:t>drop</a:t>
            </a:r>
            <a:r>
              <a:rPr lang="fr-FR" dirty="0"/>
              <a:t> »</a:t>
            </a:r>
          </a:p>
          <a:p>
            <a:r>
              <a:rPr lang="fr-FR" dirty="0"/>
              <a:t>Pour supprimer des </a:t>
            </a:r>
            <a:r>
              <a:rPr lang="fr-FR" b="1" dirty="0"/>
              <a:t>Variables</a:t>
            </a:r>
          </a:p>
          <a:p>
            <a:pPr lvl="1"/>
            <a:r>
              <a:rPr lang="fr-FR" sz="2800" b="1" dirty="0">
                <a:solidFill>
                  <a:srgbClr val="FF0000"/>
                </a:solidFill>
              </a:rPr>
              <a:t>Drop </a:t>
            </a:r>
            <a:r>
              <a:rPr lang="fr-FR" sz="2800" b="1" dirty="0" err="1">
                <a:solidFill>
                  <a:srgbClr val="FF0000"/>
                </a:solidFill>
              </a:rPr>
              <a:t>age</a:t>
            </a:r>
            <a:r>
              <a:rPr lang="fr-FR" sz="2800" b="1" dirty="0">
                <a:solidFill>
                  <a:srgbClr val="FF0000"/>
                </a:solidFill>
              </a:rPr>
              <a:t>  </a:t>
            </a:r>
            <a:r>
              <a:rPr lang="fr-FR" dirty="0"/>
              <a:t>supprime la variable </a:t>
            </a:r>
            <a:r>
              <a:rPr lang="fr-FR" b="1" i="1" dirty="0" err="1">
                <a:solidFill>
                  <a:srgbClr val="00B0F0"/>
                </a:solidFill>
              </a:rPr>
              <a:t>age</a:t>
            </a:r>
            <a:endParaRPr lang="fr-FR" b="1" i="1" dirty="0">
              <a:solidFill>
                <a:srgbClr val="00B0F0"/>
              </a:solidFill>
            </a:endParaRPr>
          </a:p>
          <a:p>
            <a:pPr lvl="1"/>
            <a:r>
              <a:rPr lang="fr-FR" sz="2800" b="1" dirty="0">
                <a:solidFill>
                  <a:srgbClr val="FF0000"/>
                </a:solidFill>
              </a:rPr>
              <a:t>Drop </a:t>
            </a:r>
            <a:r>
              <a:rPr lang="fr-FR" sz="2800" b="1" dirty="0" err="1">
                <a:solidFill>
                  <a:srgbClr val="FF0000"/>
                </a:solidFill>
              </a:rPr>
              <a:t>Sex</a:t>
            </a:r>
            <a:r>
              <a:rPr lang="fr-FR" sz="2800" b="1" dirty="0">
                <a:solidFill>
                  <a:srgbClr val="FF0000"/>
                </a:solidFill>
              </a:rPr>
              <a:t> Revenue </a:t>
            </a:r>
            <a:r>
              <a:rPr lang="fr-FR" dirty="0"/>
              <a:t>supprime les variables</a:t>
            </a:r>
            <a:r>
              <a:rPr lang="fr-FR" b="1" i="1" dirty="0">
                <a:solidFill>
                  <a:srgbClr val="00B0F0"/>
                </a:solidFill>
              </a:rPr>
              <a:t> </a:t>
            </a:r>
            <a:r>
              <a:rPr lang="fr-FR" b="1" i="1" dirty="0" err="1">
                <a:solidFill>
                  <a:srgbClr val="00B0F0"/>
                </a:solidFill>
              </a:rPr>
              <a:t>Sex</a:t>
            </a:r>
            <a:r>
              <a:rPr lang="fr-FR" b="1" i="1" dirty="0">
                <a:solidFill>
                  <a:srgbClr val="00B0F0"/>
                </a:solidFill>
              </a:rPr>
              <a:t> </a:t>
            </a:r>
            <a:r>
              <a:rPr lang="fr-FR" dirty="0"/>
              <a:t>et</a:t>
            </a:r>
            <a:r>
              <a:rPr lang="fr-FR" b="1" i="1" dirty="0">
                <a:solidFill>
                  <a:srgbClr val="00B0F0"/>
                </a:solidFill>
              </a:rPr>
              <a:t> Revenue</a:t>
            </a:r>
          </a:p>
          <a:p>
            <a:pPr lvl="1"/>
            <a:endParaRPr lang="fr-FR" b="1" i="1" dirty="0">
              <a:solidFill>
                <a:srgbClr val="00B0F0"/>
              </a:solidFill>
            </a:endParaRPr>
          </a:p>
          <a:p>
            <a:r>
              <a:rPr lang="fr-FR" dirty="0"/>
              <a:t>Pour supprimer des </a:t>
            </a:r>
            <a:r>
              <a:rPr lang="fr-FR" b="1" dirty="0"/>
              <a:t>Observations</a:t>
            </a:r>
          </a:p>
          <a:p>
            <a:pPr lvl="1"/>
            <a:r>
              <a:rPr lang="fr-FR" sz="2800" b="1" dirty="0">
                <a:solidFill>
                  <a:srgbClr val="FF0000"/>
                </a:solidFill>
              </a:rPr>
              <a:t>Drop if </a:t>
            </a:r>
            <a:r>
              <a:rPr lang="fr-FR" sz="2800" b="1" dirty="0" err="1">
                <a:solidFill>
                  <a:srgbClr val="FF0000"/>
                </a:solidFill>
              </a:rPr>
              <a:t>age</a:t>
            </a:r>
            <a:r>
              <a:rPr lang="fr-FR" sz="2800" b="1" dirty="0">
                <a:solidFill>
                  <a:srgbClr val="FF0000"/>
                </a:solidFill>
              </a:rPr>
              <a:t>&lt;35  </a:t>
            </a:r>
            <a:r>
              <a:rPr lang="fr-FR" dirty="0"/>
              <a:t>supprime les individus ayant moins de 35 ans</a:t>
            </a:r>
            <a:endParaRPr lang="fr-FR" b="1" i="1" dirty="0">
              <a:solidFill>
                <a:srgbClr val="00B0F0"/>
              </a:solidFill>
            </a:endParaRPr>
          </a:p>
          <a:p>
            <a:pPr lvl="1"/>
            <a:r>
              <a:rPr lang="fr-FR" sz="2800" b="1" dirty="0">
                <a:solidFill>
                  <a:srgbClr val="FF0000"/>
                </a:solidFill>
              </a:rPr>
              <a:t>Drop if </a:t>
            </a:r>
            <a:r>
              <a:rPr lang="fr-FR" sz="2800" b="1" dirty="0" err="1">
                <a:solidFill>
                  <a:srgbClr val="FF0000"/>
                </a:solidFill>
              </a:rPr>
              <a:t>Sex</a:t>
            </a:r>
            <a:r>
              <a:rPr lang="fr-FR" sz="2800" b="1" dirty="0">
                <a:solidFill>
                  <a:srgbClr val="FF0000"/>
                </a:solidFill>
              </a:rPr>
              <a:t>==2 &amp; Revenue&lt;54000 </a:t>
            </a:r>
            <a:r>
              <a:rPr lang="fr-FR" dirty="0"/>
              <a:t>supprime les femmes qui gagnent moins de 54000</a:t>
            </a:r>
          </a:p>
          <a:p>
            <a:pPr lvl="1"/>
            <a:r>
              <a:rPr lang="fr-FR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Drop in 1/10 </a:t>
            </a:r>
            <a:r>
              <a:rPr lang="fr-FR" dirty="0"/>
              <a:t>supprime les 10 premières observations de la base</a:t>
            </a:r>
            <a:endParaRPr lang="fr-FR" b="1" i="1" dirty="0">
              <a:solidFill>
                <a:srgbClr val="00B0F0"/>
              </a:solidFill>
            </a:endParaRPr>
          </a:p>
          <a:p>
            <a:pPr lvl="1"/>
            <a:endParaRPr lang="fr-FR" b="1" i="1" dirty="0">
              <a:solidFill>
                <a:srgbClr val="00B0F0"/>
              </a:solidFill>
            </a:endParaRPr>
          </a:p>
          <a:p>
            <a:pPr lvl="1"/>
            <a:endParaRPr lang="fr-FR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61FA70-985D-4B92-A82A-B3D084A2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fr-FR" i="1" dirty="0">
                <a:latin typeface="Arial Narrow" panose="020B0606020202030204" pitchFamily="34" charset="0"/>
              </a:rPr>
              <a:t>5. Création d’une nouvelle variable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BF0254-CABA-4D5C-B1C4-62EC99A8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nouvelle variable;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pouvez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conditions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opérateurs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également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variables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transformations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d’autres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variables. </a:t>
            </a:r>
          </a:p>
          <a:p>
            <a:pPr lvl="1"/>
            <a:r>
              <a:rPr lang="en-US" dirty="0" err="1"/>
              <a:t>Syntaxe</a:t>
            </a:r>
            <a:r>
              <a:rPr lang="en-US" dirty="0"/>
              <a:t>: </a:t>
            </a:r>
            <a:r>
              <a:rPr lang="en-US" i="1" dirty="0"/>
              <a:t>gen </a:t>
            </a:r>
            <a:r>
              <a:rPr lang="en-US" i="1" dirty="0" err="1"/>
              <a:t>newvariable</a:t>
            </a:r>
            <a:r>
              <a:rPr lang="en-US" i="1" dirty="0"/>
              <a:t>=expression</a:t>
            </a:r>
            <a:endParaRPr lang="fr-FR" dirty="0"/>
          </a:p>
          <a:p>
            <a:pPr lvl="1"/>
            <a:r>
              <a:rPr lang="en-US" dirty="0"/>
              <a:t>e.g. Pour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 dummy qui </a:t>
            </a:r>
            <a:r>
              <a:rPr lang="en-US" dirty="0" err="1"/>
              <a:t>renseigne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est</a:t>
            </a:r>
            <a:r>
              <a:rPr lang="en-US" dirty="0"/>
              <a:t> homme:</a:t>
            </a:r>
            <a:endParaRPr lang="fr-FR" dirty="0"/>
          </a:p>
          <a:p>
            <a:pPr lvl="2"/>
            <a:r>
              <a:rPr lang="en-US" i="1" dirty="0"/>
              <a:t>gen male=(sex==1)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 Pour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 age2 qui </a:t>
            </a:r>
            <a:r>
              <a:rPr lang="en-US" dirty="0" err="1"/>
              <a:t>est</a:t>
            </a:r>
            <a:r>
              <a:rPr lang="en-US" dirty="0"/>
              <a:t> le </a:t>
            </a:r>
            <a:r>
              <a:rPr lang="en-US" dirty="0" err="1"/>
              <a:t>carré</a:t>
            </a:r>
            <a:r>
              <a:rPr lang="en-US" dirty="0"/>
              <a:t> de la variable age</a:t>
            </a:r>
            <a:endParaRPr lang="fr-FR" dirty="0"/>
          </a:p>
          <a:p>
            <a:pPr lvl="2"/>
            <a:r>
              <a:rPr lang="en-US" i="1" dirty="0"/>
              <a:t>gen age2=(age^2)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89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9A2489-FB08-48A8-8A54-71B5976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latin typeface="Arial Narrow" panose="020B0606020202030204" pitchFamily="34" charset="0"/>
              </a:rPr>
              <a:t>6. Renommer une variable / remplacer ses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C5DAE6A-E4A5-4560-B384-45947914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renomme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déjà dans la base de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anciennevar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nouvellevar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hhid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householdid</a:t>
            </a:r>
            <a:endParaRPr lang="en-US" i="1" dirty="0">
              <a:solidFill>
                <a:srgbClr val="0066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i="1" dirty="0">
                <a:solidFill>
                  <a:srgbClr val="00B050"/>
                </a:solidFill>
              </a:rPr>
              <a:t>replace</a:t>
            </a:r>
            <a:r>
              <a:rPr lang="en-US" dirty="0"/>
              <a:t>:  </a:t>
            </a:r>
            <a:r>
              <a:rPr lang="en-US" dirty="0" err="1"/>
              <a:t>Parfois</a:t>
            </a:r>
            <a:r>
              <a:rPr lang="en-US" dirty="0"/>
              <a:t>, nous </a:t>
            </a:r>
            <a:r>
              <a:rPr lang="en-US" dirty="0" err="1"/>
              <a:t>voulons</a:t>
            </a:r>
            <a:r>
              <a:rPr lang="en-US" dirty="0"/>
              <a:t> </a:t>
            </a:r>
            <a:r>
              <a:rPr lang="en-US" dirty="0" err="1"/>
              <a:t>remplacer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variable. On </a:t>
            </a:r>
            <a:r>
              <a:rPr lang="en-US" dirty="0" err="1"/>
              <a:t>utilise</a:t>
            </a:r>
            <a:r>
              <a:rPr lang="en-US" dirty="0"/>
              <a:t> pour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b="1" i="1" dirty="0"/>
              <a:t>replace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combine avec </a:t>
            </a:r>
            <a:r>
              <a:rPr lang="en-US" b="1" i="1" dirty="0"/>
              <a:t>if</a:t>
            </a:r>
            <a:endParaRPr lang="fr-FR" b="1" dirty="0"/>
          </a:p>
          <a:p>
            <a:pPr lvl="1"/>
            <a:r>
              <a:rPr lang="en-US" dirty="0"/>
              <a:t>Syntax: </a:t>
            </a:r>
            <a:r>
              <a:rPr lang="en-US" i="1" dirty="0"/>
              <a:t>replace </a:t>
            </a:r>
            <a:r>
              <a:rPr lang="en-US" i="1" dirty="0" err="1"/>
              <a:t>existingvariablename</a:t>
            </a:r>
            <a:r>
              <a:rPr lang="en-US" i="1" dirty="0"/>
              <a:t>=expression</a:t>
            </a:r>
            <a:endParaRPr lang="fr-FR" dirty="0"/>
          </a:p>
          <a:p>
            <a:pPr lvl="1"/>
            <a:r>
              <a:rPr lang="en-US" dirty="0"/>
              <a:t>e.g. </a:t>
            </a:r>
            <a:r>
              <a:rPr lang="en-US" i="1" dirty="0"/>
              <a:t>replace</a:t>
            </a:r>
            <a:r>
              <a:rPr lang="en-US" dirty="0"/>
              <a:t> </a:t>
            </a:r>
            <a:r>
              <a:rPr lang="en-US" i="1" dirty="0"/>
              <a:t>male=. if sex==2</a:t>
            </a:r>
            <a:r>
              <a:rPr lang="en-US" dirty="0"/>
              <a:t> (</a:t>
            </a:r>
            <a:r>
              <a:rPr lang="en-US" dirty="0" err="1"/>
              <a:t>remplace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observations qui </a:t>
            </a:r>
            <a:r>
              <a:rPr lang="en-US" dirty="0" err="1"/>
              <a:t>ont</a:t>
            </a:r>
            <a:r>
              <a:rPr lang="en-US" dirty="0"/>
              <a:t> pour </a:t>
            </a:r>
            <a:r>
              <a:rPr lang="en-US" dirty="0" err="1"/>
              <a:t>réponse</a:t>
            </a:r>
            <a:r>
              <a:rPr lang="en-US" dirty="0"/>
              <a:t> 2, qui </a:t>
            </a:r>
            <a:r>
              <a:rPr lang="en-US" dirty="0" err="1"/>
              <a:t>veut</a:t>
            </a:r>
            <a:r>
              <a:rPr lang="en-US" dirty="0"/>
              <a:t> dire femme, à missing)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8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98BA4A-194B-4FDE-A688-9A84FA70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fr-FR" dirty="0"/>
              <a:t>Fin de la 1</a:t>
            </a:r>
            <a:r>
              <a:rPr lang="fr-FR" baseline="30000" dirty="0"/>
              <a:t>ère</a:t>
            </a:r>
            <a:r>
              <a:rPr lang="fr-FR" dirty="0"/>
              <a:t> Partie de la Session 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4D80482A-1999-49A6-B8EC-E49B409F070D}"/>
              </a:ext>
            </a:extLst>
          </p:cNvPr>
          <p:cNvSpPr txBox="1">
            <a:spLocks/>
          </p:cNvSpPr>
          <p:nvPr/>
        </p:nvSpPr>
        <p:spPr>
          <a:xfrm>
            <a:off x="838200" y="4206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 vous inspire-t-elle ?</a:t>
            </a:r>
          </a:p>
        </p:txBody>
      </p:sp>
    </p:spTree>
    <p:extLst>
      <p:ext uri="{BB962C8B-B14F-4D97-AF65-F5344CB8AC3E}">
        <p14:creationId xmlns:p14="http://schemas.microsoft.com/office/powerpoint/2010/main" val="2556751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457</Words>
  <Application>Microsoft Office PowerPoint</Application>
  <PresentationFormat>Grand écran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Thème Office</vt:lpstr>
      <vt:lpstr>Formation en STATA </vt:lpstr>
      <vt:lpstr>1. A quoi ressemblent mes données ?</vt:lpstr>
      <vt:lpstr>2. Exercice d’Application</vt:lpstr>
      <vt:lpstr>3. Manipulation ?</vt:lpstr>
      <vt:lpstr>  4. Supprimer des données </vt:lpstr>
      <vt:lpstr>5. Création d’une nouvelle variable </vt:lpstr>
      <vt:lpstr>6. Renommer une variable / remplacer ses valeurs</vt:lpstr>
      <vt:lpstr>Fin de la 1ère Partie de la Session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Séminaire Stata UGB</dc:title>
  <dc:creator>Rassoul Rassoul</dc:creator>
  <cp:lastModifiedBy>user</cp:lastModifiedBy>
  <cp:revision>51</cp:revision>
  <dcterms:created xsi:type="dcterms:W3CDTF">2019-11-02T13:39:52Z</dcterms:created>
  <dcterms:modified xsi:type="dcterms:W3CDTF">2021-07-01T12:30:59Z</dcterms:modified>
</cp:coreProperties>
</file>