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409" r:id="rId3"/>
    <p:sldId id="424" r:id="rId4"/>
    <p:sldId id="322" r:id="rId5"/>
    <p:sldId id="325" r:id="rId6"/>
    <p:sldId id="324" r:id="rId7"/>
    <p:sldId id="326" r:id="rId8"/>
    <p:sldId id="330" r:id="rId9"/>
    <p:sldId id="332" r:id="rId10"/>
    <p:sldId id="321" r:id="rId11"/>
    <p:sldId id="320" r:id="rId12"/>
    <p:sldId id="319" r:id="rId13"/>
    <p:sldId id="318" r:id="rId14"/>
    <p:sldId id="381" r:id="rId15"/>
    <p:sldId id="382" r:id="rId16"/>
  </p:sldIdLst>
  <p:sldSz cx="9144000" cy="6858000" type="screen4x3"/>
  <p:notesSz cx="6877050" cy="96535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33CC"/>
    <a:srgbClr val="FF3300"/>
    <a:srgbClr val="7067A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4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82600"/>
          </a:xfrm>
          <a:prstGeom prst="rect">
            <a:avLst/>
          </a:prstGeom>
        </p:spPr>
        <p:txBody>
          <a:bodyPr vert="horz" lIns="93561" tIns="46781" rIns="93561" bIns="46781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482600"/>
          </a:xfrm>
          <a:prstGeom prst="rect">
            <a:avLst/>
          </a:prstGeom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6EF5D7C-2519-4912-8F1D-6546811F478D}" type="datetime1">
              <a:rPr lang="en-US"/>
              <a:pPr>
                <a:defRPr/>
              </a:pPr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69400"/>
            <a:ext cx="2979738" cy="482600"/>
          </a:xfrm>
          <a:prstGeom prst="rect">
            <a:avLst/>
          </a:prstGeom>
        </p:spPr>
        <p:txBody>
          <a:bodyPr vert="horz" lIns="93561" tIns="46781" rIns="93561" bIns="46781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725" y="9169400"/>
            <a:ext cx="2979738" cy="482600"/>
          </a:xfrm>
          <a:prstGeom prst="rect">
            <a:avLst/>
          </a:prstGeom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2550C0-0B41-44CB-887F-F401520E7EE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9F46579-F685-4D68-BB7A-F2DECA33978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2B38B-A3E7-4FF8-B027-B8CCB5C97105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92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30A9E-5E8E-4A8C-98FB-5CB607AE9C4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319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58C47-2465-408E-8FFB-6451124BA533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30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998AD-D7DC-4E43-B8EC-5CF66C3FCBE4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738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F0EE1-2D91-48D6-A55B-FEBA0E794D38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35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DD964-9FA7-4579-B950-25F7064BD5EA}" type="slidenum">
              <a:rPr lang="fr-FR" smtClean="0">
                <a:latin typeface="Arial" charset="0"/>
              </a:rPr>
              <a:pPr/>
              <a:t>14</a:t>
            </a:fld>
            <a:endParaRPr lang="fr-FR" smtClean="0">
              <a:latin typeface="Arial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39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1C409-13E6-4260-B6C6-622D9AD53A5A}" type="slidenum">
              <a:rPr lang="fr-FR" smtClean="0">
                <a:latin typeface="Arial" charset="0"/>
              </a:rPr>
              <a:pPr/>
              <a:t>15</a:t>
            </a:fld>
            <a:endParaRPr lang="fr-FR" smtClean="0">
              <a:latin typeface="Arial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b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7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93EBF-2684-48C1-9B45-530191A0F657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91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91D9C-A14F-47F8-98F7-842DA9B0ACB5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24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94197-E399-4A96-BDF5-DB66A9F44A00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09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8B70C8-85B8-49B5-B803-35B0FA01DA6A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2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069A0-87D0-48D1-8917-F15814FDF393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67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06661-91BC-4E4D-936F-E78F184D8AF6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49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D45CC-82D2-488C-BABA-23BB4942B079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8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AD982-43EA-4CDC-896C-43CC1D792BFF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05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8A34-69FF-49C1-9392-DF0BD576799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CE1A-31D4-4F2F-BEBF-F6DCDA79719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C54BF-FA01-4964-AF14-FF3F382FBA2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5B58B-AECB-4C83-ACD0-4A28445C682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D542-86C2-47FF-806B-1D954D16EC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D3E5F-AF17-40B9-B28F-691FF5A8816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DCE3-D081-4986-BE7C-A5DE67DC5B1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98150-830B-4B86-BBFC-43B79B581BC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pied de pag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FAF91-42A7-48DF-B751-15160A2B601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D7719-3CBD-4A03-8052-BA0A6A2BD16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u pied de pag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DABC-33EF-4351-A3A7-A35C135C0A7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84375-44A4-4F1D-9749-394E580254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730F9-ABC9-47AC-93B9-62A0CF7399D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488950" y="6237288"/>
            <a:ext cx="8175625" cy="360362"/>
          </a:xfrm>
          <a:prstGeom prst="flowChartProcess">
            <a:avLst/>
          </a:prstGeom>
          <a:solidFill>
            <a:srgbClr val="A8000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fld id="{632A2CDA-58C1-4386-BE53-3267A0BD0E09}" type="slidenum">
              <a:rPr lang="fr-FR" b="1">
                <a:solidFill>
                  <a:schemeClr val="bg1"/>
                </a:solidFill>
                <a:latin typeface="Cambria" pitchFamily="18" charset="0"/>
              </a:rPr>
              <a:pPr algn="r"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844675"/>
            <a:ext cx="8472487" cy="24479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sz="3600" b="1" dirty="0" smtClean="0">
                <a:solidFill>
                  <a:srgbClr val="0033CC"/>
                </a:solidFill>
                <a:latin typeface="Arial Black" pitchFamily="34" charset="0"/>
                <a:ea typeface="ＭＳ Ｐゴシック" pitchFamily="34" charset="-128"/>
              </a:rPr>
              <a:t>Session 1</a:t>
            </a:r>
            <a:r>
              <a:rPr lang="fr-FR" sz="3600" b="1" dirty="0">
                <a:solidFill>
                  <a:srgbClr val="0033CC"/>
                </a:solidFill>
                <a:latin typeface="Arial Black" pitchFamily="34" charset="0"/>
                <a:ea typeface="ＭＳ Ｐゴシック" pitchFamily="34" charset="-128"/>
              </a:rPr>
              <a:t>: </a:t>
            </a:r>
            <a:r>
              <a:rPr lang="fr-FR" sz="3600" b="1" dirty="0" smtClean="0">
                <a:solidFill>
                  <a:srgbClr val="0033CC"/>
                </a:solidFill>
                <a:latin typeface="Arial Black" pitchFamily="34" charset="0"/>
                <a:ea typeface="ＭＳ Ｐゴシック" pitchFamily="34" charset="-128"/>
              </a:rPr>
              <a:t>INTRODUCTION GÉNÉRALE AUX TECHNIQUES D’ENQUETES</a:t>
            </a:r>
            <a:endParaRPr lang="fr-FR" sz="3600" b="1" dirty="0" smtClean="0">
              <a:solidFill>
                <a:srgbClr val="0033CC"/>
              </a:solidFill>
              <a:latin typeface="Arial Black" pitchFamily="34" charset="0"/>
              <a:ea typeface="ＭＳ Ｐゴシック" pitchFamily="34" charset="-128"/>
              <a:cs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fr-FR" sz="2400" b="1" dirty="0" smtClean="0">
              <a:solidFill>
                <a:srgbClr val="0070C0"/>
              </a:solidFill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929563" cy="785813"/>
          </a:xfrm>
        </p:spPr>
        <p:txBody>
          <a:bodyPr/>
          <a:lstStyle/>
          <a:p>
            <a:pPr eaLnBrk="1" hangingPunct="1"/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3.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 sondage empirique vs sondage probabiliste </a:t>
            </a:r>
            <a:endParaRPr lang="en-US" sz="2400" b="1" dirty="0" smtClean="0">
              <a:ea typeface="ＭＳ Ｐゴシック" pitchFamily="34" charset="-128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981074"/>
            <a:ext cx="8472487" cy="5184229"/>
          </a:xfrm>
        </p:spPr>
        <p:txBody>
          <a:bodyPr/>
          <a:lstStyle/>
          <a:p>
            <a:pPr marL="273050" indent="-17780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solidFill>
                  <a:srgbClr val="0033CC"/>
                </a:solidFill>
                <a:ea typeface="ＭＳ Ｐゴシック" pitchFamily="34" charset="-128"/>
              </a:rPr>
              <a:t>a. Les méthodes probabilistes</a:t>
            </a:r>
            <a:r>
              <a:rPr lang="fr-FR" sz="2000" dirty="0" smtClean="0">
                <a:ea typeface="ＭＳ Ｐゴシック" pitchFamily="34" charset="-128"/>
              </a:rPr>
              <a:t>:</a:t>
            </a:r>
          </a:p>
          <a:p>
            <a:pPr marL="273050" indent="-17780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</a:rPr>
              <a:t>Dans certains cas, on n’a pas une base de sondage jusqu’</a:t>
            </a:r>
            <a:r>
              <a:rPr lang="fr-FR" sz="2000" b="1" dirty="0" err="1" smtClean="0">
                <a:ea typeface="ＭＳ Ｐゴシック" pitchFamily="34" charset="-128"/>
              </a:rPr>
              <a:t>àu</a:t>
            </a:r>
            <a:r>
              <a:rPr lang="fr-FR" sz="2000" b="1" dirty="0" smtClean="0">
                <a:ea typeface="ＭＳ Ｐゴシック" pitchFamily="34" charset="-128"/>
              </a:rPr>
              <a:t> niveau des individus concernés. Pour exemple lors d’une enquête sur les productrices de riz, on n’a pas la liste de toutes les femmes productrices de riz au Sénégal.</a:t>
            </a:r>
          </a:p>
          <a:p>
            <a:pPr marL="273050" indent="-17780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</a:rPr>
              <a:t>Si on a la liste </a:t>
            </a:r>
            <a:r>
              <a:rPr lang="fr-FR" sz="2000" b="1" dirty="0" smtClean="0">
                <a:solidFill>
                  <a:srgbClr val="FF0000"/>
                </a:solidFill>
                <a:ea typeface="ＭＳ Ｐゴシック" pitchFamily="34" charset="-128"/>
              </a:rPr>
              <a:t>des ménages agricoles</a:t>
            </a:r>
            <a:r>
              <a:rPr lang="fr-FR" sz="2000" b="1" dirty="0" smtClean="0">
                <a:ea typeface="ＭＳ Ｐゴシック" pitchFamily="34" charset="-128"/>
              </a:rPr>
              <a:t>, on tire des </a:t>
            </a:r>
            <a:r>
              <a:rPr lang="fr-FR" sz="2000" b="1" dirty="0" smtClean="0">
                <a:solidFill>
                  <a:srgbClr val="FF0000"/>
                </a:solidFill>
                <a:ea typeface="ＭＳ Ｐゴシック" pitchFamily="34" charset="-128"/>
              </a:rPr>
              <a:t>ménages agricoles </a:t>
            </a:r>
            <a:r>
              <a:rPr lang="fr-FR" sz="2000" b="1" dirty="0" smtClean="0">
                <a:ea typeface="ＭＳ Ｐゴシック" pitchFamily="34" charset="-128"/>
              </a:rPr>
              <a:t>et une fois dans le ménages, l’enquêteurs fait la liste des membres du ménage productrices de riz.</a:t>
            </a:r>
          </a:p>
          <a:p>
            <a:pPr marL="273050" indent="-17780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</a:rPr>
              <a:t>On tire de cette liste (et cela de manière aléatoire) les individus statistiques que l’on doit enquêter.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929563" cy="785813"/>
          </a:xfrm>
        </p:spPr>
        <p:txBody>
          <a:bodyPr/>
          <a:lstStyle/>
          <a:p>
            <a:pPr algn="l" eaLnBrk="1" hangingPunct="1"/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3.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 sondage empirique vs sondage probabiliste </a:t>
            </a:r>
            <a:endParaRPr lang="en-US" sz="2400" b="1" dirty="0" smtClean="0">
              <a:ea typeface="ＭＳ Ｐゴシック" pitchFamily="34" charset="-128"/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066800"/>
            <a:ext cx="8472487" cy="4162425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fr-FR" sz="2000" b="1" dirty="0" smtClean="0">
                <a:solidFill>
                  <a:srgbClr val="0033CC"/>
                </a:solidFill>
                <a:ea typeface="ＭＳ Ｐゴシック" pitchFamily="34" charset="-128"/>
              </a:rPr>
              <a:t>a. Les méthodes probabilistes</a:t>
            </a:r>
            <a:r>
              <a:rPr lang="fr-FR" sz="2000" dirty="0" smtClean="0">
                <a:ea typeface="ＭＳ Ｐゴシック" pitchFamily="34" charset="-128"/>
              </a:rPr>
              <a:t>:</a:t>
            </a:r>
          </a:p>
          <a:p>
            <a:pPr marL="95250" indent="-9525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fr-FR" sz="2000" b="1" dirty="0" smtClean="0">
                <a:ea typeface="ＭＳ Ｐゴシック" pitchFamily="34" charset="-128"/>
              </a:rPr>
              <a:t>L’avantage de la méthode probabiliste est qu’on peut passer des résultats de l’échantillon aux résultats de toute la population (extrapolation).</a:t>
            </a:r>
          </a:p>
          <a:p>
            <a:pPr marL="95250" indent="-9525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fr-FR" sz="2000" b="1" dirty="0" smtClean="0">
                <a:ea typeface="ＭＳ Ｐゴシック" pitchFamily="34" charset="-128"/>
              </a:rPr>
              <a:t>Pae exemple, à parti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929563" cy="785813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spcAft>
                <a:spcPts val="1200"/>
              </a:spcAft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3.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 sondage empirique vs sondage probabiliste </a:t>
            </a:r>
            <a:endParaRPr lang="fr-FR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066800"/>
            <a:ext cx="8472487" cy="3802063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000" b="1" dirty="0" smtClean="0">
                <a:solidFill>
                  <a:srgbClr val="0033CC"/>
                </a:solidFill>
                <a:ea typeface="ＭＳ Ｐゴシック" pitchFamily="34" charset="-128"/>
              </a:rPr>
              <a:t>b. Les méthodes empiriques</a:t>
            </a:r>
            <a:r>
              <a:rPr lang="fr-FR" sz="2000" dirty="0" smtClean="0">
                <a:ea typeface="ＭＳ Ｐゴシック" pitchFamily="34" charset="-128"/>
              </a:rPr>
              <a:t>: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000" b="1" dirty="0" smtClean="0"/>
              <a:t>Dans ces méthodes, on n’a pas besoin de base de sondage. Cependant, on ne peut pas (par la théorie des probabilités) passer des résultats de l’échantillon à ceux de la population.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charset="0"/>
              <a:buNone/>
              <a:defRPr/>
            </a:pPr>
            <a:r>
              <a:rPr lang="fr-FR" sz="2000" b="1" dirty="0" smtClean="0"/>
              <a:t>On a plusieurs méthodes empiriques:</a:t>
            </a:r>
            <a:endParaRPr lang="fr-FR" sz="2000" b="1" dirty="0" smtClean="0">
              <a:latin typeface="+mj-lt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929563" cy="785813"/>
          </a:xfrm>
        </p:spPr>
        <p:txBody>
          <a:bodyPr/>
          <a:lstStyle/>
          <a:p>
            <a:pPr algn="l" eaLnBrk="1" hangingPunct="1"/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3.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 sondage empirique vs sondage probabiliste </a:t>
            </a:r>
            <a:endParaRPr lang="en-US" sz="2400" b="1" dirty="0" smtClean="0">
              <a:ea typeface="ＭＳ Ｐゴシック" pitchFamily="34" charset="-128"/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066800"/>
            <a:ext cx="8472487" cy="4810125"/>
          </a:xfrm>
        </p:spPr>
        <p:txBody>
          <a:bodyPr/>
          <a:lstStyle/>
          <a:p>
            <a:pPr marL="457200" indent="-457200"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</a:rPr>
              <a:t>b. Les méthodes empiriques</a:t>
            </a:r>
            <a:r>
              <a:rPr lang="fr-FR" sz="2400" dirty="0" smtClean="0">
                <a:ea typeface="ＭＳ Ｐゴシック" pitchFamily="34" charset="-128"/>
              </a:rPr>
              <a:t>:</a:t>
            </a:r>
          </a:p>
          <a:p>
            <a:pPr marL="457200" indent="-457200"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E1.  La méthode des quotas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E2. La méthode des unités- types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E3. La méthode des itinéraires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E4. La méthode boule de neige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E5. Les enquêtes par téléphone , par lettre ou émail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E6. La méthode du volontariat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5040312"/>
          </a:xfrm>
        </p:spPr>
        <p:txBody>
          <a:bodyPr/>
          <a:lstStyle/>
          <a:p>
            <a:pPr marL="0" indent="0"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</a:pPr>
            <a:r>
              <a:rPr lang="fr-FR" sz="2400" b="1" smtClean="0">
                <a:solidFill>
                  <a:srgbClr val="0033CC"/>
                </a:solidFill>
                <a:ea typeface="ＭＳ Ｐゴシック" pitchFamily="34" charset="-128"/>
              </a:rPr>
              <a:t>b. Les méthodes empiriques</a:t>
            </a:r>
            <a:r>
              <a:rPr lang="fr-FR" sz="2400" smtClean="0">
                <a:ea typeface="ＭＳ Ｐゴシック" pitchFamily="34" charset="-128"/>
              </a:rPr>
              <a:t>: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</a:pPr>
            <a:r>
              <a:rPr lang="fr-FR" sz="2400" b="1" smtClean="0">
                <a:solidFill>
                  <a:srgbClr val="FF0000"/>
                </a:solidFill>
                <a:ea typeface="ＭＳ Ｐゴシック" pitchFamily="34" charset="-128"/>
              </a:rPr>
              <a:t>E1..  La méthode des quotas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</a:pPr>
            <a:r>
              <a:rPr lang="fr-FR" sz="2400" b="1" smtClean="0">
                <a:ea typeface="ＭＳ Ｐゴシック" pitchFamily="34" charset="-128"/>
              </a:rPr>
              <a:t>L’échantillon: une photo réduite de la population au vu de certains caractères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</a:pPr>
            <a:r>
              <a:rPr lang="fr-FR" sz="2400" b="1" smtClean="0">
                <a:solidFill>
                  <a:srgbClr val="FF0000"/>
                </a:solidFill>
                <a:ea typeface="ＭＳ Ｐゴシック" pitchFamily="34" charset="-128"/>
              </a:rPr>
              <a:t>E2.. La méthode des unités- types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</a:pPr>
            <a:r>
              <a:rPr lang="fr-FR" sz="2400" b="1" smtClean="0">
                <a:ea typeface="ＭＳ Ｐゴシック" pitchFamily="34" charset="-128"/>
              </a:rPr>
              <a:t>On forme des groupes assez homogènes et on choisit dans chaque groupe des individus types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</a:pPr>
            <a:r>
              <a:rPr lang="fr-FR" sz="2400" b="1" smtClean="0">
                <a:solidFill>
                  <a:srgbClr val="FF0000"/>
                </a:solidFill>
                <a:ea typeface="ＭＳ Ｐゴシック" pitchFamily="34" charset="-128"/>
              </a:rPr>
              <a:t>E3.. La méthode des itinéraires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</a:pPr>
            <a:r>
              <a:rPr lang="fr-FR" sz="2400" b="1" smtClean="0">
                <a:ea typeface="ＭＳ Ｐゴシック" pitchFamily="34" charset="-128"/>
              </a:rPr>
              <a:t>On indique le chemin géographique à l’enquêteur </a:t>
            </a:r>
          </a:p>
        </p:txBody>
      </p:sp>
      <p:sp>
        <p:nvSpPr>
          <p:cNvPr id="3584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0825" y="333375"/>
            <a:ext cx="856932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 smtClean="0">
                <a:solidFill>
                  <a:srgbClr val="FF0000"/>
                </a:solidFill>
                <a:cs typeface="Arial" charset="0"/>
              </a:rPr>
              <a:t>3. </a:t>
            </a:r>
            <a:r>
              <a:rPr lang="fr-FR" sz="2400" b="1" dirty="0" smtClean="0">
                <a:cs typeface="Arial" charset="0"/>
              </a:rPr>
              <a:t> </a:t>
            </a:r>
            <a:r>
              <a:rPr lang="fr-FR" sz="2400" b="1" dirty="0">
                <a:solidFill>
                  <a:srgbClr val="0033CC"/>
                </a:solidFill>
                <a:cs typeface="Arial" charset="0"/>
              </a:rPr>
              <a:t>Le sondage empirique vs sondage probabiliste </a:t>
            </a:r>
            <a:endParaRPr lang="fr-FR" sz="2400" b="1" kern="0" dirty="0">
              <a:latin typeface="+mn-lt"/>
              <a:cs typeface="ＭＳ Ｐゴシック" pitchFamily="-106" charset="-128"/>
            </a:endParaRPr>
          </a:p>
          <a:p>
            <a:pPr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9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9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9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9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20713"/>
            <a:ext cx="8569325" cy="5951537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</a:rPr>
              <a:t>b. Les méthodes empiriques</a:t>
            </a:r>
            <a:r>
              <a:rPr lang="fr-FR" sz="2400" dirty="0" smtClean="0">
                <a:ea typeface="ＭＳ Ｐゴシック" pitchFamily="34" charset="-128"/>
              </a:rPr>
              <a:t>:</a:t>
            </a: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solidFill>
                  <a:srgbClr val="FF0000"/>
                </a:solidFill>
              </a:rPr>
              <a:t>E4.. La méthode boule de neige</a:t>
            </a: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/>
              <a:t>Après avoir découvert un premier individu , ce dernier nous indique d’autres personnes du même profil que lui.</a:t>
            </a: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solidFill>
                  <a:srgbClr val="FF0000"/>
                </a:solidFill>
              </a:rPr>
              <a:t>E5.. Les enquêtes par téléphone , par lettre ou émail</a:t>
            </a: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/>
              <a:t>On envoi les questionnaires par poste ou émail ou on téléphone directement</a:t>
            </a: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solidFill>
                  <a:srgbClr val="FF0000"/>
                </a:solidFill>
              </a:rPr>
              <a:t>E6.. La méthode du volontariat</a:t>
            </a: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/>
              <a:t>Ce  sont les volontaires qui répondent</a:t>
            </a:r>
            <a:endParaRPr lang="fr-FR" sz="2400" dirty="0" smtClean="0"/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  <a:defRPr/>
            </a:pP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50825" y="0"/>
            <a:ext cx="856932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 smtClean="0">
                <a:solidFill>
                  <a:srgbClr val="FF0000"/>
                </a:solidFill>
                <a:cs typeface="Arial" charset="0"/>
              </a:rPr>
              <a:t>3. </a:t>
            </a:r>
            <a:r>
              <a:rPr lang="fr-FR" sz="2400" b="1" dirty="0" smtClean="0">
                <a:cs typeface="Arial" charset="0"/>
              </a:rPr>
              <a:t> </a:t>
            </a:r>
            <a:r>
              <a:rPr lang="fr-FR" sz="2400" b="1" dirty="0">
                <a:solidFill>
                  <a:srgbClr val="0033CC"/>
                </a:solidFill>
                <a:cs typeface="Arial" charset="0"/>
              </a:rPr>
              <a:t>Le sondage empirique vs sondage probabiliste </a:t>
            </a:r>
            <a:endParaRPr lang="fr-FR" sz="2400" b="1" kern="0" dirty="0">
              <a:latin typeface="+mn-lt"/>
              <a:cs typeface="ＭＳ Ｐゴシック" pitchFamily="-106" charset="-128"/>
            </a:endParaRPr>
          </a:p>
          <a:p>
            <a:pPr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42875"/>
            <a:ext cx="7705725" cy="765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  </a:t>
            </a:r>
            <a:r>
              <a:rPr lang="fr-FR" sz="1600" b="1" dirty="0">
                <a:solidFill>
                  <a:srgbClr val="0033CC"/>
                </a:solidFill>
                <a:latin typeface="Arial Black" pitchFamily="34" charset="0"/>
                <a:ea typeface="ＭＳ Ｐゴシック" pitchFamily="34" charset="-128"/>
              </a:rPr>
              <a:t>INTRODUCTION GÉNÉRALE AUX TECHNIQUES D’ENQUETES</a:t>
            </a:r>
            <a:endParaRPr lang="fr-FR" sz="1600" b="1" dirty="0">
              <a:solidFill>
                <a:srgbClr val="0033CC"/>
              </a:solidFill>
              <a:latin typeface="Arial Black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125538"/>
            <a:ext cx="8472487" cy="467995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4200"/>
              </a:spcAft>
              <a:buFontTx/>
              <a:buNone/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1.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Importance d’avoir des informations fiables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4200"/>
              </a:spcAft>
              <a:buFontTx/>
              <a:buNone/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2.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 Les différents types de collecte de données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4200"/>
              </a:spcAft>
              <a:buFontTx/>
              <a:buNone/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3.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 Le sondage empirique vs sondage probabiliste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4200"/>
              </a:spcAft>
              <a:buFontTx/>
              <a:buNone/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 Les outils de collecte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4200"/>
              </a:spcAft>
              <a:buFontTx/>
              <a:buNone/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5.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 Les phases d’une enquête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</a:pPr>
            <a:endParaRPr lang="fr-FR" sz="2000" b="1" dirty="0" smtClean="0">
              <a:solidFill>
                <a:srgbClr val="33CC33"/>
              </a:solidFill>
              <a:ea typeface="ＭＳ Ｐゴシック" pitchFamily="34" charset="-128"/>
              <a:cs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Tx/>
              <a:buNone/>
            </a:pPr>
            <a:endParaRPr lang="fr-FR" sz="2400" b="1" dirty="0" smtClean="0">
              <a:solidFill>
                <a:srgbClr val="0070C0"/>
              </a:solidFill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7704138" cy="838200"/>
          </a:xfrm>
        </p:spPr>
        <p:txBody>
          <a:bodyPr/>
          <a:lstStyle/>
          <a:p>
            <a:pPr algn="l" eaLnBrk="1" hangingPunct="1">
              <a:lnSpc>
                <a:spcPts val="3000"/>
              </a:lnSpc>
              <a:spcAft>
                <a:spcPts val="4200"/>
              </a:spcAft>
            </a:pPr>
            <a:r>
              <a:rPr lang="fr-FR" sz="25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1. </a:t>
            </a:r>
            <a:r>
              <a:rPr lang="fr-FR" sz="25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Importance d’avoir des informations fiables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125538"/>
            <a:ext cx="8472487" cy="489585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000" b="1" i="1" dirty="0" smtClean="0">
                <a:ea typeface="ＭＳ Ｐゴシック" pitchFamily="34" charset="-128"/>
                <a:cs typeface="Arial" charset="0"/>
              </a:rPr>
              <a:t>Disposer d’une information fiable = = grand intérêt pour tous décideurs</a:t>
            </a:r>
            <a:endParaRPr lang="fr-FR" sz="2000" b="1" dirty="0" smtClean="0">
              <a:ea typeface="ＭＳ Ｐゴシック" pitchFamily="34" charset="-128"/>
              <a:cs typeface="Arial" charset="0"/>
            </a:endParaRP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Par exemple pour l’état: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Quel est le niveau de production agricole pour les principales cultures ?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Quelles sont les conditions de vie des ménages ruraux (pauvre -monétaire- pauvre -condition de vie-)?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Informations sur l’emploi en milieu rural (chômage, emploi, sous emploi, secteur d’activité).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On peut vouloir évaluer  l’impact des politiques agricoles déjà menées; évaluer la situation actuelle du pays; 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</a:pPr>
            <a:endParaRPr lang="fr-FR" sz="2000" b="1" dirty="0" smtClean="0">
              <a:solidFill>
                <a:srgbClr val="33CC33"/>
              </a:solidFill>
              <a:ea typeface="ＭＳ Ｐゴシック" pitchFamily="34" charset="-128"/>
              <a:cs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fr-FR" sz="2400" b="1" dirty="0" smtClean="0">
              <a:solidFill>
                <a:srgbClr val="0070C0"/>
              </a:solidFill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929563" cy="785813"/>
          </a:xfrm>
        </p:spPr>
        <p:txBody>
          <a:bodyPr/>
          <a:lstStyle/>
          <a:p>
            <a:pPr eaLnBrk="1" hangingPunct="1"/>
            <a:r>
              <a:rPr lang="fr-FR" sz="25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1. </a:t>
            </a:r>
            <a:r>
              <a:rPr lang="fr-FR" sz="25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Importance d’avoir des informations fiables</a:t>
            </a:r>
            <a:endParaRPr lang="en-US" sz="2500" b="1" dirty="0" smtClean="0">
              <a:ea typeface="ＭＳ Ｐゴシック" pitchFamily="34" charset="-128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066800"/>
            <a:ext cx="8472487" cy="4665663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fr-FR" sz="20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Par exemple pour le privé: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Enquête média.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Enquête sur un produit donné (</a:t>
            </a:r>
            <a:r>
              <a:rPr lang="fr-FR" sz="2000" b="1" dirty="0" err="1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arraw</a:t>
            </a:r>
            <a:r>
              <a:rPr lang="fr-FR" sz="20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, confiture de mangue</a:t>
            </a: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, </a:t>
            </a:r>
            <a:r>
              <a:rPr lang="fr-FR" sz="20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yoghourt de lait de vache, etc</a:t>
            </a: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.)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Évaluation des effets publicitaires.</a:t>
            </a:r>
          </a:p>
          <a:p>
            <a:pPr algn="just" eaLnBrk="1" hangingPunct="1">
              <a:lnSpc>
                <a:spcPts val="3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Etc.</a:t>
            </a:r>
          </a:p>
          <a:p>
            <a:pPr marL="0" indent="0" algn="just" eaLnBrk="1" hangingPunct="1">
              <a:lnSpc>
                <a:spcPts val="4100"/>
              </a:lnSpc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La collecte de données touche donc différents domaines: </a:t>
            </a:r>
            <a:r>
              <a:rPr lang="fr-FR" sz="2000" b="1" dirty="0">
                <a:ea typeface="ＭＳ Ｐゴシック" pitchFamily="34" charset="-128"/>
                <a:cs typeface="Arial" charset="0"/>
              </a:rPr>
              <a:t>agriculture</a:t>
            </a:r>
            <a:r>
              <a:rPr lang="fr-FR" sz="2000" b="1" dirty="0" smtClean="0">
                <a:ea typeface="ＭＳ Ｐゴシック" pitchFamily="34" charset="-128"/>
                <a:cs typeface="Arial" charset="0"/>
              </a:rPr>
              <a:t>, économique, démographique, opinion, etc. il faut choisir la bonne méthode suivant le thème qui vous intéresse.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42875"/>
            <a:ext cx="8250238" cy="785813"/>
          </a:xfrm>
        </p:spPr>
        <p:txBody>
          <a:bodyPr/>
          <a:lstStyle/>
          <a:p>
            <a:pPr algn="l" eaLnBrk="1" hangingPunct="1"/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1.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Importance d’avoir des informations fiables</a:t>
            </a:r>
            <a:endParaRPr lang="en-US" sz="2400" b="1" dirty="0" smtClean="0">
              <a:ea typeface="ＭＳ Ｐゴシック" pitchFamily="34" charset="-128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066800"/>
            <a:ext cx="8472487" cy="3657600"/>
          </a:xfrm>
        </p:spPr>
        <p:txBody>
          <a:bodyPr/>
          <a:lstStyle/>
          <a:p>
            <a:pPr algn="just" eaLnBrk="1" hangingPunct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</a:rPr>
              <a:t>C’est après les années 1950, que nos pays ont commencé à réaliser des grandes opérations de collecte.</a:t>
            </a:r>
          </a:p>
          <a:p>
            <a:pPr algn="just" eaLnBrk="1" hangingPunct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000" b="1" dirty="0" smtClean="0">
                <a:ea typeface="ＭＳ Ｐゴシック" pitchFamily="34" charset="-128"/>
              </a:rPr>
              <a:t>La plupart des grandes opérations de collecte sont encore subventionnées.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42875"/>
            <a:ext cx="7705725" cy="765175"/>
          </a:xfrm>
        </p:spPr>
        <p:txBody>
          <a:bodyPr/>
          <a:lstStyle/>
          <a:p>
            <a:pPr algn="l" eaLnBrk="1" hangingPunct="1">
              <a:lnSpc>
                <a:spcPts val="3000"/>
              </a:lnSpc>
              <a:spcAft>
                <a:spcPts val="4200"/>
              </a:spcAft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2.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différents types de collecte de données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066800"/>
            <a:ext cx="8472487" cy="5026025"/>
          </a:xfrm>
        </p:spPr>
        <p:txBody>
          <a:bodyPr/>
          <a:lstStyle/>
          <a:p>
            <a:pPr marL="95250" indent="-95250" algn="just" eaLnBrk="1" hangingPunct="1">
              <a:lnSpc>
                <a:spcPts val="31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fr-FR" sz="2400" b="1" dirty="0" smtClean="0"/>
              <a:t>Pour collecter l’information, on a environ trois situations possibles: </a:t>
            </a:r>
            <a:r>
              <a:rPr lang="fr-FR" sz="2400" b="1" dirty="0" smtClean="0">
                <a:solidFill>
                  <a:srgbClr val="FF0000"/>
                </a:solidFill>
              </a:rPr>
              <a:t>Un recensement;  une enquête par sondage ; les données secondaires (comme les données administratives) </a:t>
            </a:r>
            <a:r>
              <a:rPr lang="fr-FR" sz="2400" b="1" dirty="0" smtClean="0"/>
              <a:t>.</a:t>
            </a:r>
          </a:p>
          <a:p>
            <a:pPr marL="95250" indent="-95250" algn="just" ea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FontTx/>
              <a:buAutoNum type="alphaLcPeriod"/>
              <a:defRPr/>
            </a:pPr>
            <a:r>
              <a:rPr lang="fr-FR" sz="2400" b="1" dirty="0" smtClean="0">
                <a:solidFill>
                  <a:srgbClr val="0033CC"/>
                </a:solidFill>
              </a:rPr>
              <a:t> Le recensement</a:t>
            </a:r>
            <a:r>
              <a:rPr lang="fr-FR" sz="2400" b="1" dirty="0" smtClean="0"/>
              <a:t>: </a:t>
            </a:r>
          </a:p>
          <a:p>
            <a:pPr marL="609600" indent="-609600" algn="just" eaLnBrk="1" hangingPunct="1">
              <a:lnSpc>
                <a:spcPts val="31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fr-FR" sz="2400" b="1" dirty="0" smtClean="0"/>
              <a:t>observer toute la population </a:t>
            </a:r>
            <a:r>
              <a:rPr lang="fr-FR" sz="2400" b="1" dirty="0" smtClean="0">
                <a:solidFill>
                  <a:srgbClr val="FF3300"/>
                </a:solidFill>
              </a:rPr>
              <a:t>statistique</a:t>
            </a:r>
            <a:r>
              <a:rPr lang="fr-FR" sz="2400" b="1" dirty="0" smtClean="0"/>
              <a:t>.</a:t>
            </a:r>
          </a:p>
          <a:p>
            <a:pPr marL="609600" indent="-609600" algn="just" ea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fr-FR" sz="2400" b="1" dirty="0" smtClean="0"/>
              <a:t>b</a:t>
            </a:r>
            <a:r>
              <a:rPr lang="fr-FR" sz="2400" b="1" dirty="0" smtClean="0">
                <a:solidFill>
                  <a:srgbClr val="0033CC"/>
                </a:solidFill>
              </a:rPr>
              <a:t>. L’enquête par Sondage</a:t>
            </a:r>
            <a:r>
              <a:rPr lang="fr-FR" sz="2400" b="1" dirty="0" smtClean="0"/>
              <a:t>: </a:t>
            </a:r>
          </a:p>
          <a:p>
            <a:pPr marL="609600" indent="-609600" algn="just" eaLnBrk="1" hangingPunct="1">
              <a:lnSpc>
                <a:spcPts val="31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fr-FR" sz="2400" b="1" dirty="0" smtClean="0"/>
              <a:t>observer juste une partie de  la population </a:t>
            </a:r>
            <a:r>
              <a:rPr lang="fr-FR" sz="2400" b="1" dirty="0" smtClean="0">
                <a:solidFill>
                  <a:srgbClr val="FF3300"/>
                </a:solidFill>
              </a:rPr>
              <a:t>statistique</a:t>
            </a:r>
            <a:r>
              <a:rPr lang="fr-FR" sz="2400" b="1" dirty="0" smtClean="0"/>
              <a:t>.</a:t>
            </a:r>
          </a:p>
          <a:p>
            <a:pPr marL="0" indent="0" algn="just" eaLnBrk="1" hangingPunct="1">
              <a:lnSpc>
                <a:spcPts val="31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fr-FR" sz="2400" b="1" dirty="0" smtClean="0"/>
              <a:t>Dans la plupart des temps l’enquête par sondage est préférée au recensement et cela pour différentes raisons.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42875"/>
            <a:ext cx="8321675" cy="693738"/>
          </a:xfrm>
        </p:spPr>
        <p:txBody>
          <a:bodyPr/>
          <a:lstStyle/>
          <a:p>
            <a:pPr algn="l" eaLnBrk="1" hangingPunct="1"/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2.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différents types de collecte de données</a:t>
            </a:r>
            <a:endParaRPr lang="en-US" sz="2400" b="1" dirty="0" smtClean="0">
              <a:ea typeface="ＭＳ Ｐゴシック" pitchFamily="34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981075"/>
            <a:ext cx="8472487" cy="482441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000" b="1" dirty="0" smtClean="0">
                <a:latin typeface="+mj-lt"/>
              </a:rPr>
              <a:t>R1. Le coût (financier et humain)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000" b="1" dirty="0" smtClean="0">
                <a:latin typeface="+mj-lt"/>
              </a:rPr>
              <a:t>R2. Le temps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000" b="1" dirty="0" smtClean="0">
                <a:latin typeface="+mj-lt"/>
              </a:rPr>
              <a:t>R3. En cas de destruction des unités observées, par exemple tests des ampoules</a:t>
            </a:r>
            <a:endParaRPr lang="fr-FR" sz="2000" b="1" dirty="0" smtClean="0">
              <a:solidFill>
                <a:srgbClr val="FF0000"/>
              </a:solidFill>
              <a:latin typeface="+mj-lt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+mj-lt"/>
              </a:rPr>
              <a:t>Dans certains cas le recensement est obligatoire.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000" b="1" dirty="0" smtClean="0">
                <a:latin typeface="+mj-lt"/>
              </a:rPr>
              <a:t>O1. Le </a:t>
            </a:r>
            <a:r>
              <a:rPr lang="fr-FR" sz="2000" b="1" dirty="0" err="1" smtClean="0">
                <a:latin typeface="+mj-lt"/>
              </a:rPr>
              <a:t>RGPH</a:t>
            </a:r>
            <a:r>
              <a:rPr lang="fr-FR" sz="2000" b="1" dirty="0" smtClean="0">
                <a:latin typeface="+mj-lt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000" b="1" dirty="0" smtClean="0">
                <a:latin typeface="+mj-lt"/>
              </a:rPr>
              <a:t>O2. Les élections présidentielles.</a:t>
            </a:r>
            <a:r>
              <a:rPr lang="fr-FR" sz="2000" b="1" dirty="0">
                <a:latin typeface="+mj-lt"/>
              </a:rPr>
              <a:t/>
            </a:r>
            <a:br>
              <a:rPr lang="fr-FR" sz="2000" b="1" dirty="0">
                <a:latin typeface="+mj-lt"/>
              </a:rPr>
            </a:br>
            <a:r>
              <a:rPr lang="fr-FR" sz="2000" b="1" dirty="0" smtClean="0">
                <a:latin typeface="+mj-lt"/>
              </a:rPr>
              <a:t>O3. Le 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929563" cy="785813"/>
          </a:xfrm>
        </p:spPr>
        <p:txBody>
          <a:bodyPr/>
          <a:lstStyle/>
          <a:p>
            <a:pPr algn="l" eaLnBrk="1" hangingPunct="1"/>
            <a:r>
              <a:rPr lang="fr-FR" sz="25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2. </a:t>
            </a:r>
            <a:r>
              <a:rPr lang="fr-FR" sz="25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5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différents types de collecte de données</a:t>
            </a:r>
            <a:endParaRPr lang="en-US" sz="2500" b="1" dirty="0" smtClean="0">
              <a:ea typeface="ＭＳ Ｐゴシック" pitchFamily="34" charset="-128"/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066800"/>
            <a:ext cx="8472487" cy="4378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fr-FR" sz="2000" b="1" dirty="0" smtClean="0">
                <a:ea typeface="ＭＳ Ｐゴシック" pitchFamily="34" charset="-128"/>
              </a:rPr>
              <a:t>c. </a:t>
            </a:r>
            <a:r>
              <a:rPr lang="fr-FR" sz="2000" b="1" dirty="0" smtClean="0">
                <a:solidFill>
                  <a:srgbClr val="0033CC"/>
                </a:solidFill>
                <a:ea typeface="ＭＳ Ｐゴシック" pitchFamily="34" charset="-128"/>
              </a:rPr>
              <a:t>Les autres sources de données</a:t>
            </a:r>
          </a:p>
          <a:p>
            <a:pPr marL="0" indent="0" algn="just" eaLnBrk="1" hangingPunct="1">
              <a:lnSpc>
                <a:spcPts val="35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fr-FR" sz="2400" b="1" dirty="0" smtClean="0">
                <a:ea typeface="ＭＳ Ｐゴシック" pitchFamily="34" charset="-128"/>
              </a:rPr>
              <a:t>Il s’agit de toutes les données sauf celles citées précédemment, par exemple les données administratives</a:t>
            </a:r>
          </a:p>
          <a:p>
            <a:pPr marL="0" indent="0" algn="just" eaLnBrk="1" hangingPunct="1">
              <a:lnSpc>
                <a:spcPts val="35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fr-FR" sz="2400" b="1" dirty="0" smtClean="0">
                <a:ea typeface="ＭＳ Ｐゴシック" pitchFamily="34" charset="-128"/>
              </a:rPr>
              <a:t>Dans le traitement de ces données, il faut tenir compte des définitions adoptées par les administrations: par exemple </a:t>
            </a: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produits importés </a:t>
            </a:r>
            <a:r>
              <a:rPr lang="fr-FR" sz="2400" b="1" dirty="0" smtClean="0">
                <a:ea typeface="ＭＳ Ｐゴシック" pitchFamily="34" charset="-128"/>
              </a:rPr>
              <a:t>ou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</a:rPr>
              <a:t>semi importés</a:t>
            </a:r>
            <a:r>
              <a:rPr lang="fr-FR" sz="2400" b="1" dirty="0" smtClean="0">
                <a:ea typeface="ＭＳ Ｐゴシック" pitchFamily="34" charset="-128"/>
              </a:rPr>
              <a:t>.</a:t>
            </a:r>
            <a:endParaRPr lang="fr-FR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929563" cy="785813"/>
          </a:xfrm>
        </p:spPr>
        <p:txBody>
          <a:bodyPr/>
          <a:lstStyle/>
          <a:p>
            <a:pPr algn="l" eaLnBrk="1" hangingPunct="1">
              <a:lnSpc>
                <a:spcPts val="3000"/>
              </a:lnSpc>
              <a:spcAft>
                <a:spcPts val="4200"/>
              </a:spcAft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3.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 sondage empirique vs sondage probabiliste 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908050"/>
            <a:ext cx="8472487" cy="5113338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</a:rPr>
              <a:t>a. Les méthodes probabilistes</a:t>
            </a:r>
            <a:r>
              <a:rPr lang="fr-FR" sz="2800" dirty="0" smtClean="0">
                <a:ea typeface="ＭＳ Ｐゴシック" pitchFamily="34" charset="-128"/>
              </a:rPr>
              <a:t>:</a:t>
            </a:r>
          </a:p>
          <a:p>
            <a:pPr marL="273050" indent="-273050"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fr-FR" sz="2000" b="1" dirty="0" smtClean="0">
                <a:ea typeface="ＭＳ Ｐゴシック" pitchFamily="34" charset="-128"/>
              </a:rPr>
              <a:t>On doit avoir la liste de tous les individus de la population (c’est la base de sondage).</a:t>
            </a:r>
          </a:p>
          <a:p>
            <a:pPr marL="273050" indent="-273050"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fr-FR" sz="2000" b="1" dirty="0" smtClean="0">
                <a:ea typeface="ＭＳ Ｐゴシック" pitchFamily="34" charset="-128"/>
              </a:rPr>
              <a:t>La base de sondage est la liste exhaustive  des individus concernés (la population). </a:t>
            </a:r>
          </a:p>
          <a:p>
            <a:pPr marL="273050" indent="-273050"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fr-FR" sz="2000" b="1" dirty="0" smtClean="0">
                <a:ea typeface="ＭＳ Ｐゴシック" pitchFamily="34" charset="-128"/>
              </a:rPr>
              <a:t>Il faut mettre cette base de sondage à jour. </a:t>
            </a:r>
            <a:r>
              <a:rPr lang="fr-FR" sz="2000" b="1" dirty="0" smtClean="0">
                <a:solidFill>
                  <a:srgbClr val="FF0000"/>
                </a:solidFill>
                <a:ea typeface="ＭＳ Ｐゴシック" pitchFamily="34" charset="-128"/>
              </a:rPr>
              <a:t>Si on travaille par exemple sur les ménages agricoles, il faut être sûr qu’on a l’ensemble des ménages agricoles dans notre base de sondage</a:t>
            </a:r>
            <a:r>
              <a:rPr lang="fr-FR" sz="2000" b="1" dirty="0" smtClean="0">
                <a:ea typeface="ＭＳ Ｐゴシック" pitchFamily="34" charset="-128"/>
              </a:rPr>
              <a:t>.</a:t>
            </a:r>
          </a:p>
          <a:p>
            <a:pPr marL="273050" indent="-273050" algn="just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fr-FR" sz="2000" b="1" dirty="0" smtClean="0">
                <a:ea typeface="ＭＳ Ｐゴシック" pitchFamily="34" charset="-128"/>
              </a:rPr>
              <a:t>L’échantillon est tiré à partir de la base de sondage.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INDO SIDIKI, STATISTICIEN  ÉCONOMIS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19189</TotalTime>
  <Words>964</Words>
  <Application>Microsoft Office PowerPoint</Application>
  <PresentationFormat>Affichage à l'écran (4:3)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Arial Black</vt:lpstr>
      <vt:lpstr>Cambria</vt:lpstr>
      <vt:lpstr>GUINDO SIDIKI, STATISTICIEN  ÉCONOMISTE</vt:lpstr>
      <vt:lpstr>Présentation PowerPoint</vt:lpstr>
      <vt:lpstr>  INTRODUCTION GÉNÉRALE AUX TECHNIQUES D’ENQUETES</vt:lpstr>
      <vt:lpstr>1. Importance d’avoir des informations fiables</vt:lpstr>
      <vt:lpstr>1. Importance d’avoir des informations fiables</vt:lpstr>
      <vt:lpstr>1. Importance d’avoir des informations fiables</vt:lpstr>
      <vt:lpstr>2.  Les différents types de collecte de données</vt:lpstr>
      <vt:lpstr>2.  Les différents types de collecte de données</vt:lpstr>
      <vt:lpstr>2.  Les différents types de collecte de données</vt:lpstr>
      <vt:lpstr>3.  Le sondage empirique vs sondage probabiliste </vt:lpstr>
      <vt:lpstr>3.  Le sondage empirique vs sondage probabiliste </vt:lpstr>
      <vt:lpstr>3.  Le sondage empirique vs sondage probabiliste </vt:lpstr>
      <vt:lpstr>3.  Le sondage empirique vs sondage probabiliste </vt:lpstr>
      <vt:lpstr>3.  Le sondage empirique vs sondage probabiliste </vt:lpstr>
      <vt:lpstr>Présentation PowerPoint</vt:lpstr>
      <vt:lpstr>Présentation PowerPoint</vt:lpstr>
    </vt:vector>
  </TitlesOfParts>
  <Company>ORB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PRATIQUE DES ENQUÊTES</dc:title>
  <dc:creator>SEGNIAGBETO</dc:creator>
  <cp:lastModifiedBy>user</cp:lastModifiedBy>
  <cp:revision>906</cp:revision>
  <cp:lastPrinted>2010-10-20T19:08:06Z</cp:lastPrinted>
  <dcterms:created xsi:type="dcterms:W3CDTF">2010-10-22T16:39:49Z</dcterms:created>
  <dcterms:modified xsi:type="dcterms:W3CDTF">2021-06-29T07:48:47Z</dcterms:modified>
</cp:coreProperties>
</file>