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319" r:id="rId3"/>
    <p:sldId id="291" r:id="rId4"/>
    <p:sldId id="292" r:id="rId5"/>
    <p:sldId id="360" r:id="rId6"/>
    <p:sldId id="361" r:id="rId7"/>
    <p:sldId id="339" r:id="rId8"/>
    <p:sldId id="365" r:id="rId9"/>
    <p:sldId id="366" r:id="rId10"/>
    <p:sldId id="364" r:id="rId11"/>
    <p:sldId id="362" r:id="rId12"/>
    <p:sldId id="363" r:id="rId13"/>
    <p:sldId id="31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ubacar HEMA" initials="AH" lastIdx="1" clrIdx="0">
    <p:extLst>
      <p:ext uri="{19B8F6BF-5375-455C-9EA6-DF929625EA0E}">
        <p15:presenceInfo xmlns:p15="http://schemas.microsoft.com/office/powerpoint/2012/main" userId="1fd4e767f8b4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6" autoAdjust="0"/>
    <p:restoredTop sz="85911" autoAdjust="0"/>
  </p:normalViewPr>
  <p:slideViewPr>
    <p:cSldViewPr snapToGrid="0">
      <p:cViewPr varScale="1">
        <p:scale>
          <a:sx n="44" d="100"/>
          <a:sy n="44" d="100"/>
        </p:scale>
        <p:origin x="4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0A0-6BBE-4DBE-B061-D31F9ACB94AF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7FF-2AC1-489B-AB72-B2CEC4644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 M. le</a:t>
            </a:r>
            <a:r>
              <a:rPr lang="fr-FR" baseline="0" dirty="0"/>
              <a:t> président du jury, Bonjour M les membres du jury. Je vous remercie de me donner l’opportunité de vous présenter mon travail dont le thème est…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7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8610-05C6-4B1C-A474-4A00F6C9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FA379-69C0-4F1F-8A86-25323C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1558-7041-4A92-8053-1E79E2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56908-1739-4D14-8FD1-E08E68A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1784C-7404-4287-9541-EA4CD33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8DE7-0078-44A1-8E10-51C1650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D9C04-D8B6-4C49-96CF-F390BB3E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30E82-2EA3-4E02-AD6C-62465E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28EEA-B191-4A67-BD73-606A74F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F1FDC-DD71-4D0B-B990-F73A80E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8576F3-9802-4550-9758-BD9BAE80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427F9-66AE-4E72-A163-A56D7E72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B78DE-01E7-4339-9108-751FAE5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B79DF-D77A-44F4-9999-93838CC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86C9-6884-4A03-AC38-C4C39B4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344E-148E-4476-A628-DF1274E1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234A1-43DC-440A-8E62-2EC60E6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3760F-D724-43DF-AD30-BFCAE63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DD3BA-6B06-4693-9214-06A91FE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2684C-033D-4FE6-8558-EEC3B54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FB98E-8850-494D-97C6-AD212A8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648FD-1039-4ED4-822A-A2BE28F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ED4E9-7CDC-4F61-BAC3-3A7BF21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B3EC6-09AA-40AE-910C-0B0F096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C02C7-45EA-4D05-B05C-4C2101CA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8207-8DE6-47DA-92CF-4E24B5A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85CC-BE32-49DD-ABA6-A6A9780ED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1D8C3A-BA6D-4BDC-82A7-73DA8FC6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3CD34-EE38-416B-B04B-69499953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F130F-C81A-4823-B2FF-5F95011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8F180-EF74-4A86-A165-0574090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A1F2E-2081-4363-AA24-F655A7F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74437-9D1D-4C3A-98E3-A6BE2C9E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9C75AE-2249-46CB-9609-46E64126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ECD74A-763E-4391-A37C-4E3E07A7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9A38F8-0DC7-415D-9BA4-79899B99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AB84C-0C11-4521-9BC4-19D2FCF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FFBB5-17B6-40DD-9685-6D5569E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7884C-EE3A-4D4F-A3E9-5C83322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6331-AC8A-4B85-AE8B-B4B8DAF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61F0-8CF8-452B-8960-1427805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8B5FCF-A6BE-4629-A583-7AABDFE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1E4D2-C6F2-4C19-A15E-DE6B5BE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9F8555-E479-4F3B-8B31-0AEE052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76C5E-CB7C-4DD3-98F7-7FF0D89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6899A-8438-4FA7-AAB8-F6AEF9D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2AB46-B48D-4962-83BC-ECECB14E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32A2D-1982-426E-ACD7-4EF99DD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3B2BF-2DE3-401E-B8B5-D7C2230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C0F3-AC8F-4896-9C09-8978122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84E3-815B-43D0-98CF-0D2255A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5E6AB-6FD9-42D3-856B-7193A78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4D90-CC85-4051-A2CE-D1E1B24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4A95B9-8C9A-4C3A-A161-7F6B8467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D0882E-FB17-4F63-9881-4EC68301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E52DC-7624-4284-938D-5975AE0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B806B-BF42-48CC-A6A3-A66FFC0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AD07D-06BB-4E62-AB29-3507E22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B8CAE9">
                <a:alpha val="0"/>
              </a:srgbClr>
            </a:gs>
            <a:gs pos="0">
              <a:srgbClr val="DAE3F3"/>
            </a:gs>
            <a:gs pos="100000">
              <a:srgbClr val="8DA9DB">
                <a:alpha val="50000"/>
                <a:lumMod val="50000"/>
                <a:lumOff val="50000"/>
              </a:srgbClr>
            </a:gs>
            <a:gs pos="16000">
              <a:schemeClr val="bg1">
                <a:alpha val="10000"/>
                <a:lumMod val="50000"/>
                <a:lumOff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A5B36-8914-4E53-9295-FD52F7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05102-56DE-41B8-8DBC-3A12A602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D4B95-1A1D-4013-AF59-180A1E81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1DDC-4961-4DFF-8961-DF0A67287833}" type="datetimeFigureOut">
              <a:rPr lang="fr-FR" smtClean="0"/>
              <a:t>27/06/2021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BD4CC-BD6D-40A8-AD95-559DB999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2C98-0244-4CCD-8495-78E50C44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BF3F6460-F4B3-41EB-8BE0-256DBA6A3284}"/>
              </a:ext>
            </a:extLst>
          </p:cNvPr>
          <p:cNvSpPr txBox="1"/>
          <p:nvPr/>
        </p:nvSpPr>
        <p:spPr>
          <a:xfrm>
            <a:off x="298637" y="923835"/>
            <a:ext cx="379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MINISTERE DE L’ECONOMIE DES FINANCES ET DU PLAN</a:t>
            </a:r>
          </a:p>
          <a:p>
            <a:pPr algn="ctr"/>
            <a:r>
              <a:rPr lang="fr-FR" sz="1200" dirty="0"/>
              <a:t>Agence Nationale de la Statistique et de la Démographie</a:t>
            </a:r>
            <a:endParaRPr lang="fr-SN" sz="1200" dirty="0"/>
          </a:p>
          <a:p>
            <a:pPr algn="ctr"/>
            <a:endParaRPr lang="fr-SN" sz="12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CEC0B58-7A0C-4D56-AE37-7A91973B6CE2}"/>
              </a:ext>
            </a:extLst>
          </p:cNvPr>
          <p:cNvSpPr txBox="1"/>
          <p:nvPr/>
        </p:nvSpPr>
        <p:spPr>
          <a:xfrm>
            <a:off x="2095024" y="2606073"/>
            <a:ext cx="80425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École Nationale de la Statistique et de l’Analyse Économique </a:t>
            </a:r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(ENSAE)</a:t>
            </a:r>
            <a:endParaRPr lang="fr-S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433A72-55D8-4F99-8682-978768D54E5F}"/>
              </a:ext>
            </a:extLst>
          </p:cNvPr>
          <p:cNvSpPr/>
          <p:nvPr/>
        </p:nvSpPr>
        <p:spPr>
          <a:xfrm>
            <a:off x="781665" y="5419593"/>
            <a:ext cx="3799840" cy="86944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b="1" u="sng" dirty="0">
                <a:solidFill>
                  <a:schemeClr val="tx1"/>
                </a:solidFill>
              </a:rPr>
              <a:t>Maitre de stage</a:t>
            </a:r>
            <a:r>
              <a:rPr lang="fr-SN" b="1" dirty="0">
                <a:solidFill>
                  <a:schemeClr val="tx1"/>
                </a:solidFill>
              </a:rPr>
              <a:t> : </a:t>
            </a:r>
          </a:p>
          <a:p>
            <a:pPr algn="ctr"/>
            <a:r>
              <a:rPr lang="fr-SN" b="1" dirty="0" smtClean="0">
                <a:solidFill>
                  <a:schemeClr val="accent1"/>
                </a:solidFill>
              </a:rPr>
              <a:t>Dr Louise LEROUX,</a:t>
            </a:r>
            <a:endParaRPr lang="fr-SN" b="1" dirty="0">
              <a:solidFill>
                <a:schemeClr val="accent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Chercheur en Biologie de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l’Evolution et en écologie, CIRAD</a:t>
            </a:r>
            <a:endParaRPr lang="fr-SN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655529-F5E5-4745-B4CA-A07E15C696E7}"/>
              </a:ext>
            </a:extLst>
          </p:cNvPr>
          <p:cNvSpPr/>
          <p:nvPr/>
        </p:nvSpPr>
        <p:spPr>
          <a:xfrm>
            <a:off x="7529351" y="5459752"/>
            <a:ext cx="3799840" cy="86944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SN" b="1" u="sng" dirty="0">
                <a:solidFill>
                  <a:schemeClr val="tx1"/>
                </a:solidFill>
              </a:rPr>
              <a:t>Encadreur</a:t>
            </a:r>
            <a:r>
              <a:rPr lang="fr-SN" b="1" dirty="0">
                <a:solidFill>
                  <a:schemeClr val="tx1"/>
                </a:solidFill>
              </a:rPr>
              <a:t> : </a:t>
            </a:r>
          </a:p>
          <a:p>
            <a:pPr algn="ctr"/>
            <a:r>
              <a:rPr lang="fr-SN" b="1" dirty="0" smtClean="0">
                <a:solidFill>
                  <a:schemeClr val="accent1"/>
                </a:solidFill>
              </a:rPr>
              <a:t>Dr </a:t>
            </a:r>
            <a:r>
              <a:rPr lang="fr-SN" b="1" dirty="0">
                <a:solidFill>
                  <a:schemeClr val="accent1"/>
                </a:solidFill>
              </a:rPr>
              <a:t>Souleymane </a:t>
            </a:r>
            <a:r>
              <a:rPr lang="fr-SN" b="1" dirty="0" smtClean="0">
                <a:solidFill>
                  <a:schemeClr val="accent1"/>
                </a:solidFill>
              </a:rPr>
              <a:t>DIAKITE,</a:t>
            </a:r>
            <a:endParaRPr lang="fr-SN" b="1" dirty="0">
              <a:solidFill>
                <a:schemeClr val="accent1"/>
              </a:solidFill>
            </a:endParaRPr>
          </a:p>
          <a:p>
            <a:pPr algn="ctr"/>
            <a:r>
              <a:rPr lang="fr-SN" dirty="0">
                <a:solidFill>
                  <a:schemeClr val="tx1"/>
                </a:solidFill>
              </a:rPr>
              <a:t>ISE, ENSEIGNANT A L’ENSAE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EFD72AE-68F3-4E1C-89A0-B9B56B8FC630}"/>
              </a:ext>
            </a:extLst>
          </p:cNvPr>
          <p:cNvSpPr txBox="1"/>
          <p:nvPr/>
        </p:nvSpPr>
        <p:spPr>
          <a:xfrm>
            <a:off x="4993640" y="6289040"/>
            <a:ext cx="2204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 2020</a:t>
            </a:r>
            <a:endParaRPr lang="fr-S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DF19487-1980-4A82-A922-E753D450BEEB}"/>
              </a:ext>
            </a:extLst>
          </p:cNvPr>
          <p:cNvCxnSpPr>
            <a:cxnSpLocks/>
          </p:cNvCxnSpPr>
          <p:nvPr/>
        </p:nvCxnSpPr>
        <p:spPr>
          <a:xfrm>
            <a:off x="1477451" y="3105835"/>
            <a:ext cx="919899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0EF7426-1E4B-4AFC-98E8-E597E67D7E41}"/>
              </a:ext>
            </a:extLst>
          </p:cNvPr>
          <p:cNvCxnSpPr>
            <a:cxnSpLocks/>
          </p:cNvCxnSpPr>
          <p:nvPr/>
        </p:nvCxnSpPr>
        <p:spPr>
          <a:xfrm>
            <a:off x="1473200" y="4557709"/>
            <a:ext cx="9286240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4D0284C-1851-485F-AFBA-BED276CA7774}"/>
              </a:ext>
            </a:extLst>
          </p:cNvPr>
          <p:cNvSpPr/>
          <p:nvPr/>
        </p:nvSpPr>
        <p:spPr>
          <a:xfrm>
            <a:off x="1656080" y="3442903"/>
            <a:ext cx="9286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/>
              <a:t>                 Prise </a:t>
            </a:r>
            <a:r>
              <a:rPr lang="fr-FR" sz="2800" b="1" dirty="0" smtClean="0"/>
              <a:t>en main du logiciel Excel</a:t>
            </a:r>
            <a:endParaRPr lang="fr-SN" sz="4400" dirty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F7ECBB35-2830-48C4-9702-16511CE5E1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78" y="1431067"/>
            <a:ext cx="1472491" cy="91718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2F3BED0D-8D54-4F84-B481-A6A5EC76E55E}"/>
              </a:ext>
            </a:extLst>
          </p:cNvPr>
          <p:cNvSpPr txBox="1"/>
          <p:nvPr/>
        </p:nvSpPr>
        <p:spPr>
          <a:xfrm>
            <a:off x="8171447" y="1001139"/>
            <a:ext cx="465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Centre de Coopération Internationale en Recherche</a:t>
            </a:r>
          </a:p>
          <a:p>
            <a:pPr algn="ctr"/>
            <a:r>
              <a:rPr lang="fr-FR" sz="1200" dirty="0"/>
              <a:t>Agronomique pour le Développement</a:t>
            </a:r>
            <a:endParaRPr lang="fr-SN" sz="12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25915DC-3A57-41C1-8A4A-CD8B9F9F91D5}"/>
              </a:ext>
            </a:extLst>
          </p:cNvPr>
          <p:cNvSpPr txBox="1"/>
          <p:nvPr/>
        </p:nvSpPr>
        <p:spPr>
          <a:xfrm>
            <a:off x="3926478" y="4526900"/>
            <a:ext cx="3958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Présentée par:</a:t>
            </a:r>
          </a:p>
          <a:p>
            <a:pPr algn="ctr"/>
            <a:r>
              <a:rPr lang="fr-FR" sz="1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Aboubacar HEMA,</a:t>
            </a:r>
            <a:endParaRPr lang="fr-FR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Elève Ingénieur des Travaux Statistiques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B1E324DB-9FB7-411C-9022-0DFED3BA8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333" y="1456096"/>
            <a:ext cx="1305488" cy="705656"/>
          </a:xfrm>
          <a:prstGeom prst="rect">
            <a:avLst/>
          </a:prstGeom>
        </p:spPr>
      </p:pic>
      <p:pic>
        <p:nvPicPr>
          <p:cNvPr id="53" name="Picture 5">
            <a:extLst>
              <a:ext uri="{FF2B5EF4-FFF2-40B4-BE49-F238E27FC236}">
                <a16:creationId xmlns:a16="http://schemas.microsoft.com/office/drawing/2014/main" id="{BFC88C85-5606-4CEA-9CF4-3DEC205393B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77" y="99006"/>
            <a:ext cx="822132" cy="77409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25DCC90-8577-4268-AD5F-DF1C4B025165}"/>
              </a:ext>
            </a:extLst>
          </p:cNvPr>
          <p:cNvSpPr/>
          <p:nvPr/>
        </p:nvSpPr>
        <p:spPr>
          <a:xfrm>
            <a:off x="4868645" y="873464"/>
            <a:ext cx="322487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République du Sénégal</a:t>
            </a:r>
            <a:endParaRPr lang="fr-FR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9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peuple-Un but-Une foi</a:t>
            </a:r>
            <a:endParaRPr lang="fr-FR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Fonctions statistiques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4433" y="1710776"/>
            <a:ext cx="171707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et MIN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172441"/>
            <a:ext cx="113521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Ces fonctions permettent de renvoyer le maximum et le minimum d’une liste de nombre.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598" y="2923118"/>
            <a:ext cx="7395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MOYENNE : Elle renvoie la moyenne d’une liste de valeurs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598" y="3673795"/>
            <a:ext cx="116871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MOYENNE.SI : Elle combine la fonction MOYENNE et la fonction  SI pour donner la moyenne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d’une série de valeurs qui respectent une condition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1598" y="4757378"/>
            <a:ext cx="91026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MEDIANE : Elle permet de renvoyer la médiane d’une série de nombre.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médiane est le centre de cette série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7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Fonctions statistiques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307" y="1449650"/>
            <a:ext cx="88099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ECARTYPE : Elle permet de renvoyer l’écart type d’une série de valeur.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307" y="3304463"/>
            <a:ext cx="9612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FREQUENCE : Elle permet de renvoyer la répartition des valeurs d’une série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dans des intervalles définis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9097" y="4757378"/>
            <a:ext cx="80277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 : Elle permet de renvoyer le nombre de cellules d’une plage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qui comporte un nombre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866" y="2266375"/>
            <a:ext cx="85488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L’écart type mesure la dispersion des valeurs autour de la moyenne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241" y="5630218"/>
            <a:ext cx="79589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NB.SI : Elle permet de compter les cellules selon une condition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3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Fonctions statistiques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5439" y="1449650"/>
            <a:ext cx="26677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SOMME, SOMME.SI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4307" y="3304463"/>
            <a:ext cx="9612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FREQUENCE : Elle permet de renvoyer la répartition des valeurs d’une série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dans des intervalles définis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9097" y="4757378"/>
            <a:ext cx="80277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 : Elle permet de renvoyer le nombre de cellules d’une plage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qui comporte un nombre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4346" y="2266375"/>
            <a:ext cx="1000735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ALEA.ENTRE.BORNES : Elle permet de renvoyer un nombre entier aléatoire qui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 situé entre deux bornes spécifiées par l’utilisateur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9241" y="5630218"/>
            <a:ext cx="79589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NB.SI : Elle permet de compter les cellules selon une condition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78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234778" y="1828804"/>
            <a:ext cx="11728622" cy="21236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400" dirty="0"/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Merci pour votre attention !</a:t>
            </a:r>
          </a:p>
          <a:p>
            <a:pPr algn="ctr"/>
            <a:endParaRPr lang="fr-FR" sz="44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B0D6A19-00B4-479C-A250-CE50D3FEE044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1339F96-F5E8-4590-85C7-AA9285DFAC8C}"/>
              </a:ext>
            </a:extLst>
          </p:cNvPr>
          <p:cNvSpPr txBox="1"/>
          <p:nvPr/>
        </p:nvSpPr>
        <p:spPr>
          <a:xfrm>
            <a:off x="4490446" y="39524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Formules et Fonctions</a:t>
            </a:r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PLAN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403A3FC-8793-4AB6-AE4D-884281FE7C37}"/>
              </a:ext>
            </a:extLst>
          </p:cNvPr>
          <p:cNvGrpSpPr/>
          <p:nvPr/>
        </p:nvGrpSpPr>
        <p:grpSpPr>
          <a:xfrm>
            <a:off x="711987" y="2206429"/>
            <a:ext cx="3448496" cy="3510112"/>
            <a:chOff x="179106" y="1504339"/>
            <a:chExt cx="3802959" cy="4689981"/>
          </a:xfrm>
        </p:grpSpPr>
        <p:sp>
          <p:nvSpPr>
            <p:cNvPr id="2" name="Cercle : creux 1">
              <a:extLst>
                <a:ext uri="{FF2B5EF4-FFF2-40B4-BE49-F238E27FC236}">
                  <a16:creationId xmlns:a16="http://schemas.microsoft.com/office/drawing/2014/main" id="{B9075E7D-7ED5-47F4-B43A-1C128A52BF42}"/>
                </a:ext>
              </a:extLst>
            </p:cNvPr>
            <p:cNvSpPr/>
            <p:nvPr/>
          </p:nvSpPr>
          <p:spPr>
            <a:xfrm>
              <a:off x="179106" y="1504339"/>
              <a:ext cx="3802959" cy="4689981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7" name="Cercle : creux 6">
              <a:extLst>
                <a:ext uri="{FF2B5EF4-FFF2-40B4-BE49-F238E27FC236}">
                  <a16:creationId xmlns:a16="http://schemas.microsoft.com/office/drawing/2014/main" id="{C72D10B0-EE1C-4DA1-AD3E-E3D5B6BF0312}"/>
                </a:ext>
              </a:extLst>
            </p:cNvPr>
            <p:cNvSpPr/>
            <p:nvPr/>
          </p:nvSpPr>
          <p:spPr>
            <a:xfrm>
              <a:off x="398207" y="2050578"/>
              <a:ext cx="3032375" cy="3558355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Cercle : creux 7">
              <a:extLst>
                <a:ext uri="{FF2B5EF4-FFF2-40B4-BE49-F238E27FC236}">
                  <a16:creationId xmlns:a16="http://schemas.microsoft.com/office/drawing/2014/main" id="{E9FDB297-FB95-4E61-B03A-E017A70FBF91}"/>
                </a:ext>
              </a:extLst>
            </p:cNvPr>
            <p:cNvSpPr/>
            <p:nvPr/>
          </p:nvSpPr>
          <p:spPr>
            <a:xfrm>
              <a:off x="530943" y="2364212"/>
              <a:ext cx="2410194" cy="2856416"/>
            </a:xfrm>
            <a:prstGeom prst="donut">
              <a:avLst>
                <a:gd name="adj" fmla="val 7089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6123C21-D112-4FF2-A338-BC26618C9E42}"/>
                </a:ext>
              </a:extLst>
            </p:cNvPr>
            <p:cNvSpPr/>
            <p:nvPr/>
          </p:nvSpPr>
          <p:spPr>
            <a:xfrm>
              <a:off x="983226" y="3126659"/>
              <a:ext cx="1361767" cy="1340533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995B952-ADD2-4BBB-9CD0-46A71FBEF754}"/>
              </a:ext>
            </a:extLst>
          </p:cNvPr>
          <p:cNvGrpSpPr/>
          <p:nvPr/>
        </p:nvGrpSpPr>
        <p:grpSpPr>
          <a:xfrm>
            <a:off x="2973382" y="2114573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30E20A67-118A-44A0-B3F4-5D6338BFAFB8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CA54840-1683-4CAE-9AF4-4DA2467C4125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35F34AB-8760-437A-9CE8-E0736CF51708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1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455BDBB0-54F3-465C-A76F-B217538C2C16}"/>
              </a:ext>
            </a:extLst>
          </p:cNvPr>
          <p:cNvSpPr txBox="1"/>
          <p:nvPr/>
        </p:nvSpPr>
        <p:spPr>
          <a:xfrm>
            <a:off x="5221211" y="1804928"/>
            <a:ext cx="3448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Structure des formules</a:t>
            </a:r>
            <a:endParaRPr lang="fr-FR" sz="2800" dirty="0"/>
          </a:p>
          <a:p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B617DD5-4BBB-46F2-820E-E5E4D661B703}"/>
              </a:ext>
            </a:extLst>
          </p:cNvPr>
          <p:cNvGrpSpPr/>
          <p:nvPr/>
        </p:nvGrpSpPr>
        <p:grpSpPr>
          <a:xfrm>
            <a:off x="4068591" y="3207042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00FC5429-3123-49E9-A7D9-40187235B090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1E10ECAE-9B08-4C4A-B7C9-8E3B3BC3E59C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53EF1AE-0024-47C6-8D19-5B5AA7FF8A20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2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2EC2BF9-4243-46D0-B0B6-BE3774ADE858}"/>
              </a:ext>
            </a:extLst>
          </p:cNvPr>
          <p:cNvGrpSpPr/>
          <p:nvPr/>
        </p:nvGrpSpPr>
        <p:grpSpPr>
          <a:xfrm>
            <a:off x="4068591" y="4297268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2CC0072-0033-4AD2-9F17-DF21ED69B84E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6AE0798-E7D3-43E1-860E-F2A14A0C7821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06BBF951-4DB6-4BF4-8FE1-69766CB55CAF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3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11F1DB6-032E-4D53-AB25-7158DFC758DB}"/>
              </a:ext>
            </a:extLst>
          </p:cNvPr>
          <p:cNvGrpSpPr/>
          <p:nvPr/>
        </p:nvGrpSpPr>
        <p:grpSpPr>
          <a:xfrm>
            <a:off x="2674060" y="5381246"/>
            <a:ext cx="6574616" cy="427151"/>
            <a:chOff x="2973382" y="2114573"/>
            <a:chExt cx="6574616" cy="427151"/>
          </a:xfrm>
          <a:solidFill>
            <a:schemeClr val="accent6">
              <a:lumMod val="50000"/>
            </a:schemeClr>
          </a:solidFill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095B133-88B0-4467-906E-2D0F97C25DC6}"/>
                </a:ext>
              </a:extLst>
            </p:cNvPr>
            <p:cNvCxnSpPr>
              <a:cxnSpLocks/>
            </p:cNvCxnSpPr>
            <p:nvPr/>
          </p:nvCxnSpPr>
          <p:spPr>
            <a:xfrm>
              <a:off x="2973382" y="2328169"/>
              <a:ext cx="6141121" cy="0"/>
            </a:xfrm>
            <a:prstGeom prst="line">
              <a:avLst/>
            </a:prstGeom>
            <a:grp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2650EEBC-96AC-4896-9F5C-81C1A99E141D}"/>
                </a:ext>
              </a:extLst>
            </p:cNvPr>
            <p:cNvSpPr/>
            <p:nvPr/>
          </p:nvSpPr>
          <p:spPr>
            <a:xfrm>
              <a:off x="9114503" y="2172296"/>
              <a:ext cx="433495" cy="311704"/>
            </a:xfrm>
            <a:prstGeom prst="ellipse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3950303-F247-4268-90A2-76B39383BFCD}"/>
                </a:ext>
              </a:extLst>
            </p:cNvPr>
            <p:cNvSpPr/>
            <p:nvPr/>
          </p:nvSpPr>
          <p:spPr>
            <a:xfrm>
              <a:off x="3908323" y="2114573"/>
              <a:ext cx="551482" cy="427151"/>
            </a:xfrm>
            <a:prstGeom prst="ellipse">
              <a:avLst/>
            </a:prstGeom>
            <a:grp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4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37B9B45-426A-44DB-8674-47A85ADAFC77}"/>
              </a:ext>
            </a:extLst>
          </p:cNvPr>
          <p:cNvSpPr/>
          <p:nvPr/>
        </p:nvSpPr>
        <p:spPr>
          <a:xfrm>
            <a:off x="5555014" y="2849982"/>
            <a:ext cx="5598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Introduction sur les fonctions</a:t>
            </a:r>
            <a:endParaRPr lang="fr-FR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5E39B8-B48D-4463-B93D-204A368E5933}"/>
              </a:ext>
            </a:extLst>
          </p:cNvPr>
          <p:cNvSpPr/>
          <p:nvPr/>
        </p:nvSpPr>
        <p:spPr>
          <a:xfrm>
            <a:off x="5642452" y="4027393"/>
            <a:ext cx="4312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Fonctions statistiques</a:t>
            </a:r>
            <a:endParaRPr lang="fr-FR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46110A-A22C-46B9-AC61-D014CC2B5E15}"/>
              </a:ext>
            </a:extLst>
          </p:cNvPr>
          <p:cNvSpPr/>
          <p:nvPr/>
        </p:nvSpPr>
        <p:spPr>
          <a:xfrm>
            <a:off x="4459804" y="5138963"/>
            <a:ext cx="420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Autres fonctions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55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Structure des formules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456583" y="1710776"/>
            <a:ext cx="1197904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Commencez toujours votre par le signe = ou +, ensuite sans laisser d’espaces, placez un chiffre 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suivi d’un autre chiffre, etc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Ajoutez des () si cela s’avère nécessaire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81" y="2834640"/>
            <a:ext cx="6652260" cy="355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Structure des formules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043114" y="1710776"/>
            <a:ext cx="111521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calculs peuvent également être effectués à partir des données provenant de cellules.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16" y="2172441"/>
            <a:ext cx="6378764" cy="43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Introduction sur les fonctions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3223" y="1710776"/>
            <a:ext cx="257948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générale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0178" y="2417079"/>
            <a:ext cx="74028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=NOM_DE_LA_FONCTION(PARAMETRE1;PARAMETRE2;…)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0178" y="3355796"/>
            <a:ext cx="564526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 une fonction est-elle renseignée?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348" y="4397643"/>
            <a:ext cx="96665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L’entrée de la fonction directement dans la cellule en l’écrivant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oit dans la cellule, soit dans la barre de formule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2831" y="5614365"/>
            <a:ext cx="776020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 le ruban, dans l’onglet « Formules »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dans la rubrique « Bibliothèque de fonctions »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159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Fonctions Logiques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9107" y="1710776"/>
            <a:ext cx="92241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: Elle permet de renvoyer une valeur ou une autre selon une condition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88767" y="2172441"/>
            <a:ext cx="6374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=SI(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test_logique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;[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valeur_si_vrai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];[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valeur_si_faux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752" y="2923118"/>
            <a:ext cx="67633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peut aussi utiliser des fonctions SI « imbriquées »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0957" y="3673795"/>
            <a:ext cx="1116844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 : Ces deux fonctions permettent de faciliter l’écriture des fonctions SI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lorsqque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vous avez plusieurs conditions à respecter.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145113" y="4757378"/>
            <a:ext cx="1173616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fonction ET permet de dire que 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deux ou plusieurs conditions soient respectées pour que la fonction renvoie VRAI.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72272" y="5796473"/>
            <a:ext cx="1249528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fonction OU permet de dire que seulement une des </a:t>
            </a:r>
          </a:p>
          <a:p>
            <a:pPr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deux ou plusieurs conditions doivent être respectées pour que la fonction renvoie VRAI.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76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671633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Les fonctions de Recherche et Référence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954934" y="1710776"/>
            <a:ext cx="109758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RECHERCHEV: Elle permet de rechercher une valeur dans un tableau,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plage de cellule ou matrice et de renvoyer une valeur associée.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Elle cherche dans la première colonne et renvoie une valeur d’une des autres colonnes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790916" y="2923118"/>
            <a:ext cx="93206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=RECHERCHEV(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valeur_cherchée;plage;numéro_colonne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;[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valeur_proche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])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33194" y="3673795"/>
            <a:ext cx="51639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RECHERCHE,RECHERCHEH,RECHERCHEX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47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671633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Les fonctions Texte</a:t>
            </a:r>
            <a:endParaRPr lang="fr-FR" sz="4000" dirty="0">
              <a:solidFill>
                <a:schemeClr val="bg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11C86D-0A6E-4457-9131-84B9AB8CA6E2}"/>
              </a:ext>
            </a:extLst>
          </p:cNvPr>
          <p:cNvSpPr/>
          <p:nvPr/>
        </p:nvSpPr>
        <p:spPr>
          <a:xfrm>
            <a:off x="0" y="6995795"/>
            <a:ext cx="12192000" cy="525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1">
            <a:extLst>
              <a:ext uri="{FF2B5EF4-FFF2-40B4-BE49-F238E27FC236}">
                <a16:creationId xmlns:a16="http://schemas.microsoft.com/office/drawing/2014/main" id="{C4BC3E63-B4B6-49C0-95C7-9C149F17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2204343" y="1710776"/>
            <a:ext cx="134747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CONCATENER: Elle permet de mettre bout à bout des chaînes de caractère (du texte) pour n’en former une.</a:t>
            </a:r>
          </a:p>
          <a:p>
            <a:pPr algn="ctr"/>
            <a:r>
              <a:rPr lang="fr-F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Elle cherche dans la première colonne et renvoie une valeur d’une des autres colonnes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3276" y="2912400"/>
            <a:ext cx="104149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DROITE et GAUCHE: Elles permettent d’extraire les caractères du début (GAUCHE) </a:t>
            </a:r>
          </a:p>
          <a:p>
            <a:pPr algn="ctr"/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 de fin (DROITE) de la chaîne de </a:t>
            </a:r>
            <a:r>
              <a:rPr lang="fr-FR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carctère</a:t>
            </a:r>
            <a:r>
              <a:rPr lang="fr-F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20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13835</TotalTime>
  <Words>686</Words>
  <Application>Microsoft Office PowerPoint</Application>
  <PresentationFormat>Grand écran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ASSELOKA</dc:creator>
  <cp:lastModifiedBy>DELLDRAMOMO</cp:lastModifiedBy>
  <cp:revision>399</cp:revision>
  <dcterms:created xsi:type="dcterms:W3CDTF">2019-06-10T23:03:40Z</dcterms:created>
  <dcterms:modified xsi:type="dcterms:W3CDTF">2021-06-28T13:04:34Z</dcterms:modified>
</cp:coreProperties>
</file>