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14" r:id="rId2"/>
    <p:sldId id="409" r:id="rId3"/>
    <p:sldId id="424" r:id="rId4"/>
    <p:sldId id="322" r:id="rId5"/>
    <p:sldId id="325" r:id="rId6"/>
    <p:sldId id="324" r:id="rId7"/>
    <p:sldId id="326" r:id="rId8"/>
    <p:sldId id="330" r:id="rId9"/>
    <p:sldId id="332" r:id="rId10"/>
    <p:sldId id="321" r:id="rId11"/>
    <p:sldId id="320" r:id="rId12"/>
    <p:sldId id="319" r:id="rId13"/>
    <p:sldId id="318" r:id="rId14"/>
    <p:sldId id="381" r:id="rId15"/>
    <p:sldId id="382" r:id="rId16"/>
    <p:sldId id="384" r:id="rId17"/>
    <p:sldId id="425" r:id="rId18"/>
    <p:sldId id="385" r:id="rId19"/>
    <p:sldId id="386" r:id="rId20"/>
    <p:sldId id="388" r:id="rId21"/>
    <p:sldId id="389" r:id="rId22"/>
    <p:sldId id="390" r:id="rId23"/>
    <p:sldId id="391" r:id="rId24"/>
    <p:sldId id="426" r:id="rId25"/>
    <p:sldId id="392" r:id="rId26"/>
    <p:sldId id="393" r:id="rId27"/>
    <p:sldId id="411" r:id="rId28"/>
    <p:sldId id="460"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42" r:id="rId43"/>
    <p:sldId id="407" r:id="rId44"/>
    <p:sldId id="461" r:id="rId45"/>
  </p:sldIdLst>
  <p:sldSz cx="9144000" cy="6858000" type="screen4x3"/>
  <p:notesSz cx="6877050" cy="965358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33CC"/>
    <a:srgbClr val="FF3300"/>
    <a:srgbClr val="7067A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64" autoAdjust="0"/>
  </p:normalViewPr>
  <p:slideViewPr>
    <p:cSldViewPr>
      <p:cViewPr varScale="1">
        <p:scale>
          <a:sx n="76" d="100"/>
          <a:sy n="76" d="100"/>
        </p:scale>
        <p:origin x="1085" y="48"/>
      </p:cViewPr>
      <p:guideLst>
        <p:guide orient="horz" pos="2160"/>
        <p:guide pos="2880"/>
      </p:guideLst>
    </p:cSldViewPr>
  </p:slideViewPr>
  <p:outlineViewPr>
    <p:cViewPr>
      <p:scale>
        <a:sx n="33" d="100"/>
        <a:sy n="33" d="100"/>
      </p:scale>
      <p:origin x="0" y="-276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9738" cy="482600"/>
          </a:xfrm>
          <a:prstGeom prst="rect">
            <a:avLst/>
          </a:prstGeom>
        </p:spPr>
        <p:txBody>
          <a:bodyPr vert="horz" lIns="93561" tIns="46781" rIns="93561" bIns="46781"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sz="quarter" idx="1"/>
          </p:nvPr>
        </p:nvSpPr>
        <p:spPr>
          <a:xfrm>
            <a:off x="3895725" y="0"/>
            <a:ext cx="2979738" cy="482600"/>
          </a:xfrm>
          <a:prstGeom prst="rect">
            <a:avLst/>
          </a:prstGeom>
        </p:spPr>
        <p:txBody>
          <a:bodyPr vert="horz" wrap="square" lIns="93561" tIns="46781" rIns="93561" bIns="46781" numCol="1" anchor="t" anchorCtr="0" compatLnSpc="1">
            <a:prstTxWarp prst="textNoShape">
              <a:avLst/>
            </a:prstTxWarp>
          </a:bodyPr>
          <a:lstStyle>
            <a:lvl1pPr algn="r">
              <a:defRPr sz="1200">
                <a:latin typeface="Arial" pitchFamily="34" charset="0"/>
              </a:defRPr>
            </a:lvl1pPr>
          </a:lstStyle>
          <a:p>
            <a:pPr>
              <a:defRPr/>
            </a:pPr>
            <a:fld id="{B6EF5D7C-2519-4912-8F1D-6546811F478D}" type="datetime1">
              <a:rPr lang="en-US"/>
              <a:pPr>
                <a:defRPr/>
              </a:pPr>
              <a:t>3/4/2018</a:t>
            </a:fld>
            <a:endParaRPr lang="en-US"/>
          </a:p>
        </p:txBody>
      </p:sp>
      <p:sp>
        <p:nvSpPr>
          <p:cNvPr id="4" name="Footer Placeholder 3"/>
          <p:cNvSpPr>
            <a:spLocks noGrp="1"/>
          </p:cNvSpPr>
          <p:nvPr>
            <p:ph type="ftr" sz="quarter" idx="2"/>
          </p:nvPr>
        </p:nvSpPr>
        <p:spPr>
          <a:xfrm>
            <a:off x="0" y="9169400"/>
            <a:ext cx="2979738" cy="482600"/>
          </a:xfrm>
          <a:prstGeom prst="rect">
            <a:avLst/>
          </a:prstGeom>
        </p:spPr>
        <p:txBody>
          <a:bodyPr vert="horz" lIns="93561" tIns="46781" rIns="93561" bIns="46781" rtlCol="0" anchor="b"/>
          <a:lstStyle>
            <a:lvl1pPr algn="l">
              <a:defRPr sz="1200">
                <a:latin typeface="Arial"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95725" y="9169400"/>
            <a:ext cx="2979738" cy="482600"/>
          </a:xfrm>
          <a:prstGeom prst="rect">
            <a:avLst/>
          </a:prstGeom>
        </p:spPr>
        <p:txBody>
          <a:bodyPr vert="horz" wrap="square" lIns="93561" tIns="46781" rIns="93561" bIns="46781" numCol="1" anchor="b" anchorCtr="0" compatLnSpc="1">
            <a:prstTxWarp prst="textNoShape">
              <a:avLst/>
            </a:prstTxWarp>
          </a:bodyPr>
          <a:lstStyle>
            <a:lvl1pPr algn="r">
              <a:defRPr sz="1200">
                <a:latin typeface="Arial" pitchFamily="34" charset="0"/>
              </a:defRPr>
            </a:lvl1pPr>
          </a:lstStyle>
          <a:p>
            <a:pPr>
              <a:defRPr/>
            </a:pPr>
            <a:fld id="{362550C0-0B41-44CB-887F-F401520E7EEE}"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9738" cy="4826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95725" y="0"/>
            <a:ext cx="2979738" cy="4826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54628" name="Rectangle 4"/>
          <p:cNvSpPr>
            <a:spLocks noGrp="1" noRot="1" noChangeAspect="1" noChangeArrowheads="1" noTextEdit="1"/>
          </p:cNvSpPr>
          <p:nvPr>
            <p:ph type="sldImg" idx="2"/>
          </p:nvPr>
        </p:nvSpPr>
        <p:spPr bwMode="auto">
          <a:xfrm>
            <a:off x="1025525" y="723900"/>
            <a:ext cx="4826000" cy="36195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7388" y="4586288"/>
            <a:ext cx="5502275" cy="43434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69400"/>
            <a:ext cx="2979738" cy="482600"/>
          </a:xfrm>
          <a:prstGeom prst="rect">
            <a:avLst/>
          </a:prstGeom>
          <a:noFill/>
          <a:ln w="9525">
            <a:noFill/>
            <a:miter lim="800000"/>
            <a:headEnd/>
            <a:tailEnd/>
          </a:ln>
          <a:effectLst/>
        </p:spPr>
        <p:txBody>
          <a:bodyPr vert="horz" wrap="square" lIns="93561" tIns="46781" rIns="93561" bIns="46781"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95725" y="9169400"/>
            <a:ext cx="2979738" cy="482600"/>
          </a:xfrm>
          <a:prstGeom prst="rect">
            <a:avLst/>
          </a:prstGeom>
          <a:noFill/>
          <a:ln w="9525">
            <a:noFill/>
            <a:miter lim="800000"/>
            <a:headEnd/>
            <a:tailEnd/>
          </a:ln>
          <a:effectLst/>
        </p:spPr>
        <p:txBody>
          <a:bodyPr vert="horz" wrap="square" lIns="93561" tIns="46781" rIns="93561" bIns="46781" numCol="1" anchor="b" anchorCtr="0" compatLnSpc="1">
            <a:prstTxWarp prst="textNoShape">
              <a:avLst/>
            </a:prstTxWarp>
          </a:bodyPr>
          <a:lstStyle>
            <a:lvl1pPr algn="r">
              <a:defRPr sz="1200">
                <a:latin typeface="Arial" pitchFamily="34" charset="0"/>
              </a:defRPr>
            </a:lvl1pPr>
          </a:lstStyle>
          <a:p>
            <a:pPr>
              <a:defRPr/>
            </a:pPr>
            <a:fld id="{49F46579-F685-4D68-BB7A-F2DECA33978F}"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6C22B38B-A3E7-4FF8-B027-B8CCB5C97105}" type="slidenum">
              <a:rPr lang="en-US" smtClean="0">
                <a:latin typeface="Arial" charset="0"/>
              </a:rPr>
              <a:pPr/>
              <a:t>1</a:t>
            </a:fld>
            <a:endParaRPr lang="en-US" smtClean="0">
              <a:latin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00930A9E-5E8E-4A8C-98FB-5CB607AE9C42}" type="slidenum">
              <a:rPr lang="en-US" smtClean="0">
                <a:latin typeface="Arial" charset="0"/>
              </a:rPr>
              <a:pPr/>
              <a:t>10</a:t>
            </a:fld>
            <a:endParaRPr lang="en-US" smtClean="0">
              <a:latin typeface="Arial"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AC358C47-2465-408E-8FFB-6451124BA533}" type="slidenum">
              <a:rPr lang="en-US" smtClean="0">
                <a:latin typeface="Arial" charset="0"/>
              </a:rPr>
              <a:pPr/>
              <a:t>11</a:t>
            </a:fld>
            <a:endParaRPr lang="en-US" smtClean="0">
              <a:latin typeface="Arial"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C97998AD-D7DC-4E43-B8EC-5CF66C3FCBE4}" type="slidenum">
              <a:rPr lang="en-US" smtClean="0">
                <a:latin typeface="Arial" charset="0"/>
              </a:rPr>
              <a:pPr/>
              <a:t>12</a:t>
            </a:fld>
            <a:endParaRPr lang="en-US" smtClean="0">
              <a:latin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76EF0EE1-2D91-48D6-A55B-FEBA0E794D38}" type="slidenum">
              <a:rPr lang="en-US" smtClean="0">
                <a:latin typeface="Arial" charset="0"/>
              </a:rPr>
              <a:pPr/>
              <a:t>13</a:t>
            </a:fld>
            <a:endParaRPr lang="en-US" smtClean="0">
              <a:latin typeface="Arial"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113DD964-9FA7-4579-B950-25F7064BD5EA}" type="slidenum">
              <a:rPr lang="fr-FR" smtClean="0">
                <a:latin typeface="Arial" charset="0"/>
              </a:rPr>
              <a:pPr/>
              <a:t>14</a:t>
            </a:fld>
            <a:endParaRPr lang="fr-FR" smtClean="0">
              <a:latin typeface="Arial"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2C71C409-13E6-4260-B6C6-622D9AD53A5A}" type="slidenum">
              <a:rPr lang="fr-FR" smtClean="0">
                <a:latin typeface="Arial" charset="0"/>
              </a:rPr>
              <a:pPr/>
              <a:t>15</a:t>
            </a:fld>
            <a:endParaRPr lang="fr-FR" smtClean="0">
              <a:latin typeface="Arial"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fr-FR" b="1"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0B593EBF-2684-48C1-9B45-530191A0F657}" type="slidenum">
              <a:rPr lang="en-US" smtClean="0">
                <a:latin typeface="Arial" charset="0"/>
              </a:rPr>
              <a:pPr/>
              <a:t>2</a:t>
            </a:fld>
            <a:endParaRPr lang="en-US" smtClean="0">
              <a:latin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59DEC0E5-E863-48C0-8C16-94660969471A}" type="slidenum">
              <a:rPr lang="fr-FR" smtClean="0">
                <a:latin typeface="Arial" charset="0"/>
              </a:rPr>
              <a:pPr/>
              <a:t>20</a:t>
            </a:fld>
            <a:endParaRPr lang="fr-FR" smtClean="0">
              <a:latin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fr-FR" b="1"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DEF515A2-63F2-4216-A30F-993189196AD3}" type="slidenum">
              <a:rPr lang="fr-FR" smtClean="0">
                <a:latin typeface="Arial" charset="0"/>
              </a:rPr>
              <a:pPr/>
              <a:t>21</a:t>
            </a:fld>
            <a:endParaRPr lang="fr-FR" smtClean="0">
              <a:latin typeface="Arial"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7BBEB473-2A67-474A-AA31-6CE750028660}" type="slidenum">
              <a:rPr lang="fr-FR" smtClean="0">
                <a:latin typeface="Arial" charset="0"/>
              </a:rPr>
              <a:pPr/>
              <a:t>23</a:t>
            </a:fld>
            <a:endParaRPr lang="fr-FR" smtClean="0">
              <a:latin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6445A46-D1BF-4159-A2AF-FA525952F7EA}" type="slidenum">
              <a:rPr lang="fr-FR" smtClean="0">
                <a:latin typeface="Arial" charset="0"/>
              </a:rPr>
              <a:pPr/>
              <a:t>24</a:t>
            </a:fld>
            <a:endParaRPr lang="fr-FR" smtClean="0">
              <a:latin typeface="Arial"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98096359-26CD-41F3-AB55-7E23C522BFFF}" type="slidenum">
              <a:rPr lang="fr-FR" smtClean="0">
                <a:latin typeface="Arial" charset="0"/>
              </a:rPr>
              <a:pPr/>
              <a:t>25</a:t>
            </a:fld>
            <a:endParaRPr lang="fr-FR" smtClean="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fr-FR" b="1"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A4D91D9C-A14F-47F8-98F7-842DA9B0ACB5}" type="slidenum">
              <a:rPr lang="en-US" smtClean="0">
                <a:latin typeface="Arial" charset="0"/>
              </a:rPr>
              <a:pPr/>
              <a:t>3</a:t>
            </a:fld>
            <a:endParaRPr lang="en-US" smtClean="0">
              <a:latin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AEF94197-E399-4A96-BDF5-DB66A9F44A00}" type="slidenum">
              <a:rPr lang="en-US" smtClean="0">
                <a:latin typeface="Arial" charset="0"/>
              </a:rPr>
              <a:pPr/>
              <a:t>4</a:t>
            </a:fld>
            <a:endParaRPr lang="en-US" smtClean="0">
              <a:latin typeface="Arial"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43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198B70C8-85B8-49B5-B803-35B0FA01DA6A}" type="slidenum">
              <a:rPr lang="en-US" smtClean="0">
                <a:latin typeface="Arial" charset="0"/>
              </a:rPr>
              <a:pPr/>
              <a:t>5</a:t>
            </a:fld>
            <a:endParaRPr lang="en-US" smtClean="0">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185069A0-87D0-48D1-8917-F15814FDF393}" type="slidenum">
              <a:rPr lang="en-US" smtClean="0">
                <a:latin typeface="Arial" charset="0"/>
              </a:rPr>
              <a:pPr/>
              <a:t>6</a:t>
            </a:fld>
            <a:endParaRPr lang="en-US" smtClean="0">
              <a:latin typeface="Arial"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F8206661-91BC-4E4D-936F-E78F184D8AF6}" type="slidenum">
              <a:rPr lang="en-US" smtClean="0">
                <a:latin typeface="Arial" charset="0"/>
              </a:rPr>
              <a:pPr/>
              <a:t>7</a:t>
            </a:fld>
            <a:endParaRPr lang="en-US" smtClean="0">
              <a:latin typeface="Arial"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EF0D45CC-82D2-488C-BABA-23BB4942B079}" type="slidenum">
              <a:rPr lang="en-US" smtClean="0">
                <a:latin typeface="Arial" charset="0"/>
              </a:rPr>
              <a:pPr/>
              <a:t>8</a:t>
            </a:fld>
            <a:endParaRPr lang="en-US" smtClean="0">
              <a:latin typeface="Arial"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AF6AD982-43EA-4CDC-896C-43CC1D792BFF}" type="slidenum">
              <a:rPr lang="en-US" smtClean="0">
                <a:latin typeface="Arial" charset="0"/>
              </a:rPr>
              <a:pPr/>
              <a:t>9</a:t>
            </a:fld>
            <a:endParaRPr lang="en-US" smtClean="0">
              <a:latin typeface="Arial"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fr-FR"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A98A34-69FF-49C1-9392-DF0BD576799D}"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CFECE1A-31D4-4F2F-BEBF-F6DCDA79719F}"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EBAC54BF-FA01-4964-AF14-FF3F382FBA2B}"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6305B58B-AECB-4C83-ACD0-4A28445C6825}" type="slidenum">
              <a:rPr lang="en-US"/>
              <a:pPr>
                <a:defRPr/>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48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48200" y="3938588"/>
            <a:ext cx="4038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e la date 5"/>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fr-FR"/>
          </a:p>
        </p:txBody>
      </p:sp>
      <p:sp>
        <p:nvSpPr>
          <p:cNvPr id="7" name="Espace réservé du pied de page 6"/>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fr-FR"/>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8BC1D542-86C2-47FF-806B-1D954D16EC9F}"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DD5D3E5F-AF17-40B9-B28F-691FF5A8816F}"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3EEDCE3-D081-4986-BE7C-A5DE67DC5B12}"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EA98150-830B-4B86-BBFC-43B79B581BC8}"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Espace réservé de la date 6"/>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Espace réservé du pied de page 7"/>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FAF91-42A7-48DF-B751-15160A2B6019}"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Espace réservé de la date 2"/>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Espace réservé du pied de page 3"/>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C8BD7719-3CBD-4A03-8052-BA0A6A2BD16B}"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e la date 1"/>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Espace réservé du pied de page 2"/>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66F9DABC-33EF-4351-A3A7-A35C135C0A7D}"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1184375-44A4-4F1D-9749-394E5802540E}"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9A730F9-ABC9-47AC-93B9-62A0CF7399D3}"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AutoShape 5"/>
          <p:cNvSpPr>
            <a:spLocks noChangeArrowheads="1"/>
          </p:cNvSpPr>
          <p:nvPr userDrawn="1"/>
        </p:nvSpPr>
        <p:spPr bwMode="auto">
          <a:xfrm>
            <a:off x="488950" y="6237288"/>
            <a:ext cx="8175625" cy="360362"/>
          </a:xfrm>
          <a:prstGeom prst="flowChartProcess">
            <a:avLst/>
          </a:prstGeom>
          <a:solidFill>
            <a:srgbClr val="A80002"/>
          </a:solidFill>
          <a:ln w="9525">
            <a:noFill/>
            <a:miter lim="800000"/>
            <a:headEnd/>
            <a:tailEnd/>
          </a:ln>
        </p:spPr>
        <p:txBody>
          <a:bodyPr wrap="none" anchor="ctr"/>
          <a:lstStyle/>
          <a:p>
            <a:pPr algn="r">
              <a:defRPr/>
            </a:pPr>
            <a:fld id="{632A2CDA-58C1-4386-BE53-3267A0BD0E09}" type="slidenum">
              <a:rPr lang="fr-FR" b="1">
                <a:solidFill>
                  <a:schemeClr val="bg1"/>
                </a:solidFill>
                <a:latin typeface="Cambria" pitchFamily="18" charset="0"/>
              </a:rPr>
              <a:pPr algn="r">
                <a:defRPr/>
              </a:pPr>
              <a:t>‹N°›</a:t>
            </a:fld>
            <a:endParaRPr lang="fr-FR" dirty="0"/>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Lst>
  <p:txStyles>
    <p:titleStyle>
      <a:lvl1pPr algn="ctr" rtl="0" eaLnBrk="0" fontAlgn="base" hangingPunct="0">
        <a:spcBef>
          <a:spcPct val="0"/>
        </a:spcBef>
        <a:spcAft>
          <a:spcPct val="0"/>
        </a:spcAft>
        <a:defRPr sz="44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2pPr>
      <a:lvl3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3pPr>
      <a:lvl4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4pPr>
      <a:lvl5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idx="1"/>
          </p:nvPr>
        </p:nvSpPr>
        <p:spPr>
          <a:xfrm>
            <a:off x="214313" y="1844675"/>
            <a:ext cx="8472487" cy="2447925"/>
          </a:xfrm>
        </p:spPr>
        <p:txBody>
          <a:bodyPr/>
          <a:lstStyle/>
          <a:p>
            <a:pPr algn="ctr" eaLnBrk="1" hangingPunct="1">
              <a:lnSpc>
                <a:spcPct val="150000"/>
              </a:lnSpc>
              <a:spcBef>
                <a:spcPct val="0"/>
              </a:spcBef>
              <a:buFontTx/>
              <a:buNone/>
            </a:pPr>
            <a:r>
              <a:rPr lang="fr-FR" sz="3600" b="1" dirty="0" smtClean="0">
                <a:solidFill>
                  <a:srgbClr val="0033CC"/>
                </a:solidFill>
                <a:latin typeface="Arial Black" pitchFamily="34" charset="0"/>
                <a:ea typeface="ＭＳ Ｐゴシック" pitchFamily="34" charset="-128"/>
              </a:rPr>
              <a:t>Session 1</a:t>
            </a:r>
            <a:r>
              <a:rPr lang="fr-FR" sz="3600" b="1" dirty="0">
                <a:solidFill>
                  <a:srgbClr val="0033CC"/>
                </a:solidFill>
                <a:latin typeface="Arial Black" pitchFamily="34" charset="0"/>
                <a:ea typeface="ＭＳ Ｐゴシック" pitchFamily="34" charset="-128"/>
              </a:rPr>
              <a:t>: </a:t>
            </a:r>
            <a:r>
              <a:rPr lang="fr-FR" sz="3600" b="1" dirty="0" smtClean="0">
                <a:solidFill>
                  <a:srgbClr val="0033CC"/>
                </a:solidFill>
                <a:latin typeface="Arial Black" pitchFamily="34" charset="0"/>
                <a:ea typeface="ＭＳ Ｐゴシック" pitchFamily="34" charset="-128"/>
              </a:rPr>
              <a:t>INTRODUCTION GÉNÉRALE AUX TECHNIQUES D’ENQUETES</a:t>
            </a:r>
            <a:endParaRPr lang="fr-FR" sz="3600" b="1" dirty="0" smtClean="0">
              <a:solidFill>
                <a:srgbClr val="0033CC"/>
              </a:solidFill>
              <a:latin typeface="Arial Black" pitchFamily="34" charset="0"/>
              <a:ea typeface="ＭＳ Ｐゴシック" pitchFamily="34" charset="-128"/>
              <a:cs typeface="Arial" charset="0"/>
            </a:endParaRPr>
          </a:p>
          <a:p>
            <a:pPr algn="just" eaLnBrk="1" hangingPunct="1">
              <a:lnSpc>
                <a:spcPct val="150000"/>
              </a:lnSpc>
              <a:spcBef>
                <a:spcPts val="600"/>
              </a:spcBef>
              <a:spcAft>
                <a:spcPts val="1200"/>
              </a:spcAft>
            </a:pPr>
            <a:endParaRPr lang="fr-FR" sz="2400" b="1" dirty="0" smtClean="0">
              <a:solidFill>
                <a:srgbClr val="0070C0"/>
              </a:solidFill>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571500" y="142875"/>
            <a:ext cx="7929563" cy="785813"/>
          </a:xfrm>
        </p:spPr>
        <p:txBody>
          <a:bodyPr/>
          <a:lstStyle/>
          <a:p>
            <a:pPr eaLnBrk="1" hangingPunct="1"/>
            <a:r>
              <a:rPr lang="fr-FR" sz="2400" b="1" dirty="0" smtClean="0">
                <a:solidFill>
                  <a:srgbClr val="FF0000"/>
                </a:solidFill>
                <a:ea typeface="ＭＳ Ｐゴシック" pitchFamily="34" charset="-128"/>
                <a:cs typeface="Arial" charset="0"/>
              </a:rPr>
              <a:t>3.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 sondage empirique vs sondage probabiliste </a:t>
            </a:r>
            <a:endParaRPr lang="en-US" sz="2400" b="1" dirty="0" smtClean="0">
              <a:ea typeface="ＭＳ Ｐゴシック" pitchFamily="34" charset="-128"/>
            </a:endParaRPr>
          </a:p>
        </p:txBody>
      </p:sp>
      <p:sp>
        <p:nvSpPr>
          <p:cNvPr id="31747" name="Rectangle 5"/>
          <p:cNvSpPr>
            <a:spLocks noGrp="1" noChangeArrowheads="1"/>
          </p:cNvSpPr>
          <p:nvPr>
            <p:ph idx="1"/>
          </p:nvPr>
        </p:nvSpPr>
        <p:spPr>
          <a:xfrm>
            <a:off x="214313" y="981074"/>
            <a:ext cx="8472487" cy="5184229"/>
          </a:xfrm>
        </p:spPr>
        <p:txBody>
          <a:bodyPr/>
          <a:lstStyle/>
          <a:p>
            <a:pPr marL="273050" indent="-177800" algn="just" eaLnBrk="1" hangingPunct="1">
              <a:lnSpc>
                <a:spcPct val="150000"/>
              </a:lnSpc>
              <a:spcBef>
                <a:spcPct val="0"/>
              </a:spcBef>
              <a:spcAft>
                <a:spcPts val="1200"/>
              </a:spcAft>
            </a:pPr>
            <a:r>
              <a:rPr lang="fr-FR" sz="2000" b="1" dirty="0" smtClean="0">
                <a:solidFill>
                  <a:srgbClr val="0033CC"/>
                </a:solidFill>
                <a:ea typeface="ＭＳ Ｐゴシック" pitchFamily="34" charset="-128"/>
              </a:rPr>
              <a:t>a. Les méthodes probabilistes</a:t>
            </a:r>
            <a:r>
              <a:rPr lang="fr-FR" sz="2000" dirty="0" smtClean="0">
                <a:ea typeface="ＭＳ Ｐゴシック" pitchFamily="34" charset="-128"/>
              </a:rPr>
              <a:t>:</a:t>
            </a:r>
          </a:p>
          <a:p>
            <a:pPr marL="273050" indent="-177800" algn="just" eaLnBrk="1" hangingPunct="1">
              <a:lnSpc>
                <a:spcPct val="150000"/>
              </a:lnSpc>
              <a:spcBef>
                <a:spcPct val="0"/>
              </a:spcBef>
              <a:spcAft>
                <a:spcPts val="1200"/>
              </a:spcAft>
            </a:pPr>
            <a:r>
              <a:rPr lang="fr-FR" sz="2000" b="1" dirty="0" smtClean="0">
                <a:ea typeface="ＭＳ Ｐゴシック" pitchFamily="34" charset="-128"/>
              </a:rPr>
              <a:t>Dans certains cas, on n’a pas une base de sondage jusqu’</a:t>
            </a:r>
            <a:r>
              <a:rPr lang="fr-FR" sz="2000" b="1" dirty="0" err="1" smtClean="0">
                <a:ea typeface="ＭＳ Ｐゴシック" pitchFamily="34" charset="-128"/>
              </a:rPr>
              <a:t>àu</a:t>
            </a:r>
            <a:r>
              <a:rPr lang="fr-FR" sz="2000" b="1" dirty="0" smtClean="0">
                <a:ea typeface="ＭＳ Ｐゴシック" pitchFamily="34" charset="-128"/>
              </a:rPr>
              <a:t> niveau des individus concernés. Pour exemple lors d’une enquête sur les </a:t>
            </a:r>
            <a:r>
              <a:rPr lang="fr-FR" sz="2000" b="1" dirty="0" smtClean="0">
                <a:ea typeface="ＭＳ Ｐゴシック" pitchFamily="34" charset="-128"/>
              </a:rPr>
              <a:t>productrices de riz, </a:t>
            </a:r>
            <a:r>
              <a:rPr lang="fr-FR" sz="2000" b="1" dirty="0" smtClean="0">
                <a:ea typeface="ＭＳ Ｐゴシック" pitchFamily="34" charset="-128"/>
              </a:rPr>
              <a:t>on n’a pas la liste de </a:t>
            </a:r>
            <a:r>
              <a:rPr lang="fr-FR" sz="2000" b="1" dirty="0" smtClean="0">
                <a:ea typeface="ＭＳ Ｐゴシック" pitchFamily="34" charset="-128"/>
              </a:rPr>
              <a:t>toutes </a:t>
            </a:r>
            <a:r>
              <a:rPr lang="fr-FR" sz="2000" b="1" dirty="0" smtClean="0">
                <a:ea typeface="ＭＳ Ｐゴシック" pitchFamily="34" charset="-128"/>
              </a:rPr>
              <a:t>les </a:t>
            </a:r>
            <a:r>
              <a:rPr lang="fr-FR" sz="2000" b="1" dirty="0" smtClean="0">
                <a:ea typeface="ＭＳ Ｐゴシック" pitchFamily="34" charset="-128"/>
              </a:rPr>
              <a:t>femmes productrices de riz au Sénégal.</a:t>
            </a:r>
            <a:endParaRPr lang="fr-FR" sz="2000" b="1" dirty="0" smtClean="0">
              <a:ea typeface="ＭＳ Ｐゴシック" pitchFamily="34" charset="-128"/>
            </a:endParaRPr>
          </a:p>
          <a:p>
            <a:pPr marL="273050" indent="-177800" algn="just" eaLnBrk="1" hangingPunct="1">
              <a:lnSpc>
                <a:spcPct val="150000"/>
              </a:lnSpc>
              <a:spcBef>
                <a:spcPct val="0"/>
              </a:spcBef>
              <a:spcAft>
                <a:spcPts val="1200"/>
              </a:spcAft>
            </a:pPr>
            <a:r>
              <a:rPr lang="fr-FR" sz="2000" b="1" dirty="0" smtClean="0">
                <a:ea typeface="ＭＳ Ｐゴシック" pitchFamily="34" charset="-128"/>
              </a:rPr>
              <a:t>Si on a la liste </a:t>
            </a:r>
            <a:r>
              <a:rPr lang="fr-FR" sz="2000" b="1" dirty="0" smtClean="0">
                <a:solidFill>
                  <a:srgbClr val="FF0000"/>
                </a:solidFill>
                <a:ea typeface="ＭＳ Ｐゴシック" pitchFamily="34" charset="-128"/>
              </a:rPr>
              <a:t>des ménages agricoles</a:t>
            </a:r>
            <a:r>
              <a:rPr lang="fr-FR" sz="2000" b="1" dirty="0" smtClean="0">
                <a:ea typeface="ＭＳ Ｐゴシック" pitchFamily="34" charset="-128"/>
              </a:rPr>
              <a:t>, on tire des </a:t>
            </a:r>
            <a:r>
              <a:rPr lang="fr-FR" sz="2000" b="1" dirty="0" smtClean="0">
                <a:solidFill>
                  <a:srgbClr val="FF0000"/>
                </a:solidFill>
                <a:ea typeface="ＭＳ Ｐゴシック" pitchFamily="34" charset="-128"/>
              </a:rPr>
              <a:t>ménages agricoles </a:t>
            </a:r>
            <a:r>
              <a:rPr lang="fr-FR" sz="2000" b="1" dirty="0" smtClean="0">
                <a:ea typeface="ＭＳ Ｐゴシック" pitchFamily="34" charset="-128"/>
              </a:rPr>
              <a:t>et une fois dans le ménages, l’enquêteurs fait la liste des membres du </a:t>
            </a:r>
            <a:r>
              <a:rPr lang="fr-FR" sz="2000" b="1" dirty="0" smtClean="0">
                <a:ea typeface="ＭＳ Ｐゴシック" pitchFamily="34" charset="-128"/>
              </a:rPr>
              <a:t>ménage productrices de riz.</a:t>
            </a:r>
            <a:endParaRPr lang="fr-FR" sz="2000" b="1" dirty="0" smtClean="0">
              <a:ea typeface="ＭＳ Ｐゴシック" pitchFamily="34" charset="-128"/>
            </a:endParaRPr>
          </a:p>
          <a:p>
            <a:pPr marL="273050" indent="-177800" algn="just" eaLnBrk="1" hangingPunct="1">
              <a:lnSpc>
                <a:spcPct val="150000"/>
              </a:lnSpc>
              <a:spcBef>
                <a:spcPct val="0"/>
              </a:spcBef>
              <a:spcAft>
                <a:spcPts val="1200"/>
              </a:spcAft>
            </a:pPr>
            <a:r>
              <a:rPr lang="fr-FR" sz="2000" b="1" dirty="0" smtClean="0">
                <a:ea typeface="ＭＳ Ｐゴシック" pitchFamily="34" charset="-128"/>
              </a:rPr>
              <a:t>On tire de cette liste (et cela de manière aléatoire) les </a:t>
            </a:r>
            <a:r>
              <a:rPr lang="fr-FR" sz="2000" b="1" dirty="0" smtClean="0">
                <a:ea typeface="ＭＳ Ｐゴシック" pitchFamily="34" charset="-128"/>
              </a:rPr>
              <a:t>individus statistiques </a:t>
            </a:r>
            <a:r>
              <a:rPr lang="fr-FR" sz="2000" b="1" dirty="0" smtClean="0">
                <a:ea typeface="ＭＳ Ｐゴシック" pitchFamily="34" charset="-128"/>
              </a:rPr>
              <a:t>que l’on doit enquêter.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571500" y="142875"/>
            <a:ext cx="7929563" cy="785813"/>
          </a:xfrm>
        </p:spPr>
        <p:txBody>
          <a:bodyPr/>
          <a:lstStyle/>
          <a:p>
            <a:pPr algn="l" eaLnBrk="1" hangingPunct="1"/>
            <a:r>
              <a:rPr lang="fr-FR" sz="2400" b="1" dirty="0" smtClean="0">
                <a:solidFill>
                  <a:srgbClr val="FF0000"/>
                </a:solidFill>
                <a:ea typeface="ＭＳ Ｐゴシック" pitchFamily="34" charset="-128"/>
                <a:cs typeface="Arial" charset="0"/>
              </a:rPr>
              <a:t>3.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 sondage empirique vs sondage probabiliste </a:t>
            </a:r>
            <a:endParaRPr lang="en-US" sz="2400" b="1" dirty="0" smtClean="0">
              <a:ea typeface="ＭＳ Ｐゴシック" pitchFamily="34" charset="-128"/>
            </a:endParaRPr>
          </a:p>
        </p:txBody>
      </p:sp>
      <p:sp>
        <p:nvSpPr>
          <p:cNvPr id="27651" name="Rectangle 5"/>
          <p:cNvSpPr>
            <a:spLocks noGrp="1" noChangeArrowheads="1"/>
          </p:cNvSpPr>
          <p:nvPr>
            <p:ph idx="1"/>
          </p:nvPr>
        </p:nvSpPr>
        <p:spPr>
          <a:xfrm>
            <a:off x="214313" y="1066800"/>
            <a:ext cx="8472487" cy="4162425"/>
          </a:xfrm>
        </p:spPr>
        <p:txBody>
          <a:bodyPr/>
          <a:lstStyle/>
          <a:p>
            <a:pPr marL="457200" indent="-457200" algn="just" eaLnBrk="1" hangingPunct="1">
              <a:lnSpc>
                <a:spcPct val="150000"/>
              </a:lnSpc>
              <a:spcBef>
                <a:spcPct val="0"/>
              </a:spcBef>
              <a:spcAft>
                <a:spcPts val="1200"/>
              </a:spcAft>
              <a:buFontTx/>
              <a:buNone/>
              <a:defRPr/>
            </a:pPr>
            <a:r>
              <a:rPr lang="fr-FR" sz="2000" b="1" dirty="0" smtClean="0">
                <a:solidFill>
                  <a:srgbClr val="0033CC"/>
                </a:solidFill>
                <a:ea typeface="ＭＳ Ｐゴシック" pitchFamily="34" charset="-128"/>
              </a:rPr>
              <a:t>a. Les méthodes probabilistes</a:t>
            </a:r>
            <a:r>
              <a:rPr lang="fr-FR" sz="2000" dirty="0" smtClean="0">
                <a:ea typeface="ＭＳ Ｐゴシック" pitchFamily="34" charset="-128"/>
              </a:rPr>
              <a:t>:</a:t>
            </a:r>
          </a:p>
          <a:p>
            <a:pPr marL="95250" indent="-95250" algn="just" eaLnBrk="1" hangingPunct="1">
              <a:lnSpc>
                <a:spcPct val="150000"/>
              </a:lnSpc>
              <a:spcBef>
                <a:spcPct val="0"/>
              </a:spcBef>
              <a:spcAft>
                <a:spcPts val="1200"/>
              </a:spcAft>
              <a:buFontTx/>
              <a:buNone/>
              <a:defRPr/>
            </a:pPr>
            <a:r>
              <a:rPr lang="fr-FR" sz="2000" b="1" dirty="0" smtClean="0">
                <a:ea typeface="ＭＳ Ｐゴシック" pitchFamily="34" charset="-128"/>
              </a:rPr>
              <a:t>L’avantage de la méthode probabiliste est qu’on peut passer des résultats de l’échantillon aux résultats de toute la population (extrapolation).</a:t>
            </a:r>
          </a:p>
          <a:p>
            <a:pPr marL="95250" indent="-95250" algn="just" eaLnBrk="1" hangingPunct="1">
              <a:lnSpc>
                <a:spcPct val="150000"/>
              </a:lnSpc>
              <a:spcBef>
                <a:spcPct val="0"/>
              </a:spcBef>
              <a:spcAft>
                <a:spcPts val="1200"/>
              </a:spcAft>
              <a:buFontTx/>
              <a:buNone/>
              <a:defRPr/>
            </a:pPr>
            <a:r>
              <a:rPr lang="fr-FR" sz="2000" b="1" dirty="0" smtClean="0">
                <a:ea typeface="ＭＳ Ｐゴシック" pitchFamily="34" charset="-128"/>
              </a:rPr>
              <a:t>Pae exemple, à parti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571500" y="142875"/>
            <a:ext cx="7929563" cy="785813"/>
          </a:xfrm>
        </p:spPr>
        <p:txBody>
          <a:bodyPr/>
          <a:lstStyle/>
          <a:p>
            <a:pPr algn="l" eaLnBrk="1" hangingPunct="1">
              <a:lnSpc>
                <a:spcPct val="150000"/>
              </a:lnSpc>
              <a:spcAft>
                <a:spcPts val="1200"/>
              </a:spcAft>
            </a:pPr>
            <a:r>
              <a:rPr lang="fr-FR" sz="2400" b="1" dirty="0" smtClean="0">
                <a:solidFill>
                  <a:srgbClr val="FF0000"/>
                </a:solidFill>
                <a:ea typeface="ＭＳ Ｐゴシック" pitchFamily="34" charset="-128"/>
                <a:cs typeface="Arial" charset="0"/>
              </a:rPr>
              <a:t>3.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 sondage empirique vs sondage probabiliste </a:t>
            </a:r>
            <a:endParaRPr lang="fr-FR" sz="2400" b="1" dirty="0" smtClean="0">
              <a:solidFill>
                <a:srgbClr val="FF0000"/>
              </a:solidFill>
              <a:ea typeface="ＭＳ Ｐゴシック" pitchFamily="34" charset="-128"/>
            </a:endParaRPr>
          </a:p>
        </p:txBody>
      </p:sp>
      <p:sp>
        <p:nvSpPr>
          <p:cNvPr id="3075" name="Rectangle 5"/>
          <p:cNvSpPr>
            <a:spLocks noGrp="1" noChangeArrowheads="1"/>
          </p:cNvSpPr>
          <p:nvPr>
            <p:ph idx="1"/>
          </p:nvPr>
        </p:nvSpPr>
        <p:spPr>
          <a:xfrm>
            <a:off x="214313" y="1066800"/>
            <a:ext cx="8472487" cy="3802063"/>
          </a:xfrm>
        </p:spPr>
        <p:txBody>
          <a:bodyPr/>
          <a:lstStyle/>
          <a:p>
            <a:pPr marL="457200" indent="-457200" algn="just" eaLnBrk="1" hangingPunct="1">
              <a:lnSpc>
                <a:spcPct val="150000"/>
              </a:lnSpc>
              <a:spcBef>
                <a:spcPts val="0"/>
              </a:spcBef>
              <a:spcAft>
                <a:spcPts val="1200"/>
              </a:spcAft>
              <a:buClr>
                <a:schemeClr val="tx1"/>
              </a:buClr>
              <a:buFontTx/>
              <a:buNone/>
              <a:defRPr/>
            </a:pPr>
            <a:r>
              <a:rPr lang="fr-FR" sz="2000" b="1" dirty="0" smtClean="0">
                <a:solidFill>
                  <a:srgbClr val="0033CC"/>
                </a:solidFill>
                <a:ea typeface="ＭＳ Ｐゴシック" pitchFamily="34" charset="-128"/>
              </a:rPr>
              <a:t>b. Les méthodes empiriques</a:t>
            </a:r>
            <a:r>
              <a:rPr lang="fr-FR" sz="2000" dirty="0" smtClean="0">
                <a:ea typeface="ＭＳ Ｐゴシック" pitchFamily="34" charset="-128"/>
              </a:rPr>
              <a:t>:</a:t>
            </a:r>
          </a:p>
          <a:p>
            <a:pPr marL="0" indent="0" algn="just" eaLnBrk="1" hangingPunct="1">
              <a:lnSpc>
                <a:spcPct val="150000"/>
              </a:lnSpc>
              <a:spcBef>
                <a:spcPts val="0"/>
              </a:spcBef>
              <a:spcAft>
                <a:spcPts val="1200"/>
              </a:spcAft>
              <a:buClr>
                <a:schemeClr val="tx1"/>
              </a:buClr>
              <a:buFontTx/>
              <a:buNone/>
              <a:defRPr/>
            </a:pPr>
            <a:r>
              <a:rPr lang="fr-FR" sz="2000" b="1" dirty="0" smtClean="0"/>
              <a:t>Dans ces méthodes, on n’a pas besoin de base de sondage. Cependant, on ne peut pas (par la théorie des probabilités) passer des résultats de l’échantillon à ceux de la population.</a:t>
            </a:r>
          </a:p>
          <a:p>
            <a:pPr marL="0" indent="0" algn="just" eaLnBrk="1" hangingPunct="1">
              <a:lnSpc>
                <a:spcPct val="150000"/>
              </a:lnSpc>
              <a:spcBef>
                <a:spcPts val="0"/>
              </a:spcBef>
              <a:spcAft>
                <a:spcPts val="1200"/>
              </a:spcAft>
              <a:buClr>
                <a:schemeClr val="tx1"/>
              </a:buClr>
              <a:buFont typeface="Arial" charset="0"/>
              <a:buNone/>
              <a:defRPr/>
            </a:pPr>
            <a:r>
              <a:rPr lang="fr-FR" sz="2000" b="1" dirty="0" smtClean="0"/>
              <a:t>On a plusieurs méthodes empiriques:</a:t>
            </a:r>
            <a:endParaRPr lang="fr-FR" sz="2000" b="1" dirty="0" smtClean="0">
              <a:latin typeface="+mj-lt"/>
              <a:ea typeface="ＭＳ Ｐゴシック"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571500" y="142875"/>
            <a:ext cx="7929563" cy="785813"/>
          </a:xfrm>
        </p:spPr>
        <p:txBody>
          <a:bodyPr/>
          <a:lstStyle/>
          <a:p>
            <a:pPr algn="l" eaLnBrk="1" hangingPunct="1"/>
            <a:r>
              <a:rPr lang="fr-FR" sz="2400" b="1" dirty="0" smtClean="0">
                <a:solidFill>
                  <a:srgbClr val="FF0000"/>
                </a:solidFill>
                <a:ea typeface="ＭＳ Ｐゴシック" pitchFamily="34" charset="-128"/>
                <a:cs typeface="Arial" charset="0"/>
              </a:rPr>
              <a:t>3.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 sondage empirique vs sondage probabiliste </a:t>
            </a:r>
            <a:endParaRPr lang="en-US" sz="2400" b="1" dirty="0" smtClean="0">
              <a:ea typeface="ＭＳ Ｐゴシック" pitchFamily="34" charset="-128"/>
            </a:endParaRPr>
          </a:p>
        </p:txBody>
      </p:sp>
      <p:sp>
        <p:nvSpPr>
          <p:cNvPr id="29699" name="Rectangle 5"/>
          <p:cNvSpPr>
            <a:spLocks noGrp="1" noChangeArrowheads="1"/>
          </p:cNvSpPr>
          <p:nvPr>
            <p:ph idx="1"/>
          </p:nvPr>
        </p:nvSpPr>
        <p:spPr>
          <a:xfrm>
            <a:off x="214313" y="1066800"/>
            <a:ext cx="8472487" cy="4810125"/>
          </a:xfrm>
        </p:spPr>
        <p:txBody>
          <a:bodyPr/>
          <a:lstStyle/>
          <a:p>
            <a:pPr marL="457200" indent="-457200" eaLnBrk="1" hangingPunct="1">
              <a:lnSpc>
                <a:spcPct val="145000"/>
              </a:lnSpc>
              <a:spcBef>
                <a:spcPct val="0"/>
              </a:spcBef>
              <a:spcAft>
                <a:spcPts val="1200"/>
              </a:spcAft>
              <a:buClr>
                <a:schemeClr val="tx1"/>
              </a:buClr>
              <a:buFontTx/>
              <a:buNone/>
              <a:defRPr/>
            </a:pPr>
            <a:r>
              <a:rPr lang="fr-FR" sz="2400" b="1" dirty="0" smtClean="0">
                <a:solidFill>
                  <a:srgbClr val="0033CC"/>
                </a:solidFill>
                <a:ea typeface="ＭＳ Ｐゴシック" pitchFamily="34" charset="-128"/>
              </a:rPr>
              <a:t>b. Les méthodes empiriques</a:t>
            </a:r>
            <a:r>
              <a:rPr lang="fr-FR" sz="2400" dirty="0" smtClean="0">
                <a:ea typeface="ＭＳ Ｐゴシック" pitchFamily="34" charset="-128"/>
              </a:rPr>
              <a:t>:</a:t>
            </a:r>
          </a:p>
          <a:p>
            <a:pPr marL="457200" indent="-457200" eaLnBrk="1" hangingPunct="1">
              <a:lnSpc>
                <a:spcPct val="145000"/>
              </a:lnSpc>
              <a:spcBef>
                <a:spcPct val="0"/>
              </a:spcBef>
              <a:spcAft>
                <a:spcPts val="1200"/>
              </a:spcAft>
              <a:buClr>
                <a:schemeClr val="tx1"/>
              </a:buClr>
              <a:buFontTx/>
              <a:buNone/>
              <a:defRPr/>
            </a:pPr>
            <a:r>
              <a:rPr lang="fr-FR" sz="2400" b="1" dirty="0" smtClean="0">
                <a:ea typeface="ＭＳ Ｐゴシック" pitchFamily="34" charset="-128"/>
              </a:rPr>
              <a:t>E1.  La méthode des quotas</a:t>
            </a:r>
          </a:p>
          <a:p>
            <a:pPr eaLnBrk="1" hangingPunct="1">
              <a:lnSpc>
                <a:spcPct val="145000"/>
              </a:lnSpc>
              <a:spcBef>
                <a:spcPct val="0"/>
              </a:spcBef>
              <a:spcAft>
                <a:spcPts val="1200"/>
              </a:spcAft>
              <a:buClr>
                <a:schemeClr val="tx1"/>
              </a:buClr>
              <a:buFontTx/>
              <a:buNone/>
              <a:defRPr/>
            </a:pPr>
            <a:r>
              <a:rPr lang="fr-FR" sz="2400" b="1" dirty="0" smtClean="0">
                <a:ea typeface="ＭＳ Ｐゴシック" pitchFamily="34" charset="-128"/>
              </a:rPr>
              <a:t>E2. La méthode des unités- types</a:t>
            </a:r>
          </a:p>
          <a:p>
            <a:pPr eaLnBrk="1" hangingPunct="1">
              <a:lnSpc>
                <a:spcPct val="145000"/>
              </a:lnSpc>
              <a:spcBef>
                <a:spcPct val="0"/>
              </a:spcBef>
              <a:spcAft>
                <a:spcPts val="1200"/>
              </a:spcAft>
              <a:buClr>
                <a:schemeClr val="tx1"/>
              </a:buClr>
              <a:buFontTx/>
              <a:buNone/>
              <a:defRPr/>
            </a:pPr>
            <a:r>
              <a:rPr lang="fr-FR" sz="2400" b="1" dirty="0" smtClean="0">
                <a:ea typeface="ＭＳ Ｐゴシック" pitchFamily="34" charset="-128"/>
              </a:rPr>
              <a:t>E3. La méthode des itinéraires</a:t>
            </a:r>
          </a:p>
          <a:p>
            <a:pPr eaLnBrk="1" hangingPunct="1">
              <a:lnSpc>
                <a:spcPct val="145000"/>
              </a:lnSpc>
              <a:spcBef>
                <a:spcPct val="0"/>
              </a:spcBef>
              <a:spcAft>
                <a:spcPts val="1200"/>
              </a:spcAft>
              <a:buClr>
                <a:schemeClr val="tx1"/>
              </a:buClr>
              <a:buFontTx/>
              <a:buNone/>
              <a:defRPr/>
            </a:pPr>
            <a:r>
              <a:rPr lang="fr-FR" sz="2400" b="1" dirty="0" smtClean="0">
                <a:ea typeface="ＭＳ Ｐゴシック" pitchFamily="34" charset="-128"/>
              </a:rPr>
              <a:t>E4. La méthode boule de neige</a:t>
            </a:r>
          </a:p>
          <a:p>
            <a:pPr eaLnBrk="1" hangingPunct="1">
              <a:lnSpc>
                <a:spcPct val="145000"/>
              </a:lnSpc>
              <a:spcBef>
                <a:spcPct val="0"/>
              </a:spcBef>
              <a:spcAft>
                <a:spcPts val="1200"/>
              </a:spcAft>
              <a:buClr>
                <a:schemeClr val="tx1"/>
              </a:buClr>
              <a:buFontTx/>
              <a:buNone/>
              <a:defRPr/>
            </a:pPr>
            <a:r>
              <a:rPr lang="fr-FR" sz="2400" b="1" dirty="0" smtClean="0">
                <a:ea typeface="ＭＳ Ｐゴシック" pitchFamily="34" charset="-128"/>
              </a:rPr>
              <a:t>E5. Les enquêtes par téléphone , par lettre ou émail</a:t>
            </a:r>
          </a:p>
          <a:p>
            <a:pPr eaLnBrk="1" hangingPunct="1">
              <a:lnSpc>
                <a:spcPct val="145000"/>
              </a:lnSpc>
              <a:spcBef>
                <a:spcPct val="0"/>
              </a:spcBef>
              <a:spcAft>
                <a:spcPts val="1200"/>
              </a:spcAft>
              <a:buClr>
                <a:schemeClr val="tx1"/>
              </a:buClr>
              <a:buFontTx/>
              <a:buNone/>
              <a:defRPr/>
            </a:pPr>
            <a:r>
              <a:rPr lang="fr-FR" sz="2400" b="1" dirty="0" smtClean="0">
                <a:ea typeface="ＭＳ Ｐゴシック" pitchFamily="34" charset="-128"/>
              </a:rPr>
              <a:t>E6. La méthode du volontariat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31" name="Rectangle 23"/>
          <p:cNvSpPr>
            <a:spLocks noGrp="1" noChangeArrowheads="1"/>
          </p:cNvSpPr>
          <p:nvPr>
            <p:ph type="body" idx="1"/>
          </p:nvPr>
        </p:nvSpPr>
        <p:spPr>
          <a:xfrm>
            <a:off x="395288" y="1125538"/>
            <a:ext cx="8229600" cy="5040312"/>
          </a:xfrm>
        </p:spPr>
        <p:txBody>
          <a:bodyPr/>
          <a:lstStyle/>
          <a:p>
            <a:pPr marL="0" indent="0" eaLnBrk="1" hangingPunct="1">
              <a:lnSpc>
                <a:spcPct val="145000"/>
              </a:lnSpc>
              <a:spcBef>
                <a:spcPct val="0"/>
              </a:spcBef>
              <a:spcAft>
                <a:spcPts val="1200"/>
              </a:spcAft>
              <a:buClr>
                <a:schemeClr val="tx1"/>
              </a:buClr>
              <a:buFontTx/>
              <a:buNone/>
            </a:pPr>
            <a:r>
              <a:rPr lang="fr-FR" sz="2400" b="1" smtClean="0">
                <a:solidFill>
                  <a:srgbClr val="0033CC"/>
                </a:solidFill>
                <a:ea typeface="ＭＳ Ｐゴシック" pitchFamily="34" charset="-128"/>
              </a:rPr>
              <a:t>b. Les méthodes empiriques</a:t>
            </a:r>
            <a:r>
              <a:rPr lang="fr-FR" sz="2400" smtClean="0">
                <a:ea typeface="ＭＳ Ｐゴシック" pitchFamily="34" charset="-128"/>
              </a:rPr>
              <a:t>:</a:t>
            </a:r>
          </a:p>
          <a:p>
            <a:pPr marL="0" indent="0" eaLnBrk="1" hangingPunct="1">
              <a:spcBef>
                <a:spcPct val="0"/>
              </a:spcBef>
              <a:spcAft>
                <a:spcPts val="1200"/>
              </a:spcAft>
              <a:buClr>
                <a:schemeClr val="tx1"/>
              </a:buClr>
              <a:buFontTx/>
              <a:buNone/>
            </a:pPr>
            <a:r>
              <a:rPr lang="fr-FR" sz="2400" b="1" smtClean="0">
                <a:solidFill>
                  <a:srgbClr val="FF0000"/>
                </a:solidFill>
                <a:ea typeface="ＭＳ Ｐゴシック" pitchFamily="34" charset="-128"/>
              </a:rPr>
              <a:t>E1..  La méthode des quotas</a:t>
            </a:r>
          </a:p>
          <a:p>
            <a:pPr marL="0" indent="0" eaLnBrk="1" hangingPunct="1">
              <a:spcBef>
                <a:spcPct val="0"/>
              </a:spcBef>
              <a:spcAft>
                <a:spcPts val="1200"/>
              </a:spcAft>
              <a:buClr>
                <a:schemeClr val="tx1"/>
              </a:buClr>
              <a:buFontTx/>
              <a:buNone/>
            </a:pPr>
            <a:r>
              <a:rPr lang="fr-FR" sz="2400" b="1" smtClean="0">
                <a:ea typeface="ＭＳ Ｐゴシック" pitchFamily="34" charset="-128"/>
              </a:rPr>
              <a:t>L’échantillon: une photo réduite de la population au vu de certains caractères</a:t>
            </a:r>
          </a:p>
          <a:p>
            <a:pPr marL="0" indent="0" eaLnBrk="1" hangingPunct="1">
              <a:spcBef>
                <a:spcPct val="0"/>
              </a:spcBef>
              <a:spcAft>
                <a:spcPts val="1200"/>
              </a:spcAft>
              <a:buClr>
                <a:schemeClr val="tx1"/>
              </a:buClr>
              <a:buFontTx/>
              <a:buNone/>
            </a:pPr>
            <a:r>
              <a:rPr lang="fr-FR" sz="2400" b="1" smtClean="0">
                <a:solidFill>
                  <a:srgbClr val="FF0000"/>
                </a:solidFill>
                <a:ea typeface="ＭＳ Ｐゴシック" pitchFamily="34" charset="-128"/>
              </a:rPr>
              <a:t>E2.. La méthode des unités- types</a:t>
            </a:r>
          </a:p>
          <a:p>
            <a:pPr marL="0" indent="0" eaLnBrk="1" hangingPunct="1">
              <a:spcBef>
                <a:spcPct val="0"/>
              </a:spcBef>
              <a:spcAft>
                <a:spcPts val="1200"/>
              </a:spcAft>
              <a:buClr>
                <a:schemeClr val="tx1"/>
              </a:buClr>
              <a:buFontTx/>
              <a:buNone/>
            </a:pPr>
            <a:r>
              <a:rPr lang="fr-FR" sz="2400" b="1" smtClean="0">
                <a:ea typeface="ＭＳ Ｐゴシック" pitchFamily="34" charset="-128"/>
              </a:rPr>
              <a:t>On forme des groupes assez homogènes et on choisit dans chaque groupe des individus types</a:t>
            </a:r>
          </a:p>
          <a:p>
            <a:pPr marL="0" indent="0" eaLnBrk="1" hangingPunct="1">
              <a:spcBef>
                <a:spcPct val="0"/>
              </a:spcBef>
              <a:spcAft>
                <a:spcPts val="1200"/>
              </a:spcAft>
              <a:buClr>
                <a:schemeClr val="tx1"/>
              </a:buClr>
              <a:buFontTx/>
              <a:buNone/>
            </a:pPr>
            <a:r>
              <a:rPr lang="fr-FR" sz="2400" b="1" smtClean="0">
                <a:solidFill>
                  <a:srgbClr val="FF0000"/>
                </a:solidFill>
                <a:ea typeface="ＭＳ Ｐゴシック" pitchFamily="34" charset="-128"/>
              </a:rPr>
              <a:t>E3.. La méthode des itinéraires</a:t>
            </a:r>
          </a:p>
          <a:p>
            <a:pPr marL="0" indent="0" eaLnBrk="1" hangingPunct="1">
              <a:spcBef>
                <a:spcPct val="0"/>
              </a:spcBef>
              <a:spcAft>
                <a:spcPts val="1200"/>
              </a:spcAft>
              <a:buClr>
                <a:schemeClr val="tx1"/>
              </a:buClr>
              <a:buFontTx/>
              <a:buNone/>
            </a:pPr>
            <a:r>
              <a:rPr lang="fr-FR" sz="2400" b="1" smtClean="0">
                <a:ea typeface="ＭＳ Ｐゴシック" pitchFamily="34" charset="-128"/>
              </a:rPr>
              <a:t>On indique le chemin géographique à l’enquêteur </a:t>
            </a:r>
          </a:p>
        </p:txBody>
      </p:sp>
      <p:sp>
        <p:nvSpPr>
          <p:cNvPr id="35843" name="Rectangle 25"/>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spcBef>
                <a:spcPct val="20000"/>
              </a:spcBef>
            </a:pPr>
            <a:endParaRPr lang="fr-FR"/>
          </a:p>
        </p:txBody>
      </p:sp>
      <p:sp>
        <p:nvSpPr>
          <p:cNvPr id="6" name="ZoneTexte 5"/>
          <p:cNvSpPr txBox="1"/>
          <p:nvPr/>
        </p:nvSpPr>
        <p:spPr>
          <a:xfrm>
            <a:off x="250825" y="333375"/>
            <a:ext cx="8569325" cy="738188"/>
          </a:xfrm>
          <a:prstGeom prst="rect">
            <a:avLst/>
          </a:prstGeom>
          <a:noFill/>
        </p:spPr>
        <p:txBody>
          <a:bodyPr>
            <a:spAutoFit/>
          </a:bodyPr>
          <a:lstStyle/>
          <a:p>
            <a:pPr>
              <a:defRPr/>
            </a:pPr>
            <a:r>
              <a:rPr lang="fr-FR" sz="2400" b="1" dirty="0" smtClean="0">
                <a:solidFill>
                  <a:srgbClr val="FF0000"/>
                </a:solidFill>
                <a:cs typeface="Arial" charset="0"/>
              </a:rPr>
              <a:t>3. </a:t>
            </a:r>
            <a:r>
              <a:rPr lang="fr-FR" sz="2400" b="1" dirty="0" smtClean="0">
                <a:cs typeface="Arial" charset="0"/>
              </a:rPr>
              <a:t> </a:t>
            </a:r>
            <a:r>
              <a:rPr lang="fr-FR" sz="2400" b="1" dirty="0">
                <a:solidFill>
                  <a:srgbClr val="0033CC"/>
                </a:solidFill>
                <a:cs typeface="Arial" charset="0"/>
              </a:rPr>
              <a:t>Le sondage empirique vs sondage probabiliste </a:t>
            </a:r>
            <a:endParaRPr lang="fr-FR" sz="2400" b="1" kern="0" dirty="0">
              <a:latin typeface="+mn-lt"/>
              <a:cs typeface="ＭＳ Ｐゴシック" pitchFamily="-106" charset="-128"/>
            </a:endParaRPr>
          </a:p>
          <a:p>
            <a:pPr>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grpId="0" nodeType="withEffect">
                                  <p:stCondLst>
                                    <p:cond delay="0"/>
                                  </p:stCondLst>
                                  <p:childTnLst>
                                    <p:set>
                                      <p:cBhvr>
                                        <p:cTn id="6" dur="1" fill="hold">
                                          <p:stCondLst>
                                            <p:cond delay="0"/>
                                          </p:stCondLst>
                                        </p:cTn>
                                        <p:tgtEl>
                                          <p:spTgt spid="119831">
                                            <p:txEl>
                                              <p:pRg st="0" end="0"/>
                                            </p:txEl>
                                          </p:spTgt>
                                        </p:tgtEl>
                                        <p:attrNameLst>
                                          <p:attrName>style.visibility</p:attrName>
                                        </p:attrNameLst>
                                      </p:cBhvr>
                                      <p:to>
                                        <p:strVal val="visible"/>
                                      </p:to>
                                    </p:set>
                                    <p:anim calcmode="lin" valueType="num">
                                      <p:cBhvr additive="base">
                                        <p:cTn id="7" dur="1000" fill="hold"/>
                                        <p:tgtEl>
                                          <p:spTgt spid="11983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198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1" fill="hold" grpId="0" nodeType="clickEffect">
                                  <p:stCondLst>
                                    <p:cond delay="0"/>
                                  </p:stCondLst>
                                  <p:childTnLst>
                                    <p:set>
                                      <p:cBhvr>
                                        <p:cTn id="12" dur="1" fill="hold">
                                          <p:stCondLst>
                                            <p:cond delay="0"/>
                                          </p:stCondLst>
                                        </p:cTn>
                                        <p:tgtEl>
                                          <p:spTgt spid="119831">
                                            <p:txEl>
                                              <p:pRg st="1" end="1"/>
                                            </p:txEl>
                                          </p:spTgt>
                                        </p:tgtEl>
                                        <p:attrNameLst>
                                          <p:attrName>style.visibility</p:attrName>
                                        </p:attrNameLst>
                                      </p:cBhvr>
                                      <p:to>
                                        <p:strVal val="visible"/>
                                      </p:to>
                                    </p:set>
                                    <p:anim calcmode="lin" valueType="num">
                                      <p:cBhvr additive="base">
                                        <p:cTn id="13" dur="1000" fill="hold"/>
                                        <p:tgtEl>
                                          <p:spTgt spid="119831">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1983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1" fill="hold" grpId="0" nodeType="clickEffect">
                                  <p:stCondLst>
                                    <p:cond delay="0"/>
                                  </p:stCondLst>
                                  <p:childTnLst>
                                    <p:set>
                                      <p:cBhvr>
                                        <p:cTn id="18" dur="1" fill="hold">
                                          <p:stCondLst>
                                            <p:cond delay="0"/>
                                          </p:stCondLst>
                                        </p:cTn>
                                        <p:tgtEl>
                                          <p:spTgt spid="119831">
                                            <p:txEl>
                                              <p:pRg st="2" end="2"/>
                                            </p:txEl>
                                          </p:spTgt>
                                        </p:tgtEl>
                                        <p:attrNameLst>
                                          <p:attrName>style.visibility</p:attrName>
                                        </p:attrNameLst>
                                      </p:cBhvr>
                                      <p:to>
                                        <p:strVal val="visible"/>
                                      </p:to>
                                    </p:set>
                                    <p:anim calcmode="lin" valueType="num">
                                      <p:cBhvr additive="base">
                                        <p:cTn id="19" dur="1000" fill="hold"/>
                                        <p:tgtEl>
                                          <p:spTgt spid="119831">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19831">
                                            <p:txEl>
                                              <p:pRg st="2" end="2"/>
                                            </p:txEl>
                                          </p:spTgt>
                                        </p:tgtEl>
                                        <p:attrNameLst>
                                          <p:attrName>ppt_y</p:attrName>
                                        </p:attrNameLst>
                                      </p:cBhvr>
                                      <p:tavLst>
                                        <p:tav tm="0">
                                          <p:val>
                                            <p:strVal val="0-#ppt_h/2"/>
                                          </p:val>
                                        </p:tav>
                                        <p:tav tm="100000">
                                          <p:val>
                                            <p:strVal val="#ppt_y"/>
                                          </p:val>
                                        </p:tav>
                                      </p:tavLst>
                                    </p:anim>
                                  </p:childTnLst>
                                </p:cTn>
                              </p:par>
                              <p:par>
                                <p:cTn id="21" presetID="7" presetClass="entr" presetSubtype="1" fill="hold" grpId="0" nodeType="withEffect">
                                  <p:stCondLst>
                                    <p:cond delay="0"/>
                                  </p:stCondLst>
                                  <p:childTnLst>
                                    <p:set>
                                      <p:cBhvr>
                                        <p:cTn id="22" dur="1" fill="hold">
                                          <p:stCondLst>
                                            <p:cond delay="0"/>
                                          </p:stCondLst>
                                        </p:cTn>
                                        <p:tgtEl>
                                          <p:spTgt spid="119831">
                                            <p:txEl>
                                              <p:pRg st="3" end="3"/>
                                            </p:txEl>
                                          </p:spTgt>
                                        </p:tgtEl>
                                        <p:attrNameLst>
                                          <p:attrName>style.visibility</p:attrName>
                                        </p:attrNameLst>
                                      </p:cBhvr>
                                      <p:to>
                                        <p:strVal val="visible"/>
                                      </p:to>
                                    </p:set>
                                    <p:anim calcmode="lin" valueType="num">
                                      <p:cBhvr additive="base">
                                        <p:cTn id="23" dur="1000" fill="hold"/>
                                        <p:tgtEl>
                                          <p:spTgt spid="119831">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11983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7" presetClass="entr" presetSubtype="1" fill="hold" grpId="0" nodeType="clickEffect">
                                  <p:stCondLst>
                                    <p:cond delay="0"/>
                                  </p:stCondLst>
                                  <p:childTnLst>
                                    <p:set>
                                      <p:cBhvr>
                                        <p:cTn id="28" dur="1" fill="hold">
                                          <p:stCondLst>
                                            <p:cond delay="0"/>
                                          </p:stCondLst>
                                        </p:cTn>
                                        <p:tgtEl>
                                          <p:spTgt spid="119831">
                                            <p:txEl>
                                              <p:pRg st="4" end="4"/>
                                            </p:txEl>
                                          </p:spTgt>
                                        </p:tgtEl>
                                        <p:attrNameLst>
                                          <p:attrName>style.visibility</p:attrName>
                                        </p:attrNameLst>
                                      </p:cBhvr>
                                      <p:to>
                                        <p:strVal val="visible"/>
                                      </p:to>
                                    </p:set>
                                    <p:anim calcmode="lin" valueType="num">
                                      <p:cBhvr additive="base">
                                        <p:cTn id="29" dur="1000" fill="hold"/>
                                        <p:tgtEl>
                                          <p:spTgt spid="119831">
                                            <p:txEl>
                                              <p:pRg st="4" end="4"/>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19831">
                                            <p:txEl>
                                              <p:pRg st="4" end="4"/>
                                            </p:txEl>
                                          </p:spTgt>
                                        </p:tgtEl>
                                        <p:attrNameLst>
                                          <p:attrName>ppt_y</p:attrName>
                                        </p:attrNameLst>
                                      </p:cBhvr>
                                      <p:tavLst>
                                        <p:tav tm="0">
                                          <p:val>
                                            <p:strVal val="0-#ppt_h/2"/>
                                          </p:val>
                                        </p:tav>
                                        <p:tav tm="100000">
                                          <p:val>
                                            <p:strVal val="#ppt_y"/>
                                          </p:val>
                                        </p:tav>
                                      </p:tavLst>
                                    </p:anim>
                                  </p:childTnLst>
                                </p:cTn>
                              </p:par>
                              <p:par>
                                <p:cTn id="31" presetID="7" presetClass="entr" presetSubtype="1" fill="hold" grpId="0" nodeType="withEffect">
                                  <p:stCondLst>
                                    <p:cond delay="0"/>
                                  </p:stCondLst>
                                  <p:childTnLst>
                                    <p:set>
                                      <p:cBhvr>
                                        <p:cTn id="32" dur="1" fill="hold">
                                          <p:stCondLst>
                                            <p:cond delay="0"/>
                                          </p:stCondLst>
                                        </p:cTn>
                                        <p:tgtEl>
                                          <p:spTgt spid="119831">
                                            <p:txEl>
                                              <p:pRg st="5" end="5"/>
                                            </p:txEl>
                                          </p:spTgt>
                                        </p:tgtEl>
                                        <p:attrNameLst>
                                          <p:attrName>style.visibility</p:attrName>
                                        </p:attrNameLst>
                                      </p:cBhvr>
                                      <p:to>
                                        <p:strVal val="visible"/>
                                      </p:to>
                                    </p:set>
                                    <p:anim calcmode="lin" valueType="num">
                                      <p:cBhvr additive="base">
                                        <p:cTn id="33" dur="1000" fill="hold"/>
                                        <p:tgtEl>
                                          <p:spTgt spid="119831">
                                            <p:txEl>
                                              <p:pRg st="5" end="5"/>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11983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7" presetClass="entr" presetSubtype="1" fill="hold" grpId="0" nodeType="clickEffect">
                                  <p:stCondLst>
                                    <p:cond delay="0"/>
                                  </p:stCondLst>
                                  <p:childTnLst>
                                    <p:set>
                                      <p:cBhvr>
                                        <p:cTn id="38" dur="1" fill="hold">
                                          <p:stCondLst>
                                            <p:cond delay="0"/>
                                          </p:stCondLst>
                                        </p:cTn>
                                        <p:tgtEl>
                                          <p:spTgt spid="119831">
                                            <p:txEl>
                                              <p:pRg st="6" end="6"/>
                                            </p:txEl>
                                          </p:spTgt>
                                        </p:tgtEl>
                                        <p:attrNameLst>
                                          <p:attrName>style.visibility</p:attrName>
                                        </p:attrNameLst>
                                      </p:cBhvr>
                                      <p:to>
                                        <p:strVal val="visible"/>
                                      </p:to>
                                    </p:set>
                                    <p:anim calcmode="lin" valueType="num">
                                      <p:cBhvr additive="base">
                                        <p:cTn id="39" dur="1000" fill="hold"/>
                                        <p:tgtEl>
                                          <p:spTgt spid="119831">
                                            <p:txEl>
                                              <p:pRg st="6" end="6"/>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119831">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sz="half" idx="1"/>
          </p:nvPr>
        </p:nvSpPr>
        <p:spPr>
          <a:xfrm>
            <a:off x="250825" y="620713"/>
            <a:ext cx="8569325" cy="5951537"/>
          </a:xfrm>
        </p:spPr>
        <p:txBody>
          <a:bodyPr/>
          <a:lstStyle/>
          <a:p>
            <a:pPr marL="0" indent="0" eaLnBrk="1" hangingPunct="1">
              <a:lnSpc>
                <a:spcPts val="3500"/>
              </a:lnSpc>
              <a:spcBef>
                <a:spcPts val="0"/>
              </a:spcBef>
              <a:spcAft>
                <a:spcPts val="1200"/>
              </a:spcAft>
              <a:buClr>
                <a:schemeClr val="tx1"/>
              </a:buClr>
              <a:buFontTx/>
              <a:buNone/>
              <a:defRPr/>
            </a:pPr>
            <a:r>
              <a:rPr lang="fr-FR" sz="2400" b="1" dirty="0" smtClean="0">
                <a:solidFill>
                  <a:srgbClr val="0033CC"/>
                </a:solidFill>
                <a:ea typeface="ＭＳ Ｐゴシック" pitchFamily="34" charset="-128"/>
              </a:rPr>
              <a:t>b. Les méthodes empiriques</a:t>
            </a:r>
            <a:r>
              <a:rPr lang="fr-FR" sz="2400" dirty="0" smtClean="0">
                <a:ea typeface="ＭＳ Ｐゴシック" pitchFamily="34" charset="-128"/>
              </a:rPr>
              <a:t>:</a:t>
            </a:r>
          </a:p>
          <a:p>
            <a:pPr marL="0" indent="0" eaLnBrk="1" hangingPunct="1">
              <a:lnSpc>
                <a:spcPts val="3500"/>
              </a:lnSpc>
              <a:spcBef>
                <a:spcPts val="0"/>
              </a:spcBef>
              <a:spcAft>
                <a:spcPts val="1200"/>
              </a:spcAft>
              <a:buClr>
                <a:schemeClr val="tx1"/>
              </a:buClr>
              <a:buFontTx/>
              <a:buNone/>
              <a:defRPr/>
            </a:pPr>
            <a:r>
              <a:rPr lang="fr-FR" sz="2400" b="1" dirty="0" smtClean="0">
                <a:solidFill>
                  <a:srgbClr val="FF0000"/>
                </a:solidFill>
              </a:rPr>
              <a:t>E4.. La méthode boule de neige</a:t>
            </a:r>
          </a:p>
          <a:p>
            <a:pPr marL="0" indent="0" eaLnBrk="1" hangingPunct="1">
              <a:lnSpc>
                <a:spcPts val="3500"/>
              </a:lnSpc>
              <a:spcBef>
                <a:spcPts val="0"/>
              </a:spcBef>
              <a:spcAft>
                <a:spcPts val="1200"/>
              </a:spcAft>
              <a:buClr>
                <a:schemeClr val="tx1"/>
              </a:buClr>
              <a:buFontTx/>
              <a:buNone/>
              <a:defRPr/>
            </a:pPr>
            <a:r>
              <a:rPr lang="fr-FR" sz="2400" b="1" dirty="0" smtClean="0"/>
              <a:t>Après avoir découvert un premier individu , ce dernier nous indique d’autres personnes du même profil que lui.</a:t>
            </a:r>
          </a:p>
          <a:p>
            <a:pPr marL="0" indent="0" eaLnBrk="1" hangingPunct="1">
              <a:lnSpc>
                <a:spcPts val="3500"/>
              </a:lnSpc>
              <a:spcBef>
                <a:spcPts val="0"/>
              </a:spcBef>
              <a:spcAft>
                <a:spcPts val="1200"/>
              </a:spcAft>
              <a:buClr>
                <a:schemeClr val="tx1"/>
              </a:buClr>
              <a:buFontTx/>
              <a:buNone/>
              <a:defRPr/>
            </a:pPr>
            <a:r>
              <a:rPr lang="fr-FR" sz="2400" b="1" dirty="0" smtClean="0">
                <a:solidFill>
                  <a:srgbClr val="FF0000"/>
                </a:solidFill>
              </a:rPr>
              <a:t>E5.. Les enquêtes par téléphone , par lettre ou émail</a:t>
            </a:r>
          </a:p>
          <a:p>
            <a:pPr marL="0" indent="0" eaLnBrk="1" hangingPunct="1">
              <a:lnSpc>
                <a:spcPts val="3500"/>
              </a:lnSpc>
              <a:spcBef>
                <a:spcPts val="0"/>
              </a:spcBef>
              <a:spcAft>
                <a:spcPts val="1200"/>
              </a:spcAft>
              <a:buClr>
                <a:schemeClr val="tx1"/>
              </a:buClr>
              <a:buFontTx/>
              <a:buNone/>
              <a:defRPr/>
            </a:pPr>
            <a:r>
              <a:rPr lang="fr-FR" sz="2400" b="1" dirty="0" smtClean="0"/>
              <a:t>On envoi les questionnaires par poste ou émail ou on téléphone directement</a:t>
            </a:r>
          </a:p>
          <a:p>
            <a:pPr marL="0" indent="0" eaLnBrk="1" hangingPunct="1">
              <a:lnSpc>
                <a:spcPts val="3500"/>
              </a:lnSpc>
              <a:spcBef>
                <a:spcPts val="0"/>
              </a:spcBef>
              <a:spcAft>
                <a:spcPts val="1200"/>
              </a:spcAft>
              <a:buClr>
                <a:schemeClr val="tx1"/>
              </a:buClr>
              <a:buFontTx/>
              <a:buNone/>
              <a:defRPr/>
            </a:pPr>
            <a:r>
              <a:rPr lang="fr-FR" sz="2400" b="1" dirty="0" smtClean="0">
                <a:solidFill>
                  <a:srgbClr val="FF0000"/>
                </a:solidFill>
              </a:rPr>
              <a:t>E6.. La méthode du volontariat</a:t>
            </a:r>
          </a:p>
          <a:p>
            <a:pPr marL="0" indent="0" eaLnBrk="1" hangingPunct="1">
              <a:lnSpc>
                <a:spcPts val="3500"/>
              </a:lnSpc>
              <a:spcBef>
                <a:spcPts val="0"/>
              </a:spcBef>
              <a:spcAft>
                <a:spcPts val="1200"/>
              </a:spcAft>
              <a:buClr>
                <a:schemeClr val="tx1"/>
              </a:buClr>
              <a:buFontTx/>
              <a:buNone/>
              <a:defRPr/>
            </a:pPr>
            <a:r>
              <a:rPr lang="fr-FR" sz="2400" b="1" dirty="0" smtClean="0"/>
              <a:t>Ce  sont les volontaires qui répondent</a:t>
            </a:r>
            <a:endParaRPr lang="fr-FR" sz="2400" dirty="0" smtClean="0"/>
          </a:p>
          <a:p>
            <a:pPr eaLnBrk="1" hangingPunct="1">
              <a:lnSpc>
                <a:spcPct val="145000"/>
              </a:lnSpc>
              <a:spcBef>
                <a:spcPct val="0"/>
              </a:spcBef>
              <a:buFontTx/>
              <a:buNone/>
              <a:defRPr/>
            </a:pPr>
            <a:endParaRPr lang="fr-FR" sz="2000" dirty="0"/>
          </a:p>
        </p:txBody>
      </p:sp>
      <p:sp>
        <p:nvSpPr>
          <p:cNvPr id="4" name="ZoneTexte 3"/>
          <p:cNvSpPr txBox="1"/>
          <p:nvPr/>
        </p:nvSpPr>
        <p:spPr>
          <a:xfrm>
            <a:off x="250825" y="0"/>
            <a:ext cx="8569325" cy="738188"/>
          </a:xfrm>
          <a:prstGeom prst="rect">
            <a:avLst/>
          </a:prstGeom>
          <a:noFill/>
        </p:spPr>
        <p:txBody>
          <a:bodyPr>
            <a:spAutoFit/>
          </a:bodyPr>
          <a:lstStyle/>
          <a:p>
            <a:pPr>
              <a:defRPr/>
            </a:pPr>
            <a:r>
              <a:rPr lang="fr-FR" sz="2400" b="1" dirty="0" smtClean="0">
                <a:solidFill>
                  <a:srgbClr val="FF0000"/>
                </a:solidFill>
                <a:cs typeface="Arial" charset="0"/>
              </a:rPr>
              <a:t>3. </a:t>
            </a:r>
            <a:r>
              <a:rPr lang="fr-FR" sz="2400" b="1" dirty="0" smtClean="0">
                <a:cs typeface="Arial" charset="0"/>
              </a:rPr>
              <a:t> </a:t>
            </a:r>
            <a:r>
              <a:rPr lang="fr-FR" sz="2400" b="1" dirty="0">
                <a:solidFill>
                  <a:srgbClr val="0033CC"/>
                </a:solidFill>
                <a:cs typeface="Arial" charset="0"/>
              </a:rPr>
              <a:t>Le sondage empirique vs sondage probabiliste </a:t>
            </a:r>
            <a:endParaRPr lang="fr-FR" sz="2400" b="1" kern="0" dirty="0">
              <a:latin typeface="+mn-lt"/>
              <a:cs typeface="ＭＳ Ｐゴシック" pitchFamily="-106" charset="-128"/>
            </a:endParaRPr>
          </a:p>
          <a:p>
            <a:pPr>
              <a:defRPr/>
            </a:pP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539750" y="274638"/>
            <a:ext cx="7561263" cy="633412"/>
          </a:xfrm>
        </p:spPr>
        <p:txBody>
          <a:bodyPr/>
          <a:lstStyle/>
          <a:p>
            <a:pPr algn="l"/>
            <a:r>
              <a:rPr lang="fr-FR" sz="2400" b="1" dirty="0" smtClean="0">
                <a:solidFill>
                  <a:srgbClr val="FF0000"/>
                </a:solidFill>
                <a:ea typeface="ＭＳ Ｐゴシック" pitchFamily="34" charset="-128"/>
                <a:cs typeface="Arial" charset="0"/>
              </a:rPr>
              <a:t/>
            </a:r>
            <a:br>
              <a:rPr lang="fr-FR" sz="2400" b="1" dirty="0" smtClean="0">
                <a:solidFill>
                  <a:srgbClr val="FF0000"/>
                </a:solidFill>
                <a:ea typeface="ＭＳ Ｐゴシック" pitchFamily="34" charset="-128"/>
                <a:cs typeface="Arial" charset="0"/>
              </a:rPr>
            </a:br>
            <a:r>
              <a:rPr lang="fr-FR" sz="2400" b="1" dirty="0" smtClean="0">
                <a:solidFill>
                  <a:srgbClr val="FF0000"/>
                </a:solidFill>
                <a:ea typeface="ＭＳ Ｐゴシック" pitchFamily="34" charset="-128"/>
                <a:cs typeface="Arial" charset="0"/>
              </a:rPr>
              <a:t>4. </a:t>
            </a:r>
            <a:r>
              <a:rPr lang="fr-FR" sz="24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r>
              <a:rPr lang="fr-FR" sz="2400" b="1" dirty="0" smtClean="0">
                <a:ea typeface="ＭＳ Ｐゴシック" pitchFamily="34" charset="-128"/>
                <a:cs typeface="Arial" charset="0"/>
              </a:rPr>
              <a:t/>
            </a:r>
            <a:br>
              <a:rPr lang="fr-FR" sz="2400" b="1" dirty="0" smtClean="0">
                <a:ea typeface="ＭＳ Ｐゴシック" pitchFamily="34" charset="-128"/>
                <a:cs typeface="Arial" charset="0"/>
              </a:rPr>
            </a:br>
            <a:endParaRPr lang="fr-FR" sz="2400" b="1" dirty="0" smtClean="0">
              <a:solidFill>
                <a:srgbClr val="000066"/>
              </a:solidFill>
              <a:ea typeface="ＭＳ Ｐゴシック" pitchFamily="34" charset="-128"/>
            </a:endParaRPr>
          </a:p>
        </p:txBody>
      </p:sp>
      <p:sp>
        <p:nvSpPr>
          <p:cNvPr id="22531" name="Espace réservé du texte 2"/>
          <p:cNvSpPr>
            <a:spLocks noGrp="1"/>
          </p:cNvSpPr>
          <p:nvPr>
            <p:ph type="body" sz="half" idx="1"/>
          </p:nvPr>
        </p:nvSpPr>
        <p:spPr>
          <a:xfrm>
            <a:off x="457200" y="1268413"/>
            <a:ext cx="8115300" cy="4248150"/>
          </a:xfrm>
        </p:spPr>
        <p:txBody>
          <a:bodyPr/>
          <a:lstStyle/>
          <a:p>
            <a:pPr>
              <a:lnSpc>
                <a:spcPct val="150000"/>
              </a:lnSpc>
              <a:spcBef>
                <a:spcPct val="0"/>
              </a:spcBef>
              <a:spcAft>
                <a:spcPts val="600"/>
              </a:spcAft>
              <a:buFontTx/>
              <a:buNone/>
              <a:defRPr/>
            </a:pPr>
            <a:r>
              <a:rPr lang="fr-FR" sz="2800" b="1" dirty="0" smtClean="0">
                <a:ea typeface="ＭＳ Ｐゴシック" pitchFamily="34" charset="-128"/>
              </a:rPr>
              <a:t>On peut citer</a:t>
            </a:r>
            <a:r>
              <a:rPr lang="fr-FR" sz="2400" b="1" dirty="0" smtClean="0">
                <a:ea typeface="ＭＳ Ｐゴシック" pitchFamily="34" charset="-128"/>
              </a:rPr>
              <a:t>:</a:t>
            </a:r>
          </a:p>
          <a:p>
            <a:pPr>
              <a:lnSpc>
                <a:spcPct val="150000"/>
              </a:lnSpc>
              <a:spcBef>
                <a:spcPct val="0"/>
              </a:spcBef>
              <a:spcAft>
                <a:spcPts val="600"/>
              </a:spcAft>
              <a:defRPr/>
            </a:pPr>
            <a:r>
              <a:rPr lang="fr-FR" sz="2400" b="1" dirty="0" smtClean="0">
                <a:ea typeface="ＭＳ Ｐゴシック" pitchFamily="34" charset="-128"/>
              </a:rPr>
              <a:t>Le questionnaire</a:t>
            </a:r>
          </a:p>
          <a:p>
            <a:pPr>
              <a:lnSpc>
                <a:spcPct val="150000"/>
              </a:lnSpc>
              <a:spcBef>
                <a:spcPct val="0"/>
              </a:spcBef>
              <a:spcAft>
                <a:spcPts val="600"/>
              </a:spcAft>
              <a:defRPr/>
            </a:pPr>
            <a:r>
              <a:rPr lang="fr-FR" sz="2400" b="1" dirty="0" smtClean="0">
                <a:ea typeface="ＭＳ Ｐゴシック" pitchFamily="34" charset="-128"/>
              </a:rPr>
              <a:t>Le manuel de l’enquêteur</a:t>
            </a:r>
          </a:p>
          <a:p>
            <a:pPr marL="0" indent="0">
              <a:lnSpc>
                <a:spcPts val="3500"/>
              </a:lnSpc>
              <a:spcBef>
                <a:spcPts val="1800"/>
              </a:spcBef>
              <a:spcAft>
                <a:spcPts val="600"/>
              </a:spcAft>
              <a:buFontTx/>
              <a:buNone/>
              <a:defRPr/>
            </a:pPr>
            <a:r>
              <a:rPr lang="fr-FR" sz="2400" b="1" dirty="0" smtClean="0">
                <a:ea typeface="ＭＳ Ｐゴシック" pitchFamily="34" charset="-128"/>
              </a:rPr>
              <a:t>Il est souvent pratique de mettre toutes les informations du manuel sur le questionnaire. Dans ce cas on n’aura pas de manuel pour l’enquêteur.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a:xfrm>
            <a:off x="539750" y="0"/>
            <a:ext cx="7561263" cy="765175"/>
          </a:xfrm>
        </p:spPr>
        <p:txBody>
          <a:bodyPr/>
          <a:lstStyle/>
          <a:p>
            <a:pPr algn="l"/>
            <a:r>
              <a:rPr lang="fr-FR" sz="2400" b="1" dirty="0" smtClean="0">
                <a:solidFill>
                  <a:srgbClr val="FF0000"/>
                </a:solidFill>
                <a:ea typeface="ＭＳ Ｐゴシック" pitchFamily="34" charset="-128"/>
                <a:cs typeface="Arial" charset="0"/>
              </a:rPr>
              <a:t/>
            </a:r>
            <a:br>
              <a:rPr lang="fr-FR" sz="2400" b="1" dirty="0" smtClean="0">
                <a:solidFill>
                  <a:srgbClr val="FF0000"/>
                </a:solidFill>
                <a:ea typeface="ＭＳ Ｐゴシック" pitchFamily="34" charset="-128"/>
                <a:cs typeface="Arial" charset="0"/>
              </a:rPr>
            </a:br>
            <a:r>
              <a:rPr lang="fr-FR" sz="2400" b="1" dirty="0" smtClean="0">
                <a:solidFill>
                  <a:srgbClr val="FF0000"/>
                </a:solidFill>
                <a:ea typeface="ＭＳ Ｐゴシック" pitchFamily="34" charset="-128"/>
                <a:cs typeface="Arial" charset="0"/>
              </a:rPr>
              <a:t/>
            </a:r>
            <a:br>
              <a:rPr lang="fr-FR" sz="2400" b="1" dirty="0" smtClean="0">
                <a:solidFill>
                  <a:srgbClr val="FF0000"/>
                </a:solidFill>
                <a:ea typeface="ＭＳ Ｐゴシック" pitchFamily="34" charset="-128"/>
                <a:cs typeface="Arial" charset="0"/>
              </a:rPr>
            </a:b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r>
              <a:rPr lang="fr-FR" b="1" dirty="0" smtClean="0">
                <a:ea typeface="ＭＳ Ｐゴシック" pitchFamily="34" charset="-128"/>
                <a:cs typeface="Arial" charset="0"/>
              </a:rPr>
              <a:t/>
            </a:r>
            <a:br>
              <a:rPr lang="fr-FR" b="1" dirty="0" smtClean="0">
                <a:ea typeface="ＭＳ Ｐゴシック" pitchFamily="34" charset="-128"/>
                <a:cs typeface="Arial" charset="0"/>
              </a:rPr>
            </a:br>
            <a:endParaRPr lang="fr-FR" b="1" dirty="0" smtClean="0">
              <a:solidFill>
                <a:srgbClr val="000066"/>
              </a:solidFill>
              <a:ea typeface="ＭＳ Ｐゴシック" pitchFamily="34" charset="-128"/>
            </a:endParaRPr>
          </a:p>
        </p:txBody>
      </p:sp>
      <p:sp>
        <p:nvSpPr>
          <p:cNvPr id="38915" name="Espace réservé du texte 2"/>
          <p:cNvSpPr>
            <a:spLocks noGrp="1"/>
          </p:cNvSpPr>
          <p:nvPr>
            <p:ph type="body" sz="half" idx="1"/>
          </p:nvPr>
        </p:nvSpPr>
        <p:spPr>
          <a:xfrm>
            <a:off x="457200" y="620713"/>
            <a:ext cx="8115300" cy="5545137"/>
          </a:xfrm>
        </p:spPr>
        <p:txBody>
          <a:bodyPr/>
          <a:lstStyle/>
          <a:p>
            <a:pPr>
              <a:lnSpc>
                <a:spcPct val="150000"/>
              </a:lnSpc>
              <a:spcBef>
                <a:spcPct val="0"/>
              </a:spcBef>
              <a:spcAft>
                <a:spcPts val="600"/>
              </a:spcAft>
              <a:buFontTx/>
              <a:buNone/>
            </a:pPr>
            <a:r>
              <a:rPr lang="fr-FR" sz="2400" b="1" smtClean="0">
                <a:solidFill>
                  <a:srgbClr val="FF0000"/>
                </a:solidFill>
                <a:ea typeface="ＭＳ Ｐゴシック" pitchFamily="34" charset="-128"/>
              </a:rPr>
              <a:t>a. Le questionnaire</a:t>
            </a:r>
            <a:endParaRPr lang="fr-FR" sz="2400" b="1" smtClean="0">
              <a:ea typeface="ＭＳ Ｐゴシック" pitchFamily="34" charset="-128"/>
            </a:endParaRPr>
          </a:p>
          <a:p>
            <a:pPr algn="just">
              <a:lnSpc>
                <a:spcPts val="3500"/>
              </a:lnSpc>
              <a:spcBef>
                <a:spcPct val="0"/>
              </a:spcBef>
              <a:spcAft>
                <a:spcPts val="1200"/>
              </a:spcAft>
            </a:pPr>
            <a:r>
              <a:rPr lang="fr-FR" sz="2400" b="1" smtClean="0">
                <a:ea typeface="ＭＳ Ｐゴシック" pitchFamily="34" charset="-128"/>
              </a:rPr>
              <a:t>On peut commencer par un tableau des indicateurs: il faut recenser dans un tableau tous les indicateurs désirés dans les TDR.</a:t>
            </a:r>
          </a:p>
          <a:p>
            <a:pPr algn="just">
              <a:lnSpc>
                <a:spcPts val="3500"/>
              </a:lnSpc>
              <a:spcBef>
                <a:spcPct val="0"/>
              </a:spcBef>
              <a:spcAft>
                <a:spcPts val="1200"/>
              </a:spcAft>
            </a:pPr>
            <a:r>
              <a:rPr lang="fr-FR" sz="2400" b="1" smtClean="0">
                <a:ea typeface="ＭＳ Ｐゴシック" pitchFamily="34" charset="-128"/>
              </a:rPr>
              <a:t>Les questions posées dans le questionnaire doivent au moins pouvoir permettre de calculer ces indicateurs.</a:t>
            </a:r>
          </a:p>
          <a:p>
            <a:pPr algn="just">
              <a:lnSpc>
                <a:spcPts val="3500"/>
              </a:lnSpc>
              <a:spcBef>
                <a:spcPct val="0"/>
              </a:spcBef>
              <a:spcAft>
                <a:spcPts val="1200"/>
              </a:spcAft>
            </a:pPr>
            <a:r>
              <a:rPr lang="fr-FR" sz="2400" b="1" smtClean="0">
                <a:ea typeface="ＭＳ Ｐゴシック" pitchFamily="34" charset="-128"/>
              </a:rPr>
              <a:t>D’autres questions doivent être ajoutées.</a:t>
            </a:r>
          </a:p>
          <a:p>
            <a:pPr algn="just">
              <a:lnSpc>
                <a:spcPts val="3500"/>
              </a:lnSpc>
              <a:spcBef>
                <a:spcPct val="0"/>
              </a:spcBef>
              <a:spcAft>
                <a:spcPts val="1200"/>
              </a:spcAft>
            </a:pPr>
            <a:r>
              <a:rPr lang="fr-FR" sz="2400" b="1" smtClean="0">
                <a:ea typeface="ＭＳ Ｐゴシック" pitchFamily="34" charset="-128"/>
              </a:rPr>
              <a:t>Voir s’il existe déjà des questionnaires (de référence) sur le même type d’enquête.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457200" y="274638"/>
            <a:ext cx="8229600" cy="777875"/>
          </a:xfrm>
        </p:spPr>
        <p:txBody>
          <a:bodyPr/>
          <a:lstStyle/>
          <a:p>
            <a:pPr algn="l">
              <a:lnSpc>
                <a:spcPct val="150000"/>
              </a:lnSpc>
              <a:spcAft>
                <a:spcPts val="600"/>
              </a:spcAft>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endParaRPr lang="fr-FR" sz="2800" b="1" dirty="0" smtClean="0">
              <a:solidFill>
                <a:srgbClr val="FF0000"/>
              </a:solidFill>
              <a:ea typeface="ＭＳ Ｐゴシック" pitchFamily="34" charset="-128"/>
            </a:endParaRPr>
          </a:p>
        </p:txBody>
      </p:sp>
      <p:sp>
        <p:nvSpPr>
          <p:cNvPr id="39939" name="Espace réservé du texte 2"/>
          <p:cNvSpPr>
            <a:spLocks noGrp="1"/>
          </p:cNvSpPr>
          <p:nvPr>
            <p:ph type="body" sz="half" idx="1"/>
          </p:nvPr>
        </p:nvSpPr>
        <p:spPr>
          <a:xfrm>
            <a:off x="457200" y="981075"/>
            <a:ext cx="8115300" cy="5184775"/>
          </a:xfrm>
        </p:spPr>
        <p:txBody>
          <a:bodyPr/>
          <a:lstStyle/>
          <a:p>
            <a:pPr algn="just">
              <a:lnSpc>
                <a:spcPts val="3500"/>
              </a:lnSpc>
              <a:spcBef>
                <a:spcPct val="0"/>
              </a:spcBef>
              <a:spcAft>
                <a:spcPts val="1200"/>
              </a:spcAft>
              <a:buFontTx/>
              <a:buNone/>
            </a:pPr>
            <a:r>
              <a:rPr lang="fr-FR" sz="2400" b="1" dirty="0" smtClean="0">
                <a:solidFill>
                  <a:srgbClr val="FF0000"/>
                </a:solidFill>
                <a:ea typeface="ＭＳ Ｐゴシック" pitchFamily="34" charset="-128"/>
              </a:rPr>
              <a:t>a. Le questionnaire</a:t>
            </a:r>
            <a:endParaRPr lang="fr-FR" sz="2400" b="1" dirty="0" smtClean="0">
              <a:ea typeface="ＭＳ Ｐゴシック" pitchFamily="34" charset="-128"/>
            </a:endParaRPr>
          </a:p>
          <a:p>
            <a:pPr algn="just">
              <a:lnSpc>
                <a:spcPts val="3500"/>
              </a:lnSpc>
              <a:spcBef>
                <a:spcPct val="0"/>
              </a:spcBef>
              <a:spcAft>
                <a:spcPts val="1200"/>
              </a:spcAft>
            </a:pPr>
            <a:r>
              <a:rPr lang="fr-FR" sz="2400" b="1" dirty="0" smtClean="0">
                <a:ea typeface="ＭＳ Ｐゴシック" pitchFamily="34" charset="-128"/>
              </a:rPr>
              <a:t>Le questionnaire doit être rédigé par bloc (thème). Un bloc traite généralement du même aspect.</a:t>
            </a:r>
          </a:p>
          <a:p>
            <a:pPr algn="just">
              <a:lnSpc>
                <a:spcPts val="3500"/>
              </a:lnSpc>
              <a:spcBef>
                <a:spcPct val="0"/>
              </a:spcBef>
              <a:spcAft>
                <a:spcPts val="1200"/>
              </a:spcAft>
              <a:buFontTx/>
              <a:buNone/>
            </a:pPr>
            <a:r>
              <a:rPr lang="fr-FR" b="1" dirty="0" smtClean="0">
                <a:ea typeface="ＭＳ Ｐゴシック" pitchFamily="34" charset="-128"/>
              </a:rPr>
              <a:t>Exemple</a:t>
            </a:r>
            <a:r>
              <a:rPr lang="fr-FR" sz="2400" b="1" dirty="0" smtClean="0">
                <a:ea typeface="ＭＳ Ｐゴシック" pitchFamily="34" charset="-128"/>
              </a:rPr>
              <a:t>: </a:t>
            </a:r>
          </a:p>
          <a:p>
            <a:pPr algn="just">
              <a:lnSpc>
                <a:spcPts val="3500"/>
              </a:lnSpc>
              <a:spcBef>
                <a:spcPct val="0"/>
              </a:spcBef>
              <a:spcAft>
                <a:spcPts val="1200"/>
              </a:spcAft>
            </a:pPr>
            <a:r>
              <a:rPr lang="fr-FR" sz="2400" b="1" dirty="0" smtClean="0">
                <a:solidFill>
                  <a:srgbClr val="0033CC"/>
                </a:solidFill>
                <a:ea typeface="ＭＳ Ｐゴシック" pitchFamily="34" charset="-128"/>
              </a:rPr>
              <a:t>A. </a:t>
            </a:r>
            <a:r>
              <a:rPr lang="fr-FR" sz="2400" b="1" dirty="0" smtClean="0">
                <a:solidFill>
                  <a:srgbClr val="0033CC"/>
                </a:solidFill>
                <a:ea typeface="ＭＳ Ｐゴシック" pitchFamily="34" charset="-128"/>
              </a:rPr>
              <a:t>identification du chef de ménage (nom</a:t>
            </a:r>
            <a:r>
              <a:rPr lang="fr-FR" sz="2400" b="1" dirty="0" smtClean="0">
                <a:solidFill>
                  <a:srgbClr val="0033CC"/>
                </a:solidFill>
                <a:ea typeface="ＭＳ Ｐゴシック" pitchFamily="34" charset="-128"/>
              </a:rPr>
              <a:t>, prénom, sexe, âge, région, département, etc.) </a:t>
            </a:r>
          </a:p>
          <a:p>
            <a:pPr algn="just">
              <a:lnSpc>
                <a:spcPts val="3500"/>
              </a:lnSpc>
              <a:spcBef>
                <a:spcPct val="0"/>
              </a:spcBef>
              <a:spcAft>
                <a:spcPts val="1200"/>
              </a:spcAft>
            </a:pPr>
            <a:r>
              <a:rPr lang="fr-FR" sz="2400" b="1" dirty="0" smtClean="0">
                <a:solidFill>
                  <a:srgbClr val="FF0000"/>
                </a:solidFill>
                <a:ea typeface="ＭＳ Ｐゴシック" pitchFamily="34" charset="-128"/>
              </a:rPr>
              <a:t>B. </a:t>
            </a:r>
            <a:r>
              <a:rPr lang="fr-FR" sz="2400" b="1" dirty="0" smtClean="0">
                <a:solidFill>
                  <a:srgbClr val="FF0000"/>
                </a:solidFill>
                <a:ea typeface="ＭＳ Ｐゴシック" pitchFamily="34" charset="-128"/>
              </a:rPr>
              <a:t>Production et utilisation d’intrants agricoles</a:t>
            </a:r>
            <a:r>
              <a:rPr lang="fr-FR" sz="2400" b="1" dirty="0" smtClean="0">
                <a:ea typeface="ＭＳ Ｐゴシック" pitchFamily="34" charset="-128"/>
              </a:rPr>
              <a:t>; </a:t>
            </a:r>
            <a:endParaRPr lang="fr-FR" sz="2400" b="1" dirty="0" smtClean="0">
              <a:ea typeface="ＭＳ Ｐゴシック" pitchFamily="34" charset="-128"/>
            </a:endParaRPr>
          </a:p>
          <a:p>
            <a:pPr algn="just">
              <a:lnSpc>
                <a:spcPts val="3500"/>
              </a:lnSpc>
              <a:spcBef>
                <a:spcPct val="0"/>
              </a:spcBef>
              <a:spcAft>
                <a:spcPts val="1200"/>
              </a:spcAft>
            </a:pPr>
            <a:r>
              <a:rPr lang="fr-FR" sz="2400" b="1" dirty="0" smtClean="0">
                <a:ea typeface="ＭＳ Ｐゴシック" pitchFamily="34" charset="-128"/>
              </a:rPr>
              <a:t>C. </a:t>
            </a:r>
            <a:r>
              <a:rPr lang="fr-FR" sz="2400" b="1" dirty="0" smtClean="0">
                <a:ea typeface="ＭＳ Ｐゴシック" pitchFamily="34" charset="-128"/>
              </a:rPr>
              <a:t>Habitat et cadre de vie du ménage agricole; </a:t>
            </a:r>
            <a:endParaRPr lang="fr-FR" sz="2400" b="1" dirty="0" smtClean="0">
              <a:ea typeface="ＭＳ Ｐゴシック" pitchFamily="34" charset="-128"/>
            </a:endParaRPr>
          </a:p>
          <a:p>
            <a:pPr algn="just">
              <a:lnSpc>
                <a:spcPts val="3500"/>
              </a:lnSpc>
              <a:spcBef>
                <a:spcPct val="0"/>
              </a:spcBef>
              <a:spcAft>
                <a:spcPts val="1200"/>
              </a:spcAft>
            </a:pPr>
            <a:r>
              <a:rPr lang="fr-FR" sz="2400" b="1" dirty="0" smtClean="0">
                <a:ea typeface="ＭＳ Ｐゴシック" pitchFamily="34" charset="-128"/>
              </a:rPr>
              <a:t>D. etc.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457200" y="274638"/>
            <a:ext cx="8229600" cy="868362"/>
          </a:xfrm>
        </p:spPr>
        <p:txBody>
          <a:bodyPr/>
          <a:lstStyle/>
          <a:p>
            <a:pPr algn="l"/>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endParaRPr lang="fr-FR" sz="2800" b="1" dirty="0" smtClean="0">
              <a:solidFill>
                <a:srgbClr val="FF3300"/>
              </a:solidFill>
              <a:ea typeface="ＭＳ Ｐゴシック" pitchFamily="34" charset="-128"/>
            </a:endParaRPr>
          </a:p>
        </p:txBody>
      </p:sp>
      <p:sp>
        <p:nvSpPr>
          <p:cNvPr id="40963" name="Espace réservé du texte 2"/>
          <p:cNvSpPr>
            <a:spLocks noGrp="1"/>
          </p:cNvSpPr>
          <p:nvPr>
            <p:ph type="body" sz="half" idx="1"/>
          </p:nvPr>
        </p:nvSpPr>
        <p:spPr>
          <a:xfrm>
            <a:off x="457200" y="1196975"/>
            <a:ext cx="8115300" cy="4518025"/>
          </a:xfrm>
        </p:spPr>
        <p:txBody>
          <a:bodyPr/>
          <a:lstStyle/>
          <a:p>
            <a:pPr algn="just">
              <a:lnSpc>
                <a:spcPct val="150000"/>
              </a:lnSpc>
              <a:spcBef>
                <a:spcPct val="0"/>
              </a:spcBef>
              <a:spcAft>
                <a:spcPts val="1800"/>
              </a:spcAft>
              <a:buFontTx/>
              <a:buNone/>
            </a:pPr>
            <a:r>
              <a:rPr lang="fr-FR" sz="2800" b="1" smtClean="0">
                <a:solidFill>
                  <a:srgbClr val="FF0000"/>
                </a:solidFill>
                <a:ea typeface="ＭＳ Ｐゴシック" pitchFamily="34" charset="-128"/>
              </a:rPr>
              <a:t>a. Le questionnaire</a:t>
            </a:r>
            <a:endParaRPr lang="fr-FR" sz="2700" b="1" smtClean="0">
              <a:solidFill>
                <a:srgbClr val="FF0000"/>
              </a:solidFill>
              <a:ea typeface="ＭＳ Ｐゴシック" pitchFamily="34" charset="-128"/>
            </a:endParaRPr>
          </a:p>
          <a:p>
            <a:pPr algn="just">
              <a:lnSpc>
                <a:spcPct val="150000"/>
              </a:lnSpc>
              <a:spcBef>
                <a:spcPct val="0"/>
              </a:spcBef>
              <a:spcAft>
                <a:spcPts val="1800"/>
              </a:spcAft>
            </a:pPr>
            <a:r>
              <a:rPr lang="fr-FR" sz="2700" b="1" smtClean="0">
                <a:ea typeface="ＭＳ Ｐゴシック" pitchFamily="34" charset="-128"/>
              </a:rPr>
              <a:t>Le questionnaire doit être facilement lisible; les sauts doivent être indiqués.</a:t>
            </a:r>
          </a:p>
          <a:p>
            <a:pPr algn="just">
              <a:lnSpc>
                <a:spcPct val="150000"/>
              </a:lnSpc>
              <a:spcBef>
                <a:spcPct val="0"/>
              </a:spcBef>
              <a:spcAft>
                <a:spcPts val="1800"/>
              </a:spcAft>
            </a:pPr>
            <a:r>
              <a:rPr lang="fr-FR" sz="2700" b="1" smtClean="0">
                <a:ea typeface="ＭＳ Ｐゴシック" pitchFamily="34" charset="-128"/>
              </a:rPr>
              <a:t>La taille du questionnaire dépend de l’enquête (on peut avoir des questionnaires de 1 page ou un cahier de plus de 50 pages).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250825" y="142875"/>
            <a:ext cx="7705725" cy="765175"/>
          </a:xfrm>
        </p:spPr>
        <p:txBody>
          <a:bodyPr/>
          <a:lstStyle/>
          <a:p>
            <a:pPr eaLnBrk="1" hangingPunct="1">
              <a:lnSpc>
                <a:spcPct val="150000"/>
              </a:lnSpc>
            </a:pPr>
            <a:r>
              <a:rPr lang="fr-FR" sz="2000" b="1" dirty="0" smtClean="0">
                <a:solidFill>
                  <a:srgbClr val="FF0000"/>
                </a:solidFill>
                <a:latin typeface="Arial Black" pitchFamily="34" charset="0"/>
                <a:ea typeface="ＭＳ Ｐゴシック" pitchFamily="34" charset="-128"/>
              </a:rPr>
              <a:t>  </a:t>
            </a:r>
            <a:r>
              <a:rPr lang="fr-FR" sz="1600" b="1" dirty="0">
                <a:solidFill>
                  <a:srgbClr val="0033CC"/>
                </a:solidFill>
                <a:latin typeface="Arial Black" pitchFamily="34" charset="0"/>
                <a:ea typeface="ＭＳ Ｐゴシック" pitchFamily="34" charset="-128"/>
              </a:rPr>
              <a:t>INTRODUCTION GÉNÉRALE AUX TECHNIQUES D’ENQUETES</a:t>
            </a:r>
            <a:endParaRPr lang="fr-FR" sz="1600" b="1" dirty="0">
              <a:solidFill>
                <a:srgbClr val="0033CC"/>
              </a:solidFill>
              <a:latin typeface="Arial Black" pitchFamily="34" charset="0"/>
              <a:ea typeface="ＭＳ Ｐゴシック" pitchFamily="34" charset="-128"/>
              <a:cs typeface="Arial" charset="0"/>
            </a:endParaRPr>
          </a:p>
        </p:txBody>
      </p:sp>
      <p:sp>
        <p:nvSpPr>
          <p:cNvPr id="23555" name="Rectangle 5"/>
          <p:cNvSpPr>
            <a:spLocks noGrp="1" noChangeArrowheads="1"/>
          </p:cNvSpPr>
          <p:nvPr>
            <p:ph idx="1"/>
          </p:nvPr>
        </p:nvSpPr>
        <p:spPr>
          <a:xfrm>
            <a:off x="214313" y="1125538"/>
            <a:ext cx="8472487" cy="4679950"/>
          </a:xfrm>
        </p:spPr>
        <p:txBody>
          <a:bodyPr/>
          <a:lstStyle/>
          <a:p>
            <a:pPr algn="just" eaLnBrk="1" hangingPunct="1">
              <a:lnSpc>
                <a:spcPts val="3000"/>
              </a:lnSpc>
              <a:spcBef>
                <a:spcPct val="0"/>
              </a:spcBef>
              <a:spcAft>
                <a:spcPts val="4200"/>
              </a:spcAft>
              <a:buFontTx/>
              <a:buNone/>
            </a:pPr>
            <a:r>
              <a:rPr lang="fr-FR" sz="2400" b="1" dirty="0" smtClean="0">
                <a:solidFill>
                  <a:srgbClr val="FF0000"/>
                </a:solidFill>
                <a:ea typeface="ＭＳ Ｐゴシック" pitchFamily="34" charset="-128"/>
                <a:cs typeface="Arial" charset="0"/>
              </a:rPr>
              <a:t>1.</a:t>
            </a:r>
            <a:r>
              <a:rPr lang="fr-FR" sz="2400" b="1" dirty="0" smtClean="0">
                <a:ea typeface="ＭＳ Ｐゴシック" pitchFamily="34" charset="-128"/>
                <a:cs typeface="Arial" charset="0"/>
              </a:rPr>
              <a:t> Importance d’avoir des informations fiables</a:t>
            </a:r>
          </a:p>
          <a:p>
            <a:pPr algn="just" eaLnBrk="1" hangingPunct="1">
              <a:lnSpc>
                <a:spcPts val="3000"/>
              </a:lnSpc>
              <a:spcBef>
                <a:spcPct val="0"/>
              </a:spcBef>
              <a:spcAft>
                <a:spcPts val="4200"/>
              </a:spcAft>
              <a:buFontTx/>
              <a:buNone/>
            </a:pPr>
            <a:r>
              <a:rPr lang="fr-FR" sz="2400" b="1" dirty="0" smtClean="0">
                <a:solidFill>
                  <a:srgbClr val="FF0000"/>
                </a:solidFill>
                <a:ea typeface="ＭＳ Ｐゴシック" pitchFamily="34" charset="-128"/>
                <a:cs typeface="Arial" charset="0"/>
              </a:rPr>
              <a:t>2.</a:t>
            </a:r>
            <a:r>
              <a:rPr lang="fr-FR" sz="2400" b="1" dirty="0" smtClean="0">
                <a:ea typeface="ＭＳ Ｐゴシック" pitchFamily="34" charset="-128"/>
                <a:cs typeface="Arial" charset="0"/>
              </a:rPr>
              <a:t>  Les différents types de collecte de données</a:t>
            </a:r>
          </a:p>
          <a:p>
            <a:pPr algn="just" eaLnBrk="1" hangingPunct="1">
              <a:lnSpc>
                <a:spcPts val="3000"/>
              </a:lnSpc>
              <a:spcBef>
                <a:spcPct val="0"/>
              </a:spcBef>
              <a:spcAft>
                <a:spcPts val="4200"/>
              </a:spcAft>
              <a:buFontTx/>
              <a:buNone/>
            </a:pPr>
            <a:r>
              <a:rPr lang="fr-FR" sz="2400" b="1" dirty="0" smtClean="0">
                <a:solidFill>
                  <a:srgbClr val="FF0000"/>
                </a:solidFill>
                <a:ea typeface="ＭＳ Ｐゴシック" pitchFamily="34" charset="-128"/>
                <a:cs typeface="Arial" charset="0"/>
              </a:rPr>
              <a:t>3.</a:t>
            </a:r>
            <a:r>
              <a:rPr lang="fr-FR" sz="2400" b="1" dirty="0" smtClean="0">
                <a:ea typeface="ＭＳ Ｐゴシック" pitchFamily="34" charset="-128"/>
                <a:cs typeface="Arial" charset="0"/>
              </a:rPr>
              <a:t>  Le sondage empirique vs sondage probabiliste </a:t>
            </a:r>
          </a:p>
          <a:p>
            <a:pPr algn="just" eaLnBrk="1" hangingPunct="1">
              <a:lnSpc>
                <a:spcPts val="3000"/>
              </a:lnSpc>
              <a:spcBef>
                <a:spcPct val="0"/>
              </a:spcBef>
              <a:spcAft>
                <a:spcPts val="4200"/>
              </a:spcAft>
              <a:buFontTx/>
              <a:buNone/>
            </a:pPr>
            <a:r>
              <a:rPr lang="fr-FR" sz="2400" b="1" dirty="0" smtClean="0">
                <a:solidFill>
                  <a:srgbClr val="FF0000"/>
                </a:solidFill>
                <a:ea typeface="ＭＳ Ｐゴシック" pitchFamily="34" charset="-128"/>
                <a:cs typeface="Arial" charset="0"/>
              </a:rPr>
              <a:t>4.</a:t>
            </a:r>
            <a:r>
              <a:rPr lang="fr-FR" sz="2400" b="1" dirty="0" smtClean="0">
                <a:ea typeface="ＭＳ Ｐゴシック" pitchFamily="34" charset="-128"/>
                <a:cs typeface="Arial" charset="0"/>
              </a:rPr>
              <a:t>  Les outils de collecte </a:t>
            </a:r>
          </a:p>
          <a:p>
            <a:pPr algn="just" eaLnBrk="1" hangingPunct="1">
              <a:lnSpc>
                <a:spcPts val="3000"/>
              </a:lnSpc>
              <a:spcBef>
                <a:spcPct val="0"/>
              </a:spcBef>
              <a:spcAft>
                <a:spcPts val="4200"/>
              </a:spcAft>
              <a:buFontTx/>
              <a:buNone/>
            </a:pPr>
            <a:r>
              <a:rPr lang="fr-FR" sz="2400" b="1" dirty="0" smtClean="0">
                <a:solidFill>
                  <a:srgbClr val="FF0000"/>
                </a:solidFill>
                <a:ea typeface="ＭＳ Ｐゴシック" pitchFamily="34" charset="-128"/>
                <a:cs typeface="Arial" charset="0"/>
              </a:rPr>
              <a:t>5.</a:t>
            </a:r>
            <a:r>
              <a:rPr lang="fr-FR" sz="2400" b="1" dirty="0" smtClean="0">
                <a:ea typeface="ＭＳ Ｐゴシック" pitchFamily="34" charset="-128"/>
                <a:cs typeface="Arial" charset="0"/>
              </a:rPr>
              <a:t>  Les phases d’une enquête</a:t>
            </a:r>
          </a:p>
          <a:p>
            <a:pPr algn="just" eaLnBrk="1" hangingPunct="1">
              <a:lnSpc>
                <a:spcPts val="3000"/>
              </a:lnSpc>
              <a:spcBef>
                <a:spcPct val="0"/>
              </a:spcBef>
              <a:spcAft>
                <a:spcPts val="600"/>
              </a:spcAft>
            </a:pPr>
            <a:endParaRPr lang="fr-FR" sz="2000" b="1" dirty="0" smtClean="0">
              <a:solidFill>
                <a:srgbClr val="33CC33"/>
              </a:solidFill>
              <a:ea typeface="ＭＳ Ｐゴシック" pitchFamily="34" charset="-128"/>
              <a:cs typeface="Arial" charset="0"/>
            </a:endParaRPr>
          </a:p>
          <a:p>
            <a:pPr algn="just" eaLnBrk="1" hangingPunct="1">
              <a:lnSpc>
                <a:spcPct val="150000"/>
              </a:lnSpc>
              <a:spcBef>
                <a:spcPts val="600"/>
              </a:spcBef>
              <a:spcAft>
                <a:spcPts val="1200"/>
              </a:spcAft>
              <a:buFontTx/>
              <a:buNone/>
            </a:pPr>
            <a:endParaRPr lang="fr-FR" sz="2400" b="1" dirty="0" smtClean="0">
              <a:solidFill>
                <a:srgbClr val="0070C0"/>
              </a:solidFill>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457200" y="260350"/>
            <a:ext cx="8229600" cy="5905500"/>
          </a:xfrm>
        </p:spPr>
        <p:txBody>
          <a:bodyPr/>
          <a:lstStyle/>
          <a:p>
            <a:pPr marL="0" indent="0" algn="just" eaLnBrk="1" hangingPunct="1">
              <a:lnSpc>
                <a:spcPts val="3500"/>
              </a:lnSpc>
              <a:spcBef>
                <a:spcPts val="0"/>
              </a:spcBef>
              <a:spcAft>
                <a:spcPts val="1200"/>
              </a:spcAft>
              <a:buFontTx/>
              <a:buNone/>
              <a:defRPr/>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r>
              <a:rPr lang="fr-FR" sz="2800" dirty="0" smtClean="0"/>
              <a:t> </a:t>
            </a:r>
          </a:p>
          <a:p>
            <a:pPr marL="0" indent="0" algn="just" eaLnBrk="1" hangingPunct="1">
              <a:lnSpc>
                <a:spcPts val="3500"/>
              </a:lnSpc>
              <a:spcBef>
                <a:spcPts val="0"/>
              </a:spcBef>
              <a:spcAft>
                <a:spcPts val="1200"/>
              </a:spcAft>
              <a:buFontTx/>
              <a:buNone/>
              <a:defRPr/>
            </a:pPr>
            <a:r>
              <a:rPr lang="fr-FR" sz="2800" b="1" dirty="0" smtClean="0">
                <a:solidFill>
                  <a:srgbClr val="FF0000"/>
                </a:solidFill>
                <a:ea typeface="ＭＳ Ｐゴシック" pitchFamily="34" charset="-128"/>
              </a:rPr>
              <a:t>a. Le questionnaire</a:t>
            </a:r>
            <a:r>
              <a:rPr lang="fr-FR" sz="2700" b="1" dirty="0" smtClean="0">
                <a:solidFill>
                  <a:srgbClr val="FF0000"/>
                </a:solidFill>
                <a:ea typeface="ＭＳ Ｐゴシック" pitchFamily="34" charset="-128"/>
              </a:rPr>
              <a:t>, l</a:t>
            </a:r>
            <a:r>
              <a:rPr lang="fr-FR" sz="2800" b="1" dirty="0" smtClean="0">
                <a:solidFill>
                  <a:srgbClr val="FF0000"/>
                </a:solidFill>
              </a:rPr>
              <a:t>es types de questions</a:t>
            </a:r>
            <a:r>
              <a:rPr lang="fr-FR" sz="2800" dirty="0" smtClean="0">
                <a:solidFill>
                  <a:srgbClr val="FF0000"/>
                </a:solidFill>
              </a:rPr>
              <a:t>:</a:t>
            </a:r>
          </a:p>
          <a:p>
            <a:pPr marL="0" indent="0" algn="just" eaLnBrk="1" hangingPunct="1">
              <a:lnSpc>
                <a:spcPts val="3500"/>
              </a:lnSpc>
              <a:spcBef>
                <a:spcPts val="0"/>
              </a:spcBef>
              <a:spcAft>
                <a:spcPts val="1800"/>
              </a:spcAft>
              <a:buFontTx/>
              <a:buNone/>
              <a:defRPr/>
            </a:pPr>
            <a:r>
              <a:rPr lang="fr-FR" sz="2400" b="1" dirty="0" smtClean="0"/>
              <a:t>Il existe plusieurs manières de poser une question.</a:t>
            </a:r>
          </a:p>
          <a:p>
            <a:pPr marL="0" indent="0" algn="just" eaLnBrk="1" hangingPunct="1">
              <a:lnSpc>
                <a:spcPts val="3500"/>
              </a:lnSpc>
              <a:spcBef>
                <a:spcPts val="0"/>
              </a:spcBef>
              <a:spcAft>
                <a:spcPts val="1800"/>
              </a:spcAft>
              <a:buFont typeface="Wingdings" pitchFamily="2" charset="2"/>
              <a:buChar char="v"/>
              <a:defRPr/>
            </a:pPr>
            <a:r>
              <a:rPr lang="fr-FR" sz="2400" b="1" dirty="0" smtClean="0"/>
              <a:t> pour une question liée à une variable quantitative, s’il s’agit de bien poser la question.</a:t>
            </a:r>
          </a:p>
          <a:p>
            <a:pPr marL="0" indent="0" algn="just" eaLnBrk="1" hangingPunct="1">
              <a:lnSpc>
                <a:spcPts val="3500"/>
              </a:lnSpc>
              <a:spcBef>
                <a:spcPts val="0"/>
              </a:spcBef>
              <a:spcAft>
                <a:spcPts val="1800"/>
              </a:spcAft>
              <a:buFont typeface="Wingdings" pitchFamily="2" charset="2"/>
              <a:buChar char="v"/>
              <a:defRPr/>
            </a:pPr>
            <a:r>
              <a:rPr lang="fr-FR" sz="2400" b="1" dirty="0" smtClean="0"/>
              <a:t>Pour une question liée à une variable qualitative, on peut avoir les modalités sur le questionnaire ou non.</a:t>
            </a:r>
          </a:p>
          <a:p>
            <a:pPr eaLnBrk="1" hangingPunct="1">
              <a:lnSpc>
                <a:spcPct val="150000"/>
              </a:lnSpc>
              <a:spcBef>
                <a:spcPts val="0"/>
              </a:spcBef>
              <a:buFontTx/>
              <a:buNone/>
              <a:defRPr/>
            </a:pPr>
            <a:endParaRPr lang="fr-FR"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strips(downLeft)">
                                      <p:cBhvr>
                                        <p:cTn id="7" dur="500"/>
                                        <p:tgtEl>
                                          <p:spTgt spid="116739">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116739">
                                            <p:txEl>
                                              <p:pRg st="1" end="1"/>
                                            </p:txEl>
                                          </p:spTgt>
                                        </p:tgtEl>
                                        <p:attrNameLst>
                                          <p:attrName>style.visibility</p:attrName>
                                        </p:attrNameLst>
                                      </p:cBhvr>
                                      <p:to>
                                        <p:strVal val="visible"/>
                                      </p:to>
                                    </p:set>
                                    <p:animEffect transition="in" filter="strips(downLeft)">
                                      <p:cBhvr>
                                        <p:cTn id="10" dur="500"/>
                                        <p:tgtEl>
                                          <p:spTgt spid="116739">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animEffect transition="in" filter="strips(downLeft)">
                                      <p:cBhvr>
                                        <p:cTn id="13" dur="500"/>
                                        <p:tgtEl>
                                          <p:spTgt spid="116739">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116739">
                                            <p:txEl>
                                              <p:pRg st="3" end="3"/>
                                            </p:txEl>
                                          </p:spTgt>
                                        </p:tgtEl>
                                        <p:attrNameLst>
                                          <p:attrName>style.visibility</p:attrName>
                                        </p:attrNameLst>
                                      </p:cBhvr>
                                      <p:to>
                                        <p:strVal val="visible"/>
                                      </p:to>
                                    </p:set>
                                    <p:animEffect transition="in" filter="strips(downLeft)">
                                      <p:cBhvr>
                                        <p:cTn id="16" dur="500"/>
                                        <p:tgtEl>
                                          <p:spTgt spid="116739">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animEffect transition="in" filter="strips(downLeft)">
                                      <p:cBhvr>
                                        <p:cTn id="19" dur="500"/>
                                        <p:tgtEl>
                                          <p:spTgt spid="116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250825" y="260350"/>
            <a:ext cx="8642350" cy="6048375"/>
          </a:xfrm>
        </p:spPr>
        <p:txBody>
          <a:bodyPr/>
          <a:lstStyle/>
          <a:p>
            <a:pPr marL="0" indent="0" algn="just" eaLnBrk="1" hangingPunct="1">
              <a:lnSpc>
                <a:spcPts val="3500"/>
              </a:lnSpc>
              <a:spcBef>
                <a:spcPts val="0"/>
              </a:spcBef>
              <a:spcAft>
                <a:spcPts val="1200"/>
              </a:spcAft>
              <a:buClr>
                <a:schemeClr val="tx1"/>
              </a:buClr>
              <a:buFontTx/>
              <a:buNone/>
              <a:defRPr/>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endParaRPr lang="fr-FR" sz="2800" b="1" i="1" dirty="0" smtClean="0"/>
          </a:p>
          <a:p>
            <a:pPr marL="0" indent="0" algn="just" eaLnBrk="1" hangingPunct="1">
              <a:lnSpc>
                <a:spcPts val="3500"/>
              </a:lnSpc>
              <a:spcBef>
                <a:spcPts val="0"/>
              </a:spcBef>
              <a:spcAft>
                <a:spcPts val="1200"/>
              </a:spcAft>
              <a:buClr>
                <a:schemeClr val="tx1"/>
              </a:buClr>
              <a:buFontTx/>
              <a:buNone/>
              <a:defRPr/>
            </a:pPr>
            <a:r>
              <a:rPr lang="fr-FR" sz="2800" b="1" dirty="0" smtClean="0">
                <a:solidFill>
                  <a:srgbClr val="FF0000"/>
                </a:solidFill>
                <a:ea typeface="ＭＳ Ｐゴシック" pitchFamily="34" charset="-128"/>
              </a:rPr>
              <a:t>a. Le questionnaire, </a:t>
            </a:r>
            <a:r>
              <a:rPr lang="fr-FR" sz="2800" b="1" dirty="0" smtClean="0">
                <a:solidFill>
                  <a:srgbClr val="FF0000"/>
                </a:solidFill>
              </a:rPr>
              <a:t>les types de questions</a:t>
            </a:r>
          </a:p>
          <a:p>
            <a:pPr marL="0" indent="0" algn="just" eaLnBrk="1" hangingPunct="1">
              <a:lnSpc>
                <a:spcPts val="3500"/>
              </a:lnSpc>
              <a:spcBef>
                <a:spcPts val="0"/>
              </a:spcBef>
              <a:spcAft>
                <a:spcPts val="1800"/>
              </a:spcAft>
              <a:buFont typeface="Wingdings" pitchFamily="2" charset="2"/>
              <a:buChar char="v"/>
              <a:defRPr/>
            </a:pPr>
            <a:r>
              <a:rPr lang="fr-FR" sz="2400" b="1" dirty="0" smtClean="0"/>
              <a:t> Si on doute de la plupart des réponses possibles, alors on laisse la question ouverte. De même si on veut éviter toute orientation –même minimale- . Par exemple ne pas mettre le nom des candidats pour le choix du vote du premier tour. </a:t>
            </a:r>
            <a:endParaRPr lang="fr-FR" sz="2400" dirty="0" smtClean="0"/>
          </a:p>
          <a:p>
            <a:pPr marL="0" indent="0" algn="just" eaLnBrk="1" hangingPunct="1">
              <a:lnSpc>
                <a:spcPts val="3500"/>
              </a:lnSpc>
              <a:spcBef>
                <a:spcPts val="0"/>
              </a:spcBef>
              <a:spcAft>
                <a:spcPts val="1800"/>
              </a:spcAft>
              <a:buClr>
                <a:schemeClr val="tx1"/>
              </a:buClr>
              <a:buFont typeface="Wingdings" pitchFamily="2" charset="2"/>
              <a:buChar char="v"/>
              <a:defRPr/>
            </a:pPr>
            <a:r>
              <a:rPr lang="fr-FR" sz="2400" b="1" dirty="0" smtClean="0"/>
              <a:t> Lorsqu’on n’est pas sûrs de l’exhaustivité des modalités au ajoute la modalité « autre ». Et souvent on ajoute après  la mention « précisez autre ».</a:t>
            </a:r>
          </a:p>
          <a:p>
            <a:pPr eaLnBrk="1" hangingPunct="1">
              <a:lnSpc>
                <a:spcPct val="145000"/>
              </a:lnSpc>
              <a:buClr>
                <a:schemeClr val="tx1"/>
              </a:buClr>
              <a:buFont typeface="Arial" charset="0"/>
              <a:buNone/>
              <a:defRPr/>
            </a:pPr>
            <a:endParaRPr lang="fr-FR" b="1" dirty="0">
              <a:latin typeface="Century" pitchFamily="18" charset="0"/>
            </a:endParaRPr>
          </a:p>
          <a:p>
            <a:pPr eaLnBrk="1" hangingPunct="1">
              <a:lnSpc>
                <a:spcPct val="145000"/>
              </a:lnSpc>
              <a:buClr>
                <a:schemeClr val="tx1"/>
              </a:buClr>
              <a:buFont typeface="Arial" charset="0"/>
              <a:buNone/>
              <a:defRPr/>
            </a:pPr>
            <a:r>
              <a:rPr lang="fr-FR" b="1" dirty="0">
                <a:latin typeface="Century" pitchFamily="18" charset="0"/>
              </a:rPr>
              <a:t>	</a:t>
            </a:r>
          </a:p>
          <a:p>
            <a:pPr eaLnBrk="1" hangingPunct="1">
              <a:lnSpc>
                <a:spcPct val="145000"/>
              </a:lnSpc>
              <a:buClr>
                <a:schemeClr val="tx1"/>
              </a:buClr>
              <a:buFont typeface="Arial" charset="0"/>
              <a:buNone/>
              <a:defRPr/>
            </a:pPr>
            <a:endParaRPr lang="fr-FR" sz="4000" b="1" dirty="0">
              <a:latin typeface="Century" pitchFamily="18" charset="0"/>
            </a:endParaRPr>
          </a:p>
          <a:p>
            <a:pPr eaLnBrk="1" hangingPunct="1">
              <a:lnSpc>
                <a:spcPct val="145000"/>
              </a:lnSpc>
              <a:buClr>
                <a:schemeClr val="tx1"/>
              </a:buClr>
              <a:buFont typeface="Arial" charset="0"/>
              <a:buNone/>
              <a:defRPr/>
            </a:pPr>
            <a:endParaRPr lang="fr-FR" sz="4000" b="1" dirty="0">
              <a:latin typeface="Century" pitchFamily="18" charset="0"/>
            </a:endParaRPr>
          </a:p>
          <a:p>
            <a:pPr eaLnBrk="1" hangingPunct="1">
              <a:lnSpc>
                <a:spcPct val="145000"/>
              </a:lnSpc>
              <a:buClr>
                <a:schemeClr val="tx1"/>
              </a:buClr>
              <a:buFont typeface="Arial" charset="0"/>
              <a:buNone/>
              <a:defRPr/>
            </a:pPr>
            <a:endParaRPr lang="fr-FR" sz="3600" dirty="0"/>
          </a:p>
        </p:txBody>
      </p:sp>
      <p:sp>
        <p:nvSpPr>
          <p:cNvPr id="43011" name="Rectangle 6"/>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spcBef>
                <a:spcPct val="20000"/>
              </a:spcBef>
            </a:pP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animEffect transition="in" filter="fade">
                                      <p:cBhvr>
                                        <p:cTn id="7" dur="2000"/>
                                        <p:tgtEl>
                                          <p:spTgt spid="11776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763">
                                            <p:txEl>
                                              <p:pRg st="0" end="0"/>
                                            </p:txEl>
                                          </p:spTgt>
                                        </p:tgtEl>
                                        <p:attrNameLst>
                                          <p:attrName>style.visibility</p:attrName>
                                        </p:attrNameLst>
                                      </p:cBhvr>
                                      <p:to>
                                        <p:strVal val="visible"/>
                                      </p:to>
                                    </p:set>
                                    <p:animEffect transition="in" filter="fade">
                                      <p:cBhvr>
                                        <p:cTn id="10" dur="2000"/>
                                        <p:tgtEl>
                                          <p:spTgt spid="11776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animEffect transition="in" filter="fade">
                                      <p:cBhvr>
                                        <p:cTn id="13" dur="2000"/>
                                        <p:tgtEl>
                                          <p:spTgt spid="11776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7763">
                                            <p:txEl>
                                              <p:pRg st="3" end="3"/>
                                            </p:txEl>
                                          </p:spTgt>
                                        </p:tgtEl>
                                        <p:attrNameLst>
                                          <p:attrName>style.visibility</p:attrName>
                                        </p:attrNameLst>
                                      </p:cBhvr>
                                      <p:to>
                                        <p:strVal val="visible"/>
                                      </p:to>
                                    </p:set>
                                    <p:animEffect transition="in" filter="fade">
                                      <p:cBhvr>
                                        <p:cTn id="16" dur="2000"/>
                                        <p:tgtEl>
                                          <p:spTgt spid="11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type="body" idx="1"/>
          </p:nvPr>
        </p:nvSpPr>
        <p:spPr>
          <a:xfrm>
            <a:off x="457200" y="333375"/>
            <a:ext cx="8229600" cy="5381625"/>
          </a:xfrm>
        </p:spPr>
        <p:txBody>
          <a:bodyPr/>
          <a:lstStyle/>
          <a:p>
            <a:pPr marL="88900" indent="-88900" eaLnBrk="1" hangingPunct="1">
              <a:lnSpc>
                <a:spcPts val="3500"/>
              </a:lnSpc>
              <a:spcBef>
                <a:spcPts val="0"/>
              </a:spcBef>
              <a:spcAft>
                <a:spcPts val="1200"/>
              </a:spcAft>
              <a:buClr>
                <a:schemeClr val="tx1"/>
              </a:buClr>
              <a:buFontTx/>
              <a:buNone/>
              <a:defRPr/>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endParaRPr lang="fr-FR" sz="2800" b="1" dirty="0" smtClean="0">
              <a:solidFill>
                <a:srgbClr val="FF3300"/>
              </a:solidFill>
              <a:latin typeface="Calibri" pitchFamily="34" charset="0"/>
            </a:endParaRPr>
          </a:p>
          <a:p>
            <a:pPr marL="514350" indent="-514350" algn="just" eaLnBrk="1" hangingPunct="1">
              <a:lnSpc>
                <a:spcPts val="3500"/>
              </a:lnSpc>
              <a:spcBef>
                <a:spcPts val="0"/>
              </a:spcBef>
              <a:spcAft>
                <a:spcPts val="1200"/>
              </a:spcAft>
              <a:buClr>
                <a:schemeClr val="tx1"/>
              </a:buClr>
              <a:buFontTx/>
              <a:buAutoNum type="alphaLcPeriod"/>
              <a:defRPr/>
            </a:pPr>
            <a:r>
              <a:rPr lang="fr-FR" sz="2800" b="1" dirty="0" smtClean="0">
                <a:solidFill>
                  <a:srgbClr val="FF0000"/>
                </a:solidFill>
                <a:ea typeface="ＭＳ Ｐゴシック" pitchFamily="34" charset="-128"/>
              </a:rPr>
              <a:t>Le questionnaire, </a:t>
            </a:r>
            <a:r>
              <a:rPr lang="fr-FR" sz="2800" b="1" dirty="0" smtClean="0">
                <a:solidFill>
                  <a:srgbClr val="FF0000"/>
                </a:solidFill>
              </a:rPr>
              <a:t>les types de questions</a:t>
            </a:r>
          </a:p>
          <a:p>
            <a:pPr marL="0" indent="0" algn="just" eaLnBrk="1" hangingPunct="1">
              <a:lnSpc>
                <a:spcPts val="3500"/>
              </a:lnSpc>
              <a:spcBef>
                <a:spcPts val="0"/>
              </a:spcBef>
              <a:spcAft>
                <a:spcPts val="1200"/>
              </a:spcAft>
              <a:buClr>
                <a:schemeClr val="tx1"/>
              </a:buClr>
              <a:buFont typeface="Wingdings" pitchFamily="2" charset="2"/>
              <a:buChar char="v"/>
              <a:defRPr/>
            </a:pPr>
            <a:r>
              <a:rPr lang="fr-FR" sz="2400" b="1" dirty="0" smtClean="0"/>
              <a:t> même si les modalités sont déjà sur le questionnaire, on se pose la question de savoir si on doit les citer on non.</a:t>
            </a:r>
          </a:p>
          <a:p>
            <a:pPr marL="0" indent="0" algn="just" eaLnBrk="1" hangingPunct="1">
              <a:lnSpc>
                <a:spcPts val="3500"/>
              </a:lnSpc>
              <a:spcBef>
                <a:spcPts val="0"/>
              </a:spcBef>
              <a:spcAft>
                <a:spcPts val="1200"/>
              </a:spcAft>
              <a:buClr>
                <a:schemeClr val="tx1"/>
              </a:buClr>
              <a:buFont typeface="Wingdings" pitchFamily="2" charset="2"/>
              <a:buChar char="v"/>
              <a:defRPr/>
            </a:pPr>
            <a:r>
              <a:rPr lang="fr-FR" sz="2400" b="1" dirty="0" smtClean="0"/>
              <a:t>Si on ne </a:t>
            </a:r>
            <a:r>
              <a:rPr lang="fr-FR" sz="2400" b="1" dirty="0" smtClean="0"/>
              <a:t>cite </a:t>
            </a:r>
            <a:r>
              <a:rPr lang="fr-FR" sz="2400" b="1" dirty="0" smtClean="0"/>
              <a:t>pas les modalités alors la question est posée en spontanée.</a:t>
            </a:r>
          </a:p>
          <a:p>
            <a:pPr marL="0" indent="0" algn="just" eaLnBrk="1" hangingPunct="1">
              <a:lnSpc>
                <a:spcPts val="3500"/>
              </a:lnSpc>
              <a:spcBef>
                <a:spcPts val="0"/>
              </a:spcBef>
              <a:spcAft>
                <a:spcPts val="1200"/>
              </a:spcAft>
              <a:buClr>
                <a:schemeClr val="tx1"/>
              </a:buClr>
              <a:buFont typeface="Wingdings" pitchFamily="2" charset="2"/>
              <a:buChar char="v"/>
              <a:defRPr/>
            </a:pPr>
            <a:r>
              <a:rPr lang="fr-FR" sz="2400" b="1" dirty="0" smtClean="0"/>
              <a:t>Si on </a:t>
            </a:r>
            <a:r>
              <a:rPr lang="fr-FR" sz="2400" b="1" dirty="0" smtClean="0"/>
              <a:t>cite </a:t>
            </a:r>
            <a:r>
              <a:rPr lang="fr-FR" sz="2400" b="1" dirty="0" smtClean="0"/>
              <a:t>les modalités la question est posée en assisté.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grpId="0" nodeType="with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 calcmode="lin" valueType="num">
                                      <p:cBhvr additive="base">
                                        <p:cTn id="7" dur="1000" fill="hold"/>
                                        <p:tgtEl>
                                          <p:spTgt spid="33382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33827">
                                            <p:txEl>
                                              <p:pRg st="0" end="0"/>
                                            </p:txEl>
                                          </p:spTgt>
                                        </p:tgtEl>
                                        <p:attrNameLst>
                                          <p:attrName>ppt_y</p:attrName>
                                        </p:attrNameLst>
                                      </p:cBhvr>
                                      <p:tavLst>
                                        <p:tav tm="0">
                                          <p:val>
                                            <p:strVal val="0-#ppt_h/2"/>
                                          </p:val>
                                        </p:tav>
                                        <p:tav tm="100000">
                                          <p:val>
                                            <p:strVal val="#ppt_y"/>
                                          </p:val>
                                        </p:tav>
                                      </p:tavLst>
                                    </p:anim>
                                  </p:childTnLst>
                                </p:cTn>
                              </p:par>
                              <p:par>
                                <p:cTn id="9" presetID="7" presetClass="entr" presetSubtype="1" fill="hold" grpId="0" nodeType="withEffect">
                                  <p:stCondLst>
                                    <p:cond delay="0"/>
                                  </p:stCondLst>
                                  <p:childTnLst>
                                    <p:set>
                                      <p:cBhvr>
                                        <p:cTn id="10" dur="1" fill="hold">
                                          <p:stCondLst>
                                            <p:cond delay="0"/>
                                          </p:stCondLst>
                                        </p:cTn>
                                        <p:tgtEl>
                                          <p:spTgt spid="333827">
                                            <p:txEl>
                                              <p:pRg st="1" end="1"/>
                                            </p:txEl>
                                          </p:spTgt>
                                        </p:tgtEl>
                                        <p:attrNameLst>
                                          <p:attrName>style.visibility</p:attrName>
                                        </p:attrNameLst>
                                      </p:cBhvr>
                                      <p:to>
                                        <p:strVal val="visible"/>
                                      </p:to>
                                    </p:set>
                                    <p:anim calcmode="lin" valueType="num">
                                      <p:cBhvr additive="base">
                                        <p:cTn id="11" dur="1000" fill="hold"/>
                                        <p:tgtEl>
                                          <p:spTgt spid="333827">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338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7" presetClass="entr" presetSubtype="1" fill="hold" grpId="0" nodeType="clickEffect">
                                  <p:stCondLst>
                                    <p:cond delay="0"/>
                                  </p:stCondLst>
                                  <p:childTnLst>
                                    <p:set>
                                      <p:cBhvr>
                                        <p:cTn id="16" dur="1" fill="hold">
                                          <p:stCondLst>
                                            <p:cond delay="0"/>
                                          </p:stCondLst>
                                        </p:cTn>
                                        <p:tgtEl>
                                          <p:spTgt spid="333827">
                                            <p:txEl>
                                              <p:pRg st="2" end="2"/>
                                            </p:txEl>
                                          </p:spTgt>
                                        </p:tgtEl>
                                        <p:attrNameLst>
                                          <p:attrName>style.visibility</p:attrName>
                                        </p:attrNameLst>
                                      </p:cBhvr>
                                      <p:to>
                                        <p:strVal val="visible"/>
                                      </p:to>
                                    </p:set>
                                    <p:anim calcmode="lin" valueType="num">
                                      <p:cBhvr additive="base">
                                        <p:cTn id="17" dur="1000" fill="hold"/>
                                        <p:tgtEl>
                                          <p:spTgt spid="333827">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338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7" presetClass="entr" presetSubtype="1" fill="hold" grpId="0" nodeType="clickEffect">
                                  <p:stCondLst>
                                    <p:cond delay="0"/>
                                  </p:stCondLst>
                                  <p:childTnLst>
                                    <p:set>
                                      <p:cBhvr>
                                        <p:cTn id="22" dur="1" fill="hold">
                                          <p:stCondLst>
                                            <p:cond delay="0"/>
                                          </p:stCondLst>
                                        </p:cTn>
                                        <p:tgtEl>
                                          <p:spTgt spid="333827">
                                            <p:txEl>
                                              <p:pRg st="3" end="3"/>
                                            </p:txEl>
                                          </p:spTgt>
                                        </p:tgtEl>
                                        <p:attrNameLst>
                                          <p:attrName>style.visibility</p:attrName>
                                        </p:attrNameLst>
                                      </p:cBhvr>
                                      <p:to>
                                        <p:strVal val="visible"/>
                                      </p:to>
                                    </p:set>
                                    <p:anim calcmode="lin" valueType="num">
                                      <p:cBhvr additive="base">
                                        <p:cTn id="23" dur="1000" fill="hold"/>
                                        <p:tgtEl>
                                          <p:spTgt spid="333827">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3382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7" presetClass="entr" presetSubtype="1" fill="hold" grpId="0" nodeType="clickEffect">
                                  <p:stCondLst>
                                    <p:cond delay="0"/>
                                  </p:stCondLst>
                                  <p:childTnLst>
                                    <p:set>
                                      <p:cBhvr>
                                        <p:cTn id="28" dur="1" fill="hold">
                                          <p:stCondLst>
                                            <p:cond delay="0"/>
                                          </p:stCondLst>
                                        </p:cTn>
                                        <p:tgtEl>
                                          <p:spTgt spid="333827">
                                            <p:txEl>
                                              <p:pRg st="4" end="4"/>
                                            </p:txEl>
                                          </p:spTgt>
                                        </p:tgtEl>
                                        <p:attrNameLst>
                                          <p:attrName>style.visibility</p:attrName>
                                        </p:attrNameLst>
                                      </p:cBhvr>
                                      <p:to>
                                        <p:strVal val="visible"/>
                                      </p:to>
                                    </p:set>
                                    <p:anim calcmode="lin" valueType="num">
                                      <p:cBhvr additive="base">
                                        <p:cTn id="29" dur="1000" fill="hold"/>
                                        <p:tgtEl>
                                          <p:spTgt spid="333827">
                                            <p:txEl>
                                              <p:pRg st="4" end="4"/>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3382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31" name="Rectangle 23"/>
          <p:cNvSpPr>
            <a:spLocks noGrp="1" noChangeArrowheads="1"/>
          </p:cNvSpPr>
          <p:nvPr>
            <p:ph type="body" idx="1"/>
          </p:nvPr>
        </p:nvSpPr>
        <p:spPr>
          <a:xfrm>
            <a:off x="395288" y="260350"/>
            <a:ext cx="8229600" cy="5329238"/>
          </a:xfrm>
        </p:spPr>
        <p:txBody>
          <a:bodyPr/>
          <a:lstStyle/>
          <a:p>
            <a:pPr marL="0" indent="0" eaLnBrk="1" hangingPunct="1">
              <a:lnSpc>
                <a:spcPts val="3500"/>
              </a:lnSpc>
              <a:spcBef>
                <a:spcPts val="0"/>
              </a:spcBef>
              <a:spcAft>
                <a:spcPts val="1200"/>
              </a:spcAft>
              <a:buClr>
                <a:schemeClr val="tx1"/>
              </a:buClr>
              <a:buFontTx/>
              <a:buNone/>
              <a:defRPr/>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endParaRPr lang="fr-FR" sz="2800" b="1" dirty="0" smtClean="0">
              <a:solidFill>
                <a:srgbClr val="FF0000"/>
              </a:solidFill>
              <a:ea typeface="ＭＳ Ｐゴシック" pitchFamily="34" charset="-128"/>
            </a:endParaRPr>
          </a:p>
          <a:p>
            <a:pPr marL="0" indent="0" algn="just" eaLnBrk="1" hangingPunct="1">
              <a:lnSpc>
                <a:spcPts val="3500"/>
              </a:lnSpc>
              <a:spcBef>
                <a:spcPts val="0"/>
              </a:spcBef>
              <a:spcAft>
                <a:spcPts val="2400"/>
              </a:spcAft>
              <a:buClr>
                <a:schemeClr val="tx1"/>
              </a:buClr>
              <a:buFontTx/>
              <a:buNone/>
              <a:defRPr/>
            </a:pPr>
            <a:r>
              <a:rPr lang="fr-FR" sz="2400" b="1" dirty="0" smtClean="0">
                <a:solidFill>
                  <a:srgbClr val="FF0000"/>
                </a:solidFill>
                <a:latin typeface="+mj-lt"/>
                <a:ea typeface="ＭＳ Ｐゴシック" pitchFamily="34" charset="-128"/>
              </a:rPr>
              <a:t>a. Le questionnaire, </a:t>
            </a:r>
            <a:r>
              <a:rPr lang="fr-FR" sz="2400" b="1" dirty="0" smtClean="0">
                <a:solidFill>
                  <a:srgbClr val="FF0000"/>
                </a:solidFill>
                <a:latin typeface="+mj-lt"/>
              </a:rPr>
              <a:t>les types de questions</a:t>
            </a:r>
          </a:p>
          <a:p>
            <a:pPr eaLnBrk="1" hangingPunct="1">
              <a:lnSpc>
                <a:spcPts val="3500"/>
              </a:lnSpc>
              <a:spcBef>
                <a:spcPts val="0"/>
              </a:spcBef>
              <a:spcAft>
                <a:spcPts val="1200"/>
              </a:spcAft>
              <a:buClr>
                <a:schemeClr val="tx1"/>
              </a:buClr>
              <a:buFont typeface="Wingdings" pitchFamily="2" charset="2"/>
              <a:buChar char="v"/>
              <a:defRPr/>
            </a:pPr>
            <a:r>
              <a:rPr lang="fr-FR" sz="2000" b="1" dirty="0" smtClean="0">
                <a:ea typeface="ＭＳ Ｐゴシック" pitchFamily="34" charset="-128"/>
              </a:rPr>
              <a:t> </a:t>
            </a:r>
            <a:r>
              <a:rPr lang="fr-FR" sz="2400" b="1" dirty="0" smtClean="0"/>
              <a:t>Dans tous les cas il ne faut pas citer les modalités </a:t>
            </a:r>
            <a:r>
              <a:rPr lang="fr-FR" sz="2400" b="1" dirty="0" smtClean="0">
                <a:solidFill>
                  <a:srgbClr val="0033CC"/>
                </a:solidFill>
              </a:rPr>
              <a:t>ne</a:t>
            </a:r>
            <a:r>
              <a:rPr lang="fr-FR" sz="2400" b="1" dirty="0" smtClean="0"/>
              <a:t> </a:t>
            </a:r>
            <a:r>
              <a:rPr lang="fr-FR" sz="2400" b="1" dirty="0" smtClean="0">
                <a:solidFill>
                  <a:srgbClr val="0033CC"/>
                </a:solidFill>
              </a:rPr>
              <a:t>sait pas </a:t>
            </a:r>
            <a:r>
              <a:rPr lang="fr-FR" sz="2400" b="1" dirty="0" smtClean="0"/>
              <a:t>ou </a:t>
            </a:r>
            <a:r>
              <a:rPr lang="fr-FR" sz="2400" b="1" dirty="0" smtClean="0">
                <a:solidFill>
                  <a:srgbClr val="0033CC"/>
                </a:solidFill>
              </a:rPr>
              <a:t>pas de réponse</a:t>
            </a:r>
            <a:r>
              <a:rPr lang="fr-FR" sz="2400" b="1" dirty="0" smtClean="0"/>
              <a:t>.</a:t>
            </a:r>
          </a:p>
          <a:p>
            <a:pPr eaLnBrk="1" hangingPunct="1">
              <a:lnSpc>
                <a:spcPts val="3500"/>
              </a:lnSpc>
              <a:spcBef>
                <a:spcPts val="0"/>
              </a:spcBef>
              <a:spcAft>
                <a:spcPts val="1200"/>
              </a:spcAft>
              <a:buClr>
                <a:schemeClr val="tx1"/>
              </a:buClr>
              <a:buFont typeface="Wingdings" pitchFamily="2" charset="2"/>
              <a:buChar char="v"/>
              <a:defRPr/>
            </a:pPr>
            <a:r>
              <a:rPr lang="fr-FR" sz="2400" b="1" dirty="0" smtClean="0"/>
              <a:t>Les questions ouvertes doivent être codifiées.</a:t>
            </a:r>
          </a:p>
          <a:p>
            <a:pPr eaLnBrk="1" hangingPunct="1">
              <a:lnSpc>
                <a:spcPts val="3500"/>
              </a:lnSpc>
              <a:spcBef>
                <a:spcPts val="0"/>
              </a:spcBef>
              <a:spcAft>
                <a:spcPts val="1200"/>
              </a:spcAft>
              <a:buClr>
                <a:schemeClr val="tx1"/>
              </a:buClr>
              <a:buFont typeface="Wingdings" pitchFamily="2" charset="2"/>
              <a:buChar char="v"/>
              <a:defRPr/>
            </a:pPr>
            <a:r>
              <a:rPr lang="fr-FR" sz="2400" b="1" dirty="0" smtClean="0"/>
              <a:t>On fait pour cela un plan de code: </a:t>
            </a:r>
            <a:r>
              <a:rPr lang="fr-FR" sz="2400" b="1" dirty="0" smtClean="0">
                <a:solidFill>
                  <a:srgbClr val="FF0000"/>
                </a:solidFill>
              </a:rPr>
              <a:t>comment ?</a:t>
            </a:r>
          </a:p>
          <a:p>
            <a:pPr eaLnBrk="1" hangingPunct="1">
              <a:lnSpc>
                <a:spcPts val="3500"/>
              </a:lnSpc>
              <a:spcBef>
                <a:spcPts val="0"/>
              </a:spcBef>
              <a:spcAft>
                <a:spcPts val="1200"/>
              </a:spcAft>
              <a:buClr>
                <a:schemeClr val="tx1"/>
              </a:buClr>
              <a:buFontTx/>
              <a:buNone/>
              <a:defRPr/>
            </a:pPr>
            <a:endParaRPr lang="fr-FR" sz="2400" b="1" dirty="0" smtClean="0"/>
          </a:p>
          <a:p>
            <a:pPr marL="273050" indent="-273050" algn="just" eaLnBrk="1" hangingPunct="1">
              <a:lnSpc>
                <a:spcPct val="145000"/>
              </a:lnSpc>
              <a:spcBef>
                <a:spcPct val="0"/>
              </a:spcBef>
              <a:spcAft>
                <a:spcPts val="1200"/>
              </a:spcAft>
              <a:buClr>
                <a:schemeClr val="tx1"/>
              </a:buClr>
              <a:buFont typeface="Wingdings" pitchFamily="2" charset="2"/>
              <a:buChar char="v"/>
              <a:defRPr/>
            </a:pPr>
            <a:endParaRPr lang="fr-FR" sz="2000" b="1" dirty="0" smtClean="0">
              <a:ea typeface="ＭＳ Ｐゴシック" pitchFamily="34" charset="-128"/>
            </a:endParaRPr>
          </a:p>
        </p:txBody>
      </p:sp>
      <p:sp>
        <p:nvSpPr>
          <p:cNvPr id="45059" name="Rectangle 25"/>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spcBef>
                <a:spcPct val="20000"/>
              </a:spcBef>
            </a:pP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grpId="0" nodeType="withEffect">
                                  <p:stCondLst>
                                    <p:cond delay="0"/>
                                  </p:stCondLst>
                                  <p:childTnLst>
                                    <p:set>
                                      <p:cBhvr>
                                        <p:cTn id="6" dur="1" fill="hold">
                                          <p:stCondLst>
                                            <p:cond delay="0"/>
                                          </p:stCondLst>
                                        </p:cTn>
                                        <p:tgtEl>
                                          <p:spTgt spid="119831">
                                            <p:txEl>
                                              <p:pRg st="0" end="0"/>
                                            </p:txEl>
                                          </p:spTgt>
                                        </p:tgtEl>
                                        <p:attrNameLst>
                                          <p:attrName>style.visibility</p:attrName>
                                        </p:attrNameLst>
                                      </p:cBhvr>
                                      <p:to>
                                        <p:strVal val="visible"/>
                                      </p:to>
                                    </p:set>
                                    <p:anim calcmode="lin" valueType="num">
                                      <p:cBhvr additive="base">
                                        <p:cTn id="7" dur="1000" fill="hold"/>
                                        <p:tgtEl>
                                          <p:spTgt spid="11983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198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1" fill="hold" grpId="0" nodeType="clickEffect">
                                  <p:stCondLst>
                                    <p:cond delay="0"/>
                                  </p:stCondLst>
                                  <p:childTnLst>
                                    <p:set>
                                      <p:cBhvr>
                                        <p:cTn id="12" dur="1" fill="hold">
                                          <p:stCondLst>
                                            <p:cond delay="0"/>
                                          </p:stCondLst>
                                        </p:cTn>
                                        <p:tgtEl>
                                          <p:spTgt spid="119831">
                                            <p:txEl>
                                              <p:pRg st="1" end="1"/>
                                            </p:txEl>
                                          </p:spTgt>
                                        </p:tgtEl>
                                        <p:attrNameLst>
                                          <p:attrName>style.visibility</p:attrName>
                                        </p:attrNameLst>
                                      </p:cBhvr>
                                      <p:to>
                                        <p:strVal val="visible"/>
                                      </p:to>
                                    </p:set>
                                    <p:anim calcmode="lin" valueType="num">
                                      <p:cBhvr additive="base">
                                        <p:cTn id="13" dur="1000" fill="hold"/>
                                        <p:tgtEl>
                                          <p:spTgt spid="119831">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1983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1" fill="hold" grpId="0" nodeType="clickEffect">
                                  <p:stCondLst>
                                    <p:cond delay="0"/>
                                  </p:stCondLst>
                                  <p:childTnLst>
                                    <p:set>
                                      <p:cBhvr>
                                        <p:cTn id="18" dur="1" fill="hold">
                                          <p:stCondLst>
                                            <p:cond delay="0"/>
                                          </p:stCondLst>
                                        </p:cTn>
                                        <p:tgtEl>
                                          <p:spTgt spid="119831">
                                            <p:txEl>
                                              <p:pRg st="2" end="2"/>
                                            </p:txEl>
                                          </p:spTgt>
                                        </p:tgtEl>
                                        <p:attrNameLst>
                                          <p:attrName>style.visibility</p:attrName>
                                        </p:attrNameLst>
                                      </p:cBhvr>
                                      <p:to>
                                        <p:strVal val="visible"/>
                                      </p:to>
                                    </p:set>
                                    <p:anim calcmode="lin" valueType="num">
                                      <p:cBhvr additive="base">
                                        <p:cTn id="19" dur="1000" fill="hold"/>
                                        <p:tgtEl>
                                          <p:spTgt spid="119831">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1983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1" fill="hold" grpId="0" nodeType="clickEffect">
                                  <p:stCondLst>
                                    <p:cond delay="0"/>
                                  </p:stCondLst>
                                  <p:childTnLst>
                                    <p:set>
                                      <p:cBhvr>
                                        <p:cTn id="24" dur="1" fill="hold">
                                          <p:stCondLst>
                                            <p:cond delay="0"/>
                                          </p:stCondLst>
                                        </p:cTn>
                                        <p:tgtEl>
                                          <p:spTgt spid="119831">
                                            <p:txEl>
                                              <p:pRg st="3" end="3"/>
                                            </p:txEl>
                                          </p:spTgt>
                                        </p:tgtEl>
                                        <p:attrNameLst>
                                          <p:attrName>style.visibility</p:attrName>
                                        </p:attrNameLst>
                                      </p:cBhvr>
                                      <p:to>
                                        <p:strVal val="visible"/>
                                      </p:to>
                                    </p:set>
                                    <p:anim calcmode="lin" valueType="num">
                                      <p:cBhvr additive="base">
                                        <p:cTn id="25" dur="1000" fill="hold"/>
                                        <p:tgtEl>
                                          <p:spTgt spid="119831">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1983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1" fill="hold" grpId="0" nodeType="clickEffect">
                                  <p:stCondLst>
                                    <p:cond delay="0"/>
                                  </p:stCondLst>
                                  <p:childTnLst>
                                    <p:set>
                                      <p:cBhvr>
                                        <p:cTn id="30" dur="1" fill="hold">
                                          <p:stCondLst>
                                            <p:cond delay="0"/>
                                          </p:stCondLst>
                                        </p:cTn>
                                        <p:tgtEl>
                                          <p:spTgt spid="119831">
                                            <p:txEl>
                                              <p:pRg st="4" end="4"/>
                                            </p:txEl>
                                          </p:spTgt>
                                        </p:tgtEl>
                                        <p:attrNameLst>
                                          <p:attrName>style.visibility</p:attrName>
                                        </p:attrNameLst>
                                      </p:cBhvr>
                                      <p:to>
                                        <p:strVal val="visible"/>
                                      </p:to>
                                    </p:set>
                                    <p:anim calcmode="lin" valueType="num">
                                      <p:cBhvr additive="base">
                                        <p:cTn id="31" dur="1000" fill="hold"/>
                                        <p:tgtEl>
                                          <p:spTgt spid="119831">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19831">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31" name="Rectangle 23"/>
          <p:cNvSpPr>
            <a:spLocks noGrp="1" noChangeArrowheads="1"/>
          </p:cNvSpPr>
          <p:nvPr>
            <p:ph type="body" idx="1"/>
          </p:nvPr>
        </p:nvSpPr>
        <p:spPr>
          <a:xfrm>
            <a:off x="395288" y="260350"/>
            <a:ext cx="8229600" cy="6048375"/>
          </a:xfrm>
        </p:spPr>
        <p:txBody>
          <a:bodyPr/>
          <a:lstStyle/>
          <a:p>
            <a:pPr marL="0" indent="0" eaLnBrk="1" hangingPunct="1">
              <a:lnSpc>
                <a:spcPts val="3500"/>
              </a:lnSpc>
              <a:spcBef>
                <a:spcPts val="0"/>
              </a:spcBef>
              <a:spcAft>
                <a:spcPts val="1200"/>
              </a:spcAft>
              <a:buClr>
                <a:schemeClr val="tx1"/>
              </a:buClr>
              <a:buFontTx/>
              <a:buNone/>
              <a:defRPr/>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endParaRPr lang="fr-FR" sz="2800" b="1" dirty="0" smtClean="0">
              <a:solidFill>
                <a:srgbClr val="FF0000"/>
              </a:solidFill>
              <a:ea typeface="ＭＳ Ｐゴシック" pitchFamily="34" charset="-128"/>
            </a:endParaRPr>
          </a:p>
          <a:p>
            <a:pPr marL="0" indent="0" algn="just" eaLnBrk="1" hangingPunct="1">
              <a:lnSpc>
                <a:spcPts val="3500"/>
              </a:lnSpc>
              <a:spcBef>
                <a:spcPts val="0"/>
              </a:spcBef>
              <a:spcAft>
                <a:spcPts val="2400"/>
              </a:spcAft>
              <a:buClr>
                <a:schemeClr val="tx1"/>
              </a:buClr>
              <a:buFontTx/>
              <a:buNone/>
              <a:defRPr/>
            </a:pPr>
            <a:r>
              <a:rPr lang="fr-FR" sz="2400" b="1" dirty="0" smtClean="0">
                <a:latin typeface="+mj-lt"/>
                <a:ea typeface="ＭＳ Ｐゴシック" pitchFamily="34" charset="-128"/>
              </a:rPr>
              <a:t>a</a:t>
            </a:r>
            <a:r>
              <a:rPr lang="fr-FR" sz="2400" b="1" dirty="0" smtClean="0">
                <a:solidFill>
                  <a:srgbClr val="FF0000"/>
                </a:solidFill>
                <a:latin typeface="+mj-lt"/>
                <a:ea typeface="ＭＳ Ｐゴシック" pitchFamily="34" charset="-128"/>
              </a:rPr>
              <a:t>. Le questionnaire, </a:t>
            </a:r>
            <a:r>
              <a:rPr lang="fr-FR" sz="2400" b="1" dirty="0" smtClean="0">
                <a:solidFill>
                  <a:srgbClr val="FF0000"/>
                </a:solidFill>
                <a:latin typeface="+mj-lt"/>
              </a:rPr>
              <a:t>les types de questions</a:t>
            </a:r>
          </a:p>
          <a:p>
            <a:pPr marL="273050" indent="-273050" algn="just" eaLnBrk="1" hangingPunct="1">
              <a:lnSpc>
                <a:spcPts val="3500"/>
              </a:lnSpc>
              <a:spcBef>
                <a:spcPts val="0"/>
              </a:spcBef>
              <a:spcAft>
                <a:spcPts val="1200"/>
              </a:spcAft>
              <a:buClr>
                <a:schemeClr val="tx1"/>
              </a:buClr>
              <a:buFont typeface="Wingdings" pitchFamily="2" charset="2"/>
              <a:buChar char="v"/>
              <a:defRPr/>
            </a:pPr>
            <a:r>
              <a:rPr lang="fr-FR" sz="2000" b="1" dirty="0" smtClean="0">
                <a:ea typeface="ＭＳ Ｐゴシック" pitchFamily="34" charset="-128"/>
              </a:rPr>
              <a:t> on peut éclater les modalités d’une question enfin d’être assez précis.</a:t>
            </a:r>
          </a:p>
          <a:p>
            <a:pPr marL="273050" indent="-273050" algn="just" eaLnBrk="1" hangingPunct="1">
              <a:lnSpc>
                <a:spcPts val="3500"/>
              </a:lnSpc>
              <a:spcBef>
                <a:spcPts val="0"/>
              </a:spcBef>
              <a:spcAft>
                <a:spcPts val="1200"/>
              </a:spcAft>
              <a:buClr>
                <a:schemeClr val="tx1"/>
              </a:buClr>
              <a:buFont typeface="Wingdings" pitchFamily="2" charset="2"/>
              <a:buChar char="v"/>
              <a:defRPr/>
            </a:pPr>
            <a:r>
              <a:rPr lang="fr-FR" sz="2000" b="1" dirty="0" smtClean="0">
                <a:ea typeface="ＭＳ Ｐゴシック" pitchFamily="34" charset="-128"/>
              </a:rPr>
              <a:t>Par exemple: êtes vous satisfait ou pas satisfait de la manière dont </a:t>
            </a:r>
            <a:r>
              <a:rPr lang="fr-FR" sz="2000" b="1" dirty="0" smtClean="0">
                <a:ea typeface="ＭＳ Ｐゴシック" pitchFamily="34" charset="-128"/>
              </a:rPr>
              <a:t>les engrais subventionnés sont distribués. </a:t>
            </a:r>
            <a:r>
              <a:rPr lang="fr-FR" sz="2000" b="1" dirty="0" smtClean="0">
                <a:ea typeface="ＭＳ Ｐゴシック" pitchFamily="34" charset="-128"/>
              </a:rPr>
              <a:t>On peut mettre: très satisfait; satisfait; pas satisfait, pas du tout satisfait.</a:t>
            </a:r>
          </a:p>
          <a:p>
            <a:pPr marL="273050" indent="-273050" algn="just" eaLnBrk="1" hangingPunct="1">
              <a:lnSpc>
                <a:spcPts val="3500"/>
              </a:lnSpc>
              <a:spcBef>
                <a:spcPts val="0"/>
              </a:spcBef>
              <a:spcAft>
                <a:spcPts val="1200"/>
              </a:spcAft>
              <a:buClr>
                <a:schemeClr val="tx1"/>
              </a:buClr>
              <a:buFont typeface="Wingdings" pitchFamily="2" charset="2"/>
              <a:buChar char="v"/>
              <a:defRPr/>
            </a:pPr>
            <a:r>
              <a:rPr lang="fr-FR" sz="2000" b="1" dirty="0" smtClean="0">
                <a:ea typeface="ＭＳ Ｐゴシック" pitchFamily="34" charset="-128"/>
              </a:rPr>
              <a:t>Dans ce cas il est conseillé de poser la question en deux modalités d’abord. Quand la personne répond satisfait par exemple,  alors on demande la précision. </a:t>
            </a:r>
          </a:p>
        </p:txBody>
      </p:sp>
      <p:sp>
        <p:nvSpPr>
          <p:cNvPr id="46083" name="Rectangle 25"/>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spcBef>
                <a:spcPct val="20000"/>
              </a:spcBef>
            </a:pP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grpId="0" nodeType="withEffect">
                                  <p:stCondLst>
                                    <p:cond delay="0"/>
                                  </p:stCondLst>
                                  <p:childTnLst>
                                    <p:set>
                                      <p:cBhvr>
                                        <p:cTn id="6" dur="1" fill="hold">
                                          <p:stCondLst>
                                            <p:cond delay="0"/>
                                          </p:stCondLst>
                                        </p:cTn>
                                        <p:tgtEl>
                                          <p:spTgt spid="119831">
                                            <p:txEl>
                                              <p:pRg st="0" end="0"/>
                                            </p:txEl>
                                          </p:spTgt>
                                        </p:tgtEl>
                                        <p:attrNameLst>
                                          <p:attrName>style.visibility</p:attrName>
                                        </p:attrNameLst>
                                      </p:cBhvr>
                                      <p:to>
                                        <p:strVal val="visible"/>
                                      </p:to>
                                    </p:set>
                                    <p:anim calcmode="lin" valueType="num">
                                      <p:cBhvr additive="base">
                                        <p:cTn id="7" dur="1000" fill="hold"/>
                                        <p:tgtEl>
                                          <p:spTgt spid="11983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198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1" fill="hold" grpId="0" nodeType="clickEffect">
                                  <p:stCondLst>
                                    <p:cond delay="0"/>
                                  </p:stCondLst>
                                  <p:childTnLst>
                                    <p:set>
                                      <p:cBhvr>
                                        <p:cTn id="12" dur="1" fill="hold">
                                          <p:stCondLst>
                                            <p:cond delay="0"/>
                                          </p:stCondLst>
                                        </p:cTn>
                                        <p:tgtEl>
                                          <p:spTgt spid="119831">
                                            <p:txEl>
                                              <p:pRg st="1" end="1"/>
                                            </p:txEl>
                                          </p:spTgt>
                                        </p:tgtEl>
                                        <p:attrNameLst>
                                          <p:attrName>style.visibility</p:attrName>
                                        </p:attrNameLst>
                                      </p:cBhvr>
                                      <p:to>
                                        <p:strVal val="visible"/>
                                      </p:to>
                                    </p:set>
                                    <p:anim calcmode="lin" valueType="num">
                                      <p:cBhvr additive="base">
                                        <p:cTn id="13" dur="1000" fill="hold"/>
                                        <p:tgtEl>
                                          <p:spTgt spid="119831">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1983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1" fill="hold" grpId="0" nodeType="clickEffect">
                                  <p:stCondLst>
                                    <p:cond delay="0"/>
                                  </p:stCondLst>
                                  <p:childTnLst>
                                    <p:set>
                                      <p:cBhvr>
                                        <p:cTn id="18" dur="1" fill="hold">
                                          <p:stCondLst>
                                            <p:cond delay="0"/>
                                          </p:stCondLst>
                                        </p:cTn>
                                        <p:tgtEl>
                                          <p:spTgt spid="119831">
                                            <p:txEl>
                                              <p:pRg st="2" end="2"/>
                                            </p:txEl>
                                          </p:spTgt>
                                        </p:tgtEl>
                                        <p:attrNameLst>
                                          <p:attrName>style.visibility</p:attrName>
                                        </p:attrNameLst>
                                      </p:cBhvr>
                                      <p:to>
                                        <p:strVal val="visible"/>
                                      </p:to>
                                    </p:set>
                                    <p:anim calcmode="lin" valueType="num">
                                      <p:cBhvr additive="base">
                                        <p:cTn id="19" dur="1000" fill="hold"/>
                                        <p:tgtEl>
                                          <p:spTgt spid="119831">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1983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1" fill="hold" grpId="0" nodeType="clickEffect">
                                  <p:stCondLst>
                                    <p:cond delay="0"/>
                                  </p:stCondLst>
                                  <p:childTnLst>
                                    <p:set>
                                      <p:cBhvr>
                                        <p:cTn id="24" dur="1" fill="hold">
                                          <p:stCondLst>
                                            <p:cond delay="0"/>
                                          </p:stCondLst>
                                        </p:cTn>
                                        <p:tgtEl>
                                          <p:spTgt spid="119831">
                                            <p:txEl>
                                              <p:pRg st="3" end="3"/>
                                            </p:txEl>
                                          </p:spTgt>
                                        </p:tgtEl>
                                        <p:attrNameLst>
                                          <p:attrName>style.visibility</p:attrName>
                                        </p:attrNameLst>
                                      </p:cBhvr>
                                      <p:to>
                                        <p:strVal val="visible"/>
                                      </p:to>
                                    </p:set>
                                    <p:anim calcmode="lin" valueType="num">
                                      <p:cBhvr additive="base">
                                        <p:cTn id="25" dur="1000" fill="hold"/>
                                        <p:tgtEl>
                                          <p:spTgt spid="119831">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1983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1" fill="hold" grpId="0" nodeType="clickEffect">
                                  <p:stCondLst>
                                    <p:cond delay="0"/>
                                  </p:stCondLst>
                                  <p:childTnLst>
                                    <p:set>
                                      <p:cBhvr>
                                        <p:cTn id="30" dur="1" fill="hold">
                                          <p:stCondLst>
                                            <p:cond delay="0"/>
                                          </p:stCondLst>
                                        </p:cTn>
                                        <p:tgtEl>
                                          <p:spTgt spid="119831">
                                            <p:txEl>
                                              <p:pRg st="4" end="4"/>
                                            </p:txEl>
                                          </p:spTgt>
                                        </p:tgtEl>
                                        <p:attrNameLst>
                                          <p:attrName>style.visibility</p:attrName>
                                        </p:attrNameLst>
                                      </p:cBhvr>
                                      <p:to>
                                        <p:strVal val="visible"/>
                                      </p:to>
                                    </p:set>
                                    <p:anim calcmode="lin" valueType="num">
                                      <p:cBhvr additive="base">
                                        <p:cTn id="31" dur="1000" fill="hold"/>
                                        <p:tgtEl>
                                          <p:spTgt spid="119831">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19831">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sz="half" idx="1"/>
          </p:nvPr>
        </p:nvSpPr>
        <p:spPr>
          <a:xfrm>
            <a:off x="250825" y="188913"/>
            <a:ext cx="8569325" cy="4752975"/>
          </a:xfrm>
        </p:spPr>
        <p:txBody>
          <a:bodyPr/>
          <a:lstStyle/>
          <a:p>
            <a:pPr marL="0" indent="0" eaLnBrk="1" hangingPunct="1">
              <a:lnSpc>
                <a:spcPts val="3500"/>
              </a:lnSpc>
              <a:spcBef>
                <a:spcPts val="0"/>
              </a:spcBef>
              <a:spcAft>
                <a:spcPts val="1200"/>
              </a:spcAft>
              <a:buClr>
                <a:schemeClr val="tx1"/>
              </a:buClr>
              <a:buFontTx/>
              <a:buNone/>
              <a:defRPr/>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endParaRPr lang="fr-FR" sz="2800" b="1" dirty="0" smtClean="0">
              <a:solidFill>
                <a:srgbClr val="FF0000"/>
              </a:solidFill>
            </a:endParaRPr>
          </a:p>
          <a:p>
            <a:pPr marL="0" indent="0" eaLnBrk="1" hangingPunct="1">
              <a:lnSpc>
                <a:spcPts val="3500"/>
              </a:lnSpc>
              <a:spcBef>
                <a:spcPts val="0"/>
              </a:spcBef>
              <a:spcAft>
                <a:spcPts val="2400"/>
              </a:spcAft>
              <a:buClr>
                <a:schemeClr val="tx1"/>
              </a:buClr>
              <a:buFontTx/>
              <a:buNone/>
              <a:defRPr/>
            </a:pPr>
            <a:r>
              <a:rPr lang="fr-FR" sz="2400" b="1" dirty="0" smtClean="0">
                <a:ea typeface="ＭＳ Ｐゴシック" pitchFamily="34" charset="-128"/>
              </a:rPr>
              <a:t>a</a:t>
            </a:r>
            <a:r>
              <a:rPr lang="fr-FR" sz="2400" b="1" dirty="0" smtClean="0">
                <a:solidFill>
                  <a:srgbClr val="FF0000"/>
                </a:solidFill>
                <a:ea typeface="ＭＳ Ｐゴシック" pitchFamily="34" charset="-128"/>
              </a:rPr>
              <a:t>. Le questionnaire, </a:t>
            </a:r>
            <a:r>
              <a:rPr lang="fr-FR" sz="2400" b="1" dirty="0" smtClean="0">
                <a:solidFill>
                  <a:srgbClr val="FF0000"/>
                </a:solidFill>
              </a:rPr>
              <a:t>la cohérence des réponses:</a:t>
            </a:r>
          </a:p>
          <a:p>
            <a:pPr marL="273050" indent="-273050" eaLnBrk="1" hangingPunct="1">
              <a:lnSpc>
                <a:spcPts val="3500"/>
              </a:lnSpc>
              <a:spcBef>
                <a:spcPts val="0"/>
              </a:spcBef>
              <a:spcAft>
                <a:spcPts val="1200"/>
              </a:spcAft>
              <a:buClr>
                <a:schemeClr val="tx1"/>
              </a:buClr>
              <a:buFont typeface="Wingdings" pitchFamily="2" charset="2"/>
              <a:buChar char="v"/>
              <a:defRPr/>
            </a:pPr>
            <a:r>
              <a:rPr lang="fr-FR" sz="2000" b="1" dirty="0" smtClean="0"/>
              <a:t> </a:t>
            </a:r>
            <a:r>
              <a:rPr lang="fr-FR" sz="2400" b="1" dirty="0" smtClean="0"/>
              <a:t>Certaines questions permettre de contrôler la cohérence des réponses.</a:t>
            </a:r>
          </a:p>
          <a:p>
            <a:pPr marL="273050" indent="-273050" eaLnBrk="1" hangingPunct="1">
              <a:lnSpc>
                <a:spcPts val="3500"/>
              </a:lnSpc>
              <a:spcBef>
                <a:spcPts val="0"/>
              </a:spcBef>
              <a:spcAft>
                <a:spcPts val="1200"/>
              </a:spcAft>
              <a:buClr>
                <a:schemeClr val="tx1"/>
              </a:buClr>
              <a:buFont typeface="Wingdings" pitchFamily="2" charset="2"/>
              <a:buChar char="v"/>
              <a:defRPr/>
            </a:pPr>
            <a:r>
              <a:rPr lang="fr-FR" sz="2400" b="1" dirty="0" smtClean="0"/>
              <a:t>Certaines réponses sont sous estimées et d’autres sont surestimées.</a:t>
            </a:r>
          </a:p>
          <a:p>
            <a:pPr eaLnBrk="1" hangingPunct="1">
              <a:lnSpc>
                <a:spcPct val="145000"/>
              </a:lnSpc>
              <a:spcBef>
                <a:spcPct val="0"/>
              </a:spcBef>
              <a:buFontTx/>
              <a:buNone/>
              <a:defRPr/>
            </a:pPr>
            <a:endParaRPr lang="fr-FR"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a:xfrm>
            <a:off x="457200" y="274638"/>
            <a:ext cx="8229600" cy="868362"/>
          </a:xfrm>
        </p:spPr>
        <p:txBody>
          <a:bodyPr/>
          <a:lstStyle/>
          <a:p>
            <a:pPr algn="l" eaLnBrk="1" hangingPunct="1">
              <a:lnSpc>
                <a:spcPct val="145000"/>
              </a:lnSpc>
              <a:spcAft>
                <a:spcPts val="1200"/>
              </a:spcAft>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 </a:t>
            </a:r>
            <a:endParaRPr lang="fr-FR" sz="2800" b="1" dirty="0" smtClean="0">
              <a:solidFill>
                <a:srgbClr val="FF0000"/>
              </a:solidFill>
              <a:ea typeface="ＭＳ Ｐゴシック" pitchFamily="34" charset="-128"/>
            </a:endParaRPr>
          </a:p>
        </p:txBody>
      </p:sp>
      <p:sp>
        <p:nvSpPr>
          <p:cNvPr id="48131" name="Espace réservé du texte 2"/>
          <p:cNvSpPr>
            <a:spLocks noGrp="1"/>
          </p:cNvSpPr>
          <p:nvPr>
            <p:ph type="body" sz="half" idx="1"/>
          </p:nvPr>
        </p:nvSpPr>
        <p:spPr>
          <a:xfrm>
            <a:off x="457200" y="1412875"/>
            <a:ext cx="8115300" cy="4302125"/>
          </a:xfrm>
        </p:spPr>
        <p:txBody>
          <a:bodyPr/>
          <a:lstStyle/>
          <a:p>
            <a:pPr>
              <a:lnSpc>
                <a:spcPts val="3500"/>
              </a:lnSpc>
              <a:spcBef>
                <a:spcPct val="0"/>
              </a:spcBef>
              <a:spcAft>
                <a:spcPts val="1800"/>
              </a:spcAft>
              <a:buFontTx/>
              <a:buNone/>
            </a:pPr>
            <a:r>
              <a:rPr lang="fr-FR" b="1" smtClean="0">
                <a:solidFill>
                  <a:srgbClr val="FF0000"/>
                </a:solidFill>
                <a:ea typeface="ＭＳ Ｐゴシック" pitchFamily="34" charset="-128"/>
              </a:rPr>
              <a:t>a. </a:t>
            </a:r>
            <a:r>
              <a:rPr lang="fr-FR" sz="2400" b="1" smtClean="0">
                <a:solidFill>
                  <a:srgbClr val="FF0000"/>
                </a:solidFill>
                <a:ea typeface="ＭＳ Ｐゴシック" pitchFamily="34" charset="-128"/>
              </a:rPr>
              <a:t>Le questionnaire, les questions sensibles</a:t>
            </a:r>
            <a:r>
              <a:rPr lang="fr-FR" sz="2400" b="1" smtClean="0">
                <a:ea typeface="ＭＳ Ｐゴシック" pitchFamily="34" charset="-128"/>
              </a:rPr>
              <a:t> </a:t>
            </a:r>
          </a:p>
          <a:p>
            <a:pPr>
              <a:lnSpc>
                <a:spcPts val="3500"/>
              </a:lnSpc>
              <a:spcBef>
                <a:spcPct val="0"/>
              </a:spcBef>
              <a:spcAft>
                <a:spcPts val="1200"/>
              </a:spcAft>
              <a:buFont typeface="Wingdings" pitchFamily="2" charset="2"/>
              <a:buChar char="v"/>
            </a:pPr>
            <a:r>
              <a:rPr lang="fr-FR" sz="2400" b="1" smtClean="0">
                <a:ea typeface="ＭＳ Ｐゴシック" pitchFamily="34" charset="-128"/>
              </a:rPr>
              <a:t>certaines questions peuvent être sensibles.</a:t>
            </a:r>
          </a:p>
          <a:p>
            <a:pPr>
              <a:lnSpc>
                <a:spcPts val="3500"/>
              </a:lnSpc>
              <a:spcBef>
                <a:spcPct val="0"/>
              </a:spcBef>
              <a:spcAft>
                <a:spcPts val="1200"/>
              </a:spcAft>
              <a:buFont typeface="Wingdings" pitchFamily="2" charset="2"/>
              <a:buChar char="v"/>
            </a:pPr>
            <a:r>
              <a:rPr lang="fr-FR" sz="2400" b="1" smtClean="0">
                <a:ea typeface="ＭＳ Ｐゴシック" pitchFamily="34" charset="-128"/>
              </a:rPr>
              <a:t> la sensibilité de la question dépend de la population.</a:t>
            </a:r>
          </a:p>
          <a:p>
            <a:pPr>
              <a:lnSpc>
                <a:spcPts val="3500"/>
              </a:lnSpc>
              <a:spcBef>
                <a:spcPct val="0"/>
              </a:spcBef>
              <a:spcAft>
                <a:spcPts val="1200"/>
              </a:spcAft>
              <a:buFont typeface="Wingdings" pitchFamily="2" charset="2"/>
              <a:buChar char="v"/>
            </a:pPr>
            <a:r>
              <a:rPr lang="fr-FR" sz="2400" b="1" smtClean="0">
                <a:ea typeface="ＭＳ Ｐゴシック" pitchFamily="34" charset="-128"/>
              </a:rPr>
              <a:t> pour certaines questions sensibles on peut les poser sur l’entourage moyen</a:t>
            </a:r>
            <a:r>
              <a:rPr lang="fr-FR" sz="2800" b="1" smtClean="0">
                <a:ea typeface="ＭＳ Ｐゴシック" pitchFamily="34" charset="-128"/>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457200" y="274638"/>
            <a:ext cx="8229600" cy="868362"/>
          </a:xfrm>
        </p:spPr>
        <p:txBody>
          <a:bodyPr/>
          <a:lstStyle/>
          <a:p>
            <a:pPr algn="l">
              <a:lnSpc>
                <a:spcPct val="150000"/>
              </a:lnSpc>
              <a:spcAft>
                <a:spcPts val="600"/>
              </a:spcAft>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a:t>
            </a:r>
            <a:endParaRPr lang="fr-FR" sz="2800" b="1" dirty="0" smtClean="0">
              <a:solidFill>
                <a:srgbClr val="FF0000"/>
              </a:solidFill>
              <a:ea typeface="ＭＳ Ｐゴシック" pitchFamily="34" charset="-128"/>
            </a:endParaRPr>
          </a:p>
        </p:txBody>
      </p:sp>
      <p:sp>
        <p:nvSpPr>
          <p:cNvPr id="49155" name="Espace réservé du texte 2"/>
          <p:cNvSpPr>
            <a:spLocks noGrp="1"/>
          </p:cNvSpPr>
          <p:nvPr>
            <p:ph type="body" sz="half" idx="1"/>
          </p:nvPr>
        </p:nvSpPr>
        <p:spPr>
          <a:xfrm>
            <a:off x="457200" y="1341438"/>
            <a:ext cx="8115300" cy="3455987"/>
          </a:xfrm>
        </p:spPr>
        <p:txBody>
          <a:bodyPr/>
          <a:lstStyle/>
          <a:p>
            <a:pPr>
              <a:lnSpc>
                <a:spcPct val="150000"/>
              </a:lnSpc>
              <a:spcBef>
                <a:spcPct val="0"/>
              </a:spcBef>
              <a:spcAft>
                <a:spcPts val="600"/>
              </a:spcAft>
              <a:buFontTx/>
              <a:buNone/>
            </a:pPr>
            <a:r>
              <a:rPr lang="fr-FR" sz="2400" b="1" smtClean="0">
                <a:solidFill>
                  <a:srgbClr val="FF0000"/>
                </a:solidFill>
                <a:ea typeface="ＭＳ Ｐゴシック" pitchFamily="34" charset="-128"/>
              </a:rPr>
              <a:t>a. Le questionnaire, exemples de questionnaires</a:t>
            </a:r>
            <a:endParaRPr lang="fr-FR" sz="2400" b="1" smtClean="0">
              <a:ea typeface="ＭＳ Ｐゴシック" pitchFamily="34" charset="-128"/>
            </a:endParaRPr>
          </a:p>
          <a:p>
            <a:pPr>
              <a:lnSpc>
                <a:spcPct val="150000"/>
              </a:lnSpc>
              <a:spcBef>
                <a:spcPct val="0"/>
              </a:spcBef>
              <a:spcAft>
                <a:spcPts val="600"/>
              </a:spcAft>
            </a:pPr>
            <a:r>
              <a:rPr lang="fr-FR" sz="2400" b="1" smtClean="0">
                <a:ea typeface="ＭＳ Ｐゴシック" pitchFamily="34" charset="-128"/>
              </a:rPr>
              <a:t>Voir environ trois à quatre questionnaires.</a:t>
            </a:r>
          </a:p>
          <a:p>
            <a:pPr>
              <a:lnSpc>
                <a:spcPct val="150000"/>
              </a:lnSpc>
              <a:spcBef>
                <a:spcPct val="0"/>
              </a:spcBef>
              <a:spcAft>
                <a:spcPts val="600"/>
              </a:spcAft>
            </a:pPr>
            <a:r>
              <a:rPr lang="fr-FR" sz="2400" b="1" smtClean="0">
                <a:ea typeface="ＭＳ Ｐゴシック" pitchFamily="34" charset="-128"/>
              </a:rPr>
              <a:t>Enquête d’opinion, enquête pauvreté monétaire; enquête baromètre.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a:xfrm>
            <a:off x="457200" y="274638"/>
            <a:ext cx="8229600" cy="868362"/>
          </a:xfrm>
        </p:spPr>
        <p:txBody>
          <a:bodyPr/>
          <a:lstStyle/>
          <a:p>
            <a:pPr algn="l">
              <a:lnSpc>
                <a:spcPct val="150000"/>
              </a:lnSpc>
              <a:spcAft>
                <a:spcPts val="600"/>
              </a:spcAft>
            </a:pPr>
            <a:r>
              <a:rPr lang="fr-FR" sz="2800" b="1" dirty="0" smtClean="0">
                <a:solidFill>
                  <a:srgbClr val="FF0000"/>
                </a:solidFill>
                <a:ea typeface="ＭＳ Ｐゴシック" pitchFamily="34" charset="-128"/>
                <a:cs typeface="Arial" charset="0"/>
              </a:rPr>
              <a:t>4.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outils de collecte</a:t>
            </a:r>
            <a:endParaRPr lang="fr-FR" sz="2800" b="1" dirty="0" smtClean="0">
              <a:solidFill>
                <a:srgbClr val="FF0000"/>
              </a:solidFill>
              <a:ea typeface="ＭＳ Ｐゴシック" pitchFamily="34" charset="-128"/>
            </a:endParaRPr>
          </a:p>
        </p:txBody>
      </p:sp>
      <p:sp>
        <p:nvSpPr>
          <p:cNvPr id="50179" name="Espace réservé du texte 2"/>
          <p:cNvSpPr>
            <a:spLocks noGrp="1"/>
          </p:cNvSpPr>
          <p:nvPr>
            <p:ph type="body" sz="half" idx="1"/>
          </p:nvPr>
        </p:nvSpPr>
        <p:spPr>
          <a:xfrm>
            <a:off x="457200" y="1341438"/>
            <a:ext cx="8115300" cy="4464050"/>
          </a:xfrm>
        </p:spPr>
        <p:txBody>
          <a:bodyPr/>
          <a:lstStyle/>
          <a:p>
            <a:pPr>
              <a:lnSpc>
                <a:spcPct val="150000"/>
              </a:lnSpc>
              <a:spcBef>
                <a:spcPct val="0"/>
              </a:spcBef>
              <a:spcAft>
                <a:spcPts val="600"/>
              </a:spcAft>
              <a:buFontTx/>
              <a:buNone/>
            </a:pPr>
            <a:r>
              <a:rPr lang="fr-FR" sz="2400" b="1" smtClean="0">
                <a:solidFill>
                  <a:srgbClr val="FF0000"/>
                </a:solidFill>
                <a:ea typeface="ＭＳ Ｐゴシック" pitchFamily="34" charset="-128"/>
              </a:rPr>
              <a:t>a. Le manuel de l’enquêteur</a:t>
            </a:r>
            <a:endParaRPr lang="fr-FR" sz="2400" b="1" smtClean="0">
              <a:ea typeface="ＭＳ Ｐゴシック" pitchFamily="34" charset="-128"/>
            </a:endParaRPr>
          </a:p>
          <a:p>
            <a:pPr algn="just">
              <a:lnSpc>
                <a:spcPct val="150000"/>
              </a:lnSpc>
              <a:spcBef>
                <a:spcPct val="0"/>
              </a:spcBef>
              <a:spcAft>
                <a:spcPts val="600"/>
              </a:spcAft>
            </a:pPr>
            <a:r>
              <a:rPr lang="fr-FR" sz="2400" b="1" smtClean="0">
                <a:ea typeface="ＭＳ Ｐゴシック" pitchFamily="34" charset="-128"/>
              </a:rPr>
              <a:t>C’est un document qui contient l’ensemble des consignes sur les questions et dès fois sur l’enquête.</a:t>
            </a:r>
          </a:p>
          <a:p>
            <a:pPr algn="just">
              <a:lnSpc>
                <a:spcPct val="150000"/>
              </a:lnSpc>
              <a:spcBef>
                <a:spcPct val="0"/>
              </a:spcBef>
              <a:spcAft>
                <a:spcPts val="600"/>
              </a:spcAft>
            </a:pPr>
            <a:r>
              <a:rPr lang="fr-FR" sz="2400" b="1" smtClean="0">
                <a:ea typeface="ＭＳ Ｐゴシック" pitchFamily="34" charset="-128"/>
              </a:rPr>
              <a:t>Comment poser les questions? qu’est ce qu’on cherche à mesurer à travers une question?  Les sauts, Etc.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428625" y="1857375"/>
            <a:ext cx="8229600" cy="1355725"/>
          </a:xfrm>
        </p:spPr>
        <p:txBody>
          <a:bodyPr/>
          <a:lstStyle/>
          <a:p>
            <a:pPr eaLnBrk="1" hangingPunct="1">
              <a:buFontTx/>
              <a:buNone/>
            </a:pPr>
            <a:endParaRPr lang="fr-FR" sz="3600" dirty="0" smtClean="0">
              <a:latin typeface="Century" pitchFamily="18" charset="0"/>
              <a:ea typeface="ＭＳ Ｐゴシック" pitchFamily="34" charset="-128"/>
            </a:endParaRPr>
          </a:p>
          <a:p>
            <a:pPr algn="just" eaLnBrk="1" hangingPunct="1">
              <a:lnSpc>
                <a:spcPts val="3000"/>
              </a:lnSpc>
              <a:spcBef>
                <a:spcPct val="0"/>
              </a:spcBef>
              <a:spcAft>
                <a:spcPts val="4200"/>
              </a:spcAft>
              <a:buFontTx/>
              <a:buNone/>
            </a:pPr>
            <a:r>
              <a:rPr lang="fr-FR" sz="3600" b="1" dirty="0" smtClean="0">
                <a:solidFill>
                  <a:srgbClr val="FF0000"/>
                </a:solidFill>
                <a:ea typeface="ＭＳ Ｐゴシック" pitchFamily="34" charset="-128"/>
                <a:cs typeface="Arial" charset="0"/>
              </a:rPr>
              <a:t>5. </a:t>
            </a:r>
            <a:r>
              <a:rPr lang="fr-FR" sz="3600" b="1" dirty="0" smtClean="0">
                <a:ea typeface="ＭＳ Ｐゴシック" pitchFamily="34" charset="-128"/>
                <a:cs typeface="Arial" charset="0"/>
              </a:rPr>
              <a:t> </a:t>
            </a:r>
            <a:r>
              <a:rPr lang="fr-FR" sz="3600" b="1" dirty="0" smtClean="0">
                <a:solidFill>
                  <a:srgbClr val="0033CC"/>
                </a:solidFill>
                <a:ea typeface="ＭＳ Ｐゴシック" pitchFamily="34" charset="-128"/>
                <a:cs typeface="Arial" charset="0"/>
              </a:rPr>
              <a:t>Les phases d’une enquête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323850" y="142875"/>
            <a:ext cx="7704138" cy="838200"/>
          </a:xfrm>
        </p:spPr>
        <p:txBody>
          <a:bodyPr/>
          <a:lstStyle/>
          <a:p>
            <a:pPr algn="l" eaLnBrk="1" hangingPunct="1">
              <a:lnSpc>
                <a:spcPts val="3000"/>
              </a:lnSpc>
              <a:spcAft>
                <a:spcPts val="4200"/>
              </a:spcAft>
            </a:pPr>
            <a:r>
              <a:rPr lang="fr-FR" sz="2500" b="1" dirty="0" smtClean="0">
                <a:solidFill>
                  <a:srgbClr val="FF0000"/>
                </a:solidFill>
                <a:ea typeface="ＭＳ Ｐゴシック" pitchFamily="34" charset="-128"/>
                <a:cs typeface="Arial" charset="0"/>
              </a:rPr>
              <a:t>1. </a:t>
            </a:r>
            <a:r>
              <a:rPr lang="fr-FR" sz="2500" b="1" dirty="0" smtClean="0">
                <a:solidFill>
                  <a:srgbClr val="0033CC"/>
                </a:solidFill>
                <a:ea typeface="ＭＳ Ｐゴシック" pitchFamily="34" charset="-128"/>
                <a:cs typeface="Arial" charset="0"/>
              </a:rPr>
              <a:t>Importance d’avoir des informations fiables</a:t>
            </a:r>
          </a:p>
        </p:txBody>
      </p:sp>
      <p:sp>
        <p:nvSpPr>
          <p:cNvPr id="24579" name="Rectangle 5"/>
          <p:cNvSpPr>
            <a:spLocks noGrp="1" noChangeArrowheads="1"/>
          </p:cNvSpPr>
          <p:nvPr>
            <p:ph idx="1"/>
          </p:nvPr>
        </p:nvSpPr>
        <p:spPr>
          <a:xfrm>
            <a:off x="214313" y="1125538"/>
            <a:ext cx="8472487" cy="4895850"/>
          </a:xfrm>
        </p:spPr>
        <p:txBody>
          <a:bodyPr/>
          <a:lstStyle/>
          <a:p>
            <a:pPr algn="just" eaLnBrk="1" hangingPunct="1">
              <a:lnSpc>
                <a:spcPts val="3000"/>
              </a:lnSpc>
              <a:spcBef>
                <a:spcPct val="0"/>
              </a:spcBef>
              <a:spcAft>
                <a:spcPts val="600"/>
              </a:spcAft>
            </a:pPr>
            <a:r>
              <a:rPr lang="fr-FR" sz="2000" b="1" i="1" dirty="0" smtClean="0">
                <a:ea typeface="ＭＳ Ｐゴシック" pitchFamily="34" charset="-128"/>
                <a:cs typeface="Arial" charset="0"/>
              </a:rPr>
              <a:t>Disposer d’une information fiable = = grand intérêt pour tous décideurs</a:t>
            </a:r>
            <a:endParaRPr lang="fr-FR" sz="2000" b="1" dirty="0" smtClean="0">
              <a:ea typeface="ＭＳ Ｐゴシック" pitchFamily="34" charset="-128"/>
              <a:cs typeface="Arial" charset="0"/>
            </a:endParaRPr>
          </a:p>
          <a:p>
            <a:pPr algn="just" eaLnBrk="1" hangingPunct="1">
              <a:lnSpc>
                <a:spcPts val="3000"/>
              </a:lnSpc>
              <a:spcBef>
                <a:spcPct val="0"/>
              </a:spcBef>
              <a:spcAft>
                <a:spcPts val="600"/>
              </a:spcAft>
              <a:buFontTx/>
              <a:buNone/>
            </a:pPr>
            <a:r>
              <a:rPr lang="fr-FR" sz="2400" b="1" dirty="0" smtClean="0">
                <a:solidFill>
                  <a:srgbClr val="0033CC"/>
                </a:solidFill>
                <a:ea typeface="ＭＳ Ｐゴシック" pitchFamily="34" charset="-128"/>
                <a:cs typeface="Arial" charset="0"/>
              </a:rPr>
              <a:t>Par exemple pour l’état:</a:t>
            </a:r>
          </a:p>
          <a:p>
            <a:pPr algn="just" eaLnBrk="1" hangingPunct="1">
              <a:lnSpc>
                <a:spcPts val="3000"/>
              </a:lnSpc>
              <a:spcBef>
                <a:spcPct val="0"/>
              </a:spcBef>
              <a:spcAft>
                <a:spcPts val="1200"/>
              </a:spcAft>
            </a:pPr>
            <a:r>
              <a:rPr lang="fr-FR" sz="2000" b="1" dirty="0" smtClean="0">
                <a:ea typeface="ＭＳ Ｐゴシック" pitchFamily="34" charset="-128"/>
                <a:cs typeface="Arial" charset="0"/>
              </a:rPr>
              <a:t>Quel est le niveau de production agricole pour les principales cultures </a:t>
            </a:r>
            <a:r>
              <a:rPr lang="fr-FR" sz="2000" b="1" dirty="0" smtClean="0">
                <a:ea typeface="ＭＳ Ｐゴシック" pitchFamily="34" charset="-128"/>
                <a:cs typeface="Arial" charset="0"/>
              </a:rPr>
              <a:t>?</a:t>
            </a:r>
            <a:endParaRPr lang="fr-FR" sz="2000" b="1" dirty="0" smtClean="0">
              <a:ea typeface="ＭＳ Ｐゴシック" pitchFamily="34" charset="-128"/>
              <a:cs typeface="Arial" charset="0"/>
            </a:endParaRPr>
          </a:p>
          <a:p>
            <a:pPr algn="just" eaLnBrk="1" hangingPunct="1">
              <a:lnSpc>
                <a:spcPts val="3000"/>
              </a:lnSpc>
              <a:spcBef>
                <a:spcPct val="0"/>
              </a:spcBef>
              <a:spcAft>
                <a:spcPts val="1200"/>
              </a:spcAft>
            </a:pPr>
            <a:r>
              <a:rPr lang="fr-FR" sz="2000" b="1" dirty="0" smtClean="0">
                <a:ea typeface="ＭＳ Ｐゴシック" pitchFamily="34" charset="-128"/>
                <a:cs typeface="Arial" charset="0"/>
              </a:rPr>
              <a:t>Quelles sont les conditions de vie des </a:t>
            </a:r>
            <a:r>
              <a:rPr lang="fr-FR" sz="2000" b="1" dirty="0" smtClean="0">
                <a:ea typeface="ＭＳ Ｐゴシック" pitchFamily="34" charset="-128"/>
                <a:cs typeface="Arial" charset="0"/>
              </a:rPr>
              <a:t>ménages ruraux </a:t>
            </a:r>
            <a:r>
              <a:rPr lang="fr-FR" sz="2000" b="1" dirty="0" smtClean="0">
                <a:ea typeface="ＭＳ Ｐゴシック" pitchFamily="34" charset="-128"/>
                <a:cs typeface="Arial" charset="0"/>
              </a:rPr>
              <a:t>(pauvre -monétaire- pauvre -condition de vie-)? </a:t>
            </a:r>
          </a:p>
          <a:p>
            <a:pPr algn="just" eaLnBrk="1" hangingPunct="1">
              <a:lnSpc>
                <a:spcPts val="3000"/>
              </a:lnSpc>
              <a:spcBef>
                <a:spcPct val="0"/>
              </a:spcBef>
              <a:spcAft>
                <a:spcPts val="1200"/>
              </a:spcAft>
            </a:pPr>
            <a:r>
              <a:rPr lang="fr-FR" sz="2000" b="1" dirty="0" smtClean="0">
                <a:ea typeface="ＭＳ Ｐゴシック" pitchFamily="34" charset="-128"/>
                <a:cs typeface="Arial" charset="0"/>
              </a:rPr>
              <a:t>Informations sur </a:t>
            </a:r>
            <a:r>
              <a:rPr lang="fr-FR" sz="2000" b="1" dirty="0" smtClean="0">
                <a:ea typeface="ＭＳ Ｐゴシック" pitchFamily="34" charset="-128"/>
                <a:cs typeface="Arial" charset="0"/>
              </a:rPr>
              <a:t>l’emploi en milieu rural </a:t>
            </a:r>
            <a:r>
              <a:rPr lang="fr-FR" sz="2000" b="1" dirty="0" smtClean="0">
                <a:ea typeface="ＭＳ Ｐゴシック" pitchFamily="34" charset="-128"/>
                <a:cs typeface="Arial" charset="0"/>
              </a:rPr>
              <a:t>(chômage, emploi, sous emploi, secteur d’activité). </a:t>
            </a:r>
          </a:p>
          <a:p>
            <a:pPr algn="just" eaLnBrk="1" hangingPunct="1">
              <a:lnSpc>
                <a:spcPts val="3000"/>
              </a:lnSpc>
              <a:spcBef>
                <a:spcPct val="0"/>
              </a:spcBef>
              <a:spcAft>
                <a:spcPts val="1200"/>
              </a:spcAft>
            </a:pPr>
            <a:r>
              <a:rPr lang="fr-FR" sz="2000" b="1" dirty="0" smtClean="0">
                <a:ea typeface="ＭＳ Ｐゴシック" pitchFamily="34" charset="-128"/>
                <a:cs typeface="Arial" charset="0"/>
              </a:rPr>
              <a:t>On peut vouloir évaluer  l’impact des politiques </a:t>
            </a:r>
            <a:r>
              <a:rPr lang="fr-FR" sz="2000" b="1" dirty="0" smtClean="0">
                <a:ea typeface="ＭＳ Ｐゴシック" pitchFamily="34" charset="-128"/>
                <a:cs typeface="Arial" charset="0"/>
              </a:rPr>
              <a:t>agricoles </a:t>
            </a:r>
            <a:r>
              <a:rPr lang="fr-FR" sz="2000" b="1" dirty="0" smtClean="0">
                <a:ea typeface="ＭＳ Ｐゴシック" pitchFamily="34" charset="-128"/>
                <a:cs typeface="Arial" charset="0"/>
              </a:rPr>
              <a:t>déjà menées; </a:t>
            </a:r>
            <a:r>
              <a:rPr lang="fr-FR" sz="2000" b="1" dirty="0" smtClean="0">
                <a:ea typeface="ＭＳ Ｐゴシック" pitchFamily="34" charset="-128"/>
                <a:cs typeface="Arial" charset="0"/>
              </a:rPr>
              <a:t>évaluer </a:t>
            </a:r>
            <a:r>
              <a:rPr lang="fr-FR" sz="2000" b="1" dirty="0" smtClean="0">
                <a:ea typeface="ＭＳ Ｐゴシック" pitchFamily="34" charset="-128"/>
                <a:cs typeface="Arial" charset="0"/>
              </a:rPr>
              <a:t>la situation actuelle du pays; </a:t>
            </a:r>
          </a:p>
          <a:p>
            <a:pPr algn="just" eaLnBrk="1" hangingPunct="1">
              <a:lnSpc>
                <a:spcPts val="3000"/>
              </a:lnSpc>
              <a:spcBef>
                <a:spcPct val="0"/>
              </a:spcBef>
              <a:spcAft>
                <a:spcPts val="600"/>
              </a:spcAft>
            </a:pPr>
            <a:endParaRPr lang="fr-FR" sz="2000" b="1" dirty="0" smtClean="0">
              <a:solidFill>
                <a:srgbClr val="33CC33"/>
              </a:solidFill>
              <a:ea typeface="ＭＳ Ｐゴシック" pitchFamily="34" charset="-128"/>
              <a:cs typeface="Arial" charset="0"/>
            </a:endParaRPr>
          </a:p>
          <a:p>
            <a:pPr algn="just" eaLnBrk="1" hangingPunct="1">
              <a:lnSpc>
                <a:spcPct val="150000"/>
              </a:lnSpc>
              <a:spcBef>
                <a:spcPts val="600"/>
              </a:spcBef>
              <a:spcAft>
                <a:spcPts val="1200"/>
              </a:spcAft>
            </a:pPr>
            <a:endParaRPr lang="fr-FR" sz="2400" b="1" dirty="0" smtClean="0">
              <a:solidFill>
                <a:srgbClr val="0070C0"/>
              </a:solidFill>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a:xfrm>
            <a:off x="457200" y="274638"/>
            <a:ext cx="8229600" cy="654050"/>
          </a:xfrm>
        </p:spPr>
        <p:txBody>
          <a:bodyPr/>
          <a:lstStyle/>
          <a:p>
            <a:pPr algn="l"/>
            <a:r>
              <a:rPr lang="fr-FR" sz="2000" b="1" dirty="0" smtClean="0">
                <a:ea typeface="ＭＳ Ｐゴシック" pitchFamily="34" charset="-128"/>
              </a:rPr>
              <a:t/>
            </a:r>
            <a:br>
              <a:rPr lang="fr-FR" sz="2000" b="1" dirty="0" smtClean="0">
                <a:ea typeface="ＭＳ Ｐゴシック" pitchFamily="34" charset="-128"/>
              </a:rPr>
            </a:br>
            <a:r>
              <a:rPr lang="fr-FR" sz="2000" b="1" dirty="0" smtClean="0">
                <a:ea typeface="ＭＳ Ｐゴシック" pitchFamily="34" charset="-128"/>
              </a:rPr>
              <a:t/>
            </a:r>
            <a:br>
              <a:rPr lang="fr-FR" sz="2000" b="1" dirty="0" smtClean="0">
                <a:ea typeface="ＭＳ Ｐゴシック" pitchFamily="34" charset="-128"/>
              </a:rPr>
            </a:br>
            <a:r>
              <a:rPr lang="fr-FR" sz="2400" b="1" dirty="0" smtClean="0">
                <a:solidFill>
                  <a:srgbClr val="FF0000"/>
                </a:solidFill>
                <a:ea typeface="ＭＳ Ｐゴシック" pitchFamily="34" charset="-128"/>
                <a:cs typeface="Arial" charset="0"/>
              </a:rPr>
              <a:t>5.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Les phases d’une enquête</a:t>
            </a:r>
            <a:br>
              <a:rPr lang="fr-FR" sz="2400" b="1" dirty="0" smtClean="0">
                <a:solidFill>
                  <a:srgbClr val="0033CC"/>
                </a:solidFill>
                <a:ea typeface="ＭＳ Ｐゴシック" pitchFamily="34" charset="-128"/>
                <a:cs typeface="Arial" charset="0"/>
              </a:rPr>
            </a:br>
            <a:r>
              <a:rPr lang="fr-FR" sz="2400" b="1" dirty="0" smtClean="0">
                <a:solidFill>
                  <a:srgbClr val="FF3300"/>
                </a:solidFill>
                <a:ea typeface="ＭＳ Ｐゴシック" pitchFamily="34" charset="-128"/>
              </a:rPr>
              <a:t/>
            </a:r>
            <a:br>
              <a:rPr lang="fr-FR" sz="2400" b="1" dirty="0" smtClean="0">
                <a:solidFill>
                  <a:srgbClr val="FF3300"/>
                </a:solidFill>
                <a:ea typeface="ＭＳ Ｐゴシック" pitchFamily="34" charset="-128"/>
              </a:rPr>
            </a:br>
            <a:endParaRPr lang="fr-FR" sz="2400" dirty="0" smtClean="0">
              <a:solidFill>
                <a:srgbClr val="FF3300"/>
              </a:solidFill>
              <a:ea typeface="ＭＳ Ｐゴシック" pitchFamily="34" charset="-128"/>
            </a:endParaRPr>
          </a:p>
        </p:txBody>
      </p:sp>
      <p:sp>
        <p:nvSpPr>
          <p:cNvPr id="52227" name="Espace réservé du contenu 2"/>
          <p:cNvSpPr>
            <a:spLocks noGrp="1"/>
          </p:cNvSpPr>
          <p:nvPr>
            <p:ph idx="1"/>
          </p:nvPr>
        </p:nvSpPr>
        <p:spPr>
          <a:xfrm>
            <a:off x="457200" y="1196975"/>
            <a:ext cx="8002588" cy="3816350"/>
          </a:xfrm>
        </p:spPr>
        <p:txBody>
          <a:bodyPr/>
          <a:lstStyle/>
          <a:p>
            <a:pPr eaLnBrk="1" hangingPunct="1">
              <a:lnSpc>
                <a:spcPts val="3500"/>
              </a:lnSpc>
              <a:spcBef>
                <a:spcPct val="0"/>
              </a:spcBef>
              <a:spcAft>
                <a:spcPts val="2400"/>
              </a:spcAft>
              <a:buFontTx/>
              <a:buNone/>
            </a:pPr>
            <a:r>
              <a:rPr lang="fr-FR" sz="2200" b="1" smtClean="0">
                <a:solidFill>
                  <a:srgbClr val="FF3300"/>
                </a:solidFill>
                <a:ea typeface="ＭＳ Ｐゴシック" pitchFamily="34" charset="-128"/>
              </a:rPr>
              <a:t>Les « enquêtes » peuvent être divisées en trois étapes:</a:t>
            </a:r>
            <a:endParaRPr lang="fr-FR" sz="2200" b="1" smtClean="0">
              <a:ea typeface="ＭＳ Ｐゴシック" pitchFamily="34" charset="-128"/>
            </a:endParaRPr>
          </a:p>
          <a:p>
            <a:pPr eaLnBrk="1" hangingPunct="1">
              <a:lnSpc>
                <a:spcPts val="3500"/>
              </a:lnSpc>
              <a:spcBef>
                <a:spcPct val="0"/>
              </a:spcBef>
              <a:spcAft>
                <a:spcPts val="1800"/>
              </a:spcAft>
            </a:pPr>
            <a:r>
              <a:rPr lang="fr-FR" sz="2400" b="1" smtClean="0">
                <a:ea typeface="ＭＳ Ｐゴシック" pitchFamily="34" charset="-128"/>
              </a:rPr>
              <a:t>La phase de conception</a:t>
            </a:r>
          </a:p>
          <a:p>
            <a:pPr eaLnBrk="1" hangingPunct="1">
              <a:lnSpc>
                <a:spcPts val="3500"/>
              </a:lnSpc>
              <a:spcBef>
                <a:spcPct val="0"/>
              </a:spcBef>
              <a:spcAft>
                <a:spcPts val="1800"/>
              </a:spcAft>
            </a:pPr>
            <a:r>
              <a:rPr lang="fr-FR" sz="2400" b="1" smtClean="0">
                <a:ea typeface="ＭＳ Ｐゴシック" pitchFamily="34" charset="-128"/>
              </a:rPr>
              <a:t>La phase terrain et la saisie</a:t>
            </a:r>
          </a:p>
          <a:p>
            <a:pPr eaLnBrk="1" hangingPunct="1">
              <a:lnSpc>
                <a:spcPts val="3500"/>
              </a:lnSpc>
              <a:spcBef>
                <a:spcPct val="0"/>
              </a:spcBef>
              <a:spcAft>
                <a:spcPts val="1800"/>
              </a:spcAft>
            </a:pPr>
            <a:r>
              <a:rPr lang="fr-FR" sz="2400" b="1" smtClean="0">
                <a:ea typeface="ＭＳ Ｐゴシック" pitchFamily="34" charset="-128"/>
              </a:rPr>
              <a:t>La phase d’analyse</a:t>
            </a:r>
          </a:p>
          <a:p>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ctrTitle"/>
          </p:nvPr>
        </p:nvSpPr>
        <p:spPr>
          <a:xfrm>
            <a:off x="395288" y="214313"/>
            <a:ext cx="7462837" cy="92868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FF0000"/>
              </a:solidFill>
              <a:ea typeface="ＭＳ Ｐゴシック" pitchFamily="34" charset="-128"/>
            </a:endParaRPr>
          </a:p>
        </p:txBody>
      </p:sp>
      <p:sp>
        <p:nvSpPr>
          <p:cNvPr id="72707" name="Sous-titre 2"/>
          <p:cNvSpPr>
            <a:spLocks noGrp="1"/>
          </p:cNvSpPr>
          <p:nvPr>
            <p:ph type="subTitle" idx="1"/>
          </p:nvPr>
        </p:nvSpPr>
        <p:spPr>
          <a:xfrm>
            <a:off x="428625" y="1143000"/>
            <a:ext cx="8464550" cy="5214938"/>
          </a:xfrm>
        </p:spPr>
        <p:txBody>
          <a:bodyPr/>
          <a:lstStyle/>
          <a:p>
            <a:pPr marL="177800" indent="-177800" algn="just">
              <a:lnSpc>
                <a:spcPct val="150000"/>
              </a:lnSpc>
              <a:spcBef>
                <a:spcPct val="0"/>
              </a:spcBef>
              <a:spcAft>
                <a:spcPts val="1800"/>
              </a:spcAft>
              <a:defRPr/>
            </a:pPr>
            <a:r>
              <a:rPr lang="fr-FR" sz="2400" b="1" dirty="0" smtClean="0">
                <a:solidFill>
                  <a:srgbClr val="FF0000"/>
                </a:solidFill>
                <a:ea typeface="ＭＳ Ｐゴシック" pitchFamily="34" charset="-128"/>
              </a:rPr>
              <a:t>a. La phase de conception</a:t>
            </a:r>
            <a:endParaRPr lang="fr-FR" sz="2400" dirty="0" smtClean="0">
              <a:ea typeface="ＭＳ Ｐゴシック" pitchFamily="34" charset="-128"/>
            </a:endParaRP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Bien poser le problème que vous compter résoudre (voir le </a:t>
            </a:r>
            <a:r>
              <a:rPr lang="fr-FR" sz="2400" b="1" dirty="0" err="1" smtClean="0">
                <a:ea typeface="ＭＳ Ｐゴシック" pitchFamily="34" charset="-128"/>
              </a:rPr>
              <a:t>TDR</a:t>
            </a:r>
            <a:r>
              <a:rPr lang="fr-FR" sz="2400" b="1" dirty="0" smtClean="0">
                <a:ea typeface="ＭＳ Ｐゴシック" pitchFamily="34" charset="-128"/>
              </a:rPr>
              <a:t> –Termes De Références-).</a:t>
            </a: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 Faire l’échantillonnage: combien d’individus statistiques enquêter? comment choisir ces individus?</a:t>
            </a: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 Recenser dans un tableau l’ensemble des indicateurs que l’on souhaite avoir à la fin de cette enquête (d’où la cohérence entre questionnaire et les </a:t>
            </a:r>
            <a:r>
              <a:rPr lang="fr-FR" sz="2400" b="1" dirty="0" err="1" smtClean="0">
                <a:ea typeface="ＭＳ Ｐゴシック" pitchFamily="34" charset="-128"/>
              </a:rPr>
              <a:t>TDR</a:t>
            </a:r>
            <a:r>
              <a:rPr lang="fr-FR" sz="2400" b="1" dirty="0" smtClean="0">
                <a:ea typeface="ＭＳ Ｐゴシック" pitchFamily="34" charset="-128"/>
              </a:rPr>
              <a:t>).</a:t>
            </a:r>
          </a:p>
          <a:p>
            <a:pPr algn="l">
              <a:lnSpc>
                <a:spcPct val="150000"/>
              </a:lnSpc>
              <a:spcBef>
                <a:spcPct val="0"/>
              </a:spcBef>
              <a:defRPr/>
            </a:pPr>
            <a:endParaRPr lang="fr-FR" sz="20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a:xfrm>
            <a:off x="457200" y="274638"/>
            <a:ext cx="5770563" cy="850900"/>
          </a:xfrm>
        </p:spPr>
        <p:txBody>
          <a:bodyPr/>
          <a:lstStyle/>
          <a:p>
            <a:pPr algn="l"/>
            <a:r>
              <a:rPr lang="fr-FR" sz="2400" b="1" dirty="0" smtClean="0">
                <a:solidFill>
                  <a:srgbClr val="FF0000"/>
                </a:solidFill>
                <a:ea typeface="ＭＳ Ｐゴシック" pitchFamily="34" charset="-128"/>
                <a:cs typeface="Arial" charset="0"/>
              </a:rPr>
              <a:t>5.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Les phases d’une enquête</a:t>
            </a:r>
            <a:endParaRPr lang="fr-FR" sz="2400" dirty="0" smtClean="0">
              <a:ea typeface="ＭＳ Ｐゴシック" pitchFamily="34" charset="-128"/>
            </a:endParaRPr>
          </a:p>
        </p:txBody>
      </p:sp>
      <p:sp>
        <p:nvSpPr>
          <p:cNvPr id="54275" name="Espace réservé du contenu 2"/>
          <p:cNvSpPr>
            <a:spLocks noGrp="1"/>
          </p:cNvSpPr>
          <p:nvPr>
            <p:ph idx="1"/>
          </p:nvPr>
        </p:nvSpPr>
        <p:spPr>
          <a:xfrm>
            <a:off x="457200" y="1196975"/>
            <a:ext cx="8229600" cy="4875213"/>
          </a:xfrm>
        </p:spPr>
        <p:txBody>
          <a:bodyPr/>
          <a:lstStyle/>
          <a:p>
            <a:pPr>
              <a:lnSpc>
                <a:spcPct val="150000"/>
              </a:lnSpc>
              <a:spcBef>
                <a:spcPct val="0"/>
              </a:spcBef>
              <a:spcAft>
                <a:spcPts val="1200"/>
              </a:spcAft>
              <a:buFontTx/>
              <a:buNone/>
            </a:pPr>
            <a:r>
              <a:rPr lang="fr-FR" sz="2400" b="1" smtClean="0">
                <a:solidFill>
                  <a:srgbClr val="FF0000"/>
                </a:solidFill>
                <a:ea typeface="ＭＳ Ｐゴシック" pitchFamily="34" charset="-128"/>
              </a:rPr>
              <a:t>a. La phase de conception</a:t>
            </a:r>
            <a:endParaRPr lang="fr-FR" sz="2400" b="1" smtClean="0">
              <a:ea typeface="ＭＳ Ｐゴシック" pitchFamily="34" charset="-128"/>
            </a:endParaRPr>
          </a:p>
          <a:p>
            <a:pPr>
              <a:lnSpc>
                <a:spcPts val="3500"/>
              </a:lnSpc>
              <a:spcBef>
                <a:spcPct val="0"/>
              </a:spcBef>
              <a:spcAft>
                <a:spcPts val="1200"/>
              </a:spcAft>
              <a:buFont typeface="Wingdings" pitchFamily="2" charset="2"/>
              <a:buChar char="v"/>
            </a:pPr>
            <a:r>
              <a:rPr lang="fr-FR" sz="2400" b="1" smtClean="0">
                <a:ea typeface="ＭＳ Ｐゴシック" pitchFamily="34" charset="-128"/>
              </a:rPr>
              <a:t>Bien formuler les questions.</a:t>
            </a:r>
          </a:p>
          <a:p>
            <a:pPr>
              <a:lnSpc>
                <a:spcPts val="3500"/>
              </a:lnSpc>
              <a:spcBef>
                <a:spcPct val="0"/>
              </a:spcBef>
              <a:spcAft>
                <a:spcPts val="1200"/>
              </a:spcAft>
              <a:buFont typeface="Wingdings" pitchFamily="2" charset="2"/>
              <a:buChar char="v"/>
            </a:pPr>
            <a:r>
              <a:rPr lang="fr-FR" sz="2400" b="1" smtClean="0">
                <a:ea typeface="ＭＳ Ｐゴシック" pitchFamily="34" charset="-128"/>
              </a:rPr>
              <a:t>On peut avoir plusieurs questionnaires pour la même enquête (questionnaire individus, ménages, village).</a:t>
            </a:r>
          </a:p>
          <a:p>
            <a:pPr>
              <a:lnSpc>
                <a:spcPts val="3500"/>
              </a:lnSpc>
              <a:spcBef>
                <a:spcPct val="0"/>
              </a:spcBef>
              <a:spcAft>
                <a:spcPts val="1200"/>
              </a:spcAft>
              <a:buFont typeface="Wingdings" pitchFamily="2" charset="2"/>
              <a:buChar char="v"/>
            </a:pPr>
            <a:r>
              <a:rPr lang="fr-FR" sz="2400" b="1" smtClean="0">
                <a:ea typeface="ＭＳ Ｐゴシック" pitchFamily="34" charset="-128"/>
              </a:rPr>
              <a:t> Tenir compte des réalités de terrain (donc prévoir déjà des difficultés et cas de refus).</a:t>
            </a:r>
          </a:p>
          <a:p>
            <a:pPr>
              <a:lnSpc>
                <a:spcPts val="3500"/>
              </a:lnSpc>
              <a:spcBef>
                <a:spcPct val="0"/>
              </a:spcBef>
              <a:spcAft>
                <a:spcPts val="1200"/>
              </a:spcAft>
              <a:buFont typeface="Wingdings" pitchFamily="2" charset="2"/>
              <a:buChar char="v"/>
            </a:pPr>
            <a:r>
              <a:rPr lang="fr-FR" sz="2400" b="1" smtClean="0">
                <a:ea typeface="ＭＳ Ｐゴシック" pitchFamily="34" charset="-128"/>
              </a:rPr>
              <a:t>Le budget.  </a:t>
            </a:r>
          </a:p>
          <a:p>
            <a:pPr>
              <a:buFontTx/>
              <a:buNone/>
            </a:pPr>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a:xfrm>
            <a:off x="457200" y="274638"/>
            <a:ext cx="8229600" cy="725487"/>
          </a:xfrm>
        </p:spPr>
        <p:txBody>
          <a:bodyPr/>
          <a:lstStyle/>
          <a:p>
            <a:pPr algn="l"/>
            <a:r>
              <a:rPr lang="fr-FR" sz="2800" b="1" dirty="0" smtClean="0">
                <a:solidFill>
                  <a:srgbClr val="FF0000"/>
                </a:solidFill>
                <a:ea typeface="ＭＳ Ｐゴシック" pitchFamily="34" charset="-128"/>
                <a:cs typeface="Arial" charset="0"/>
              </a:rPr>
              <a:t/>
            </a:r>
            <a:br>
              <a:rPr lang="fr-FR" sz="2800" b="1" dirty="0" smtClean="0">
                <a:solidFill>
                  <a:srgbClr val="FF0000"/>
                </a:solidFill>
                <a:ea typeface="ＭＳ Ｐゴシック" pitchFamily="34" charset="-128"/>
                <a:cs typeface="Arial" charset="0"/>
              </a:rPr>
            </a:br>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r>
              <a:rPr lang="fr-FR" sz="3600" b="1" dirty="0" smtClean="0">
                <a:solidFill>
                  <a:srgbClr val="0033CC"/>
                </a:solidFill>
                <a:ea typeface="ＭＳ Ｐゴシック" pitchFamily="34" charset="-128"/>
                <a:cs typeface="Arial" charset="0"/>
              </a:rPr>
              <a:t/>
            </a:r>
            <a:br>
              <a:rPr lang="fr-FR" sz="3600" b="1" dirty="0" smtClean="0">
                <a:solidFill>
                  <a:srgbClr val="0033CC"/>
                </a:solidFill>
                <a:ea typeface="ＭＳ Ｐゴシック" pitchFamily="34" charset="-128"/>
                <a:cs typeface="Arial" charset="0"/>
              </a:rPr>
            </a:br>
            <a:endParaRPr lang="fr-FR" sz="3600" b="1" dirty="0" smtClean="0">
              <a:solidFill>
                <a:srgbClr val="FF0000"/>
              </a:solidFill>
              <a:ea typeface="ＭＳ Ｐゴシック" pitchFamily="34" charset="-128"/>
            </a:endParaRPr>
          </a:p>
        </p:txBody>
      </p:sp>
      <p:sp>
        <p:nvSpPr>
          <p:cNvPr id="55299" name="Espace réservé du contenu 2"/>
          <p:cNvSpPr>
            <a:spLocks noGrp="1"/>
          </p:cNvSpPr>
          <p:nvPr>
            <p:ph idx="1"/>
          </p:nvPr>
        </p:nvSpPr>
        <p:spPr>
          <a:xfrm>
            <a:off x="457200" y="928688"/>
            <a:ext cx="8229600" cy="5286375"/>
          </a:xfrm>
        </p:spPr>
        <p:txBody>
          <a:bodyPr/>
          <a:lstStyle/>
          <a:p>
            <a:pPr algn="just">
              <a:lnSpc>
                <a:spcPts val="3500"/>
              </a:lnSpc>
              <a:spcBef>
                <a:spcPct val="0"/>
              </a:spcBef>
              <a:spcAft>
                <a:spcPts val="1200"/>
              </a:spcAft>
              <a:buFontTx/>
              <a:buNone/>
            </a:pPr>
            <a:r>
              <a:rPr lang="fr-FR" sz="2400" b="1" smtClean="0">
                <a:solidFill>
                  <a:srgbClr val="FF0000"/>
                </a:solidFill>
                <a:ea typeface="ＭＳ Ｐゴシック" pitchFamily="34" charset="-128"/>
              </a:rPr>
              <a:t>a. La phase de conception, formation des enquêteurs</a:t>
            </a:r>
            <a:endParaRPr lang="fr-FR" sz="2400" b="1" smtClean="0">
              <a:ea typeface="ＭＳ Ｐゴシック" pitchFamily="34" charset="-128"/>
            </a:endParaRPr>
          </a:p>
          <a:p>
            <a:pPr algn="just">
              <a:lnSpc>
                <a:spcPts val="3500"/>
              </a:lnSpc>
              <a:spcBef>
                <a:spcPct val="0"/>
              </a:spcBef>
              <a:spcAft>
                <a:spcPts val="1200"/>
              </a:spcAft>
            </a:pPr>
            <a:r>
              <a:rPr lang="fr-FR" sz="2400" b="1" smtClean="0">
                <a:ea typeface="ＭＳ Ｐゴシック" pitchFamily="34" charset="-128"/>
              </a:rPr>
              <a:t>Recruter des enquêteurs et superviseurs. Le critère de sélection doit être objectif (éviter carrément les liens de parenté)!</a:t>
            </a:r>
          </a:p>
          <a:p>
            <a:pPr algn="just">
              <a:lnSpc>
                <a:spcPts val="3500"/>
              </a:lnSpc>
              <a:spcBef>
                <a:spcPct val="0"/>
              </a:spcBef>
              <a:spcAft>
                <a:spcPts val="1200"/>
              </a:spcAft>
            </a:pPr>
            <a:r>
              <a:rPr lang="fr-FR" sz="2400" b="1" smtClean="0">
                <a:ea typeface="ＭＳ Ｐゴシック" pitchFamily="34" charset="-128"/>
              </a:rPr>
              <a:t>Pour de très grandes opérations on peut avoir besoin de: enquêteurs, contrôleurs, superviseurs.</a:t>
            </a:r>
          </a:p>
          <a:p>
            <a:pPr algn="just">
              <a:lnSpc>
                <a:spcPts val="3500"/>
              </a:lnSpc>
              <a:spcBef>
                <a:spcPct val="0"/>
              </a:spcBef>
              <a:spcAft>
                <a:spcPts val="1200"/>
              </a:spcAft>
            </a:pPr>
            <a:r>
              <a:rPr lang="fr-FR" sz="2400" b="1" smtClean="0">
                <a:ea typeface="ＭＳ Ｐゴシック" pitchFamily="34" charset="-128"/>
              </a:rPr>
              <a:t>Les enquêteurs doivent avoir au moins un niveau comparable au BAC et une expérience de terrain.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a:xfrm>
            <a:off x="457200" y="274638"/>
            <a:ext cx="8229600" cy="72548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56323" name="Espace réservé du contenu 2"/>
          <p:cNvSpPr>
            <a:spLocks noGrp="1"/>
          </p:cNvSpPr>
          <p:nvPr>
            <p:ph idx="1"/>
          </p:nvPr>
        </p:nvSpPr>
        <p:spPr>
          <a:xfrm>
            <a:off x="457200" y="1143000"/>
            <a:ext cx="8229600" cy="4878388"/>
          </a:xfrm>
        </p:spPr>
        <p:txBody>
          <a:bodyPr/>
          <a:lstStyle/>
          <a:p>
            <a:pPr>
              <a:lnSpc>
                <a:spcPct val="150000"/>
              </a:lnSpc>
              <a:spcBef>
                <a:spcPct val="0"/>
              </a:spcBef>
              <a:spcAft>
                <a:spcPts val="1800"/>
              </a:spcAft>
              <a:buFontTx/>
              <a:buNone/>
            </a:pPr>
            <a:r>
              <a:rPr lang="fr-FR" sz="2400" b="1" smtClean="0">
                <a:solidFill>
                  <a:srgbClr val="FF0000"/>
                </a:solidFill>
                <a:ea typeface="ＭＳ Ｐゴシック" pitchFamily="34" charset="-128"/>
              </a:rPr>
              <a:t>a. La phase de conception, formation des enquêteurs</a:t>
            </a:r>
          </a:p>
          <a:p>
            <a:pPr>
              <a:lnSpc>
                <a:spcPts val="3500"/>
              </a:lnSpc>
              <a:spcBef>
                <a:spcPct val="0"/>
              </a:spcBef>
              <a:spcAft>
                <a:spcPts val="1800"/>
              </a:spcAft>
            </a:pPr>
            <a:r>
              <a:rPr lang="fr-FR" sz="2400" b="1" smtClean="0">
                <a:ea typeface="ＭＳ Ｐゴシック" pitchFamily="34" charset="-128"/>
              </a:rPr>
              <a:t>La liste finale des enquêteurs ne peut être connue qu’à la fin de la formation (les enquêteurs jugés inefficaces seront exclus) .</a:t>
            </a:r>
          </a:p>
          <a:p>
            <a:pPr>
              <a:lnSpc>
                <a:spcPts val="3500"/>
              </a:lnSpc>
              <a:spcBef>
                <a:spcPct val="0"/>
              </a:spcBef>
              <a:spcAft>
                <a:spcPts val="1800"/>
              </a:spcAft>
            </a:pPr>
            <a:r>
              <a:rPr lang="fr-FR" sz="2400" b="1" smtClean="0">
                <a:ea typeface="ＭＳ Ｐゴシック" pitchFamily="34" charset="-128"/>
              </a:rPr>
              <a:t>Différents tests doivent être effectués pour s’assurer que les enquêteurs recrutés ont le profil requis.</a:t>
            </a:r>
          </a:p>
          <a:p>
            <a:pPr>
              <a:lnSpc>
                <a:spcPts val="3500"/>
              </a:lnSpc>
              <a:spcBef>
                <a:spcPct val="0"/>
              </a:spcBef>
              <a:spcAft>
                <a:spcPts val="1800"/>
              </a:spcAft>
            </a:pPr>
            <a:r>
              <a:rPr lang="fr-FR" sz="2400" b="1" smtClean="0">
                <a:ea typeface="ＭＳ Ｐゴシック" pitchFamily="34" charset="-128"/>
              </a:rPr>
              <a:t>Tout mauvais comportement doit être sanctionné et prendre effet immédiatement.</a:t>
            </a:r>
          </a:p>
          <a:p>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457200" y="274638"/>
            <a:ext cx="8229600" cy="868362"/>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 </a:t>
            </a:r>
            <a:endParaRPr lang="fr-FR" sz="2800" dirty="0" smtClean="0">
              <a:ea typeface="ＭＳ Ｐゴシック" pitchFamily="34" charset="-128"/>
            </a:endParaRPr>
          </a:p>
        </p:txBody>
      </p:sp>
      <p:sp>
        <p:nvSpPr>
          <p:cNvPr id="57347" name="Espace réservé du contenu 2"/>
          <p:cNvSpPr>
            <a:spLocks noGrp="1"/>
          </p:cNvSpPr>
          <p:nvPr>
            <p:ph idx="1"/>
          </p:nvPr>
        </p:nvSpPr>
        <p:spPr>
          <a:xfrm>
            <a:off x="250825" y="1196975"/>
            <a:ext cx="8435975" cy="4392613"/>
          </a:xfrm>
        </p:spPr>
        <p:txBody>
          <a:bodyPr/>
          <a:lstStyle/>
          <a:p>
            <a:pPr>
              <a:lnSpc>
                <a:spcPct val="150000"/>
              </a:lnSpc>
              <a:spcBef>
                <a:spcPct val="0"/>
              </a:spcBef>
              <a:spcAft>
                <a:spcPts val="1800"/>
              </a:spcAft>
              <a:buFontTx/>
              <a:buNone/>
            </a:pPr>
            <a:r>
              <a:rPr lang="fr-FR" sz="2400" b="1" smtClean="0">
                <a:solidFill>
                  <a:srgbClr val="FF0000"/>
                </a:solidFill>
                <a:ea typeface="ＭＳ Ｐゴシック" pitchFamily="34" charset="-128"/>
              </a:rPr>
              <a:t>a. La phase de conception, formation des enquêteurs</a:t>
            </a:r>
          </a:p>
          <a:p>
            <a:pPr>
              <a:lnSpc>
                <a:spcPct val="150000"/>
              </a:lnSpc>
              <a:spcBef>
                <a:spcPct val="0"/>
              </a:spcBef>
              <a:spcAft>
                <a:spcPts val="1800"/>
              </a:spcAft>
            </a:pPr>
            <a:r>
              <a:rPr lang="fr-FR" sz="2400" b="1" smtClean="0">
                <a:ea typeface="ＭＳ Ｐゴシック" pitchFamily="34" charset="-128"/>
              </a:rPr>
              <a:t>Souvent les enquêteurs doivent être contactés au moins une semaine avant la date de la formation.  </a:t>
            </a:r>
          </a:p>
          <a:p>
            <a:pPr>
              <a:lnSpc>
                <a:spcPct val="150000"/>
              </a:lnSpc>
              <a:spcBef>
                <a:spcPct val="0"/>
              </a:spcBef>
              <a:spcAft>
                <a:spcPts val="1800"/>
              </a:spcAft>
            </a:pPr>
            <a:r>
              <a:rPr lang="fr-FR" sz="2400" b="1" smtClean="0">
                <a:ea typeface="ＭＳ Ｐゴシック" pitchFamily="34" charset="-128"/>
              </a:rPr>
              <a:t>Remettre les questionnaires et autres docs nécessaires aux enquêteurs 2 à 3 jours en avance.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457200" y="214313"/>
            <a:ext cx="8229600" cy="857250"/>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58371" name="Espace réservé du contenu 2"/>
          <p:cNvSpPr>
            <a:spLocks noGrp="1"/>
          </p:cNvSpPr>
          <p:nvPr>
            <p:ph idx="1"/>
          </p:nvPr>
        </p:nvSpPr>
        <p:spPr>
          <a:xfrm>
            <a:off x="457200" y="1143000"/>
            <a:ext cx="8229600" cy="5286375"/>
          </a:xfrm>
        </p:spPr>
        <p:txBody>
          <a:bodyPr/>
          <a:lstStyle/>
          <a:p>
            <a:pPr algn="just">
              <a:lnSpc>
                <a:spcPts val="2600"/>
              </a:lnSpc>
              <a:spcBef>
                <a:spcPct val="0"/>
              </a:spcBef>
              <a:spcAft>
                <a:spcPts val="1200"/>
              </a:spcAft>
              <a:buFontTx/>
              <a:buNone/>
            </a:pPr>
            <a:r>
              <a:rPr lang="fr-FR" sz="2400" b="1" smtClean="0">
                <a:solidFill>
                  <a:srgbClr val="FF0000"/>
                </a:solidFill>
                <a:ea typeface="ＭＳ Ｐゴシック" pitchFamily="34" charset="-128"/>
              </a:rPr>
              <a:t>a. La phase de conception, le travail des superviseurs</a:t>
            </a:r>
            <a:endParaRPr lang="fr-FR" sz="2400" b="1" smtClean="0">
              <a:ea typeface="ＭＳ Ｐゴシック" pitchFamily="34" charset="-128"/>
            </a:endParaRPr>
          </a:p>
          <a:p>
            <a:pPr algn="just">
              <a:lnSpc>
                <a:spcPts val="3000"/>
              </a:lnSpc>
              <a:spcBef>
                <a:spcPct val="0"/>
              </a:spcBef>
              <a:spcAft>
                <a:spcPts val="2400"/>
              </a:spcAft>
            </a:pPr>
            <a:r>
              <a:rPr lang="fr-FR" sz="2200" b="1" smtClean="0">
                <a:ea typeface="ＭＳ Ｐゴシック" pitchFamily="34" charset="-128"/>
              </a:rPr>
              <a:t>Les superviseurs doivent recevoir des consignes et si possible une formation sur la détection des erreurs.</a:t>
            </a:r>
          </a:p>
          <a:p>
            <a:pPr algn="just">
              <a:lnSpc>
                <a:spcPts val="3000"/>
              </a:lnSpc>
              <a:spcBef>
                <a:spcPct val="0"/>
              </a:spcBef>
              <a:spcAft>
                <a:spcPts val="2400"/>
              </a:spcAft>
            </a:pPr>
            <a:r>
              <a:rPr lang="fr-FR" sz="2200" b="1" smtClean="0">
                <a:ea typeface="ＭＳ Ｐゴシック" pitchFamily="34" charset="-128"/>
              </a:rPr>
              <a:t>Chaque superviseur s’occupera d’un groupe de 3 à 6 enquêteurs.</a:t>
            </a:r>
          </a:p>
          <a:p>
            <a:pPr algn="just">
              <a:lnSpc>
                <a:spcPts val="3000"/>
              </a:lnSpc>
              <a:spcBef>
                <a:spcPct val="0"/>
              </a:spcBef>
              <a:spcAft>
                <a:spcPts val="2400"/>
              </a:spcAft>
            </a:pPr>
            <a:r>
              <a:rPr lang="fr-FR" sz="2200" b="1" smtClean="0">
                <a:ea typeface="ＭＳ Ｐゴシック" pitchFamily="34" charset="-128"/>
              </a:rPr>
              <a:t>Les superviseurs participeront à x% de l’enquête et feront un cas de retour de terrain pour y% de l’enquête.</a:t>
            </a:r>
          </a:p>
          <a:p>
            <a:pPr algn="just">
              <a:lnSpc>
                <a:spcPts val="3000"/>
              </a:lnSpc>
              <a:spcBef>
                <a:spcPct val="0"/>
              </a:spcBef>
              <a:spcAft>
                <a:spcPts val="2400"/>
              </a:spcAft>
            </a:pPr>
            <a:r>
              <a:rPr lang="fr-FR" sz="2200" b="1" smtClean="0">
                <a:ea typeface="ＭＳ Ｐゴシック" pitchFamily="34" charset="-128"/>
              </a:rPr>
              <a:t>Le superviseur doit vérifier la qualité des questionnaires remplis (surtout les premiers questionnaires)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a:xfrm>
            <a:off x="457200" y="274638"/>
            <a:ext cx="8229600" cy="796925"/>
          </a:xfrm>
        </p:spPr>
        <p:txBody>
          <a:bodyPr/>
          <a:lstStyle/>
          <a:p>
            <a:pPr algn="l"/>
            <a:r>
              <a:rPr lang="fr-FR" sz="3200" b="1" dirty="0" smtClean="0">
                <a:solidFill>
                  <a:srgbClr val="FF0000"/>
                </a:solidFill>
                <a:ea typeface="ＭＳ Ｐゴシック" pitchFamily="34" charset="-128"/>
                <a:cs typeface="Arial" charset="0"/>
              </a:rPr>
              <a:t>5. </a:t>
            </a:r>
            <a:r>
              <a:rPr lang="fr-FR" sz="3200" b="1" dirty="0" smtClean="0">
                <a:ea typeface="ＭＳ Ｐゴシック" pitchFamily="34" charset="-128"/>
                <a:cs typeface="Arial" charset="0"/>
              </a:rPr>
              <a:t> </a:t>
            </a:r>
            <a:r>
              <a:rPr lang="fr-FR" sz="3200" b="1" dirty="0" smtClean="0">
                <a:solidFill>
                  <a:srgbClr val="0033CC"/>
                </a:solidFill>
                <a:ea typeface="ＭＳ Ｐゴシック" pitchFamily="34" charset="-128"/>
                <a:cs typeface="Arial" charset="0"/>
              </a:rPr>
              <a:t>Les phases d’une enquête</a:t>
            </a:r>
            <a:endParaRPr lang="fr-FR" sz="3200" b="1" dirty="0" smtClean="0">
              <a:solidFill>
                <a:srgbClr val="FF0000"/>
              </a:solidFill>
              <a:ea typeface="ＭＳ Ｐゴシック" pitchFamily="34" charset="-128"/>
            </a:endParaRPr>
          </a:p>
        </p:txBody>
      </p:sp>
      <p:sp>
        <p:nvSpPr>
          <p:cNvPr id="59395" name="Espace réservé du contenu 2"/>
          <p:cNvSpPr>
            <a:spLocks noGrp="1"/>
          </p:cNvSpPr>
          <p:nvPr>
            <p:ph idx="1"/>
          </p:nvPr>
        </p:nvSpPr>
        <p:spPr>
          <a:xfrm>
            <a:off x="457200" y="1143000"/>
            <a:ext cx="8229600" cy="4714875"/>
          </a:xfrm>
        </p:spPr>
        <p:txBody>
          <a:bodyPr/>
          <a:lstStyle/>
          <a:p>
            <a:pPr algn="just">
              <a:lnSpc>
                <a:spcPts val="3500"/>
              </a:lnSpc>
              <a:spcBef>
                <a:spcPct val="0"/>
              </a:spcBef>
              <a:spcAft>
                <a:spcPts val="1800"/>
              </a:spcAft>
              <a:buFontTx/>
              <a:buNone/>
            </a:pPr>
            <a:r>
              <a:rPr lang="fr-FR" sz="2400" b="1" smtClean="0">
                <a:solidFill>
                  <a:srgbClr val="FF0000"/>
                </a:solidFill>
                <a:ea typeface="ＭＳ Ｐゴシック" pitchFamily="34" charset="-128"/>
              </a:rPr>
              <a:t>a. La phase de conception, après la formation des enquêteurs</a:t>
            </a:r>
            <a:endParaRPr lang="fr-FR" sz="2400" b="1" smtClean="0">
              <a:ea typeface="ＭＳ Ｐゴシック" pitchFamily="34" charset="-128"/>
            </a:endParaRPr>
          </a:p>
          <a:p>
            <a:pPr algn="just">
              <a:lnSpc>
                <a:spcPts val="3500"/>
              </a:lnSpc>
              <a:spcBef>
                <a:spcPct val="0"/>
              </a:spcBef>
              <a:spcAft>
                <a:spcPts val="1800"/>
              </a:spcAft>
            </a:pPr>
            <a:r>
              <a:rPr lang="fr-FR" sz="2400" b="1" smtClean="0">
                <a:ea typeface="ＭＳ Ｐゴシック" pitchFamily="34" charset="-128"/>
              </a:rPr>
              <a:t>Après la formation des enquêteurs, il faut intégrer les différentes remarques dans les questionnaires.</a:t>
            </a:r>
          </a:p>
          <a:p>
            <a:pPr algn="just">
              <a:lnSpc>
                <a:spcPts val="3500"/>
              </a:lnSpc>
              <a:spcBef>
                <a:spcPct val="0"/>
              </a:spcBef>
              <a:spcAft>
                <a:spcPts val="1800"/>
              </a:spcAft>
            </a:pPr>
            <a:r>
              <a:rPr lang="fr-FR" sz="2400" b="1" smtClean="0">
                <a:ea typeface="ＭＳ Ｐゴシック" pitchFamily="34" charset="-128"/>
              </a:rPr>
              <a:t>Imprimer la version finale du questionnaire.</a:t>
            </a:r>
          </a:p>
          <a:p>
            <a:pPr algn="just">
              <a:lnSpc>
                <a:spcPts val="3500"/>
              </a:lnSpc>
              <a:spcBef>
                <a:spcPct val="0"/>
              </a:spcBef>
              <a:spcAft>
                <a:spcPts val="1800"/>
              </a:spcAft>
            </a:pPr>
            <a:r>
              <a:rPr lang="fr-FR" sz="2400" b="1" smtClean="0">
                <a:ea typeface="ＭＳ Ｐゴシック" pitchFamily="34" charset="-128"/>
              </a:rPr>
              <a:t>Sortir la liste des enquêteurs finalement retenus.</a:t>
            </a:r>
          </a:p>
          <a:p>
            <a:pPr algn="just">
              <a:lnSpc>
                <a:spcPts val="3500"/>
              </a:lnSpc>
              <a:spcBef>
                <a:spcPct val="0"/>
              </a:spcBef>
              <a:spcAft>
                <a:spcPts val="1800"/>
              </a:spcAft>
            </a:pPr>
            <a:r>
              <a:rPr lang="fr-FR" sz="2400" b="1" smtClean="0">
                <a:ea typeface="ＭＳ Ｐゴシック" pitchFamily="34" charset="-128"/>
              </a:rPr>
              <a:t>Noter le comportement des enquêteurs pendant la formation.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re 1"/>
          <p:cNvSpPr>
            <a:spLocks noGrp="1"/>
          </p:cNvSpPr>
          <p:nvPr>
            <p:ph type="title"/>
          </p:nvPr>
        </p:nvSpPr>
        <p:spPr>
          <a:xfrm>
            <a:off x="468313" y="274638"/>
            <a:ext cx="8229600" cy="777875"/>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0033CC"/>
              </a:solidFill>
              <a:ea typeface="ＭＳ Ｐゴシック" pitchFamily="34" charset="-128"/>
            </a:endParaRPr>
          </a:p>
        </p:txBody>
      </p:sp>
      <p:sp>
        <p:nvSpPr>
          <p:cNvPr id="60419" name="Espace réservé du contenu 2"/>
          <p:cNvSpPr>
            <a:spLocks noGrp="1"/>
          </p:cNvSpPr>
          <p:nvPr>
            <p:ph idx="1"/>
          </p:nvPr>
        </p:nvSpPr>
        <p:spPr>
          <a:xfrm>
            <a:off x="457200" y="1125538"/>
            <a:ext cx="8229600" cy="5327650"/>
          </a:xfrm>
        </p:spPr>
        <p:txBody>
          <a:bodyPr/>
          <a:lstStyle/>
          <a:p>
            <a:pPr algn="just">
              <a:spcBef>
                <a:spcPct val="0"/>
              </a:spcBef>
              <a:spcAft>
                <a:spcPts val="1200"/>
              </a:spcAft>
              <a:buFontTx/>
              <a:buNone/>
            </a:pPr>
            <a:r>
              <a:rPr lang="fr-FR" sz="2400" b="1" smtClean="0">
                <a:solidFill>
                  <a:srgbClr val="FF0000"/>
                </a:solidFill>
                <a:ea typeface="ＭＳ Ｐゴシック" pitchFamily="34" charset="-128"/>
              </a:rPr>
              <a:t>a. La phase de conception, Les formalités administratives</a:t>
            </a:r>
          </a:p>
          <a:p>
            <a:pPr algn="just">
              <a:spcBef>
                <a:spcPct val="0"/>
              </a:spcBef>
              <a:spcAft>
                <a:spcPts val="600"/>
              </a:spcAft>
            </a:pPr>
            <a:r>
              <a:rPr lang="fr-FR" sz="2400" b="1" smtClean="0">
                <a:ea typeface="ＭＳ Ｐゴシック" pitchFamily="34" charset="-128"/>
              </a:rPr>
              <a:t>Ne pas oublier de communiquer sur l’enquête si nécessaire.</a:t>
            </a:r>
          </a:p>
          <a:p>
            <a:pPr algn="just">
              <a:spcBef>
                <a:spcPct val="0"/>
              </a:spcBef>
              <a:spcAft>
                <a:spcPts val="600"/>
              </a:spcAft>
            </a:pPr>
            <a:r>
              <a:rPr lang="fr-FR" sz="2400" b="1" smtClean="0">
                <a:ea typeface="ＭＳ Ｐゴシック" pitchFamily="34" charset="-128"/>
              </a:rPr>
              <a:t>Avoir une lettre d’introduction des autorités compétentes.</a:t>
            </a:r>
          </a:p>
          <a:p>
            <a:pPr algn="just">
              <a:spcBef>
                <a:spcPct val="0"/>
              </a:spcBef>
              <a:spcAft>
                <a:spcPts val="600"/>
              </a:spcAft>
            </a:pPr>
            <a:r>
              <a:rPr lang="fr-FR" sz="2400" b="1" smtClean="0">
                <a:ea typeface="ＭＳ Ｐゴシック" pitchFamily="34" charset="-128"/>
              </a:rPr>
              <a:t>Dans un village on s’adresse d’abord au chef de village.</a:t>
            </a:r>
          </a:p>
          <a:p>
            <a:pPr algn="just">
              <a:spcBef>
                <a:spcPct val="0"/>
              </a:spcBef>
              <a:spcAft>
                <a:spcPts val="600"/>
              </a:spcAft>
            </a:pPr>
            <a:r>
              <a:rPr lang="fr-FR" sz="2400" b="1" smtClean="0">
                <a:ea typeface="ＭＳ Ｐゴシック" pitchFamily="34" charset="-128"/>
              </a:rPr>
              <a:t>Savoir négocier</a:t>
            </a:r>
          </a:p>
          <a:p>
            <a:pPr algn="just">
              <a:spcBef>
                <a:spcPct val="0"/>
              </a:spcBef>
              <a:spcAft>
                <a:spcPts val="600"/>
              </a:spcAft>
            </a:pPr>
            <a:r>
              <a:rPr lang="fr-FR" sz="2400" b="1" smtClean="0">
                <a:ea typeface="ＭＳ Ｐゴシック" pitchFamily="34" charset="-128"/>
              </a:rPr>
              <a:t>C’est vous qui avez besoin des informations sur l’autre.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p:cNvSpPr>
          <p:nvPr>
            <p:ph type="title"/>
          </p:nvPr>
        </p:nvSpPr>
        <p:spPr>
          <a:xfrm>
            <a:off x="457200" y="274638"/>
            <a:ext cx="8229600" cy="796925"/>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b="1" dirty="0" smtClean="0">
              <a:solidFill>
                <a:srgbClr val="0033CC"/>
              </a:solidFill>
              <a:ea typeface="ＭＳ Ｐゴシック" pitchFamily="34" charset="-128"/>
            </a:endParaRPr>
          </a:p>
        </p:txBody>
      </p:sp>
      <p:sp>
        <p:nvSpPr>
          <p:cNvPr id="61443" name="Espace réservé du contenu 2"/>
          <p:cNvSpPr>
            <a:spLocks noGrp="1"/>
          </p:cNvSpPr>
          <p:nvPr>
            <p:ph idx="1"/>
          </p:nvPr>
        </p:nvSpPr>
        <p:spPr>
          <a:xfrm>
            <a:off x="457200" y="1214438"/>
            <a:ext cx="8229600" cy="4951412"/>
          </a:xfrm>
        </p:spPr>
        <p:txBody>
          <a:bodyPr/>
          <a:lstStyle/>
          <a:p>
            <a:pPr algn="just">
              <a:lnSpc>
                <a:spcPct val="150000"/>
              </a:lnSpc>
              <a:spcBef>
                <a:spcPct val="0"/>
              </a:spcBef>
              <a:spcAft>
                <a:spcPts val="1800"/>
              </a:spcAft>
              <a:buFontTx/>
              <a:buNone/>
            </a:pPr>
            <a:r>
              <a:rPr lang="fr-FR" sz="2400" b="1" smtClean="0">
                <a:solidFill>
                  <a:srgbClr val="FF0000"/>
                </a:solidFill>
                <a:ea typeface="ＭＳ Ｐゴシック" pitchFamily="34" charset="-128"/>
              </a:rPr>
              <a:t>b. La phase terrain</a:t>
            </a:r>
          </a:p>
          <a:p>
            <a:pPr algn="just">
              <a:lnSpc>
                <a:spcPts val="3500"/>
              </a:lnSpc>
              <a:spcBef>
                <a:spcPct val="0"/>
              </a:spcBef>
              <a:spcAft>
                <a:spcPts val="1200"/>
              </a:spcAft>
            </a:pPr>
            <a:r>
              <a:rPr lang="fr-FR" sz="2400" b="1" smtClean="0">
                <a:ea typeface="ＭＳ Ｐゴシック" pitchFamily="34" charset="-128"/>
              </a:rPr>
              <a:t>Le statisticien doit rester en contact avec l’équipe.</a:t>
            </a:r>
          </a:p>
          <a:p>
            <a:pPr algn="just">
              <a:lnSpc>
                <a:spcPts val="3500"/>
              </a:lnSpc>
              <a:spcBef>
                <a:spcPct val="0"/>
              </a:spcBef>
              <a:spcAft>
                <a:spcPts val="1200"/>
              </a:spcAft>
            </a:pPr>
            <a:r>
              <a:rPr lang="fr-FR" sz="2400" b="1" smtClean="0">
                <a:ea typeface="ＭＳ Ｐゴシック" pitchFamily="34" charset="-128"/>
              </a:rPr>
              <a:t>Les contrôleurs doivent toujours rendre compte.</a:t>
            </a:r>
          </a:p>
          <a:p>
            <a:pPr algn="just">
              <a:lnSpc>
                <a:spcPts val="3500"/>
              </a:lnSpc>
              <a:spcBef>
                <a:spcPct val="0"/>
              </a:spcBef>
              <a:spcAft>
                <a:spcPts val="1200"/>
              </a:spcAft>
            </a:pPr>
            <a:r>
              <a:rPr lang="fr-FR" sz="2400" b="1" smtClean="0">
                <a:ea typeface="ＭＳ Ｐゴシック" pitchFamily="34" charset="-128"/>
              </a:rPr>
              <a:t>Faire une fiche de suivie de l’état d’avancement.</a:t>
            </a:r>
          </a:p>
          <a:p>
            <a:pPr algn="just">
              <a:lnSpc>
                <a:spcPts val="3500"/>
              </a:lnSpc>
              <a:spcBef>
                <a:spcPct val="0"/>
              </a:spcBef>
              <a:spcAft>
                <a:spcPts val="1200"/>
              </a:spcAft>
            </a:pPr>
            <a:r>
              <a:rPr lang="fr-FR" sz="2400" b="1" smtClean="0">
                <a:ea typeface="ＭＳ Ｐゴシック" pitchFamily="34" charset="-128"/>
              </a:rPr>
              <a:t>Savoir qu’on peut avoir des accidents de terrain.</a:t>
            </a:r>
          </a:p>
          <a:p>
            <a:pPr algn="just">
              <a:lnSpc>
                <a:spcPts val="3500"/>
              </a:lnSpc>
              <a:spcBef>
                <a:spcPct val="0"/>
              </a:spcBef>
              <a:spcAft>
                <a:spcPts val="1200"/>
              </a:spcAft>
            </a:pPr>
            <a:r>
              <a:rPr lang="fr-FR" sz="2400" b="1" smtClean="0">
                <a:ea typeface="ＭＳ Ｐゴシック" pitchFamily="34" charset="-128"/>
              </a:rPr>
              <a:t>Le responsable doit être un bon manager. Il faut savoir responsabiliser, savoir écouter, savoir prendre des décisions.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571500" y="142875"/>
            <a:ext cx="7929563" cy="785813"/>
          </a:xfrm>
        </p:spPr>
        <p:txBody>
          <a:bodyPr/>
          <a:lstStyle/>
          <a:p>
            <a:pPr eaLnBrk="1" hangingPunct="1"/>
            <a:r>
              <a:rPr lang="fr-FR" sz="2500" b="1" dirty="0" smtClean="0">
                <a:solidFill>
                  <a:srgbClr val="FF0000"/>
                </a:solidFill>
                <a:ea typeface="ＭＳ Ｐゴシック" pitchFamily="34" charset="-128"/>
                <a:cs typeface="Arial" charset="0"/>
              </a:rPr>
              <a:t>1. </a:t>
            </a:r>
            <a:r>
              <a:rPr lang="fr-FR" sz="2500" b="1" dirty="0" smtClean="0">
                <a:solidFill>
                  <a:srgbClr val="0033CC"/>
                </a:solidFill>
                <a:ea typeface="ＭＳ Ｐゴシック" pitchFamily="34" charset="-128"/>
                <a:cs typeface="Arial" charset="0"/>
              </a:rPr>
              <a:t>Importance d’avoir des informations fiables</a:t>
            </a:r>
            <a:endParaRPr lang="en-US" sz="2500" b="1" dirty="0" smtClean="0">
              <a:ea typeface="ＭＳ Ｐゴシック" pitchFamily="34" charset="-128"/>
            </a:endParaRPr>
          </a:p>
        </p:txBody>
      </p:sp>
      <p:sp>
        <p:nvSpPr>
          <p:cNvPr id="16387" name="Rectangle 5"/>
          <p:cNvSpPr>
            <a:spLocks noGrp="1" noChangeArrowheads="1"/>
          </p:cNvSpPr>
          <p:nvPr>
            <p:ph idx="1"/>
          </p:nvPr>
        </p:nvSpPr>
        <p:spPr>
          <a:xfrm>
            <a:off x="214313" y="1066800"/>
            <a:ext cx="8472487" cy="4665663"/>
          </a:xfrm>
        </p:spPr>
        <p:txBody>
          <a:bodyPr/>
          <a:lstStyle/>
          <a:p>
            <a:pPr algn="just" eaLnBrk="1" hangingPunct="1">
              <a:lnSpc>
                <a:spcPts val="3000"/>
              </a:lnSpc>
              <a:spcBef>
                <a:spcPct val="0"/>
              </a:spcBef>
              <a:spcAft>
                <a:spcPts val="600"/>
              </a:spcAft>
              <a:defRPr/>
            </a:pPr>
            <a:r>
              <a:rPr lang="fr-FR" sz="2000" b="1" dirty="0" smtClean="0">
                <a:solidFill>
                  <a:srgbClr val="0033CC"/>
                </a:solidFill>
                <a:ea typeface="ＭＳ Ｐゴシック" pitchFamily="34" charset="-128"/>
                <a:cs typeface="Arial" charset="0"/>
              </a:rPr>
              <a:t>Par exemple pour le privé:</a:t>
            </a:r>
          </a:p>
          <a:p>
            <a:pPr algn="just" eaLnBrk="1" hangingPunct="1">
              <a:lnSpc>
                <a:spcPts val="3000"/>
              </a:lnSpc>
              <a:spcBef>
                <a:spcPct val="0"/>
              </a:spcBef>
              <a:spcAft>
                <a:spcPts val="600"/>
              </a:spcAft>
              <a:defRPr/>
            </a:pPr>
            <a:r>
              <a:rPr lang="fr-FR" sz="2000" b="1" dirty="0" smtClean="0">
                <a:ea typeface="ＭＳ Ｐゴシック" pitchFamily="34" charset="-128"/>
                <a:cs typeface="Arial" charset="0"/>
              </a:rPr>
              <a:t>Enquête média.</a:t>
            </a:r>
          </a:p>
          <a:p>
            <a:pPr algn="just" eaLnBrk="1" hangingPunct="1">
              <a:lnSpc>
                <a:spcPts val="3000"/>
              </a:lnSpc>
              <a:spcBef>
                <a:spcPct val="0"/>
              </a:spcBef>
              <a:spcAft>
                <a:spcPts val="600"/>
              </a:spcAft>
              <a:defRPr/>
            </a:pPr>
            <a:r>
              <a:rPr lang="fr-FR" sz="2000" b="1" dirty="0" smtClean="0">
                <a:ea typeface="ＭＳ Ｐゴシック" pitchFamily="34" charset="-128"/>
                <a:cs typeface="Arial" charset="0"/>
              </a:rPr>
              <a:t>Enquête sur un produit donné (</a:t>
            </a:r>
            <a:r>
              <a:rPr lang="fr-FR" sz="2000" b="1" dirty="0" err="1" smtClean="0">
                <a:solidFill>
                  <a:srgbClr val="FF0000"/>
                </a:solidFill>
                <a:ea typeface="ＭＳ Ｐゴシック" pitchFamily="34" charset="-128"/>
                <a:cs typeface="Arial" charset="0"/>
              </a:rPr>
              <a:t>arraw</a:t>
            </a:r>
            <a:r>
              <a:rPr lang="fr-FR" sz="2000" b="1" dirty="0" smtClean="0">
                <a:solidFill>
                  <a:srgbClr val="FF0000"/>
                </a:solidFill>
                <a:ea typeface="ＭＳ Ｐゴシック" pitchFamily="34" charset="-128"/>
                <a:cs typeface="Arial" charset="0"/>
              </a:rPr>
              <a:t>, confiture de mangue</a:t>
            </a:r>
            <a:r>
              <a:rPr lang="fr-FR" sz="2000" b="1" dirty="0" smtClean="0">
                <a:ea typeface="ＭＳ Ｐゴシック" pitchFamily="34" charset="-128"/>
                <a:cs typeface="Arial" charset="0"/>
              </a:rPr>
              <a:t>, </a:t>
            </a:r>
            <a:r>
              <a:rPr lang="fr-FR" sz="2000" b="1" dirty="0" smtClean="0">
                <a:solidFill>
                  <a:srgbClr val="FF0000"/>
                </a:solidFill>
                <a:ea typeface="ＭＳ Ｐゴシック" pitchFamily="34" charset="-128"/>
                <a:cs typeface="Arial" charset="0"/>
              </a:rPr>
              <a:t>yoghourt de lait de vache, etc</a:t>
            </a:r>
            <a:r>
              <a:rPr lang="fr-FR" sz="2000" b="1" dirty="0" smtClean="0">
                <a:ea typeface="ＭＳ Ｐゴシック" pitchFamily="34" charset="-128"/>
                <a:cs typeface="Arial" charset="0"/>
              </a:rPr>
              <a:t>.)</a:t>
            </a:r>
          </a:p>
          <a:p>
            <a:pPr algn="just" eaLnBrk="1" hangingPunct="1">
              <a:lnSpc>
                <a:spcPts val="3000"/>
              </a:lnSpc>
              <a:spcBef>
                <a:spcPct val="0"/>
              </a:spcBef>
              <a:spcAft>
                <a:spcPts val="600"/>
              </a:spcAft>
              <a:defRPr/>
            </a:pPr>
            <a:r>
              <a:rPr lang="fr-FR" sz="2000" b="1" dirty="0" smtClean="0">
                <a:ea typeface="ＭＳ Ｐゴシック" pitchFamily="34" charset="-128"/>
                <a:cs typeface="Arial" charset="0"/>
              </a:rPr>
              <a:t>Évaluation des effets </a:t>
            </a:r>
            <a:r>
              <a:rPr lang="fr-FR" sz="2000" b="1" dirty="0" smtClean="0">
                <a:ea typeface="ＭＳ Ｐゴシック" pitchFamily="34" charset="-128"/>
                <a:cs typeface="Arial" charset="0"/>
              </a:rPr>
              <a:t>publicitaires.</a:t>
            </a:r>
            <a:endParaRPr lang="fr-FR" sz="2000" b="1" dirty="0" smtClean="0">
              <a:ea typeface="ＭＳ Ｐゴシック" pitchFamily="34" charset="-128"/>
              <a:cs typeface="Arial" charset="0"/>
            </a:endParaRPr>
          </a:p>
          <a:p>
            <a:pPr algn="just" eaLnBrk="1" hangingPunct="1">
              <a:lnSpc>
                <a:spcPts val="3000"/>
              </a:lnSpc>
              <a:spcBef>
                <a:spcPct val="0"/>
              </a:spcBef>
              <a:spcAft>
                <a:spcPts val="1800"/>
              </a:spcAft>
              <a:defRPr/>
            </a:pPr>
            <a:r>
              <a:rPr lang="fr-FR" sz="2000" b="1" dirty="0" smtClean="0">
                <a:ea typeface="ＭＳ Ｐゴシック" pitchFamily="34" charset="-128"/>
                <a:cs typeface="Arial" charset="0"/>
              </a:rPr>
              <a:t>Etc.</a:t>
            </a:r>
          </a:p>
          <a:p>
            <a:pPr marL="0" indent="0" algn="just" eaLnBrk="1" hangingPunct="1">
              <a:lnSpc>
                <a:spcPts val="4100"/>
              </a:lnSpc>
              <a:spcBef>
                <a:spcPct val="0"/>
              </a:spcBef>
              <a:spcAft>
                <a:spcPts val="600"/>
              </a:spcAft>
              <a:buFontTx/>
              <a:buNone/>
              <a:defRPr/>
            </a:pPr>
            <a:r>
              <a:rPr lang="fr-FR" sz="2000" b="1" dirty="0" smtClean="0">
                <a:ea typeface="ＭＳ Ｐゴシック" pitchFamily="34" charset="-128"/>
                <a:cs typeface="Arial" charset="0"/>
              </a:rPr>
              <a:t>La collecte de données touche donc différents domaines: </a:t>
            </a:r>
            <a:r>
              <a:rPr lang="fr-FR" sz="2000" b="1" dirty="0">
                <a:ea typeface="ＭＳ Ｐゴシック" pitchFamily="34" charset="-128"/>
                <a:cs typeface="Arial" charset="0"/>
              </a:rPr>
              <a:t>agriculture</a:t>
            </a:r>
            <a:r>
              <a:rPr lang="fr-FR" sz="2000" b="1" dirty="0" smtClean="0">
                <a:ea typeface="ＭＳ Ｐゴシック" pitchFamily="34" charset="-128"/>
                <a:cs typeface="Arial" charset="0"/>
              </a:rPr>
              <a:t>, économique, démographique, opinion, etc. il faut choisir la bonne méthode suivant le thème qui vous intéresse.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a:xfrm>
            <a:off x="539750" y="285750"/>
            <a:ext cx="7004050" cy="939800"/>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FF0000"/>
              </a:solidFill>
              <a:ea typeface="ＭＳ Ｐゴシック" pitchFamily="34" charset="-128"/>
            </a:endParaRPr>
          </a:p>
        </p:txBody>
      </p:sp>
      <p:sp>
        <p:nvSpPr>
          <p:cNvPr id="62467" name="Espace réservé du contenu 2"/>
          <p:cNvSpPr>
            <a:spLocks noGrp="1"/>
          </p:cNvSpPr>
          <p:nvPr>
            <p:ph idx="1"/>
          </p:nvPr>
        </p:nvSpPr>
        <p:spPr>
          <a:xfrm>
            <a:off x="457200" y="1428750"/>
            <a:ext cx="8329613" cy="4521200"/>
          </a:xfrm>
        </p:spPr>
        <p:txBody>
          <a:bodyPr/>
          <a:lstStyle/>
          <a:p>
            <a:pPr algn="just">
              <a:lnSpc>
                <a:spcPct val="150000"/>
              </a:lnSpc>
              <a:spcBef>
                <a:spcPct val="0"/>
              </a:spcBef>
              <a:spcAft>
                <a:spcPts val="1800"/>
              </a:spcAft>
              <a:buFontTx/>
              <a:buNone/>
            </a:pPr>
            <a:r>
              <a:rPr lang="fr-FR" sz="2800" b="1" smtClean="0">
                <a:solidFill>
                  <a:srgbClr val="FF0000"/>
                </a:solidFill>
                <a:ea typeface="ＭＳ Ｐゴシック" pitchFamily="34" charset="-128"/>
              </a:rPr>
              <a:t>b. La phase de codification et saisie</a:t>
            </a:r>
            <a:endParaRPr lang="fr-FR" sz="2800" b="1" smtClean="0">
              <a:ea typeface="ＭＳ Ｐゴシック" pitchFamily="34" charset="-128"/>
            </a:endParaRPr>
          </a:p>
          <a:p>
            <a:pPr algn="just">
              <a:lnSpc>
                <a:spcPts val="3500"/>
              </a:lnSpc>
              <a:spcBef>
                <a:spcPct val="0"/>
              </a:spcBef>
              <a:spcAft>
                <a:spcPts val="1800"/>
              </a:spcAft>
            </a:pPr>
            <a:r>
              <a:rPr lang="fr-FR" sz="2400" b="1" smtClean="0">
                <a:ea typeface="ＭＳ Ｐゴシック" pitchFamily="34" charset="-128"/>
              </a:rPr>
              <a:t>Après la collecte de données il faut encore vérifier la cohérence de chaque questionnaire.</a:t>
            </a:r>
          </a:p>
          <a:p>
            <a:pPr algn="just">
              <a:lnSpc>
                <a:spcPts val="3500"/>
              </a:lnSpc>
              <a:spcBef>
                <a:spcPct val="0"/>
              </a:spcBef>
              <a:spcAft>
                <a:spcPts val="1800"/>
              </a:spcAft>
            </a:pPr>
            <a:r>
              <a:rPr lang="fr-FR" sz="2400" b="1" smtClean="0">
                <a:ea typeface="ＭＳ Ｐゴシック" pitchFamily="34" charset="-128"/>
              </a:rPr>
              <a:t>Il faut codifier les questions ouvertes</a:t>
            </a:r>
          </a:p>
          <a:p>
            <a:pPr algn="just">
              <a:lnSpc>
                <a:spcPts val="3500"/>
              </a:lnSpc>
              <a:spcBef>
                <a:spcPct val="0"/>
              </a:spcBef>
              <a:spcAft>
                <a:spcPts val="1800"/>
              </a:spcAft>
            </a:pPr>
            <a:r>
              <a:rPr lang="fr-FR" sz="2400" b="1" smtClean="0">
                <a:ea typeface="ＭＳ Ｐゴシック" pitchFamily="34" charset="-128"/>
              </a:rPr>
              <a:t>Recruter les opérateurs de saisie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a:xfrm>
            <a:off x="457200" y="274638"/>
            <a:ext cx="8229600" cy="101123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47107" name="Espace réservé du contenu 2"/>
          <p:cNvSpPr>
            <a:spLocks noGrp="1"/>
          </p:cNvSpPr>
          <p:nvPr>
            <p:ph idx="1"/>
          </p:nvPr>
        </p:nvSpPr>
        <p:spPr>
          <a:xfrm>
            <a:off x="457200" y="1412875"/>
            <a:ext cx="8229600" cy="5111750"/>
          </a:xfrm>
        </p:spPr>
        <p:txBody>
          <a:bodyPr/>
          <a:lstStyle/>
          <a:p>
            <a:pPr algn="just">
              <a:lnSpc>
                <a:spcPct val="150000"/>
              </a:lnSpc>
              <a:spcBef>
                <a:spcPct val="0"/>
              </a:spcBef>
              <a:spcAft>
                <a:spcPts val="1200"/>
              </a:spcAft>
              <a:buFontTx/>
              <a:buNone/>
              <a:defRPr/>
            </a:pPr>
            <a:r>
              <a:rPr lang="fr-FR" sz="2800" b="1" dirty="0" smtClean="0">
                <a:solidFill>
                  <a:srgbClr val="FF0000"/>
                </a:solidFill>
                <a:ea typeface="ＭＳ Ｐゴシック" pitchFamily="34" charset="-128"/>
              </a:rPr>
              <a:t>c. La phase de codification et saisie</a:t>
            </a:r>
            <a:endParaRPr lang="fr-FR" sz="2800" b="1" dirty="0" smtClean="0">
              <a:ea typeface="ＭＳ Ｐゴシック" pitchFamily="34" charset="-128"/>
            </a:endParaRPr>
          </a:p>
          <a:p>
            <a:pPr marL="180975" indent="-180975" algn="just">
              <a:lnSpc>
                <a:spcPts val="3500"/>
              </a:lnSpc>
              <a:spcBef>
                <a:spcPct val="0"/>
              </a:spcBef>
              <a:spcAft>
                <a:spcPts val="1200"/>
              </a:spcAft>
              <a:defRPr/>
            </a:pPr>
            <a:r>
              <a:rPr lang="fr-FR" sz="2400" b="1" dirty="0" smtClean="0">
                <a:ea typeface="ＭＳ Ｐゴシック" pitchFamily="34" charset="-128"/>
              </a:rPr>
              <a:t>Faire le masque de saisie </a:t>
            </a:r>
            <a:r>
              <a:rPr lang="fr-FR" sz="2400" b="1" dirty="0" smtClean="0">
                <a:solidFill>
                  <a:srgbClr val="FF0000"/>
                </a:solidFill>
                <a:ea typeface="ＭＳ Ｐゴシック" pitchFamily="34" charset="-128"/>
              </a:rPr>
              <a:t>(sur un logiciel de saisie).</a:t>
            </a:r>
          </a:p>
          <a:p>
            <a:pPr marL="180975" indent="-180975" algn="just">
              <a:lnSpc>
                <a:spcPts val="3500"/>
              </a:lnSpc>
              <a:spcBef>
                <a:spcPct val="0"/>
              </a:spcBef>
              <a:spcAft>
                <a:spcPts val="1200"/>
              </a:spcAft>
              <a:defRPr/>
            </a:pPr>
            <a:r>
              <a:rPr lang="fr-FR" sz="2400" b="1" dirty="0" smtClean="0">
                <a:ea typeface="ＭＳ Ｐゴシック" pitchFamily="34" charset="-128"/>
              </a:rPr>
              <a:t>Avant la saisie on doit faire d’abord </a:t>
            </a:r>
            <a:r>
              <a:rPr lang="fr-FR" sz="2400" b="1" dirty="0" smtClean="0">
                <a:solidFill>
                  <a:srgbClr val="0033CC"/>
                </a:solidFill>
                <a:ea typeface="ＭＳ Ｐゴシック" pitchFamily="34" charset="-128"/>
              </a:rPr>
              <a:t>le dictionnaire des variables.</a:t>
            </a:r>
          </a:p>
          <a:p>
            <a:pPr marL="180975" indent="-180975" algn="just">
              <a:lnSpc>
                <a:spcPts val="3500"/>
              </a:lnSpc>
              <a:spcBef>
                <a:spcPct val="0"/>
              </a:spcBef>
              <a:spcAft>
                <a:spcPts val="1200"/>
              </a:spcAft>
              <a:defRPr/>
            </a:pPr>
            <a:r>
              <a:rPr lang="fr-FR" sz="2400" b="1" dirty="0" smtClean="0">
                <a:ea typeface="ＭＳ Ｐゴシック" pitchFamily="34" charset="-128"/>
              </a:rPr>
              <a:t>Pour chaque question ou encore variable du questionnaire, ont définit: le nom de la variable (c’est par exemple un résumé en moins de 9 caractères de la question posée)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a:xfrm>
            <a:off x="457200" y="274638"/>
            <a:ext cx="8229600" cy="101123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47107" name="Espace réservé du contenu 2"/>
          <p:cNvSpPr>
            <a:spLocks noGrp="1"/>
          </p:cNvSpPr>
          <p:nvPr>
            <p:ph idx="1"/>
          </p:nvPr>
        </p:nvSpPr>
        <p:spPr>
          <a:xfrm>
            <a:off x="457200" y="1412875"/>
            <a:ext cx="8229600" cy="4103688"/>
          </a:xfrm>
        </p:spPr>
        <p:txBody>
          <a:bodyPr/>
          <a:lstStyle/>
          <a:p>
            <a:pPr algn="just">
              <a:lnSpc>
                <a:spcPct val="150000"/>
              </a:lnSpc>
              <a:spcBef>
                <a:spcPct val="0"/>
              </a:spcBef>
              <a:spcAft>
                <a:spcPts val="1200"/>
              </a:spcAft>
              <a:defRPr/>
            </a:pPr>
            <a:r>
              <a:rPr lang="fr-FR" sz="2800" b="1" dirty="0" smtClean="0">
                <a:solidFill>
                  <a:srgbClr val="FF0000"/>
                </a:solidFill>
                <a:ea typeface="ＭＳ Ｐゴシック" pitchFamily="34" charset="-128"/>
              </a:rPr>
              <a:t>c. La phase de codification et saisie</a:t>
            </a:r>
            <a:endParaRPr lang="fr-FR" sz="2800" b="1" dirty="0" smtClean="0">
              <a:ea typeface="ＭＳ Ｐゴシック" pitchFamily="34" charset="-128"/>
            </a:endParaRPr>
          </a:p>
          <a:p>
            <a:pPr marL="0" indent="0" algn="just">
              <a:lnSpc>
                <a:spcPts val="4000"/>
              </a:lnSpc>
              <a:spcBef>
                <a:spcPct val="0"/>
              </a:spcBef>
              <a:spcAft>
                <a:spcPts val="1200"/>
              </a:spcAft>
              <a:buFontTx/>
              <a:buNone/>
              <a:defRPr/>
            </a:pPr>
            <a:r>
              <a:rPr lang="fr-FR" sz="2400" b="1" dirty="0" smtClean="0">
                <a:ea typeface="ＭＳ Ｐゴシック" pitchFamily="34" charset="-128"/>
              </a:rPr>
              <a:t>Le libellé de la variable (on peut prendre même la question posée), la nature de la variable (numérique, texte, date, etc.), si nécessaire les valeurs prises par la variable (les codes des réponses).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body" idx="1"/>
          </p:nvPr>
        </p:nvSpPr>
        <p:spPr>
          <a:xfrm>
            <a:off x="457200" y="404813"/>
            <a:ext cx="8229600" cy="5595937"/>
          </a:xfrm>
        </p:spPr>
        <p:txBody>
          <a:bodyPr/>
          <a:lstStyle/>
          <a:p>
            <a:pPr eaLnBrk="1" hangingPunct="1">
              <a:lnSpc>
                <a:spcPct val="135000"/>
              </a:lnSpc>
              <a:spcBef>
                <a:spcPct val="0"/>
              </a:spcBef>
              <a:buFontTx/>
              <a:buNone/>
            </a:pPr>
            <a:r>
              <a:rPr lang="fr-FR" b="1" dirty="0" smtClean="0">
                <a:solidFill>
                  <a:srgbClr val="FF0000"/>
                </a:solidFill>
                <a:ea typeface="ＭＳ Ｐゴシック" pitchFamily="34" charset="-128"/>
                <a:cs typeface="Arial" charset="0"/>
              </a:rPr>
              <a:t>5. </a:t>
            </a:r>
            <a:r>
              <a:rPr lang="fr-FR" b="1" dirty="0" smtClean="0">
                <a:ea typeface="ＭＳ Ｐゴシック" pitchFamily="34" charset="-128"/>
                <a:cs typeface="Arial" charset="0"/>
              </a:rPr>
              <a:t> </a:t>
            </a:r>
            <a:r>
              <a:rPr lang="fr-FR" b="1" dirty="0" smtClean="0">
                <a:solidFill>
                  <a:srgbClr val="0033CC"/>
                </a:solidFill>
                <a:ea typeface="ＭＳ Ｐゴシック" pitchFamily="34" charset="-128"/>
                <a:cs typeface="Arial" charset="0"/>
              </a:rPr>
              <a:t>Les phases d’une enquête</a:t>
            </a:r>
            <a:endParaRPr lang="fr-FR" dirty="0" smtClean="0">
              <a:solidFill>
                <a:srgbClr val="0033CC"/>
              </a:solidFill>
              <a:ea typeface="ＭＳ Ｐゴシック" pitchFamily="34" charset="-128"/>
            </a:endParaRPr>
          </a:p>
          <a:p>
            <a:pPr eaLnBrk="1" hangingPunct="1">
              <a:lnSpc>
                <a:spcPct val="135000"/>
              </a:lnSpc>
              <a:spcBef>
                <a:spcPct val="0"/>
              </a:spcBef>
              <a:spcAft>
                <a:spcPts val="1800"/>
              </a:spcAft>
              <a:buFontTx/>
              <a:buNone/>
            </a:pPr>
            <a:r>
              <a:rPr lang="fr-FR" b="1" dirty="0" smtClean="0">
                <a:solidFill>
                  <a:srgbClr val="FF0000"/>
                </a:solidFill>
                <a:ea typeface="ＭＳ Ｐゴシック" pitchFamily="34" charset="-128"/>
              </a:rPr>
              <a:t>Les difficultés que l’on peut rencontrer</a:t>
            </a:r>
          </a:p>
          <a:p>
            <a:pPr eaLnBrk="1" hangingPunct="1">
              <a:lnSpc>
                <a:spcPts val="3500"/>
              </a:lnSpc>
              <a:spcBef>
                <a:spcPct val="0"/>
              </a:spcBef>
              <a:spcAft>
                <a:spcPts val="1200"/>
              </a:spcAft>
            </a:pPr>
            <a:r>
              <a:rPr lang="fr-FR" sz="2400" b="1" dirty="0" smtClean="0">
                <a:ea typeface="ＭＳ Ｐゴシック" pitchFamily="34" charset="-128"/>
              </a:rPr>
              <a:t>La contrainte budgétaire</a:t>
            </a:r>
          </a:p>
          <a:p>
            <a:pPr eaLnBrk="1" hangingPunct="1">
              <a:lnSpc>
                <a:spcPts val="3500"/>
              </a:lnSpc>
              <a:spcBef>
                <a:spcPct val="0"/>
              </a:spcBef>
              <a:spcAft>
                <a:spcPts val="1200"/>
              </a:spcAft>
            </a:pPr>
            <a:r>
              <a:rPr lang="fr-FR" sz="2400" b="1" dirty="0" smtClean="0">
                <a:ea typeface="ＭＳ Ｐゴシック" pitchFamily="34" charset="-128"/>
              </a:rPr>
              <a:t>La contrainte de temps</a:t>
            </a:r>
          </a:p>
          <a:p>
            <a:pPr eaLnBrk="1" hangingPunct="1">
              <a:lnSpc>
                <a:spcPts val="3500"/>
              </a:lnSpc>
              <a:spcBef>
                <a:spcPct val="0"/>
              </a:spcBef>
              <a:spcAft>
                <a:spcPts val="1200"/>
              </a:spcAft>
            </a:pPr>
            <a:r>
              <a:rPr lang="fr-FR" sz="2400" b="1" dirty="0" smtClean="0">
                <a:ea typeface="ＭＳ Ｐゴシック" pitchFamily="34" charset="-128"/>
              </a:rPr>
              <a:t>Les ressources matérielles et humaines qualifiées.</a:t>
            </a:r>
          </a:p>
          <a:p>
            <a:pPr eaLnBrk="1" hangingPunct="1">
              <a:lnSpc>
                <a:spcPts val="3500"/>
              </a:lnSpc>
              <a:spcBef>
                <a:spcPct val="0"/>
              </a:spcBef>
              <a:spcAft>
                <a:spcPts val="1200"/>
              </a:spcAft>
            </a:pPr>
            <a:r>
              <a:rPr lang="fr-FR" sz="2400" b="1" dirty="0" smtClean="0">
                <a:ea typeface="ＭＳ Ｐゴシック" pitchFamily="34" charset="-128"/>
              </a:rPr>
              <a:t>Accès aux lieux géographiques</a:t>
            </a:r>
          </a:p>
          <a:p>
            <a:pPr eaLnBrk="1" hangingPunct="1">
              <a:lnSpc>
                <a:spcPts val="3500"/>
              </a:lnSpc>
              <a:spcBef>
                <a:spcPct val="0"/>
              </a:spcBef>
              <a:spcAft>
                <a:spcPts val="1200"/>
              </a:spcAft>
            </a:pPr>
            <a:r>
              <a:rPr lang="fr-FR" sz="2400" b="1" dirty="0" smtClean="0">
                <a:ea typeface="ＭＳ Ｐゴシック" pitchFamily="34" charset="-128"/>
              </a:rPr>
              <a:t>Les questions sensibles et l’effet enquêteur très élevé.</a:t>
            </a:r>
          </a:p>
          <a:p>
            <a:pPr eaLnBrk="1" hangingPunct="1">
              <a:lnSpc>
                <a:spcPct val="135000"/>
              </a:lnSpc>
              <a:spcBef>
                <a:spcPct val="0"/>
              </a:spcBef>
              <a:buFontTx/>
              <a:buNone/>
            </a:pPr>
            <a:endParaRPr lang="fr-FR" sz="2400"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grpId="0" nodeType="with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335875">
                                            <p:txEl>
                                              <p:pRg st="1" end="1"/>
                                            </p:txEl>
                                          </p:spTgt>
                                        </p:tgtEl>
                                        <p:attrNameLst>
                                          <p:attrName>style.visibility</p:attrName>
                                        </p:attrNameLst>
                                      </p:cBhvr>
                                      <p:to>
                                        <p:strVal val="visible"/>
                                      </p:to>
                                    </p:set>
                                    <p:anim calcmode="lin" valueType="num">
                                      <p:cBhvr additive="base">
                                        <p:cTn id="13" dur="500" fill="hold"/>
                                        <p:tgtEl>
                                          <p:spTgt spid="3358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5875">
                                            <p:txEl>
                                              <p:pRg st="1" end="1"/>
                                            </p:txEl>
                                          </p:spTgt>
                                        </p:tgtEl>
                                        <p:attrNameLst>
                                          <p:attrName>ppt_y</p:attrName>
                                        </p:attrNameLst>
                                      </p:cBhvr>
                                      <p:tavLst>
                                        <p:tav tm="0">
                                          <p:val>
                                            <p:strVal val="#ppt_y"/>
                                          </p:val>
                                        </p:tav>
                                        <p:tav tm="100000">
                                          <p:val>
                                            <p:strVal val="#ppt_y"/>
                                          </p:val>
                                        </p:tav>
                                      </p:tavLst>
                                    </p:anim>
                                  </p:childTnLst>
                                </p:cTn>
                              </p:par>
                              <p:par>
                                <p:cTn id="15" presetID="7" presetClass="entr" presetSubtype="2" fill="hold" grpId="0" nodeType="withEffect">
                                  <p:stCondLst>
                                    <p:cond delay="0"/>
                                  </p:stCondLst>
                                  <p:childTnLst>
                                    <p:set>
                                      <p:cBhvr>
                                        <p:cTn id="16" dur="1" fill="hold">
                                          <p:stCondLst>
                                            <p:cond delay="0"/>
                                          </p:stCondLst>
                                        </p:cTn>
                                        <p:tgtEl>
                                          <p:spTgt spid="335875">
                                            <p:txEl>
                                              <p:pRg st="2" end="2"/>
                                            </p:txEl>
                                          </p:spTgt>
                                        </p:tgtEl>
                                        <p:attrNameLst>
                                          <p:attrName>style.visibility</p:attrName>
                                        </p:attrNameLst>
                                      </p:cBhvr>
                                      <p:to>
                                        <p:strVal val="visible"/>
                                      </p:to>
                                    </p:set>
                                    <p:anim calcmode="lin" valueType="num">
                                      <p:cBhvr additive="base">
                                        <p:cTn id="17" dur="500" fill="hold"/>
                                        <p:tgtEl>
                                          <p:spTgt spid="3358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35875">
                                            <p:txEl>
                                              <p:pRg st="2" end="2"/>
                                            </p:txEl>
                                          </p:spTgt>
                                        </p:tgtEl>
                                        <p:attrNameLst>
                                          <p:attrName>ppt_y</p:attrName>
                                        </p:attrNameLst>
                                      </p:cBhvr>
                                      <p:tavLst>
                                        <p:tav tm="0">
                                          <p:val>
                                            <p:strVal val="#ppt_y"/>
                                          </p:val>
                                        </p:tav>
                                        <p:tav tm="100000">
                                          <p:val>
                                            <p:strVal val="#ppt_y"/>
                                          </p:val>
                                        </p:tav>
                                      </p:tavLst>
                                    </p:anim>
                                  </p:childTnLst>
                                </p:cTn>
                              </p:par>
                              <p:par>
                                <p:cTn id="19" presetID="7" presetClass="entr" presetSubtype="2" fill="hold" grpId="0" nodeType="withEffect">
                                  <p:stCondLst>
                                    <p:cond delay="0"/>
                                  </p:stCondLst>
                                  <p:childTnLst>
                                    <p:set>
                                      <p:cBhvr>
                                        <p:cTn id="20" dur="1" fill="hold">
                                          <p:stCondLst>
                                            <p:cond delay="0"/>
                                          </p:stCondLst>
                                        </p:cTn>
                                        <p:tgtEl>
                                          <p:spTgt spid="335875">
                                            <p:txEl>
                                              <p:pRg st="3" end="3"/>
                                            </p:txEl>
                                          </p:spTgt>
                                        </p:tgtEl>
                                        <p:attrNameLst>
                                          <p:attrName>style.visibility</p:attrName>
                                        </p:attrNameLst>
                                      </p:cBhvr>
                                      <p:to>
                                        <p:strVal val="visible"/>
                                      </p:to>
                                    </p:set>
                                    <p:anim calcmode="lin" valueType="num">
                                      <p:cBhvr additive="base">
                                        <p:cTn id="21" dur="500" fill="hold"/>
                                        <p:tgtEl>
                                          <p:spTgt spid="33587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35875">
                                            <p:txEl>
                                              <p:pRg st="3" end="3"/>
                                            </p:txEl>
                                          </p:spTgt>
                                        </p:tgtEl>
                                        <p:attrNameLst>
                                          <p:attrName>ppt_y</p:attrName>
                                        </p:attrNameLst>
                                      </p:cBhvr>
                                      <p:tavLst>
                                        <p:tav tm="0">
                                          <p:val>
                                            <p:strVal val="#ppt_y"/>
                                          </p:val>
                                        </p:tav>
                                        <p:tav tm="100000">
                                          <p:val>
                                            <p:strVal val="#ppt_y"/>
                                          </p:val>
                                        </p:tav>
                                      </p:tavLst>
                                    </p:anim>
                                  </p:childTnLst>
                                </p:cTn>
                              </p:par>
                              <p:par>
                                <p:cTn id="23" presetID="7" presetClass="entr" presetSubtype="2" fill="hold" grpId="0" nodeType="withEffect">
                                  <p:stCondLst>
                                    <p:cond delay="0"/>
                                  </p:stCondLst>
                                  <p:childTnLst>
                                    <p:set>
                                      <p:cBhvr>
                                        <p:cTn id="24" dur="1" fill="hold">
                                          <p:stCondLst>
                                            <p:cond delay="0"/>
                                          </p:stCondLst>
                                        </p:cTn>
                                        <p:tgtEl>
                                          <p:spTgt spid="335875">
                                            <p:txEl>
                                              <p:pRg st="4" end="4"/>
                                            </p:txEl>
                                          </p:spTgt>
                                        </p:tgtEl>
                                        <p:attrNameLst>
                                          <p:attrName>style.visibility</p:attrName>
                                        </p:attrNameLst>
                                      </p:cBhvr>
                                      <p:to>
                                        <p:strVal val="visible"/>
                                      </p:to>
                                    </p:set>
                                    <p:anim calcmode="lin" valueType="num">
                                      <p:cBhvr additive="base">
                                        <p:cTn id="25" dur="500" fill="hold"/>
                                        <p:tgtEl>
                                          <p:spTgt spid="33587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5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335875">
                                            <p:txEl>
                                              <p:pRg st="5" end="5"/>
                                            </p:txEl>
                                          </p:spTgt>
                                        </p:tgtEl>
                                        <p:attrNameLst>
                                          <p:attrName>style.visibility</p:attrName>
                                        </p:attrNameLst>
                                      </p:cBhvr>
                                      <p:to>
                                        <p:strVal val="visible"/>
                                      </p:to>
                                    </p:set>
                                    <p:anim calcmode="lin" valueType="num">
                                      <p:cBhvr additive="base">
                                        <p:cTn id="31" dur="500" fill="hold"/>
                                        <p:tgtEl>
                                          <p:spTgt spid="33587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358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2" fill="hold" grpId="0" nodeType="clickEffect">
                                  <p:stCondLst>
                                    <p:cond delay="0"/>
                                  </p:stCondLst>
                                  <p:childTnLst>
                                    <p:set>
                                      <p:cBhvr>
                                        <p:cTn id="36" dur="1" fill="hold">
                                          <p:stCondLst>
                                            <p:cond delay="0"/>
                                          </p:stCondLst>
                                        </p:cTn>
                                        <p:tgtEl>
                                          <p:spTgt spid="335875">
                                            <p:txEl>
                                              <p:pRg st="6" end="6"/>
                                            </p:txEl>
                                          </p:spTgt>
                                        </p:tgtEl>
                                        <p:attrNameLst>
                                          <p:attrName>style.visibility</p:attrName>
                                        </p:attrNameLst>
                                      </p:cBhvr>
                                      <p:to>
                                        <p:strVal val="visible"/>
                                      </p:to>
                                    </p:set>
                                    <p:anim calcmode="lin" valueType="num">
                                      <p:cBhvr additive="base">
                                        <p:cTn id="37" dur="500" fill="hold"/>
                                        <p:tgtEl>
                                          <p:spTgt spid="33587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358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39552" y="2204864"/>
            <a:ext cx="8229600" cy="1570186"/>
          </a:xfrm>
        </p:spPr>
        <p:txBody>
          <a:bodyPr/>
          <a:lstStyle/>
          <a:p>
            <a:r>
              <a:rPr lang="fr-FR" dirty="0" smtClean="0"/>
              <a:t>Cette présentation a-t-elle été utile ?</a:t>
            </a:r>
            <a:endParaRPr lang="fr-FR" dirty="0"/>
          </a:p>
        </p:txBody>
      </p:sp>
    </p:spTree>
    <p:extLst>
      <p:ext uri="{BB962C8B-B14F-4D97-AF65-F5344CB8AC3E}">
        <p14:creationId xmlns:p14="http://schemas.microsoft.com/office/powerpoint/2010/main" val="936700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250825" y="142875"/>
            <a:ext cx="8250238" cy="785813"/>
          </a:xfrm>
        </p:spPr>
        <p:txBody>
          <a:bodyPr/>
          <a:lstStyle/>
          <a:p>
            <a:pPr algn="l" eaLnBrk="1" hangingPunct="1"/>
            <a:r>
              <a:rPr lang="fr-FR" sz="2400" b="1" dirty="0" smtClean="0">
                <a:solidFill>
                  <a:srgbClr val="FF0000"/>
                </a:solidFill>
                <a:ea typeface="ＭＳ Ｐゴシック" pitchFamily="34" charset="-128"/>
                <a:cs typeface="Arial" charset="0"/>
              </a:rPr>
              <a:t>1. </a:t>
            </a:r>
            <a:r>
              <a:rPr lang="fr-FR" sz="2400" b="1" dirty="0" smtClean="0">
                <a:solidFill>
                  <a:srgbClr val="0033CC"/>
                </a:solidFill>
                <a:ea typeface="ＭＳ Ｐゴシック" pitchFamily="34" charset="-128"/>
                <a:cs typeface="Arial" charset="0"/>
              </a:rPr>
              <a:t>Importance d’avoir des informations fiables</a:t>
            </a:r>
            <a:endParaRPr lang="en-US" sz="2400" b="1" dirty="0" smtClean="0">
              <a:ea typeface="ＭＳ Ｐゴシック" pitchFamily="34" charset="-128"/>
            </a:endParaRPr>
          </a:p>
        </p:txBody>
      </p:sp>
      <p:sp>
        <p:nvSpPr>
          <p:cNvPr id="26627" name="Rectangle 5"/>
          <p:cNvSpPr>
            <a:spLocks noGrp="1" noChangeArrowheads="1"/>
          </p:cNvSpPr>
          <p:nvPr>
            <p:ph idx="1"/>
          </p:nvPr>
        </p:nvSpPr>
        <p:spPr>
          <a:xfrm>
            <a:off x="214313" y="1066800"/>
            <a:ext cx="8472487" cy="3657600"/>
          </a:xfrm>
        </p:spPr>
        <p:txBody>
          <a:bodyPr/>
          <a:lstStyle/>
          <a:p>
            <a:pPr algn="just" eaLnBrk="1" hangingPunct="1">
              <a:lnSpc>
                <a:spcPts val="3700"/>
              </a:lnSpc>
              <a:spcBef>
                <a:spcPct val="0"/>
              </a:spcBef>
              <a:spcAft>
                <a:spcPts val="1200"/>
              </a:spcAft>
            </a:pPr>
            <a:r>
              <a:rPr lang="fr-FR" sz="2000" b="1" dirty="0" smtClean="0">
                <a:ea typeface="ＭＳ Ｐゴシック" pitchFamily="34" charset="-128"/>
              </a:rPr>
              <a:t>C’est après les années 1950, que nos pays ont commencé à réaliser des grandes opérations de collecte.</a:t>
            </a:r>
          </a:p>
          <a:p>
            <a:pPr algn="just" eaLnBrk="1" hangingPunct="1">
              <a:lnSpc>
                <a:spcPts val="3700"/>
              </a:lnSpc>
              <a:spcBef>
                <a:spcPct val="0"/>
              </a:spcBef>
              <a:spcAft>
                <a:spcPts val="1200"/>
              </a:spcAft>
            </a:pPr>
            <a:r>
              <a:rPr lang="fr-FR" sz="2000" b="1" dirty="0" smtClean="0">
                <a:ea typeface="ＭＳ Ｐゴシック" pitchFamily="34" charset="-128"/>
              </a:rPr>
              <a:t>La plupart des grandes opérations de collecte sont encore </a:t>
            </a:r>
            <a:r>
              <a:rPr lang="fr-FR" sz="2000" b="1" dirty="0" smtClean="0">
                <a:ea typeface="ＭＳ Ｐゴシック" pitchFamily="34" charset="-128"/>
              </a:rPr>
              <a:t>subventionnées.</a:t>
            </a:r>
            <a:endParaRPr lang="fr-FR" sz="2000" b="1"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179388" y="142875"/>
            <a:ext cx="7705725" cy="765175"/>
          </a:xfrm>
        </p:spPr>
        <p:txBody>
          <a:bodyPr/>
          <a:lstStyle/>
          <a:p>
            <a:pPr algn="l" eaLnBrk="1" hangingPunct="1">
              <a:lnSpc>
                <a:spcPts val="3000"/>
              </a:lnSpc>
              <a:spcAft>
                <a:spcPts val="4200"/>
              </a:spcAft>
            </a:pPr>
            <a:r>
              <a:rPr lang="fr-FR" sz="2400" b="1" dirty="0" smtClean="0">
                <a:solidFill>
                  <a:srgbClr val="FF0000"/>
                </a:solidFill>
                <a:ea typeface="ＭＳ Ｐゴシック" pitchFamily="34" charset="-128"/>
                <a:cs typeface="Arial" charset="0"/>
              </a:rPr>
              <a:t>2.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Les différents types de collecte de données</a:t>
            </a:r>
          </a:p>
        </p:txBody>
      </p:sp>
      <p:sp>
        <p:nvSpPr>
          <p:cNvPr id="3075" name="Rectangle 5"/>
          <p:cNvSpPr>
            <a:spLocks noGrp="1" noChangeArrowheads="1"/>
          </p:cNvSpPr>
          <p:nvPr>
            <p:ph idx="1"/>
          </p:nvPr>
        </p:nvSpPr>
        <p:spPr>
          <a:xfrm>
            <a:off x="214313" y="1066800"/>
            <a:ext cx="8472487" cy="5026025"/>
          </a:xfrm>
        </p:spPr>
        <p:txBody>
          <a:bodyPr/>
          <a:lstStyle/>
          <a:p>
            <a:pPr marL="95250" indent="-95250" algn="just" eaLnBrk="1" hangingPunct="1">
              <a:lnSpc>
                <a:spcPts val="3100"/>
              </a:lnSpc>
              <a:spcBef>
                <a:spcPts val="0"/>
              </a:spcBef>
              <a:spcAft>
                <a:spcPts val="1800"/>
              </a:spcAft>
              <a:buFontTx/>
              <a:buNone/>
              <a:defRPr/>
            </a:pPr>
            <a:r>
              <a:rPr lang="fr-FR" sz="2400" b="1" dirty="0" smtClean="0"/>
              <a:t>Pour collecter l’information, on a environ trois situations possibles: </a:t>
            </a:r>
            <a:r>
              <a:rPr lang="fr-FR" sz="2400" b="1" dirty="0" smtClean="0">
                <a:solidFill>
                  <a:srgbClr val="FF0000"/>
                </a:solidFill>
              </a:rPr>
              <a:t>Un recensement;  une enquête par sondage ; les données secondaires (comme les données administratives) </a:t>
            </a:r>
            <a:r>
              <a:rPr lang="fr-FR" sz="2400" b="1" dirty="0" smtClean="0"/>
              <a:t>.</a:t>
            </a:r>
          </a:p>
          <a:p>
            <a:pPr marL="95250" indent="-95250" algn="just" eaLnBrk="1" hangingPunct="1">
              <a:lnSpc>
                <a:spcPts val="3100"/>
              </a:lnSpc>
              <a:spcBef>
                <a:spcPts val="0"/>
              </a:spcBef>
              <a:spcAft>
                <a:spcPts val="0"/>
              </a:spcAft>
              <a:buFontTx/>
              <a:buAutoNum type="alphaLcPeriod"/>
              <a:defRPr/>
            </a:pPr>
            <a:r>
              <a:rPr lang="fr-FR" sz="2400" b="1" dirty="0" smtClean="0">
                <a:solidFill>
                  <a:srgbClr val="0033CC"/>
                </a:solidFill>
              </a:rPr>
              <a:t> Le recensement</a:t>
            </a:r>
            <a:r>
              <a:rPr lang="fr-FR" sz="2400" b="1" dirty="0" smtClean="0"/>
              <a:t>: </a:t>
            </a:r>
          </a:p>
          <a:p>
            <a:pPr marL="609600" indent="-609600" algn="just" eaLnBrk="1" hangingPunct="1">
              <a:lnSpc>
                <a:spcPts val="3100"/>
              </a:lnSpc>
              <a:spcBef>
                <a:spcPts val="0"/>
              </a:spcBef>
              <a:spcAft>
                <a:spcPts val="1800"/>
              </a:spcAft>
              <a:buFontTx/>
              <a:buNone/>
              <a:defRPr/>
            </a:pPr>
            <a:r>
              <a:rPr lang="fr-FR" sz="2400" b="1" dirty="0" smtClean="0"/>
              <a:t>observer toute la population </a:t>
            </a:r>
            <a:r>
              <a:rPr lang="fr-FR" sz="2400" b="1" dirty="0" smtClean="0">
                <a:solidFill>
                  <a:srgbClr val="FF3300"/>
                </a:solidFill>
              </a:rPr>
              <a:t>statistique</a:t>
            </a:r>
            <a:r>
              <a:rPr lang="fr-FR" sz="2400" b="1" dirty="0" smtClean="0"/>
              <a:t>.</a:t>
            </a:r>
          </a:p>
          <a:p>
            <a:pPr marL="609600" indent="-609600" algn="just" eaLnBrk="1" hangingPunct="1">
              <a:lnSpc>
                <a:spcPts val="3100"/>
              </a:lnSpc>
              <a:spcBef>
                <a:spcPts val="0"/>
              </a:spcBef>
              <a:spcAft>
                <a:spcPts val="0"/>
              </a:spcAft>
              <a:buFontTx/>
              <a:buNone/>
              <a:defRPr/>
            </a:pPr>
            <a:r>
              <a:rPr lang="fr-FR" sz="2400" b="1" dirty="0" smtClean="0"/>
              <a:t>b</a:t>
            </a:r>
            <a:r>
              <a:rPr lang="fr-FR" sz="2400" b="1" dirty="0" smtClean="0">
                <a:solidFill>
                  <a:srgbClr val="0033CC"/>
                </a:solidFill>
              </a:rPr>
              <a:t>. L’enquête par Sondage</a:t>
            </a:r>
            <a:r>
              <a:rPr lang="fr-FR" sz="2400" b="1" dirty="0" smtClean="0"/>
              <a:t>: </a:t>
            </a:r>
          </a:p>
          <a:p>
            <a:pPr marL="609600" indent="-609600" algn="just" eaLnBrk="1" hangingPunct="1">
              <a:lnSpc>
                <a:spcPts val="3100"/>
              </a:lnSpc>
              <a:spcBef>
                <a:spcPts val="0"/>
              </a:spcBef>
              <a:spcAft>
                <a:spcPts val="1800"/>
              </a:spcAft>
              <a:buFontTx/>
              <a:buNone/>
              <a:defRPr/>
            </a:pPr>
            <a:r>
              <a:rPr lang="fr-FR" sz="2400" b="1" dirty="0" smtClean="0"/>
              <a:t>observer juste une partie de  la population </a:t>
            </a:r>
            <a:r>
              <a:rPr lang="fr-FR" sz="2400" b="1" dirty="0" smtClean="0">
                <a:solidFill>
                  <a:srgbClr val="FF3300"/>
                </a:solidFill>
              </a:rPr>
              <a:t>statistique</a:t>
            </a:r>
            <a:r>
              <a:rPr lang="fr-FR" sz="2400" b="1" dirty="0" smtClean="0"/>
              <a:t>.</a:t>
            </a:r>
          </a:p>
          <a:p>
            <a:pPr marL="0" indent="0" algn="just" eaLnBrk="1" hangingPunct="1">
              <a:lnSpc>
                <a:spcPts val="3100"/>
              </a:lnSpc>
              <a:spcBef>
                <a:spcPts val="0"/>
              </a:spcBef>
              <a:spcAft>
                <a:spcPts val="1800"/>
              </a:spcAft>
              <a:buFontTx/>
              <a:buNone/>
              <a:defRPr/>
            </a:pPr>
            <a:r>
              <a:rPr lang="fr-FR" sz="2400" b="1" dirty="0" smtClean="0"/>
              <a:t>Dans la plupart des temps l’enquête par sondage est préférée au recensement et cela pour différentes raisons.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179388" y="142875"/>
            <a:ext cx="8321675" cy="693738"/>
          </a:xfrm>
        </p:spPr>
        <p:txBody>
          <a:bodyPr/>
          <a:lstStyle/>
          <a:p>
            <a:pPr algn="l" eaLnBrk="1" hangingPunct="1"/>
            <a:r>
              <a:rPr lang="fr-FR" sz="2400" b="1" dirty="0" smtClean="0">
                <a:solidFill>
                  <a:srgbClr val="FF0000"/>
                </a:solidFill>
                <a:ea typeface="ＭＳ Ｐゴシック" pitchFamily="34" charset="-128"/>
                <a:cs typeface="Arial" charset="0"/>
              </a:rPr>
              <a:t>2.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Les différents types de collecte de données</a:t>
            </a:r>
            <a:endParaRPr lang="en-US" sz="2400" b="1" dirty="0" smtClean="0">
              <a:ea typeface="ＭＳ Ｐゴシック" pitchFamily="34" charset="-128"/>
            </a:endParaRPr>
          </a:p>
        </p:txBody>
      </p:sp>
      <p:sp>
        <p:nvSpPr>
          <p:cNvPr id="3075" name="Rectangle 5"/>
          <p:cNvSpPr>
            <a:spLocks noGrp="1" noChangeArrowheads="1"/>
          </p:cNvSpPr>
          <p:nvPr>
            <p:ph idx="1"/>
          </p:nvPr>
        </p:nvSpPr>
        <p:spPr>
          <a:xfrm>
            <a:off x="214313" y="981075"/>
            <a:ext cx="8472487" cy="4824413"/>
          </a:xfrm>
        </p:spPr>
        <p:txBody>
          <a:bodyPr/>
          <a:lstStyle/>
          <a:p>
            <a:pPr marL="0" indent="0" eaLnBrk="1" hangingPunct="1">
              <a:lnSpc>
                <a:spcPct val="150000"/>
              </a:lnSpc>
              <a:spcBef>
                <a:spcPts val="0"/>
              </a:spcBef>
              <a:spcAft>
                <a:spcPts val="600"/>
              </a:spcAft>
              <a:buFontTx/>
              <a:buNone/>
              <a:defRPr/>
            </a:pPr>
            <a:r>
              <a:rPr lang="fr-FR" sz="2000" b="1" dirty="0" smtClean="0">
                <a:latin typeface="+mj-lt"/>
              </a:rPr>
              <a:t>R1. Le coût (financier et humain)</a:t>
            </a:r>
          </a:p>
          <a:p>
            <a:pPr marL="0" indent="0" eaLnBrk="1" hangingPunct="1">
              <a:lnSpc>
                <a:spcPct val="150000"/>
              </a:lnSpc>
              <a:spcBef>
                <a:spcPts val="0"/>
              </a:spcBef>
              <a:spcAft>
                <a:spcPts val="600"/>
              </a:spcAft>
              <a:buFontTx/>
              <a:buNone/>
              <a:defRPr/>
            </a:pPr>
            <a:r>
              <a:rPr lang="fr-FR" sz="2000" b="1" dirty="0" smtClean="0">
                <a:latin typeface="+mj-lt"/>
              </a:rPr>
              <a:t>R2. Le temps</a:t>
            </a:r>
          </a:p>
          <a:p>
            <a:pPr marL="0" indent="0" eaLnBrk="1" hangingPunct="1">
              <a:lnSpc>
                <a:spcPct val="150000"/>
              </a:lnSpc>
              <a:spcBef>
                <a:spcPts val="0"/>
              </a:spcBef>
              <a:spcAft>
                <a:spcPts val="600"/>
              </a:spcAft>
              <a:buFontTx/>
              <a:buNone/>
              <a:defRPr/>
            </a:pPr>
            <a:r>
              <a:rPr lang="fr-FR" sz="2000" b="1" dirty="0" smtClean="0">
                <a:latin typeface="+mj-lt"/>
              </a:rPr>
              <a:t>R3. En cas de destruction des unités observées, par exemple tests des ampoules</a:t>
            </a:r>
            <a:endParaRPr lang="fr-FR" sz="2000" b="1" dirty="0" smtClean="0">
              <a:solidFill>
                <a:srgbClr val="FF0000"/>
              </a:solidFill>
              <a:latin typeface="+mj-lt"/>
            </a:endParaRPr>
          </a:p>
          <a:p>
            <a:pPr marL="0" indent="0" eaLnBrk="1" hangingPunct="1">
              <a:lnSpc>
                <a:spcPct val="150000"/>
              </a:lnSpc>
              <a:spcBef>
                <a:spcPts val="0"/>
              </a:spcBef>
              <a:spcAft>
                <a:spcPts val="600"/>
              </a:spcAft>
              <a:buFontTx/>
              <a:buNone/>
              <a:defRPr/>
            </a:pPr>
            <a:r>
              <a:rPr lang="fr-FR" sz="2000" b="1" dirty="0" smtClean="0">
                <a:solidFill>
                  <a:srgbClr val="FF0000"/>
                </a:solidFill>
                <a:latin typeface="+mj-lt"/>
              </a:rPr>
              <a:t>Dans certains cas le recensement est obligatoire.</a:t>
            </a:r>
          </a:p>
          <a:p>
            <a:pPr marL="0" indent="0" eaLnBrk="1" hangingPunct="1">
              <a:lnSpc>
                <a:spcPct val="150000"/>
              </a:lnSpc>
              <a:spcBef>
                <a:spcPts val="0"/>
              </a:spcBef>
              <a:spcAft>
                <a:spcPts val="600"/>
              </a:spcAft>
              <a:buFontTx/>
              <a:buNone/>
              <a:defRPr/>
            </a:pPr>
            <a:r>
              <a:rPr lang="fr-FR" sz="2000" b="1" dirty="0" smtClean="0">
                <a:latin typeface="+mj-lt"/>
              </a:rPr>
              <a:t>O1. Le </a:t>
            </a:r>
            <a:r>
              <a:rPr lang="fr-FR" sz="2000" b="1" dirty="0" err="1" smtClean="0">
                <a:latin typeface="+mj-lt"/>
              </a:rPr>
              <a:t>RGPH</a:t>
            </a:r>
            <a:r>
              <a:rPr lang="fr-FR" sz="2000" b="1" dirty="0" smtClean="0">
                <a:latin typeface="+mj-lt"/>
              </a:rPr>
              <a:t>.</a:t>
            </a:r>
          </a:p>
          <a:p>
            <a:pPr marL="0" indent="0" eaLnBrk="1" hangingPunct="1">
              <a:lnSpc>
                <a:spcPct val="150000"/>
              </a:lnSpc>
              <a:spcBef>
                <a:spcPts val="0"/>
              </a:spcBef>
              <a:spcAft>
                <a:spcPts val="600"/>
              </a:spcAft>
              <a:buFontTx/>
              <a:buNone/>
              <a:defRPr/>
            </a:pPr>
            <a:r>
              <a:rPr lang="fr-FR" sz="2000" b="1" dirty="0" smtClean="0">
                <a:latin typeface="+mj-lt"/>
              </a:rPr>
              <a:t>O2. Les élections présidentielles</a:t>
            </a:r>
            <a:r>
              <a:rPr lang="fr-FR" sz="2000" b="1" dirty="0" smtClean="0">
                <a:latin typeface="+mj-lt"/>
              </a:rPr>
              <a:t>.</a:t>
            </a:r>
            <a:r>
              <a:rPr lang="fr-FR" sz="2000" b="1" dirty="0">
                <a:latin typeface="+mj-lt"/>
              </a:rPr>
              <a:t/>
            </a:r>
            <a:br>
              <a:rPr lang="fr-FR" sz="2000" b="1" dirty="0">
                <a:latin typeface="+mj-lt"/>
              </a:rPr>
            </a:br>
            <a:r>
              <a:rPr lang="fr-FR" sz="2000" b="1" dirty="0" smtClean="0">
                <a:latin typeface="+mj-lt"/>
              </a:rPr>
              <a:t>O3. Le RGA</a:t>
            </a:r>
            <a:endParaRPr lang="fr-FR" sz="2000" b="1" dirty="0" smtClean="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571500" y="142875"/>
            <a:ext cx="7929563" cy="785813"/>
          </a:xfrm>
        </p:spPr>
        <p:txBody>
          <a:bodyPr/>
          <a:lstStyle/>
          <a:p>
            <a:pPr algn="l" eaLnBrk="1" hangingPunct="1"/>
            <a:r>
              <a:rPr lang="fr-FR" sz="2500" b="1" dirty="0" smtClean="0">
                <a:solidFill>
                  <a:srgbClr val="FF0000"/>
                </a:solidFill>
                <a:ea typeface="ＭＳ Ｐゴシック" pitchFamily="34" charset="-128"/>
                <a:cs typeface="Arial" charset="0"/>
              </a:rPr>
              <a:t>2. </a:t>
            </a:r>
            <a:r>
              <a:rPr lang="fr-FR" sz="2500" b="1" dirty="0" smtClean="0">
                <a:ea typeface="ＭＳ Ｐゴシック" pitchFamily="34" charset="-128"/>
                <a:cs typeface="Arial" charset="0"/>
              </a:rPr>
              <a:t> </a:t>
            </a:r>
            <a:r>
              <a:rPr lang="fr-FR" sz="2500" b="1" dirty="0" smtClean="0">
                <a:solidFill>
                  <a:srgbClr val="0033CC"/>
                </a:solidFill>
                <a:ea typeface="ＭＳ Ｐゴシック" pitchFamily="34" charset="-128"/>
                <a:cs typeface="Arial" charset="0"/>
              </a:rPr>
              <a:t>Les différents types de collecte de données</a:t>
            </a:r>
            <a:endParaRPr lang="en-US" sz="2500" b="1" dirty="0" smtClean="0">
              <a:ea typeface="ＭＳ Ｐゴシック" pitchFamily="34" charset="-128"/>
            </a:endParaRPr>
          </a:p>
        </p:txBody>
      </p:sp>
      <p:sp>
        <p:nvSpPr>
          <p:cNvPr id="29699" name="Rectangle 5"/>
          <p:cNvSpPr>
            <a:spLocks noGrp="1" noChangeArrowheads="1"/>
          </p:cNvSpPr>
          <p:nvPr>
            <p:ph idx="1"/>
          </p:nvPr>
        </p:nvSpPr>
        <p:spPr>
          <a:xfrm>
            <a:off x="214313" y="1066800"/>
            <a:ext cx="8472487" cy="4378325"/>
          </a:xfrm>
        </p:spPr>
        <p:txBody>
          <a:bodyPr/>
          <a:lstStyle/>
          <a:p>
            <a:pPr marL="0" indent="0" algn="just" eaLnBrk="1" hangingPunct="1">
              <a:lnSpc>
                <a:spcPct val="150000"/>
              </a:lnSpc>
              <a:spcBef>
                <a:spcPct val="0"/>
              </a:spcBef>
              <a:spcAft>
                <a:spcPts val="1200"/>
              </a:spcAft>
              <a:buFontTx/>
              <a:buNone/>
            </a:pPr>
            <a:r>
              <a:rPr lang="fr-FR" sz="2000" b="1" dirty="0" smtClean="0">
                <a:ea typeface="ＭＳ Ｐゴシック" pitchFamily="34" charset="-128"/>
              </a:rPr>
              <a:t>c. </a:t>
            </a:r>
            <a:r>
              <a:rPr lang="fr-FR" sz="2000" b="1" dirty="0" smtClean="0">
                <a:solidFill>
                  <a:srgbClr val="0033CC"/>
                </a:solidFill>
                <a:ea typeface="ＭＳ Ｐゴシック" pitchFamily="34" charset="-128"/>
              </a:rPr>
              <a:t>Les autres sources de données</a:t>
            </a:r>
          </a:p>
          <a:p>
            <a:pPr marL="0" indent="0" algn="just" eaLnBrk="1" hangingPunct="1">
              <a:lnSpc>
                <a:spcPts val="3500"/>
              </a:lnSpc>
              <a:spcBef>
                <a:spcPct val="0"/>
              </a:spcBef>
              <a:spcAft>
                <a:spcPts val="1800"/>
              </a:spcAft>
              <a:buFontTx/>
              <a:buNone/>
            </a:pPr>
            <a:r>
              <a:rPr lang="fr-FR" sz="2400" b="1" dirty="0" smtClean="0">
                <a:ea typeface="ＭＳ Ｐゴシック" pitchFamily="34" charset="-128"/>
              </a:rPr>
              <a:t>Il s’agit de toutes les données sauf celles citées précédemment, par exemple les données administratives</a:t>
            </a:r>
          </a:p>
          <a:p>
            <a:pPr marL="0" indent="0" algn="just" eaLnBrk="1" hangingPunct="1">
              <a:lnSpc>
                <a:spcPts val="3500"/>
              </a:lnSpc>
              <a:spcBef>
                <a:spcPct val="0"/>
              </a:spcBef>
              <a:spcAft>
                <a:spcPts val="1800"/>
              </a:spcAft>
              <a:buFontTx/>
              <a:buNone/>
            </a:pPr>
            <a:r>
              <a:rPr lang="fr-FR" sz="2400" b="1" dirty="0" smtClean="0">
                <a:ea typeface="ＭＳ Ｐゴシック" pitchFamily="34" charset="-128"/>
              </a:rPr>
              <a:t>Dans le traitement de ces données, il faut tenir compte des définitions adoptées par les administrations: par exemple </a:t>
            </a:r>
            <a:r>
              <a:rPr lang="fr-FR" sz="2400" b="1" dirty="0" smtClean="0">
                <a:solidFill>
                  <a:srgbClr val="FF0000"/>
                </a:solidFill>
                <a:ea typeface="ＭＳ Ｐゴシック" pitchFamily="34" charset="-128"/>
              </a:rPr>
              <a:t>produits importés </a:t>
            </a:r>
            <a:r>
              <a:rPr lang="fr-FR" sz="2400" b="1" dirty="0" smtClean="0">
                <a:ea typeface="ＭＳ Ｐゴシック" pitchFamily="34" charset="-128"/>
              </a:rPr>
              <a:t>ou </a:t>
            </a:r>
            <a:r>
              <a:rPr lang="fr-FR" sz="2400" b="1" dirty="0" smtClean="0">
                <a:solidFill>
                  <a:srgbClr val="0033CC"/>
                </a:solidFill>
                <a:ea typeface="ＭＳ Ｐゴシック" pitchFamily="34" charset="-128"/>
              </a:rPr>
              <a:t>semi importés</a:t>
            </a:r>
            <a:r>
              <a:rPr lang="fr-FR" sz="2400" b="1" dirty="0" smtClean="0">
                <a:ea typeface="ＭＳ Ｐゴシック" pitchFamily="34" charset="-128"/>
              </a:rPr>
              <a:t>.</a:t>
            </a:r>
            <a:endParaRPr lang="fr-FR" sz="2400" b="1" dirty="0" smtClean="0">
              <a:solidFill>
                <a:srgbClr val="FF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xfrm>
            <a:off x="571500" y="142875"/>
            <a:ext cx="7929563" cy="785813"/>
          </a:xfrm>
        </p:spPr>
        <p:txBody>
          <a:bodyPr/>
          <a:lstStyle/>
          <a:p>
            <a:pPr algn="l" eaLnBrk="1" hangingPunct="1">
              <a:lnSpc>
                <a:spcPts val="3000"/>
              </a:lnSpc>
              <a:spcAft>
                <a:spcPts val="4200"/>
              </a:spcAft>
            </a:pPr>
            <a:r>
              <a:rPr lang="fr-FR" sz="2400" b="1" dirty="0" smtClean="0">
                <a:solidFill>
                  <a:srgbClr val="FF0000"/>
                </a:solidFill>
                <a:ea typeface="ＭＳ Ｐゴシック" pitchFamily="34" charset="-128"/>
                <a:cs typeface="Arial" charset="0"/>
              </a:rPr>
              <a:t>3.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 sondage empirique vs sondage probabiliste </a:t>
            </a:r>
          </a:p>
        </p:txBody>
      </p:sp>
      <p:sp>
        <p:nvSpPr>
          <p:cNvPr id="23555" name="Rectangle 5"/>
          <p:cNvSpPr>
            <a:spLocks noGrp="1" noChangeArrowheads="1"/>
          </p:cNvSpPr>
          <p:nvPr>
            <p:ph idx="1"/>
          </p:nvPr>
        </p:nvSpPr>
        <p:spPr>
          <a:xfrm>
            <a:off x="214313" y="908050"/>
            <a:ext cx="8472487" cy="5113338"/>
          </a:xfrm>
        </p:spPr>
        <p:txBody>
          <a:bodyPr/>
          <a:lstStyle/>
          <a:p>
            <a:pPr marL="0" indent="0" algn="just" eaLnBrk="1" hangingPunct="1">
              <a:lnSpc>
                <a:spcPct val="150000"/>
              </a:lnSpc>
              <a:spcBef>
                <a:spcPct val="0"/>
              </a:spcBef>
              <a:spcAft>
                <a:spcPts val="1200"/>
              </a:spcAft>
              <a:buFontTx/>
              <a:buNone/>
              <a:defRPr/>
            </a:pPr>
            <a:r>
              <a:rPr lang="fr-FR" sz="2800" b="1" dirty="0" smtClean="0">
                <a:solidFill>
                  <a:srgbClr val="0033CC"/>
                </a:solidFill>
                <a:ea typeface="ＭＳ Ｐゴシック" pitchFamily="34" charset="-128"/>
              </a:rPr>
              <a:t>a. Les méthodes probabilistes</a:t>
            </a:r>
            <a:r>
              <a:rPr lang="fr-FR" sz="2800" dirty="0" smtClean="0">
                <a:ea typeface="ＭＳ Ｐゴシック" pitchFamily="34" charset="-128"/>
              </a:rPr>
              <a:t>:</a:t>
            </a:r>
          </a:p>
          <a:p>
            <a:pPr marL="273050" indent="-273050" algn="just" eaLnBrk="1" hangingPunct="1">
              <a:lnSpc>
                <a:spcPts val="3000"/>
              </a:lnSpc>
              <a:spcBef>
                <a:spcPct val="0"/>
              </a:spcBef>
              <a:spcAft>
                <a:spcPts val="1200"/>
              </a:spcAft>
              <a:buFont typeface="Arial" pitchFamily="34" charset="0"/>
              <a:buChar char="•"/>
              <a:defRPr/>
            </a:pPr>
            <a:r>
              <a:rPr lang="fr-FR" sz="2000" b="1" dirty="0" smtClean="0">
                <a:ea typeface="ＭＳ Ｐゴシック" pitchFamily="34" charset="-128"/>
              </a:rPr>
              <a:t>On doit avoir la liste de tous les individus de la population (c’est la base de sondage).</a:t>
            </a:r>
          </a:p>
          <a:p>
            <a:pPr marL="273050" indent="-273050" algn="just" eaLnBrk="1" hangingPunct="1">
              <a:lnSpc>
                <a:spcPts val="3000"/>
              </a:lnSpc>
              <a:spcBef>
                <a:spcPct val="0"/>
              </a:spcBef>
              <a:spcAft>
                <a:spcPts val="1200"/>
              </a:spcAft>
              <a:buFont typeface="Arial" pitchFamily="34" charset="0"/>
              <a:buChar char="•"/>
              <a:defRPr/>
            </a:pPr>
            <a:r>
              <a:rPr lang="fr-FR" sz="2000" b="1" dirty="0" smtClean="0">
                <a:ea typeface="ＭＳ Ｐゴシック" pitchFamily="34" charset="-128"/>
              </a:rPr>
              <a:t>La base de sondage est la liste exhaustive  des individus concernés (la population). </a:t>
            </a:r>
          </a:p>
          <a:p>
            <a:pPr marL="273050" indent="-273050" algn="just" eaLnBrk="1" hangingPunct="1">
              <a:lnSpc>
                <a:spcPts val="3000"/>
              </a:lnSpc>
              <a:spcBef>
                <a:spcPct val="0"/>
              </a:spcBef>
              <a:spcAft>
                <a:spcPts val="1200"/>
              </a:spcAft>
              <a:buFont typeface="Arial" pitchFamily="34" charset="0"/>
              <a:buChar char="•"/>
              <a:defRPr/>
            </a:pPr>
            <a:r>
              <a:rPr lang="fr-FR" sz="2000" b="1" dirty="0" smtClean="0">
                <a:ea typeface="ＭＳ Ｐゴシック" pitchFamily="34" charset="-128"/>
              </a:rPr>
              <a:t>Il faut mettre cette base de sondage à jour. </a:t>
            </a:r>
            <a:r>
              <a:rPr lang="fr-FR" sz="2000" b="1" dirty="0" smtClean="0">
                <a:solidFill>
                  <a:srgbClr val="FF0000"/>
                </a:solidFill>
                <a:ea typeface="ＭＳ Ｐゴシック" pitchFamily="34" charset="-128"/>
              </a:rPr>
              <a:t>Si on travaille par exemple sur les ménages agricoles, il faut être </a:t>
            </a:r>
            <a:r>
              <a:rPr lang="fr-FR" sz="2000" b="1" dirty="0" smtClean="0">
                <a:solidFill>
                  <a:srgbClr val="FF0000"/>
                </a:solidFill>
                <a:ea typeface="ＭＳ Ｐゴシック" pitchFamily="34" charset="-128"/>
              </a:rPr>
              <a:t>sûr </a:t>
            </a:r>
            <a:r>
              <a:rPr lang="fr-FR" sz="2000" b="1" dirty="0" smtClean="0">
                <a:solidFill>
                  <a:srgbClr val="FF0000"/>
                </a:solidFill>
                <a:ea typeface="ＭＳ Ｐゴシック" pitchFamily="34" charset="-128"/>
              </a:rPr>
              <a:t>qu’on a l’ensemble des ménages agricoles dans notre base de sondage</a:t>
            </a:r>
            <a:r>
              <a:rPr lang="fr-FR" sz="2000" b="1" dirty="0" smtClean="0">
                <a:ea typeface="ＭＳ Ｐゴシック" pitchFamily="34" charset="-128"/>
              </a:rPr>
              <a:t>.</a:t>
            </a:r>
          </a:p>
          <a:p>
            <a:pPr marL="273050" indent="-273050" algn="just" eaLnBrk="1" hangingPunct="1">
              <a:lnSpc>
                <a:spcPts val="3000"/>
              </a:lnSpc>
              <a:spcBef>
                <a:spcPct val="0"/>
              </a:spcBef>
              <a:spcAft>
                <a:spcPts val="1200"/>
              </a:spcAft>
              <a:buFont typeface="Arial" pitchFamily="34" charset="0"/>
              <a:buChar char="•"/>
              <a:defRPr/>
            </a:pPr>
            <a:r>
              <a:rPr lang="fr-FR" sz="2000" b="1" dirty="0" smtClean="0">
                <a:ea typeface="ＭＳ Ｐゴシック" pitchFamily="34" charset="-128"/>
              </a:rPr>
              <a:t>L’échantillon est tiré à partir de la base de sondage.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INDO SIDIKI, STATISTICIEN  ÉCONOMIS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19189</TotalTime>
  <Words>2520</Words>
  <Application>Microsoft Office PowerPoint</Application>
  <PresentationFormat>Affichage à l'écran (4:3)</PresentationFormat>
  <Paragraphs>274</Paragraphs>
  <Slides>44</Slides>
  <Notes>43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44</vt:i4>
      </vt:variant>
    </vt:vector>
  </HeadingPairs>
  <TitlesOfParts>
    <vt:vector size="52" baseType="lpstr">
      <vt:lpstr>ＭＳ Ｐゴシック</vt:lpstr>
      <vt:lpstr>Arial</vt:lpstr>
      <vt:lpstr>Arial Black</vt:lpstr>
      <vt:lpstr>Calibri</vt:lpstr>
      <vt:lpstr>Cambria</vt:lpstr>
      <vt:lpstr>Century</vt:lpstr>
      <vt:lpstr>Wingdings</vt:lpstr>
      <vt:lpstr>GUINDO SIDIKI, STATISTICIEN  ÉCONOMISTE</vt:lpstr>
      <vt:lpstr>Présentation PowerPoint</vt:lpstr>
      <vt:lpstr>  INTRODUCTION GÉNÉRALE AUX TECHNIQUES D’ENQUETES</vt:lpstr>
      <vt:lpstr>1. Importance d’avoir des informations fiables</vt:lpstr>
      <vt:lpstr>1. Importance d’avoir des informations fiables</vt:lpstr>
      <vt:lpstr>1. Importance d’avoir des informations fiables</vt:lpstr>
      <vt:lpstr>2.  Les différents types de collecte de données</vt:lpstr>
      <vt:lpstr>2.  Les différents types de collecte de données</vt:lpstr>
      <vt:lpstr>2.  Les différents types de collecte de données</vt:lpstr>
      <vt:lpstr>3.  Le sondage empirique vs sondage probabiliste </vt:lpstr>
      <vt:lpstr>3.  Le sondage empirique vs sondage probabiliste </vt:lpstr>
      <vt:lpstr>3.  Le sondage empirique vs sondage probabiliste </vt:lpstr>
      <vt:lpstr>3.  Le sondage empirique vs sondage probabiliste </vt:lpstr>
      <vt:lpstr>3.  Le sondage empirique vs sondage probabiliste </vt:lpstr>
      <vt:lpstr>Présentation PowerPoint</vt:lpstr>
      <vt:lpstr>Présentation PowerPoint</vt:lpstr>
      <vt:lpstr> 4.  Les outils de collecte  </vt:lpstr>
      <vt:lpstr>  4.  Les outils de collecte  </vt:lpstr>
      <vt:lpstr>4.  Les outils de collecte </vt:lpstr>
      <vt:lpstr>4.  Les outils de collecte </vt:lpstr>
      <vt:lpstr>Présentation PowerPoint</vt:lpstr>
      <vt:lpstr>Présentation PowerPoint</vt:lpstr>
      <vt:lpstr>Présentation PowerPoint</vt:lpstr>
      <vt:lpstr>Présentation PowerPoint</vt:lpstr>
      <vt:lpstr>Présentation PowerPoint</vt:lpstr>
      <vt:lpstr>Présentation PowerPoint</vt:lpstr>
      <vt:lpstr>4.  Les outils de collecte </vt:lpstr>
      <vt:lpstr>4.  Les outils de collecte</vt:lpstr>
      <vt:lpstr>4.  Les outils de collecte</vt:lpstr>
      <vt:lpstr>Présentation PowerPoint</vt:lpstr>
      <vt:lpstr>  5.  Les phases d’une enquête  </vt:lpstr>
      <vt:lpstr>5.  Les phases d’une enquête</vt:lpstr>
      <vt:lpstr>5.  Les phases d’une enquête</vt:lpstr>
      <vt:lpstr> 5.  Les phases d’une enquête </vt:lpstr>
      <vt:lpstr>5.  Les phases d’une enquête</vt:lpstr>
      <vt:lpstr>5.  Les phases d’une enquête </vt:lpstr>
      <vt:lpstr>5.  Les phases d’une enquête</vt:lpstr>
      <vt:lpstr>5.  Les phases d’une enquête</vt:lpstr>
      <vt:lpstr>5.  Les phases d’une enquête</vt:lpstr>
      <vt:lpstr>5.  Les phases d’une enquête</vt:lpstr>
      <vt:lpstr>5.  Les phases d’une enquête</vt:lpstr>
      <vt:lpstr>5.  Les phases d’une enquête</vt:lpstr>
      <vt:lpstr>5.  Les phases d’une enquête</vt:lpstr>
      <vt:lpstr>Présentation PowerPoint</vt:lpstr>
      <vt:lpstr>Cette présentation a-t-elle été utile ?</vt:lpstr>
    </vt:vector>
  </TitlesOfParts>
  <Company>ORB</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PRATIQUE DES ENQUÊTES</dc:title>
  <dc:creator>SEGNIAGBETO</dc:creator>
  <cp:lastModifiedBy>Hp</cp:lastModifiedBy>
  <cp:revision>905</cp:revision>
  <cp:lastPrinted>2010-10-20T19:08:06Z</cp:lastPrinted>
  <dcterms:created xsi:type="dcterms:W3CDTF">2010-10-22T16:39:49Z</dcterms:created>
  <dcterms:modified xsi:type="dcterms:W3CDTF">2018-03-05T08:10:51Z</dcterms:modified>
</cp:coreProperties>
</file>