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57" r:id="rId6"/>
    <p:sldId id="316" r:id="rId7"/>
    <p:sldId id="567" r:id="rId8"/>
    <p:sldId id="321" r:id="rId9"/>
    <p:sldId id="383" r:id="rId10"/>
    <p:sldId id="319" r:id="rId11"/>
    <p:sldId id="282" r:id="rId12"/>
    <p:sldId id="284" r:id="rId13"/>
    <p:sldId id="322" r:id="rId14"/>
    <p:sldId id="323" r:id="rId15"/>
    <p:sldId id="385" r:id="rId16"/>
    <p:sldId id="568" r:id="rId17"/>
    <p:sldId id="324" r:id="rId18"/>
    <p:sldId id="570" r:id="rId19"/>
    <p:sldId id="572" r:id="rId20"/>
    <p:sldId id="569" r:id="rId21"/>
    <p:sldId id="574" r:id="rId22"/>
    <p:sldId id="58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500C1C-8981-AA9C-0271-CA448A4D233C}" name="Haoyi Chen" initials="HC" userId="S::chen9@un.org::f35a610d-f654-4cc7-970c-5fedc2282707"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oyi Chen" initials="HC" lastIdx="1" clrIdx="0">
    <p:extLst>
      <p:ext uri="{19B8F6BF-5375-455C-9EA6-DF929625EA0E}">
        <p15:presenceInfo xmlns:p15="http://schemas.microsoft.com/office/powerpoint/2012/main" userId="S::chen9@un.org::f35a610d-f654-4cc7-970c-5fedc22827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7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D33F4-11A6-B844-A882-16C10C60ADEB}" v="1" dt="2025-01-20T00:08:22.0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878" autoAdjust="0"/>
    <p:restoredTop sz="93792" autoAdjust="0"/>
  </p:normalViewPr>
  <p:slideViewPr>
    <p:cSldViewPr snapToGrid="0">
      <p:cViewPr varScale="1">
        <p:scale>
          <a:sx n="108" d="100"/>
          <a:sy n="108" d="100"/>
        </p:scale>
        <p:origin x="848"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897DBE-F907-423E-8DB2-D41858F54F8E}" type="datetimeFigureOut">
              <a:rPr lang="en-US" smtClean="0"/>
              <a:t>1/19/25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23B5A-C871-47BB-A6AE-5BD558AFB688}" type="slidenum">
              <a:rPr lang="en-US" smtClean="0"/>
              <a:t>‹#›</a:t>
            </a:fld>
            <a:endParaRPr lang="en-US"/>
          </a:p>
        </p:txBody>
      </p:sp>
    </p:spTree>
    <p:extLst>
      <p:ext uri="{BB962C8B-B14F-4D97-AF65-F5344CB8AC3E}">
        <p14:creationId xmlns:p14="http://schemas.microsoft.com/office/powerpoint/2010/main" val="1394406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unstats.un.org/wiki/display/SAE4SDG/SAE+practic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unstats.un.org/wiki/display/SAE4SDG/From+SAE+experiment+to+production%3A+challenges+and+the+enabling+environment"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unstats.un.org/wiki/display/SAE4SDG/Challenges+in+using+SAE+for+official+statistics"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unstats.un.org/wiki/display/SAE4SDG/Enabling+environment+to+foster+the+use+of+SAE+for+official+data+produ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898772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First of all, all successful SAE </a:t>
            </a:r>
            <a:r>
              <a:rPr lang="en-US" sz="1800" dirty="0" err="1">
                <a:effectLst/>
                <a:latin typeface="Calibri" panose="020F0502020204030204" pitchFamily="34" charset="0"/>
                <a:ea typeface="DengXian" panose="02010600030101010101" pitchFamily="2" charset="-122"/>
                <a:cs typeface="Arial" panose="020B0604020202020204" pitchFamily="34" charset="0"/>
              </a:rPr>
              <a:t>programmes</a:t>
            </a:r>
            <a:r>
              <a:rPr lang="en-US" sz="1800" dirty="0">
                <a:effectLst/>
                <a:latin typeface="Calibri" panose="020F0502020204030204" pitchFamily="34" charset="0"/>
                <a:ea typeface="DengXian" panose="02010600030101010101" pitchFamily="2" charset="-122"/>
                <a:cs typeface="Arial" panose="020B0604020202020204" pitchFamily="34" charset="0"/>
              </a:rPr>
              <a:t> within NSOs are driven by key policy needs, esp. in allocating funding at community level and sometimes with strong legal backings. For example, </a:t>
            </a: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 xxx</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solidFill>
                  <a:srgbClr val="000000"/>
                </a:solidFill>
                <a:effectLst/>
                <a:latin typeface="-apple-system"/>
                <a:ea typeface="DengXian" panose="02010600030101010101" pitchFamily="2" charset="-122"/>
                <a:cs typeface="Times New Roman" panose="02020603050405020304" pitchFamily="18" charset="0"/>
              </a:rPr>
              <a:t>This law further requires that in Fiscal Year 1997, the Secretary of Education use updated data on poor children for counties and, beginning in Fiscal Year 1999, updated data for school districts, published by the Department of Commerce, unless the Secretaries of Education and Commerce determine that the use of updated population data would be "inappropriate or unreliable."</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13</a:t>
            </a:fld>
            <a:endParaRPr lang="en-US"/>
          </a:p>
        </p:txBody>
      </p:sp>
    </p:spTree>
    <p:extLst>
      <p:ext uri="{BB962C8B-B14F-4D97-AF65-F5344CB8AC3E}">
        <p14:creationId xmlns:p14="http://schemas.microsoft.com/office/powerpoint/2010/main" val="34905331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800"/>
              </a:spcAft>
              <a:buFont typeface="Arial" panose="020B0604020202020204" pitchFamily="34" charset="0"/>
              <a:buChar char="•"/>
              <a:tabLst>
                <a:tab pos="4572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SAE is the integration of household survey data (collects more data items but cannot cover small geographic areas) and another data source (auxiliary data) that have better population coverage but with fewer variables (e.g., census, administrative data, or non-traditional data)</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A very important aspect for successfully implement SAE program is good auxiliary data sources, in terms of </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coverage, accuracy and timeliness of the auxiliary data source</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How often are the auxiliary data source updated? </a:t>
            </a: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Availability of auxiliary variables that have good prediction power for the outcome indicator</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To use administrative data as an auxiliary data source, data access is usually a challenge. This is why many low income and lower-middle income countries can only use censuses as the auxiliary data source.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100" dirty="0">
                <a:effectLst/>
                <a:latin typeface="Calibri" panose="020F0502020204030204" pitchFamily="34" charset="0"/>
                <a:ea typeface="DengXian" panose="02010600030101010101" pitchFamily="2" charset="-122"/>
                <a:cs typeface="Times New Roman" panose="02020603050405020304" pitchFamily="18" charset="0"/>
              </a:rPr>
              <a:t>The table shown on the slide is what Chile uses to assess its auxiliary data source (auxiliary variable, how frequent data are available and who owns the data)</a:t>
            </a:r>
          </a:p>
          <a:p>
            <a:pPr marL="0" lv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14</a:t>
            </a:fld>
            <a:endParaRPr lang="en-US"/>
          </a:p>
        </p:txBody>
      </p:sp>
    </p:spTree>
    <p:extLst>
      <p:ext uri="{BB962C8B-B14F-4D97-AF65-F5344CB8AC3E}">
        <p14:creationId xmlns:p14="http://schemas.microsoft.com/office/powerpoint/2010/main" val="2413981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Times New Roman" panose="02020603050405020304" pitchFamily="18" charset="0"/>
              <a:buChar char="-"/>
              <a:tabLst>
                <a:tab pos="4572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More information is available on the wiki. For the next steps: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We will continue to add case studies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Provide trainings through the eLearning course </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err="1">
                <a:effectLst/>
                <a:latin typeface="Calibri" panose="020F0502020204030204" pitchFamily="34" charset="0"/>
                <a:ea typeface="DengXian" panose="02010600030101010101" pitchFamily="2" charset="-122"/>
                <a:cs typeface="Arial" panose="020B0604020202020204" pitchFamily="34" charset="0"/>
              </a:rPr>
              <a:t>Organise</a:t>
            </a:r>
            <a:r>
              <a:rPr lang="en-US" sz="1100" dirty="0">
                <a:effectLst/>
                <a:latin typeface="Calibri" panose="020F0502020204030204" pitchFamily="34" charset="0"/>
                <a:ea typeface="DengXian" panose="02010600030101010101" pitchFamily="2" charset="-122"/>
                <a:cs typeface="Arial" panose="020B0604020202020204" pitchFamily="34" charset="0"/>
              </a:rPr>
              <a:t> small technical group discussion (countries + academic) to address specific questions from countries</a:t>
            </a:r>
          </a:p>
          <a:p>
            <a:pPr marL="742950" marR="0" lvl="1" indent="-285750">
              <a:lnSpc>
                <a:spcPct val="107000"/>
              </a:lnSpc>
              <a:spcBef>
                <a:spcPts val="0"/>
              </a:spcBef>
              <a:spcAft>
                <a:spcPts val="80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Explore potential of using non-traditional data sources such as remote sensing and mobile phone data for SAE</a:t>
            </a:r>
          </a:p>
          <a:p>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15</a:t>
            </a:fld>
            <a:endParaRPr lang="en-US"/>
          </a:p>
        </p:txBody>
      </p:sp>
    </p:spTree>
    <p:extLst>
      <p:ext uri="{BB962C8B-B14F-4D97-AF65-F5344CB8AC3E}">
        <p14:creationId xmlns:p14="http://schemas.microsoft.com/office/powerpoint/2010/main" val="320090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Times New Roman" panose="02020603050405020304" pitchFamily="18" charset="0"/>
              <a:buChar char="-"/>
              <a:tabLst>
                <a:tab pos="457200" algn="l"/>
              </a:tabLst>
            </a:pPr>
            <a:r>
              <a:rPr lang="en-US" sz="1800" dirty="0">
                <a:effectLst/>
                <a:latin typeface="Segoe UI" panose="020B0502040204020203" pitchFamily="34" charset="0"/>
              </a:rPr>
              <a:t>Please acknowledge SIAP, Deputy director </a:t>
            </a:r>
            <a:r>
              <a:rPr lang="fi-FI" sz="1800">
                <a:effectLst/>
                <a:latin typeface="Segoe UI" panose="020B0502040204020203" pitchFamily="34" charset="0"/>
              </a:rPr>
              <a:t>Seiji Takata &lt;seiji.takata@un.org&gt;</a:t>
            </a:r>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16</a:t>
            </a:fld>
            <a:endParaRPr lang="en-US"/>
          </a:p>
        </p:txBody>
      </p:sp>
    </p:spTree>
    <p:extLst>
      <p:ext uri="{BB962C8B-B14F-4D97-AF65-F5344CB8AC3E}">
        <p14:creationId xmlns:p14="http://schemas.microsoft.com/office/powerpoint/2010/main" val="1176975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Times New Roman" panose="02020603050405020304" pitchFamily="18" charset="0"/>
              <a:buChar char="-"/>
              <a:tabLst>
                <a:tab pos="4572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More information is available on the wiki. For the next steps: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We will continue to add case studies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Provide trainings through the eLearning course </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err="1">
                <a:effectLst/>
                <a:latin typeface="Calibri" panose="020F0502020204030204" pitchFamily="34" charset="0"/>
                <a:ea typeface="DengXian" panose="02010600030101010101" pitchFamily="2" charset="-122"/>
                <a:cs typeface="Arial" panose="020B0604020202020204" pitchFamily="34" charset="0"/>
              </a:rPr>
              <a:t>Organise</a:t>
            </a:r>
            <a:r>
              <a:rPr lang="en-US" sz="1100" dirty="0">
                <a:effectLst/>
                <a:latin typeface="Calibri" panose="020F0502020204030204" pitchFamily="34" charset="0"/>
                <a:ea typeface="DengXian" panose="02010600030101010101" pitchFamily="2" charset="-122"/>
                <a:cs typeface="Arial" panose="020B0604020202020204" pitchFamily="34" charset="0"/>
              </a:rPr>
              <a:t> small technical group discussion (countries + academic) to address specific questions from countries</a:t>
            </a:r>
          </a:p>
          <a:p>
            <a:pPr marL="742950" marR="0" lvl="1" indent="-285750">
              <a:lnSpc>
                <a:spcPct val="107000"/>
              </a:lnSpc>
              <a:spcBef>
                <a:spcPts val="0"/>
              </a:spcBef>
              <a:spcAft>
                <a:spcPts val="80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Explore potential of using non-traditional data sources such as remote sensing and mobile phone data for SAE</a:t>
            </a:r>
          </a:p>
          <a:p>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17</a:t>
            </a:fld>
            <a:endParaRPr lang="en-US"/>
          </a:p>
        </p:txBody>
      </p:sp>
    </p:spTree>
    <p:extLst>
      <p:ext uri="{BB962C8B-B14F-4D97-AF65-F5344CB8AC3E}">
        <p14:creationId xmlns:p14="http://schemas.microsoft.com/office/powerpoint/2010/main" val="372630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Times New Roman" panose="02020603050405020304" pitchFamily="18" charset="0"/>
              <a:buChar char="-"/>
              <a:tabLst>
                <a:tab pos="4572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More information is available on the wiki. For the next steps: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We will continue to add case studies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Provide trainings through the eLearning course </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err="1">
                <a:effectLst/>
                <a:latin typeface="Calibri" panose="020F0502020204030204" pitchFamily="34" charset="0"/>
                <a:ea typeface="DengXian" panose="02010600030101010101" pitchFamily="2" charset="-122"/>
                <a:cs typeface="Arial" panose="020B0604020202020204" pitchFamily="34" charset="0"/>
              </a:rPr>
              <a:t>Organise</a:t>
            </a:r>
            <a:r>
              <a:rPr lang="en-US" sz="1100" dirty="0">
                <a:effectLst/>
                <a:latin typeface="Calibri" panose="020F0502020204030204" pitchFamily="34" charset="0"/>
                <a:ea typeface="DengXian" panose="02010600030101010101" pitchFamily="2" charset="-122"/>
                <a:cs typeface="Arial" panose="020B0604020202020204" pitchFamily="34" charset="0"/>
              </a:rPr>
              <a:t> small technical group discussion (countries + academic) to address specific questions from countries</a:t>
            </a:r>
          </a:p>
          <a:p>
            <a:pPr marL="742950" marR="0" lvl="1" indent="-285750">
              <a:lnSpc>
                <a:spcPct val="107000"/>
              </a:lnSpc>
              <a:spcBef>
                <a:spcPts val="0"/>
              </a:spcBef>
              <a:spcAft>
                <a:spcPts val="80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Explore potential of using non-traditional data sources such as remote sensing and mobile phone data for SAE</a:t>
            </a:r>
          </a:p>
          <a:p>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18</a:t>
            </a:fld>
            <a:endParaRPr lang="en-US"/>
          </a:p>
        </p:txBody>
      </p:sp>
    </p:spTree>
    <p:extLst>
      <p:ext uri="{BB962C8B-B14F-4D97-AF65-F5344CB8AC3E}">
        <p14:creationId xmlns:p14="http://schemas.microsoft.com/office/powerpoint/2010/main" val="1600155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rtl="0">
              <a:lnSpc>
                <a:spcPct val="107000"/>
              </a:lnSpc>
              <a:spcBef>
                <a:spcPts val="0"/>
              </a:spcBef>
              <a:spcAft>
                <a:spcPts val="0"/>
              </a:spcAft>
              <a:buFont typeface="Times New Roman" panose="02020603050405020304" pitchFamily="18" charset="0"/>
              <a:buChar char="-"/>
              <a:tabLst>
                <a:tab pos="4572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More information is available on the wiki. For the next steps: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We will continue to add case studies</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Provide trainings through the eLearning course </a:t>
            </a:r>
          </a:p>
          <a:p>
            <a:pPr marL="742950" marR="0" lvl="1" indent="-285750">
              <a:lnSpc>
                <a:spcPct val="107000"/>
              </a:lnSpc>
              <a:spcBef>
                <a:spcPts val="0"/>
              </a:spcBef>
              <a:spcAft>
                <a:spcPts val="0"/>
              </a:spcAft>
              <a:buFont typeface="Times New Roman" panose="02020603050405020304" pitchFamily="18" charset="0"/>
              <a:buChar char="-"/>
              <a:tabLst>
                <a:tab pos="914400" algn="l"/>
              </a:tabLst>
            </a:pPr>
            <a:r>
              <a:rPr lang="en-US" sz="1100" dirty="0" err="1">
                <a:effectLst/>
                <a:latin typeface="Calibri" panose="020F0502020204030204" pitchFamily="34" charset="0"/>
                <a:ea typeface="DengXian" panose="02010600030101010101" pitchFamily="2" charset="-122"/>
                <a:cs typeface="Arial" panose="020B0604020202020204" pitchFamily="34" charset="0"/>
              </a:rPr>
              <a:t>Organise</a:t>
            </a:r>
            <a:r>
              <a:rPr lang="en-US" sz="1100" dirty="0">
                <a:effectLst/>
                <a:latin typeface="Calibri" panose="020F0502020204030204" pitchFamily="34" charset="0"/>
                <a:ea typeface="DengXian" panose="02010600030101010101" pitchFamily="2" charset="-122"/>
                <a:cs typeface="Arial" panose="020B0604020202020204" pitchFamily="34" charset="0"/>
              </a:rPr>
              <a:t> small technical group discussion (countries + academic) to address specific questions from countries</a:t>
            </a:r>
          </a:p>
          <a:p>
            <a:pPr marL="742950" marR="0" lvl="1" indent="-285750">
              <a:lnSpc>
                <a:spcPct val="107000"/>
              </a:lnSpc>
              <a:spcBef>
                <a:spcPts val="0"/>
              </a:spcBef>
              <a:spcAft>
                <a:spcPts val="800"/>
              </a:spcAft>
              <a:buFont typeface="Times New Roman" panose="02020603050405020304" pitchFamily="18" charset="0"/>
              <a:buChar char="-"/>
              <a:tabLst>
                <a:tab pos="914400" algn="l"/>
              </a:tabLst>
            </a:pPr>
            <a:r>
              <a:rPr lang="en-US" sz="1100" dirty="0">
                <a:effectLst/>
                <a:latin typeface="Calibri" panose="020F0502020204030204" pitchFamily="34" charset="0"/>
                <a:ea typeface="DengXian" panose="02010600030101010101" pitchFamily="2" charset="-122"/>
                <a:cs typeface="Arial" panose="020B0604020202020204" pitchFamily="34" charset="0"/>
              </a:rPr>
              <a:t>Explore potential of using non-traditional data sources such as remote sensing and mobile phone data for SAE</a:t>
            </a:r>
          </a:p>
          <a:p>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19</a:t>
            </a:fld>
            <a:endParaRPr lang="en-US"/>
          </a:p>
        </p:txBody>
      </p:sp>
    </p:spTree>
    <p:extLst>
      <p:ext uri="{BB962C8B-B14F-4D97-AF65-F5344CB8AC3E}">
        <p14:creationId xmlns:p14="http://schemas.microsoft.com/office/powerpoint/2010/main" val="3098618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5</a:t>
            </a:fld>
            <a:endParaRPr lang="en-US"/>
          </a:p>
        </p:txBody>
      </p:sp>
    </p:spTree>
    <p:extLst>
      <p:ext uri="{BB962C8B-B14F-4D97-AF65-F5344CB8AC3E}">
        <p14:creationId xmlns:p14="http://schemas.microsoft.com/office/powerpoint/2010/main" val="131630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have been lot of literatures and textbooks on SAE methods, the slide covers the special features of the UNSD SAE Toolkit. What is the value added of the product?</a:t>
            </a:r>
          </a:p>
          <a:p>
            <a:r>
              <a:rPr lang="en-US" dirty="0"/>
              <a:t>Partners: IAEG-SDGs, ISWGHS, SAE Experts</a:t>
            </a:r>
          </a:p>
          <a:p>
            <a:pPr lvl="1"/>
            <a:r>
              <a:rPr lang="en-US" dirty="0"/>
              <a:t>Establishes a close link of SAE to SDG monitoring: </a:t>
            </a:r>
            <a:r>
              <a:rPr lang="en-US" sz="1200" dirty="0">
                <a:effectLst/>
                <a:latin typeface="Calibri" panose="020F0502020204030204" pitchFamily="34" charset="0"/>
                <a:ea typeface="Times New Roman" panose="02020603050405020304" pitchFamily="18" charset="0"/>
              </a:rPr>
              <a:t>SAE is very resource intensive therefore needs to be focused on a smaller number of indicators. The SDG indicators are therefore a perfect framework to start with if resource is limited. </a:t>
            </a:r>
          </a:p>
          <a:p>
            <a:pPr lvl="1"/>
            <a:r>
              <a:rPr lang="en-US" sz="1200" dirty="0">
                <a:effectLst/>
                <a:latin typeface="Calibri" panose="020F0502020204030204" pitchFamily="34" charset="0"/>
                <a:ea typeface="Times New Roman" panose="02020603050405020304" pitchFamily="18" charset="0"/>
              </a:rPr>
              <a:t>Provides hands-on exercise, including “semi-synthetic” data (national data + noises) and programing guide. The data sets are used to illustrate, for 3 SDG indicators, on how to work with a complete cycle of SAE estimation such as data preparation, selection of methods, analysis and adaptation and evaluation/benchmarking.  </a:t>
            </a:r>
          </a:p>
          <a:p>
            <a:pPr lvl="1"/>
            <a:r>
              <a:rPr lang="en-US" sz="1200" dirty="0">
                <a:effectLst/>
                <a:latin typeface="Calibri" panose="020F0502020204030204" pitchFamily="34" charset="0"/>
                <a:ea typeface="Times New Roman" panose="02020603050405020304" pitchFamily="18" charset="0"/>
              </a:rPr>
              <a:t>Incorporates </a:t>
            </a:r>
            <a:r>
              <a:rPr lang="en-US" sz="1200" u="sng" dirty="0">
                <a:solidFill>
                  <a:srgbClr val="0563C1"/>
                </a:solidFill>
                <a:effectLst/>
                <a:latin typeface="Calibri" panose="020F0502020204030204" pitchFamily="34" charset="0"/>
                <a:ea typeface="Times New Roman" panose="02020603050405020304" pitchFamily="18" charset="0"/>
                <a:hlinkClick r:id="rId3"/>
              </a:rPr>
              <a:t>national examples and case studies</a:t>
            </a:r>
            <a:r>
              <a:rPr lang="en-US" sz="1200" dirty="0">
                <a:effectLst/>
                <a:latin typeface="Calibri" panose="020F0502020204030204" pitchFamily="34" charset="0"/>
                <a:ea typeface="Times New Roman" panose="02020603050405020304" pitchFamily="18" charset="0"/>
              </a:rPr>
              <a:t> through two angles: (a) documenting the lessons learnt and challenges of countries in using SAE for official data production; and (b) illustrating SAE practices for indicators under different SDG goals. </a:t>
            </a:r>
          </a:p>
          <a:p>
            <a:pPr lvl="1"/>
            <a:r>
              <a:rPr lang="en-US" dirty="0"/>
              <a:t>Includes a </a:t>
            </a:r>
            <a:r>
              <a:rPr lang="en-US" sz="1200" u="sng" dirty="0">
                <a:solidFill>
                  <a:srgbClr val="0563C1"/>
                </a:solidFill>
                <a:latin typeface="Calibri" panose="020F0502020204030204" pitchFamily="34" charset="0"/>
                <a:hlinkClick r:id="rId4">
                  <a:extLst>
                    <a:ext uri="{A12FA001-AC4F-418D-AE19-62706E023703}">
                      <ahyp:hlinkClr xmlns:ahyp="http://schemas.microsoft.com/office/drawing/2018/hyperlinkcolor" val="tx"/>
                    </a:ext>
                  </a:extLst>
                </a:hlinkClick>
              </a:rPr>
              <a:t>long discussion</a:t>
            </a:r>
            <a:r>
              <a:rPr lang="en-US" dirty="0"/>
              <a:t>, based on our discussion with countries, on the challenges and enabling environment for countries to move from SAE experiment to official production.  We hope this discussion can help countries build appropriate measures, in additional to technical capacity, in using SAE for official production.</a:t>
            </a:r>
          </a:p>
          <a:p>
            <a:pPr lvl="1"/>
            <a:r>
              <a:rPr lang="en-US" dirty="0"/>
              <a:t>Provides an up-to-date and comprehensive list of SAE software packages in major languages (R/Stata/SAS/Python).</a:t>
            </a:r>
            <a:endParaRPr lang="en-US" sz="1050" dirty="0">
              <a:effectLst/>
              <a:latin typeface="Calibri" panose="020F0502020204030204" pitchFamily="34" charset="0"/>
              <a:ea typeface="Times New Roman" panose="02020603050405020304" pitchFamily="18" charset="0"/>
            </a:endParaRPr>
          </a:p>
          <a:p>
            <a:r>
              <a:rPr lang="en-US" dirty="0"/>
              <a:t>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6</a:t>
            </a:fld>
            <a:endParaRPr lang="en-US"/>
          </a:p>
        </p:txBody>
      </p:sp>
    </p:spTree>
    <p:extLst>
      <p:ext uri="{BB962C8B-B14F-4D97-AF65-F5344CB8AC3E}">
        <p14:creationId xmlns:p14="http://schemas.microsoft.com/office/powerpoint/2010/main" val="3357406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SAE Wiki illustration 1: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Providing </a:t>
            </a:r>
            <a:r>
              <a:rPr lang="en-US" sz="1200" dirty="0">
                <a:effectLst/>
                <a:latin typeface="Calibri" panose="020F0502020204030204" pitchFamily="34" charset="0"/>
                <a:ea typeface="Times New Roman" panose="02020603050405020304" pitchFamily="18" charset="0"/>
              </a:rPr>
              <a:t>hands-on exercise, including data and programing guide.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effectLst/>
                <a:latin typeface="Calibri" panose="020F0502020204030204" pitchFamily="34" charset="0"/>
                <a:ea typeface="Times New Roman" panose="02020603050405020304" pitchFamily="18" charset="0"/>
              </a:rPr>
              <a:t>Three SDG indicators (as outcome variables) are used for illustration purposes, throughout different steps of the SAE production process, such as data preparation, selection of methods, analysis and adaptation and evaluation/benchmarking.  </a:t>
            </a:r>
          </a:p>
          <a:p>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7</a:t>
            </a:fld>
            <a:endParaRPr lang="en-US"/>
          </a:p>
        </p:txBody>
      </p:sp>
    </p:spTree>
    <p:extLst>
      <p:ext uri="{BB962C8B-B14F-4D97-AF65-F5344CB8AC3E}">
        <p14:creationId xmlns:p14="http://schemas.microsoft.com/office/powerpoint/2010/main" val="23845450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SAE Wiki illustration 2:</a:t>
            </a:r>
          </a:p>
          <a:p>
            <a:pPr marL="171450" indent="-171450">
              <a:buFontTx/>
              <a:buChar char="-"/>
            </a:pPr>
            <a:r>
              <a:rPr lang="en-US" dirty="0"/>
              <a:t>Case studies for indicators under relevant SDG goals</a:t>
            </a:r>
          </a:p>
          <a:p>
            <a:pPr marL="171450" indent="-171450">
              <a:buFontTx/>
              <a:buChar char="-"/>
            </a:pPr>
            <a:r>
              <a:rPr lang="en-US" dirty="0"/>
              <a:t>Note: not all goals are populated yet, we are still incorporating new case studies; SAE has typically been used for poverty estimates</a:t>
            </a:r>
          </a:p>
        </p:txBody>
      </p:sp>
      <p:sp>
        <p:nvSpPr>
          <p:cNvPr id="4" name="Slide Number Placeholder 3"/>
          <p:cNvSpPr>
            <a:spLocks noGrp="1"/>
          </p:cNvSpPr>
          <p:nvPr>
            <p:ph type="sldNum" sz="quarter" idx="5"/>
          </p:nvPr>
        </p:nvSpPr>
        <p:spPr/>
        <p:txBody>
          <a:bodyPr/>
          <a:lstStyle/>
          <a:p>
            <a:fld id="{EBA23B5A-C871-47BB-A6AE-5BD558AFB688}" type="slidenum">
              <a:rPr lang="en-US" smtClean="0"/>
              <a:t>8</a:t>
            </a:fld>
            <a:endParaRPr lang="en-US"/>
          </a:p>
        </p:txBody>
      </p:sp>
    </p:spTree>
    <p:extLst>
      <p:ext uri="{BB962C8B-B14F-4D97-AF65-F5344CB8AC3E}">
        <p14:creationId xmlns:p14="http://schemas.microsoft.com/office/powerpoint/2010/main" val="385268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SAE Wiki </a:t>
            </a:r>
            <a:r>
              <a:rPr lang="en-US" dirty="0" err="1"/>
              <a:t>illustratin</a:t>
            </a:r>
            <a:r>
              <a:rPr lang="en-US" dirty="0"/>
              <a:t> 3:</a:t>
            </a:r>
          </a:p>
          <a:p>
            <a:pPr marL="171450" indent="-171450">
              <a:buFontTx/>
              <a:buChar char="-"/>
            </a:pPr>
            <a:r>
              <a:rPr lang="en-US" dirty="0"/>
              <a:t>The Wiki documents the work of countries and international agencies on their SAE work. </a:t>
            </a:r>
          </a:p>
          <a:p>
            <a:pPr marL="171450" indent="-171450">
              <a:buFontTx/>
              <a:buChar char="-"/>
            </a:pPr>
            <a:r>
              <a:rPr lang="en-US" dirty="0"/>
              <a:t>For countries, a lot focus has been on the practical side rather than specific models used. This helped us putting together challenges countries face and how they manage the challenges</a:t>
            </a:r>
          </a:p>
        </p:txBody>
      </p:sp>
      <p:sp>
        <p:nvSpPr>
          <p:cNvPr id="4" name="Slide Number Placeholder 3"/>
          <p:cNvSpPr>
            <a:spLocks noGrp="1"/>
          </p:cNvSpPr>
          <p:nvPr>
            <p:ph type="sldNum" sz="quarter" idx="5"/>
          </p:nvPr>
        </p:nvSpPr>
        <p:spPr/>
        <p:txBody>
          <a:bodyPr/>
          <a:lstStyle/>
          <a:p>
            <a:fld id="{EBA23B5A-C871-47BB-A6AE-5BD558AFB688}" type="slidenum">
              <a:rPr lang="en-US" smtClean="0"/>
              <a:t>9</a:t>
            </a:fld>
            <a:endParaRPr lang="en-US"/>
          </a:p>
        </p:txBody>
      </p:sp>
    </p:spTree>
    <p:extLst>
      <p:ext uri="{BB962C8B-B14F-4D97-AF65-F5344CB8AC3E}">
        <p14:creationId xmlns:p14="http://schemas.microsoft.com/office/powerpoint/2010/main" val="1522250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2 slides are the main focus of our work on SAE. SAE method has been around for a long time but has not really been adopted by national statistical offices.  </a:t>
            </a:r>
          </a:p>
          <a:p>
            <a:pPr marL="171450" indent="-171450">
              <a:buFontTx/>
              <a:buChar char="-"/>
            </a:pPr>
            <a:r>
              <a:rPr lang="en-US" dirty="0"/>
              <a:t>The WB has a team working with countries to develop “poverty mapping” using SAE method but still very few countries were able to use the method independently </a:t>
            </a:r>
          </a:p>
          <a:p>
            <a:pPr marL="171450" indent="-171450">
              <a:buFontTx/>
              <a:buChar char="-"/>
            </a:pPr>
            <a:r>
              <a:rPr lang="en-US" dirty="0"/>
              <a:t>We carried out focus group discussion with countries </a:t>
            </a:r>
          </a:p>
          <a:p>
            <a:pPr marL="628650" lvl="1" indent="-171450">
              <a:buFontTx/>
              <a:buChar char="-"/>
            </a:pPr>
            <a:r>
              <a:rPr lang="en-US" dirty="0"/>
              <a:t>that have successfully adopted SAE for regular data production and ask about their experiences</a:t>
            </a:r>
          </a:p>
          <a:p>
            <a:pPr marL="628650" lvl="1" indent="-171450">
              <a:buFontTx/>
              <a:buChar char="-"/>
            </a:pPr>
            <a:r>
              <a:rPr lang="en-US" dirty="0"/>
              <a:t>that did not manage to use SAE method for regular data production and ask for challenges</a:t>
            </a:r>
          </a:p>
          <a:p>
            <a:pPr marL="171450" lvl="0" indent="-171450">
              <a:buFontTx/>
              <a:buChar char="-"/>
            </a:pPr>
            <a:r>
              <a:rPr lang="en-US" dirty="0"/>
              <a:t>The discussion with countries was documented and summarized into two sections:</a:t>
            </a:r>
          </a:p>
          <a:p>
            <a:pPr marL="628650" lvl="1" indent="-171450">
              <a:buFontTx/>
              <a:buChar char="-"/>
            </a:pPr>
            <a:r>
              <a:rPr lang="en-US" dirty="0"/>
              <a:t>Challenges: </a:t>
            </a:r>
            <a:r>
              <a:rPr lang="en-US" dirty="0">
                <a:hlinkClick r:id="rId3"/>
              </a:rPr>
              <a:t>Challenges in using SAE for official statistics - SAE4SDG - UN Statistics Wiki</a:t>
            </a:r>
            <a:endParaRPr lang="en-US" dirty="0"/>
          </a:p>
          <a:p>
            <a:pPr marL="628650" lvl="1" indent="-171450">
              <a:buFontTx/>
              <a:buChar char="-"/>
            </a:pPr>
            <a:r>
              <a:rPr lang="en-US" dirty="0"/>
              <a:t>Enabling environment: </a:t>
            </a:r>
            <a:r>
              <a:rPr lang="en-US" dirty="0">
                <a:hlinkClick r:id="rId4"/>
              </a:rPr>
              <a:t>Enabling environment to foster the use of SAE for official data production - SAE4SDG - UN Statistics Wiki</a:t>
            </a:r>
            <a:r>
              <a:rPr lang="en-US" dirty="0"/>
              <a:t> </a:t>
            </a:r>
          </a:p>
          <a:p>
            <a:pPr marL="171450" lvl="0" indent="-171450">
              <a:buFontTx/>
              <a:buChar char="-"/>
            </a:pPr>
            <a:r>
              <a:rPr lang="en-US" dirty="0"/>
              <a:t>Delete.. </a:t>
            </a:r>
          </a:p>
        </p:txBody>
      </p:sp>
      <p:sp>
        <p:nvSpPr>
          <p:cNvPr id="4" name="Slide Number Placeholder 3"/>
          <p:cNvSpPr>
            <a:spLocks noGrp="1"/>
          </p:cNvSpPr>
          <p:nvPr>
            <p:ph type="sldNum" sz="quarter" idx="5"/>
          </p:nvPr>
        </p:nvSpPr>
        <p:spPr/>
        <p:txBody>
          <a:bodyPr/>
          <a:lstStyle/>
          <a:p>
            <a:fld id="{EBA23B5A-C871-47BB-A6AE-5BD558AFB688}" type="slidenum">
              <a:rPr lang="en-US" smtClean="0"/>
              <a:t>10</a:t>
            </a:fld>
            <a:endParaRPr lang="en-US"/>
          </a:p>
        </p:txBody>
      </p:sp>
    </p:spTree>
    <p:extLst>
      <p:ext uri="{BB962C8B-B14F-4D97-AF65-F5344CB8AC3E}">
        <p14:creationId xmlns:p14="http://schemas.microsoft.com/office/powerpoint/2010/main" val="336034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quotes from countries. Key messages on the challenges:</a:t>
            </a:r>
          </a:p>
          <a:p>
            <a:r>
              <a:rPr lang="en-US" dirty="0"/>
              <a:t>- SAE is resource-intensive. </a:t>
            </a:r>
          </a:p>
        </p:txBody>
      </p:sp>
      <p:sp>
        <p:nvSpPr>
          <p:cNvPr id="4" name="Slide Number Placeholder 3"/>
          <p:cNvSpPr>
            <a:spLocks noGrp="1"/>
          </p:cNvSpPr>
          <p:nvPr>
            <p:ph type="sldNum" sz="quarter" idx="5"/>
          </p:nvPr>
        </p:nvSpPr>
        <p:spPr/>
        <p:txBody>
          <a:bodyPr/>
          <a:lstStyle/>
          <a:p>
            <a:fld id="{EBA23B5A-C871-47BB-A6AE-5BD558AFB688}" type="slidenum">
              <a:rPr lang="en-US" smtClean="0"/>
              <a:t>11</a:t>
            </a:fld>
            <a:endParaRPr lang="en-US"/>
          </a:p>
        </p:txBody>
      </p:sp>
    </p:spTree>
    <p:extLst>
      <p:ext uri="{BB962C8B-B14F-4D97-AF65-F5344CB8AC3E}">
        <p14:creationId xmlns:p14="http://schemas.microsoft.com/office/powerpoint/2010/main" val="2283810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Arial" panose="020B0604020202020204" pitchFamily="34" charset="0"/>
              </a:rPr>
              <a:t>Thank you Yongyi. My name is Haoyi Chen, I am the Coordinator of the Inter-Secretariat Working Group on Household Surveys. In the next few slides, I will be talking about the enabling environment for successfully implementing SAE </a:t>
            </a:r>
            <a:r>
              <a:rPr lang="en-US" sz="1800" dirty="0" err="1">
                <a:effectLst/>
                <a:latin typeface="Calibri" panose="020F0502020204030204" pitchFamily="34" charset="0"/>
                <a:ea typeface="DengXian" panose="02010600030101010101" pitchFamily="2" charset="-122"/>
                <a:cs typeface="Arial" panose="020B0604020202020204" pitchFamily="34" charset="0"/>
              </a:rPr>
              <a:t>programmes</a:t>
            </a:r>
            <a:r>
              <a:rPr lang="en-US" sz="1800" dirty="0">
                <a:effectLst/>
                <a:latin typeface="Calibri" panose="020F0502020204030204" pitchFamily="34" charset="0"/>
                <a:ea typeface="DengXian" panose="02010600030101010101" pitchFamily="2" charset="-122"/>
                <a:cs typeface="Arial" panose="020B0604020202020204" pitchFamily="34" charset="0"/>
              </a:rPr>
              <a:t>.  These information was gathered by talking to countries that have been successful in implementing SAE in their offices; and is available on the UN Toolkit on Using Small Area Estimation (SAE) for SDGs. In this presentation I will be focusing 4 areas.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BA23B5A-C871-47BB-A6AE-5BD558AFB688}" type="slidenum">
              <a:rPr lang="en-US" smtClean="0"/>
              <a:t>12</a:t>
            </a:fld>
            <a:endParaRPr lang="en-US"/>
          </a:p>
        </p:txBody>
      </p:sp>
    </p:spTree>
    <p:extLst>
      <p:ext uri="{BB962C8B-B14F-4D97-AF65-F5344CB8AC3E}">
        <p14:creationId xmlns:p14="http://schemas.microsoft.com/office/powerpoint/2010/main" val="6549343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1F336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DD1A8-B4E6-4781-879C-8DF7479B4A24}"/>
              </a:ext>
            </a:extLst>
          </p:cNvPr>
          <p:cNvSpPr>
            <a:spLocks noGrp="1"/>
          </p:cNvSpPr>
          <p:nvPr>
            <p:ph type="ctrTitle"/>
          </p:nvPr>
        </p:nvSpPr>
        <p:spPr>
          <a:xfrm>
            <a:off x="149661" y="1218954"/>
            <a:ext cx="5190037"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76908500-B467-445F-9173-017D55347709}"/>
              </a:ext>
            </a:extLst>
          </p:cNvPr>
          <p:cNvSpPr>
            <a:spLocks noGrp="1"/>
          </p:cNvSpPr>
          <p:nvPr>
            <p:ph type="subTitle" idx="1"/>
          </p:nvPr>
        </p:nvSpPr>
        <p:spPr>
          <a:xfrm>
            <a:off x="1373080" y="4152454"/>
            <a:ext cx="2743200" cy="898941"/>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4D1F196B-4A58-47E0-8C2A-8EBE7042B563}"/>
              </a:ext>
            </a:extLst>
          </p:cNvPr>
          <p:cNvSpPr/>
          <p:nvPr userDrawn="1"/>
        </p:nvSpPr>
        <p:spPr>
          <a:xfrm>
            <a:off x="7528264" y="6232124"/>
            <a:ext cx="417251" cy="365125"/>
          </a:xfrm>
          <a:prstGeom prst="rect">
            <a:avLst/>
          </a:prstGeom>
          <a:solidFill>
            <a:srgbClr val="00B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FCB44DC-CB92-40B9-8723-A5FF1C8FC39E}"/>
              </a:ext>
            </a:extLst>
          </p:cNvPr>
          <p:cNvSpPr txBox="1"/>
          <p:nvPr userDrawn="1"/>
        </p:nvSpPr>
        <p:spPr>
          <a:xfrm>
            <a:off x="8005157" y="6232124"/>
            <a:ext cx="3554780" cy="369332"/>
          </a:xfrm>
          <a:prstGeom prst="rect">
            <a:avLst/>
          </a:prstGeom>
          <a:noFill/>
        </p:spPr>
        <p:txBody>
          <a:bodyPr wrap="square" rtlCol="0">
            <a:spAutoFit/>
          </a:bodyPr>
          <a:lstStyle/>
          <a:p>
            <a:r>
              <a:rPr lang="en-US">
                <a:solidFill>
                  <a:schemeClr val="bg1"/>
                </a:solidFill>
              </a:rPr>
              <a:t>unstats.un.org/</a:t>
            </a:r>
            <a:r>
              <a:rPr lang="en-US" err="1">
                <a:solidFill>
                  <a:schemeClr val="bg1"/>
                </a:solidFill>
              </a:rPr>
              <a:t>iswghs</a:t>
            </a:r>
            <a:endParaRPr lang="en-US">
              <a:solidFill>
                <a:schemeClr val="bg1"/>
              </a:solidFill>
            </a:endParaRPr>
          </a:p>
        </p:txBody>
      </p:sp>
      <p:pic>
        <p:nvPicPr>
          <p:cNvPr id="12" name="Picture 11" descr="Text&#10;&#10;Description automatically generated">
            <a:extLst>
              <a:ext uri="{FF2B5EF4-FFF2-40B4-BE49-F238E27FC236}">
                <a16:creationId xmlns:a16="http://schemas.microsoft.com/office/drawing/2014/main" id="{5B90180B-DED0-44A0-854E-59695A170F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62569" y="0"/>
            <a:ext cx="3447973" cy="1368944"/>
          </a:xfrm>
          <a:prstGeom prst="rect">
            <a:avLst/>
          </a:prstGeom>
        </p:spPr>
      </p:pic>
      <p:grpSp>
        <p:nvGrpSpPr>
          <p:cNvPr id="17" name="Group 16">
            <a:extLst>
              <a:ext uri="{FF2B5EF4-FFF2-40B4-BE49-F238E27FC236}">
                <a16:creationId xmlns:a16="http://schemas.microsoft.com/office/drawing/2014/main" id="{51472D80-DA9A-4F87-9955-7286129103A3}"/>
              </a:ext>
            </a:extLst>
          </p:cNvPr>
          <p:cNvGrpSpPr/>
          <p:nvPr userDrawn="1"/>
        </p:nvGrpSpPr>
        <p:grpSpPr>
          <a:xfrm>
            <a:off x="0" y="0"/>
            <a:ext cx="6810155" cy="6858000"/>
            <a:chOff x="0" y="0"/>
            <a:chExt cx="6810155" cy="6858000"/>
          </a:xfrm>
        </p:grpSpPr>
        <p:sp>
          <p:nvSpPr>
            <p:cNvPr id="15" name="Rectangle: Rounded Corners 14">
              <a:extLst>
                <a:ext uri="{FF2B5EF4-FFF2-40B4-BE49-F238E27FC236}">
                  <a16:creationId xmlns:a16="http://schemas.microsoft.com/office/drawing/2014/main" id="{141F54C8-0FD4-4E68-99A1-FBB1D4A4E9BE}"/>
                </a:ext>
              </a:extLst>
            </p:cNvPr>
            <p:cNvSpPr/>
            <p:nvPr userDrawn="1"/>
          </p:nvSpPr>
          <p:spPr>
            <a:xfrm rot="2769228">
              <a:off x="1456283" y="827535"/>
              <a:ext cx="5504814" cy="5202930"/>
            </a:xfrm>
            <a:prstGeom prst="roundRect">
              <a:avLst/>
            </a:prstGeom>
            <a:solidFill>
              <a:srgbClr val="009D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298FC4-EC4A-42E8-9945-3985529EF887}"/>
                </a:ext>
              </a:extLst>
            </p:cNvPr>
            <p:cNvSpPr/>
            <p:nvPr userDrawn="1"/>
          </p:nvSpPr>
          <p:spPr>
            <a:xfrm>
              <a:off x="0" y="0"/>
              <a:ext cx="4404360" cy="6858000"/>
            </a:xfrm>
            <a:prstGeom prst="rect">
              <a:avLst/>
            </a:prstGeom>
            <a:solidFill>
              <a:srgbClr val="009D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95214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750F5-619E-48E4-AF2D-11C512EA1E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8DC80F-59CC-4F2C-8A47-C612997FBC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B538D-7F9C-4C60-873F-0EBA19AC49C1}"/>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5" name="Footer Placeholder 4">
            <a:extLst>
              <a:ext uri="{FF2B5EF4-FFF2-40B4-BE49-F238E27FC236}">
                <a16:creationId xmlns:a16="http://schemas.microsoft.com/office/drawing/2014/main" id="{C6AABFE1-4CA5-48E6-83BC-82938827E1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7E1F8-F052-4DD9-A6A4-4A17544B59FB}"/>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257202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3B1964-9B03-4E69-93E0-B0F8D220E5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900BD4-F70D-47E1-A44C-93B048E166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43CF68-215A-4617-AC89-0DD8A4E8C019}"/>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5" name="Footer Placeholder 4">
            <a:extLst>
              <a:ext uri="{FF2B5EF4-FFF2-40B4-BE49-F238E27FC236}">
                <a16:creationId xmlns:a16="http://schemas.microsoft.com/office/drawing/2014/main" id="{D3CB3D92-B721-4E77-AA1F-D48554849F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78C3A-6443-417A-849F-A132337FB32F}"/>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354515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E6E7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BC37-4EBD-44CE-BEDE-BD834B5C5B9A}"/>
              </a:ext>
            </a:extLst>
          </p:cNvPr>
          <p:cNvSpPr>
            <a:spLocks noGrp="1"/>
          </p:cNvSpPr>
          <p:nvPr>
            <p:ph type="title"/>
          </p:nvPr>
        </p:nvSpPr>
        <p:spPr>
          <a:solidFill>
            <a:srgbClr val="E6E7E8"/>
          </a:solidFill>
        </p:spPr>
        <p:txBody>
          <a:bodyPr/>
          <a:lstStyle>
            <a:lvl1pPr>
              <a:defRPr b="1" baseline="0">
                <a:solidFill>
                  <a:srgbClr val="1F3362"/>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B5A84CDE-E6D5-425B-9A9B-09C69DA70844}"/>
              </a:ext>
            </a:extLst>
          </p:cNvPr>
          <p:cNvSpPr>
            <a:spLocks noGrp="1"/>
          </p:cNvSpPr>
          <p:nvPr>
            <p:ph idx="1"/>
          </p:nvPr>
        </p:nvSpPr>
        <p:spPr/>
        <p:txBody>
          <a:bodyPr/>
          <a:lstStyle>
            <a:lvl1pPr marL="228600" indent="-228600">
              <a:buFont typeface="Wingdings" panose="05000000000000000000" pitchFamily="2" charset="2"/>
              <a:buChar char="q"/>
              <a:defRPr baseline="0">
                <a:solidFill>
                  <a:srgbClr val="1F3362"/>
                </a:solidFill>
              </a:defRPr>
            </a:lvl1pPr>
            <a:lvl2pPr>
              <a:defRPr baseline="0">
                <a:solidFill>
                  <a:srgbClr val="1F3362"/>
                </a:solidFill>
              </a:defRPr>
            </a:lvl2pPr>
            <a:lvl3pPr marL="1143000" indent="-228600">
              <a:buFont typeface="Courier New" panose="02070309020205020404" pitchFamily="49" charset="0"/>
              <a:buChar char="o"/>
              <a:defRPr baseline="0">
                <a:solidFill>
                  <a:srgbClr val="1F3362"/>
                </a:solidFill>
              </a:defRPr>
            </a:lvl3pPr>
            <a:lvl4pPr>
              <a:defRPr baseline="0">
                <a:solidFill>
                  <a:srgbClr val="1F3362"/>
                </a:solidFill>
              </a:defRPr>
            </a:lvl4pPr>
            <a:lvl5pPr>
              <a:defRPr baseline="0">
                <a:solidFill>
                  <a:srgbClr val="1F336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019CB-98AC-4CFB-8B60-AD0E16CAC86F}"/>
              </a:ext>
            </a:extLst>
          </p:cNvPr>
          <p:cNvSpPr>
            <a:spLocks noGrp="1"/>
          </p:cNvSpPr>
          <p:nvPr>
            <p:ph type="dt" sz="half" idx="10"/>
          </p:nvPr>
        </p:nvSpPr>
        <p:spPr/>
        <p:txBody>
          <a:bodyPr/>
          <a:lstStyle>
            <a:lvl1pPr>
              <a:defRPr>
                <a:solidFill>
                  <a:srgbClr val="1F3362"/>
                </a:solidFill>
              </a:defRPr>
            </a:lvl1pPr>
          </a:lstStyle>
          <a:p>
            <a:fld id="{B3661397-7312-4EF6-B825-DC3A917C120D}" type="datetimeFigureOut">
              <a:rPr lang="en-US" smtClean="0"/>
              <a:pPr/>
              <a:t>1/19/25</a:t>
            </a:fld>
            <a:endParaRPr lang="en-US"/>
          </a:p>
        </p:txBody>
      </p:sp>
      <p:sp>
        <p:nvSpPr>
          <p:cNvPr id="5" name="Footer Placeholder 4">
            <a:extLst>
              <a:ext uri="{FF2B5EF4-FFF2-40B4-BE49-F238E27FC236}">
                <a16:creationId xmlns:a16="http://schemas.microsoft.com/office/drawing/2014/main" id="{DFFFD5D4-36DD-451B-BA46-43EA03ECF49A}"/>
              </a:ext>
            </a:extLst>
          </p:cNvPr>
          <p:cNvSpPr>
            <a:spLocks noGrp="1"/>
          </p:cNvSpPr>
          <p:nvPr>
            <p:ph type="ftr" sz="quarter" idx="11"/>
          </p:nvPr>
        </p:nvSpPr>
        <p:spPr/>
        <p:txBody>
          <a:bodyPr/>
          <a:lstStyle>
            <a:lvl1pPr>
              <a:defRPr>
                <a:solidFill>
                  <a:srgbClr val="1F3362"/>
                </a:solidFill>
              </a:defRPr>
            </a:lvl1pPr>
          </a:lstStyle>
          <a:p>
            <a:endParaRPr lang="en-US"/>
          </a:p>
        </p:txBody>
      </p:sp>
      <p:sp>
        <p:nvSpPr>
          <p:cNvPr id="6" name="Slide Number Placeholder 5">
            <a:extLst>
              <a:ext uri="{FF2B5EF4-FFF2-40B4-BE49-F238E27FC236}">
                <a16:creationId xmlns:a16="http://schemas.microsoft.com/office/drawing/2014/main" id="{A79E227A-6596-4992-BAB1-F639FE4EC150}"/>
              </a:ext>
            </a:extLst>
          </p:cNvPr>
          <p:cNvSpPr>
            <a:spLocks noGrp="1"/>
          </p:cNvSpPr>
          <p:nvPr>
            <p:ph type="sldNum" sz="quarter" idx="12"/>
          </p:nvPr>
        </p:nvSpPr>
        <p:spPr/>
        <p:txBody>
          <a:bodyPr/>
          <a:lstStyle>
            <a:lvl1pPr>
              <a:defRPr>
                <a:solidFill>
                  <a:srgbClr val="1F3362"/>
                </a:solidFill>
              </a:defRPr>
            </a:lvl1pPr>
          </a:lstStyle>
          <a:p>
            <a:fld id="{AAF1063C-E737-412C-A855-BEE0E44B1C87}" type="slidenum">
              <a:rPr lang="en-US" smtClean="0"/>
              <a:pPr/>
              <a:t>‹#›</a:t>
            </a:fld>
            <a:endParaRPr lang="en-US"/>
          </a:p>
        </p:txBody>
      </p:sp>
      <p:pic>
        <p:nvPicPr>
          <p:cNvPr id="8" name="Picture 7" descr="Icon&#10;&#10;Description automatically generated with medium confidence">
            <a:extLst>
              <a:ext uri="{FF2B5EF4-FFF2-40B4-BE49-F238E27FC236}">
                <a16:creationId xmlns:a16="http://schemas.microsoft.com/office/drawing/2014/main" id="{0495F614-7E9D-4991-BC09-87CAD71291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1783" y="5320347"/>
            <a:ext cx="1781235" cy="1036003"/>
          </a:xfrm>
          <a:prstGeom prst="rect">
            <a:avLst/>
          </a:prstGeom>
        </p:spPr>
      </p:pic>
    </p:spTree>
    <p:extLst>
      <p:ext uri="{BB962C8B-B14F-4D97-AF65-F5344CB8AC3E}">
        <p14:creationId xmlns:p14="http://schemas.microsoft.com/office/powerpoint/2010/main" val="2138430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41DD-CB1A-4F00-B411-2B85B4470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C28B25-645F-445F-A6CC-5B420B0A4E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821307-1087-4CA7-8ED2-C2A649B1741E}"/>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5" name="Footer Placeholder 4">
            <a:extLst>
              <a:ext uri="{FF2B5EF4-FFF2-40B4-BE49-F238E27FC236}">
                <a16:creationId xmlns:a16="http://schemas.microsoft.com/office/drawing/2014/main" id="{2DA94509-790A-4985-A4C4-B9CB6EF60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F3B40-A49E-4F96-B3BA-5417880796B0}"/>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4191878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62D2-AC34-40E1-810B-6F490B8C9E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82A9A-B5FB-4BE4-8E7E-FE44FA2755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40C048-1470-41B5-9D6E-C0A7D78847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71FF29-C5B5-4DB0-B7F5-49BA2A47494C}"/>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6" name="Footer Placeholder 5">
            <a:extLst>
              <a:ext uri="{FF2B5EF4-FFF2-40B4-BE49-F238E27FC236}">
                <a16:creationId xmlns:a16="http://schemas.microsoft.com/office/drawing/2014/main" id="{A51C907C-C179-43BB-8A0E-9EA60E423F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60BCE3-F25A-4D69-AC03-145D85057B2D}"/>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34543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FF53-97AE-4CA1-BC12-317E8DCEDF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6E7B40-3D22-4AB4-8402-0F45B39D5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961FF0-CC22-4249-B0BA-34747631A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A50D56-D98C-4F5E-A780-95A0AEBF2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D87EF1-8072-466D-B282-E318409EE2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EB6AEC-2BB3-415D-96A5-6E08EFEAFF00}"/>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8" name="Footer Placeholder 7">
            <a:extLst>
              <a:ext uri="{FF2B5EF4-FFF2-40B4-BE49-F238E27FC236}">
                <a16:creationId xmlns:a16="http://schemas.microsoft.com/office/drawing/2014/main" id="{812E81E8-6BA9-4C29-B53B-7B8D132FAE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8AAF88-C8EC-4485-B1A5-C11BF3A38F02}"/>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3783592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6817E-41EF-4933-8725-745EEFC128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4CAB69-3C9E-4F61-B3E0-4E6A0F441EEE}"/>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4" name="Footer Placeholder 3">
            <a:extLst>
              <a:ext uri="{FF2B5EF4-FFF2-40B4-BE49-F238E27FC236}">
                <a16:creationId xmlns:a16="http://schemas.microsoft.com/office/drawing/2014/main" id="{0B1FAD36-83A6-4DBD-8F77-BE875CDE7A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7F016A-4017-48A5-A17C-14320D256BA7}"/>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1950093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555DD8-6B7D-4F46-A234-832D3B993F15}"/>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3" name="Footer Placeholder 2">
            <a:extLst>
              <a:ext uri="{FF2B5EF4-FFF2-40B4-BE49-F238E27FC236}">
                <a16:creationId xmlns:a16="http://schemas.microsoft.com/office/drawing/2014/main" id="{7D3E4950-9630-4883-9950-A70BA561EF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8B8FB-DB0C-479D-B8B7-8D58D0784864}"/>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3896908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0923F-35DC-4E23-86A3-59A1EAB8FB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A1B3BF-B46E-4936-8079-158C28FEE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671C92-71DD-47B1-95D3-C8150F6C7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978A89-55E4-4F2E-8AA5-29E635FCB6C8}"/>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6" name="Footer Placeholder 5">
            <a:extLst>
              <a:ext uri="{FF2B5EF4-FFF2-40B4-BE49-F238E27FC236}">
                <a16:creationId xmlns:a16="http://schemas.microsoft.com/office/drawing/2014/main" id="{C519A007-B4DA-4BBB-AE39-BAF018650B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541C45-F810-41FD-B9AE-366D55C03676}"/>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700412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27C5A-676D-4F47-8BB6-43F75E61B4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862A8-2C37-4BBF-BDA3-DD48B5482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637138-EB5F-4DE0-981A-790E4913E8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F6099-BE7B-46AA-BE32-DAE4AB9C168B}"/>
              </a:ext>
            </a:extLst>
          </p:cNvPr>
          <p:cNvSpPr>
            <a:spLocks noGrp="1"/>
          </p:cNvSpPr>
          <p:nvPr>
            <p:ph type="dt" sz="half" idx="10"/>
          </p:nvPr>
        </p:nvSpPr>
        <p:spPr/>
        <p:txBody>
          <a:bodyPr/>
          <a:lstStyle/>
          <a:p>
            <a:fld id="{B3661397-7312-4EF6-B825-DC3A917C120D}" type="datetimeFigureOut">
              <a:rPr lang="en-US" smtClean="0"/>
              <a:t>1/19/25</a:t>
            </a:fld>
            <a:endParaRPr lang="en-US"/>
          </a:p>
        </p:txBody>
      </p:sp>
      <p:sp>
        <p:nvSpPr>
          <p:cNvPr id="6" name="Footer Placeholder 5">
            <a:extLst>
              <a:ext uri="{FF2B5EF4-FFF2-40B4-BE49-F238E27FC236}">
                <a16:creationId xmlns:a16="http://schemas.microsoft.com/office/drawing/2014/main" id="{E2CA6A4F-20AC-4F73-96F5-521ADEDFD1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34DD1-0265-42CD-B7F2-9AA9DA5D39FC}"/>
              </a:ext>
            </a:extLst>
          </p:cNvPr>
          <p:cNvSpPr>
            <a:spLocks noGrp="1"/>
          </p:cNvSpPr>
          <p:nvPr>
            <p:ph type="sldNum" sz="quarter" idx="12"/>
          </p:nvPr>
        </p:nvSpPr>
        <p:spPr/>
        <p:txBody>
          <a:bodyPr/>
          <a:lstStyle/>
          <a:p>
            <a:fld id="{AAF1063C-E737-412C-A855-BEE0E44B1C87}" type="slidenum">
              <a:rPr lang="en-US" smtClean="0"/>
              <a:t>‹#›</a:t>
            </a:fld>
            <a:endParaRPr lang="en-US"/>
          </a:p>
        </p:txBody>
      </p:sp>
    </p:spTree>
    <p:extLst>
      <p:ext uri="{BB962C8B-B14F-4D97-AF65-F5344CB8AC3E}">
        <p14:creationId xmlns:p14="http://schemas.microsoft.com/office/powerpoint/2010/main" val="66972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A1E43-72A3-4EFB-9B3F-1764D5DAAC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4D43AA-D74C-4739-A7D0-52E3E2D8B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A15381-6461-4AAB-8BCD-A77B343E6C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61397-7312-4EF6-B825-DC3A917C120D}" type="datetimeFigureOut">
              <a:rPr lang="en-US" smtClean="0"/>
              <a:t>1/19/25</a:t>
            </a:fld>
            <a:endParaRPr lang="en-US"/>
          </a:p>
        </p:txBody>
      </p:sp>
      <p:sp>
        <p:nvSpPr>
          <p:cNvPr id="5" name="Footer Placeholder 4">
            <a:extLst>
              <a:ext uri="{FF2B5EF4-FFF2-40B4-BE49-F238E27FC236}">
                <a16:creationId xmlns:a16="http://schemas.microsoft.com/office/drawing/2014/main" id="{3389438F-0061-430B-9CCE-245D7B776F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535CB0-D483-44B4-A1D2-9C7A58CEE5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1063C-E737-412C-A855-BEE0E44B1C87}" type="slidenum">
              <a:rPr lang="en-US" smtClean="0"/>
              <a:t>‹#›</a:t>
            </a:fld>
            <a:endParaRPr lang="en-US"/>
          </a:p>
        </p:txBody>
      </p:sp>
    </p:spTree>
    <p:extLst>
      <p:ext uri="{BB962C8B-B14F-4D97-AF65-F5344CB8AC3E}">
        <p14:creationId xmlns:p14="http://schemas.microsoft.com/office/powerpoint/2010/main" val="4059190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unstats.un.org/iswghs/documents/geospatial-data-for-SAE-outline.pdf" TargetMode="External"/><Relationship Id="rId4" Type="http://schemas.openxmlformats.org/officeDocument/2006/relationships/image" Target="../media/image7.emf"/></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content.iospress.com/articles/statistical-journal-of-the-iaos/sji220042" TargetMode="Externa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hyperlink" Target="https://unstats.un.org/wiki/display/SAE4SDG/SAE+practic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139E689-AF93-4AAB-9432-927A055E094A}"/>
              </a:ext>
            </a:extLst>
          </p:cNvPr>
          <p:cNvSpPr>
            <a:spLocks noGrp="1"/>
          </p:cNvSpPr>
          <p:nvPr>
            <p:ph type="subTitle" idx="1"/>
          </p:nvPr>
        </p:nvSpPr>
        <p:spPr>
          <a:xfrm>
            <a:off x="139387" y="5830657"/>
            <a:ext cx="6610735" cy="964645"/>
          </a:xfrm>
        </p:spPr>
        <p:txBody>
          <a:bodyPr>
            <a:normAutofit fontScale="92500" lnSpcReduction="20000"/>
          </a:bodyPr>
          <a:lstStyle/>
          <a:p>
            <a:pPr algn="l"/>
            <a:r>
              <a:rPr lang="en-US" sz="1900" dirty="0">
                <a:latin typeface="Arial" panose="020B0604020202020204" pitchFamily="34" charset="0"/>
                <a:cs typeface="Arial" panose="020B0604020202020204" pitchFamily="34" charset="0"/>
              </a:rPr>
              <a:t>Haoyi Chen</a:t>
            </a:r>
          </a:p>
          <a:p>
            <a:pPr algn="l"/>
            <a:r>
              <a:rPr lang="en-US" sz="1900" dirty="0">
                <a:latin typeface="Arial" panose="020B0604020202020204" pitchFamily="34" charset="0"/>
                <a:cs typeface="Arial" panose="020B0604020202020204" pitchFamily="34" charset="0"/>
              </a:rPr>
              <a:t>United Nations Statistics Division</a:t>
            </a:r>
          </a:p>
          <a:p>
            <a:pPr algn="l"/>
            <a:r>
              <a:rPr lang="en-US" sz="1900" dirty="0">
                <a:latin typeface="Arial" panose="020B0604020202020204" pitchFamily="34" charset="0"/>
                <a:cs typeface="Arial" panose="020B0604020202020204" pitchFamily="34" charset="0"/>
              </a:rPr>
              <a:t>Inter-Secretariat Working Group on Household Surveys</a:t>
            </a:r>
            <a:endParaRPr lang="en-US" dirty="0"/>
          </a:p>
          <a:p>
            <a:pPr algn="l"/>
            <a:endParaRPr lang="en-US" dirty="0"/>
          </a:p>
          <a:p>
            <a:pPr algn="l"/>
            <a:endParaRPr lang="en-US" dirty="0"/>
          </a:p>
          <a:p>
            <a:pPr algn="l"/>
            <a:endParaRPr lang="en-US" dirty="0"/>
          </a:p>
        </p:txBody>
      </p:sp>
      <p:sp>
        <p:nvSpPr>
          <p:cNvPr id="2" name="Title 1">
            <a:extLst>
              <a:ext uri="{FF2B5EF4-FFF2-40B4-BE49-F238E27FC236}">
                <a16:creationId xmlns:a16="http://schemas.microsoft.com/office/drawing/2014/main" id="{55CE4CD1-2177-4A77-BC33-57DE54F874CD}"/>
              </a:ext>
            </a:extLst>
          </p:cNvPr>
          <p:cNvSpPr>
            <a:spLocks noGrp="1"/>
          </p:cNvSpPr>
          <p:nvPr>
            <p:ph type="ctrTitle"/>
          </p:nvPr>
        </p:nvSpPr>
        <p:spPr>
          <a:xfrm>
            <a:off x="250469" y="1905898"/>
            <a:ext cx="7814744" cy="1605727"/>
          </a:xfrm>
        </p:spPr>
        <p:txBody>
          <a:bodyPr>
            <a:normAutofit fontScale="90000"/>
          </a:bodyPr>
          <a:lstStyle/>
          <a:p>
            <a:pPr algn="l"/>
            <a:r>
              <a:rPr lang="en-US" sz="4000" b="1" dirty="0"/>
              <a:t>From Methods to Impact: </a:t>
            </a:r>
            <a:br>
              <a:rPr lang="en-US" sz="4000" b="1" dirty="0"/>
            </a:br>
            <a:r>
              <a:rPr lang="en-US" sz="4000" b="1" dirty="0"/>
              <a:t>Capacity Building for Practical Geospatial SAE</a:t>
            </a:r>
          </a:p>
        </p:txBody>
      </p:sp>
      <p:pic>
        <p:nvPicPr>
          <p:cNvPr id="4" name="Picture 3">
            <a:extLst>
              <a:ext uri="{FF2B5EF4-FFF2-40B4-BE49-F238E27FC236}">
                <a16:creationId xmlns:a16="http://schemas.microsoft.com/office/drawing/2014/main" id="{431407DD-8B85-439F-86C1-D221BCC86369}"/>
              </a:ext>
            </a:extLst>
          </p:cNvPr>
          <p:cNvPicPr>
            <a:picLocks noChangeAspect="1"/>
          </p:cNvPicPr>
          <p:nvPr/>
        </p:nvPicPr>
        <p:blipFill>
          <a:blip r:embed="rId2"/>
          <a:stretch>
            <a:fillRect/>
          </a:stretch>
        </p:blipFill>
        <p:spPr>
          <a:xfrm>
            <a:off x="5696098" y="472126"/>
            <a:ext cx="2801726" cy="536658"/>
          </a:xfrm>
          <a:prstGeom prst="rect">
            <a:avLst/>
          </a:prstGeom>
        </p:spPr>
      </p:pic>
    </p:spTree>
    <p:extLst>
      <p:ext uri="{BB962C8B-B14F-4D97-AF65-F5344CB8AC3E}">
        <p14:creationId xmlns:p14="http://schemas.microsoft.com/office/powerpoint/2010/main" val="354635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2594C-1B8D-4D24-9EEA-E4F95852B290}"/>
              </a:ext>
            </a:extLst>
          </p:cNvPr>
          <p:cNvSpPr>
            <a:spLocks noGrp="1"/>
          </p:cNvSpPr>
          <p:nvPr>
            <p:ph type="title"/>
          </p:nvPr>
        </p:nvSpPr>
        <p:spPr>
          <a:xfrm>
            <a:off x="2446867" y="138250"/>
            <a:ext cx="8356600" cy="1325563"/>
          </a:xfrm>
        </p:spPr>
        <p:txBody>
          <a:bodyPr>
            <a:normAutofit/>
          </a:bodyPr>
          <a:lstStyle/>
          <a:p>
            <a:r>
              <a:rPr lang="en-US" sz="3200" b="1" dirty="0">
                <a:solidFill>
                  <a:srgbClr val="0070C0"/>
                </a:solidFill>
              </a:rPr>
              <a:t>Challenges in using SAE for official statistics</a:t>
            </a:r>
          </a:p>
        </p:txBody>
      </p:sp>
      <p:sp>
        <p:nvSpPr>
          <p:cNvPr id="3" name="Content Placeholder 2">
            <a:extLst>
              <a:ext uri="{FF2B5EF4-FFF2-40B4-BE49-F238E27FC236}">
                <a16:creationId xmlns:a16="http://schemas.microsoft.com/office/drawing/2014/main" id="{1CB40559-27BF-4B32-9B34-FBD97BD73F4E}"/>
              </a:ext>
            </a:extLst>
          </p:cNvPr>
          <p:cNvSpPr>
            <a:spLocks noGrp="1"/>
          </p:cNvSpPr>
          <p:nvPr>
            <p:ph idx="1"/>
          </p:nvPr>
        </p:nvSpPr>
        <p:spPr>
          <a:xfrm>
            <a:off x="1127348" y="1825625"/>
            <a:ext cx="10226451" cy="4351338"/>
          </a:xfrm>
        </p:spPr>
        <p:txBody>
          <a:bodyPr>
            <a:normAutofit/>
          </a:bodyPr>
          <a:lstStyle/>
          <a:p>
            <a:pPr algn="l">
              <a:buFont typeface="Arial" panose="020B0604020202020204" pitchFamily="34" charset="0"/>
              <a:buChar char="•"/>
            </a:pPr>
            <a:r>
              <a:rPr lang="en-US" b="0" i="0" dirty="0">
                <a:solidFill>
                  <a:srgbClr val="333333"/>
                </a:solidFill>
                <a:effectLst/>
                <a:latin typeface="-apple-system"/>
              </a:rPr>
              <a:t>Lack of interest and support from the top management </a:t>
            </a:r>
          </a:p>
          <a:p>
            <a:pPr algn="l">
              <a:buFont typeface="Arial" panose="020B0604020202020204" pitchFamily="34" charset="0"/>
              <a:buChar char="•"/>
            </a:pPr>
            <a:r>
              <a:rPr lang="en-US" b="0" i="0" dirty="0">
                <a:solidFill>
                  <a:srgbClr val="333333"/>
                </a:solidFill>
                <a:effectLst/>
                <a:latin typeface="-apple-system"/>
              </a:rPr>
              <a:t>Lack of dedicated resources for SAE research and implementation</a:t>
            </a:r>
          </a:p>
          <a:p>
            <a:pPr algn="l">
              <a:buFont typeface="Arial" panose="020B0604020202020204" pitchFamily="34" charset="0"/>
              <a:buChar char="•"/>
            </a:pPr>
            <a:r>
              <a:rPr lang="en-US" b="0" i="0" dirty="0">
                <a:solidFill>
                  <a:srgbClr val="333333"/>
                </a:solidFill>
                <a:effectLst/>
                <a:latin typeface="-apple-system"/>
              </a:rPr>
              <a:t>Lack of in-house technical capacity</a:t>
            </a:r>
          </a:p>
          <a:p>
            <a:pPr algn="l">
              <a:buFont typeface="Arial" panose="020B0604020202020204" pitchFamily="34" charset="0"/>
              <a:buChar char="•"/>
            </a:pPr>
            <a:r>
              <a:rPr lang="en-US" b="1" i="0" dirty="0">
                <a:solidFill>
                  <a:srgbClr val="333333"/>
                </a:solidFill>
                <a:effectLst/>
                <a:latin typeface="-apple-system"/>
              </a:rPr>
              <a:t>Lack of proper input data (access to/poor quality of admin data source)</a:t>
            </a:r>
          </a:p>
          <a:p>
            <a:pPr algn="l">
              <a:buFont typeface="Arial" panose="020B0604020202020204" pitchFamily="34" charset="0"/>
              <a:buChar char="•"/>
            </a:pPr>
            <a:r>
              <a:rPr lang="en-US" b="0" i="0" dirty="0">
                <a:solidFill>
                  <a:srgbClr val="333333"/>
                </a:solidFill>
                <a:effectLst/>
                <a:latin typeface="-apple-system"/>
              </a:rPr>
              <a:t>Reluctance about the use of model-based estimates (vs. survey estimates that are design-based/model-assisted) </a:t>
            </a:r>
          </a:p>
          <a:p>
            <a:pPr algn="l">
              <a:buFont typeface="Arial" panose="020B0604020202020204" pitchFamily="34" charset="0"/>
              <a:buChar char="•"/>
            </a:pPr>
            <a:r>
              <a:rPr lang="en-US" b="0" i="0" dirty="0">
                <a:solidFill>
                  <a:srgbClr val="333333"/>
                </a:solidFill>
                <a:effectLst/>
                <a:latin typeface="-apple-system"/>
              </a:rPr>
              <a:t>Difficulties in communicating the technical aspects to users</a:t>
            </a:r>
          </a:p>
          <a:p>
            <a:endParaRPr lang="en-US" dirty="0"/>
          </a:p>
        </p:txBody>
      </p:sp>
      <p:pic>
        <p:nvPicPr>
          <p:cNvPr id="4" name="Picture 3" descr="SDG ring large.jpg">
            <a:extLst>
              <a:ext uri="{FF2B5EF4-FFF2-40B4-BE49-F238E27FC236}">
                <a16:creationId xmlns:a16="http://schemas.microsoft.com/office/drawing/2014/main" id="{C1DD5282-EB10-4EDF-B7BB-AE4592187E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27349" y="325255"/>
            <a:ext cx="1024430" cy="951555"/>
          </a:xfrm>
          <a:prstGeom prst="rect">
            <a:avLst/>
          </a:prstGeom>
        </p:spPr>
      </p:pic>
      <p:pic>
        <p:nvPicPr>
          <p:cNvPr id="5" name="Picture 4">
            <a:extLst>
              <a:ext uri="{FF2B5EF4-FFF2-40B4-BE49-F238E27FC236}">
                <a16:creationId xmlns:a16="http://schemas.microsoft.com/office/drawing/2014/main" id="{F0CC4F3C-17A4-4733-84D3-750B5335BC41}"/>
              </a:ext>
            </a:extLst>
          </p:cNvPr>
          <p:cNvPicPr>
            <a:picLocks noChangeAspect="1"/>
          </p:cNvPicPr>
          <p:nvPr/>
        </p:nvPicPr>
        <p:blipFill>
          <a:blip r:embed="rId4"/>
          <a:stretch>
            <a:fillRect/>
          </a:stretch>
        </p:blipFill>
        <p:spPr>
          <a:xfrm>
            <a:off x="1127349" y="1375051"/>
            <a:ext cx="9924407" cy="61581"/>
          </a:xfrm>
          <a:prstGeom prst="rect">
            <a:avLst/>
          </a:prstGeom>
        </p:spPr>
      </p:pic>
    </p:spTree>
    <p:extLst>
      <p:ext uri="{BB962C8B-B14F-4D97-AF65-F5344CB8AC3E}">
        <p14:creationId xmlns:p14="http://schemas.microsoft.com/office/powerpoint/2010/main" val="3472903916"/>
      </p:ext>
    </p:extLst>
  </p:cSld>
  <p:clrMapOvr>
    <a:masterClrMapping/>
  </p:clrMapOvr>
  <mc:AlternateContent xmlns:mc="http://schemas.openxmlformats.org/markup-compatibility/2006" xmlns:p14="http://schemas.microsoft.com/office/powerpoint/2010/main">
    <mc:Choice Requires="p14">
      <p:transition spd="slow" p14:dur="2000" advTm="143369"/>
    </mc:Choice>
    <mc:Fallback xmlns="">
      <p:transition spd="slow" advTm="143369"/>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4FD3-C633-4766-8175-736D60FEEA38}"/>
              </a:ext>
            </a:extLst>
          </p:cNvPr>
          <p:cNvSpPr>
            <a:spLocks noGrp="1"/>
          </p:cNvSpPr>
          <p:nvPr>
            <p:ph type="title"/>
          </p:nvPr>
        </p:nvSpPr>
        <p:spPr>
          <a:xfrm>
            <a:off x="2260600" y="138250"/>
            <a:ext cx="9093200" cy="1325563"/>
          </a:xfrm>
        </p:spPr>
        <p:txBody>
          <a:bodyPr>
            <a:normAutofit/>
          </a:bodyPr>
          <a:lstStyle/>
          <a:p>
            <a:r>
              <a:rPr lang="en-US" sz="3200" b="1" dirty="0">
                <a:solidFill>
                  <a:srgbClr val="0070C0"/>
                </a:solidFill>
              </a:rPr>
              <a:t>Challenges in using SAE for official statistics (cont.)</a:t>
            </a:r>
          </a:p>
        </p:txBody>
      </p:sp>
      <p:sp>
        <p:nvSpPr>
          <p:cNvPr id="3" name="Content Placeholder 2">
            <a:extLst>
              <a:ext uri="{FF2B5EF4-FFF2-40B4-BE49-F238E27FC236}">
                <a16:creationId xmlns:a16="http://schemas.microsoft.com/office/drawing/2014/main" id="{C21F5AC4-773B-49E2-8A1A-FC7A139E42C7}"/>
              </a:ext>
            </a:extLst>
          </p:cNvPr>
          <p:cNvSpPr>
            <a:spLocks noGrp="1"/>
          </p:cNvSpPr>
          <p:nvPr>
            <p:ph idx="1"/>
          </p:nvPr>
        </p:nvSpPr>
        <p:spPr>
          <a:xfrm>
            <a:off x="1127348" y="1825625"/>
            <a:ext cx="9924407" cy="4351338"/>
          </a:xfrm>
        </p:spPr>
        <p:txBody>
          <a:bodyPr>
            <a:normAutofit fontScale="92500" lnSpcReduction="10000"/>
          </a:bodyPr>
          <a:lstStyle/>
          <a:p>
            <a:pPr algn="l">
              <a:buFont typeface="Arial" panose="020B0604020202020204" pitchFamily="34" charset="0"/>
              <a:buChar char="•"/>
            </a:pPr>
            <a:r>
              <a:rPr lang="en-US" sz="2500" b="0" i="0" dirty="0">
                <a:solidFill>
                  <a:srgbClr val="333333"/>
                </a:solidFill>
                <a:effectLst/>
                <a:latin typeface="-apple-system"/>
              </a:rPr>
              <a:t>"</a:t>
            </a:r>
            <a:r>
              <a:rPr lang="en-US" sz="2500" b="0" i="1" dirty="0">
                <a:solidFill>
                  <a:srgbClr val="333333"/>
                </a:solidFill>
                <a:effectLst/>
                <a:latin typeface="-apple-system"/>
              </a:rPr>
              <a:t>We did an experiment using small area estimation method for poverty but the results were not consistent with our own estimates so we did not pursue it again</a:t>
            </a:r>
            <a:r>
              <a:rPr lang="en-US" sz="2500" b="0" i="0" dirty="0">
                <a:solidFill>
                  <a:srgbClr val="333333"/>
                </a:solidFill>
                <a:effectLst/>
                <a:latin typeface="-apple-system"/>
              </a:rPr>
              <a:t>."</a:t>
            </a:r>
          </a:p>
          <a:p>
            <a:pPr algn="l">
              <a:buFont typeface="Arial" panose="020B0604020202020204" pitchFamily="34" charset="0"/>
              <a:buChar char="•"/>
            </a:pPr>
            <a:r>
              <a:rPr lang="en-US" sz="2500" b="0" i="0" dirty="0">
                <a:solidFill>
                  <a:srgbClr val="333333"/>
                </a:solidFill>
                <a:effectLst/>
                <a:latin typeface="-apple-system"/>
              </a:rPr>
              <a:t>"</a:t>
            </a:r>
            <a:r>
              <a:rPr lang="en-US" sz="2500" b="0" i="1" dirty="0">
                <a:solidFill>
                  <a:srgbClr val="333333"/>
                </a:solidFill>
                <a:effectLst/>
                <a:latin typeface="-apple-system"/>
              </a:rPr>
              <a:t>We do not have good input data source for SAE - census data are outdated, and administrative data sources do not have good coverage and lack proper auxiliary variables."</a:t>
            </a:r>
            <a:endParaRPr lang="en-US" sz="2500" b="0" i="0" dirty="0">
              <a:solidFill>
                <a:srgbClr val="333333"/>
              </a:solidFill>
              <a:effectLst/>
              <a:latin typeface="-apple-system"/>
            </a:endParaRPr>
          </a:p>
          <a:p>
            <a:pPr algn="l">
              <a:buFont typeface="Arial" panose="020B0604020202020204" pitchFamily="34" charset="0"/>
              <a:buChar char="•"/>
            </a:pPr>
            <a:r>
              <a:rPr lang="en-US" sz="2500" b="0" i="1" dirty="0">
                <a:solidFill>
                  <a:srgbClr val="333333"/>
                </a:solidFill>
                <a:effectLst/>
                <a:latin typeface="-apple-system"/>
              </a:rPr>
              <a:t>"SAE method is complicated and we are not comfortable with independently developing the method."</a:t>
            </a:r>
            <a:endParaRPr lang="en-US" sz="2500" b="0" i="0" dirty="0">
              <a:solidFill>
                <a:srgbClr val="333333"/>
              </a:solidFill>
              <a:effectLst/>
              <a:latin typeface="-apple-system"/>
            </a:endParaRPr>
          </a:p>
          <a:p>
            <a:pPr algn="l">
              <a:buFont typeface="Arial" panose="020B0604020202020204" pitchFamily="34" charset="0"/>
              <a:buChar char="•"/>
            </a:pPr>
            <a:r>
              <a:rPr lang="en-US" sz="2500" b="0" i="1" dirty="0">
                <a:solidFill>
                  <a:srgbClr val="333333"/>
                </a:solidFill>
                <a:effectLst/>
                <a:latin typeface="-apple-system"/>
              </a:rPr>
              <a:t>"It is very difficult to convince the managers to use model-based estimates."</a:t>
            </a:r>
            <a:endParaRPr lang="en-US" sz="2500" b="0" i="0" dirty="0">
              <a:solidFill>
                <a:srgbClr val="333333"/>
              </a:solidFill>
              <a:effectLst/>
              <a:latin typeface="-apple-system"/>
            </a:endParaRPr>
          </a:p>
          <a:p>
            <a:pPr algn="l">
              <a:buFont typeface="Arial" panose="020B0604020202020204" pitchFamily="34" charset="0"/>
              <a:buChar char="•"/>
            </a:pPr>
            <a:r>
              <a:rPr lang="en-US" sz="2500" b="0" i="1" dirty="0">
                <a:solidFill>
                  <a:srgbClr val="333333"/>
                </a:solidFill>
                <a:effectLst/>
                <a:latin typeface="-apple-system"/>
              </a:rPr>
              <a:t>"Producing SAE requires a lengthy period of looking for input data, finding the right auxiliary variables, testing different models and their assumptions and validating the estimates."</a:t>
            </a:r>
            <a:endParaRPr lang="en-US" sz="2500" b="0" i="0" dirty="0">
              <a:solidFill>
                <a:srgbClr val="333333"/>
              </a:solidFill>
              <a:effectLst/>
              <a:latin typeface="-apple-system"/>
            </a:endParaRPr>
          </a:p>
          <a:p>
            <a:pPr marL="0" indent="0">
              <a:buNone/>
            </a:pPr>
            <a:r>
              <a:rPr lang="en-US" sz="1800" dirty="0"/>
              <a:t>Source: UNSD conversations with NSOs</a:t>
            </a:r>
          </a:p>
        </p:txBody>
      </p:sp>
      <p:pic>
        <p:nvPicPr>
          <p:cNvPr id="4" name="Picture 3" descr="SDG ring large.jpg">
            <a:extLst>
              <a:ext uri="{FF2B5EF4-FFF2-40B4-BE49-F238E27FC236}">
                <a16:creationId xmlns:a16="http://schemas.microsoft.com/office/drawing/2014/main" id="{94B5F802-82BC-4F7D-B34F-3048E24A4CD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27349" y="325255"/>
            <a:ext cx="1024430" cy="951555"/>
          </a:xfrm>
          <a:prstGeom prst="rect">
            <a:avLst/>
          </a:prstGeom>
        </p:spPr>
      </p:pic>
      <p:pic>
        <p:nvPicPr>
          <p:cNvPr id="5" name="Picture 4">
            <a:extLst>
              <a:ext uri="{FF2B5EF4-FFF2-40B4-BE49-F238E27FC236}">
                <a16:creationId xmlns:a16="http://schemas.microsoft.com/office/drawing/2014/main" id="{D9E789EF-794F-40EC-9FEF-CFF837900780}"/>
              </a:ext>
            </a:extLst>
          </p:cNvPr>
          <p:cNvPicPr>
            <a:picLocks noChangeAspect="1"/>
          </p:cNvPicPr>
          <p:nvPr/>
        </p:nvPicPr>
        <p:blipFill>
          <a:blip r:embed="rId4"/>
          <a:stretch>
            <a:fillRect/>
          </a:stretch>
        </p:blipFill>
        <p:spPr>
          <a:xfrm>
            <a:off x="1127349" y="1375051"/>
            <a:ext cx="9924407" cy="61581"/>
          </a:xfrm>
          <a:prstGeom prst="rect">
            <a:avLst/>
          </a:prstGeom>
        </p:spPr>
      </p:pic>
    </p:spTree>
    <p:extLst>
      <p:ext uri="{BB962C8B-B14F-4D97-AF65-F5344CB8AC3E}">
        <p14:creationId xmlns:p14="http://schemas.microsoft.com/office/powerpoint/2010/main" val="4286675535"/>
      </p:ext>
    </p:extLst>
  </p:cSld>
  <p:clrMapOvr>
    <a:masterClrMapping/>
  </p:clrMapOvr>
  <mc:AlternateContent xmlns:mc="http://schemas.openxmlformats.org/markup-compatibility/2006">
    <mc:Choice xmlns:p14="http://schemas.microsoft.com/office/powerpoint/2010/main" Requires="p14">
      <p:transition spd="slow" p14:dur="2000" advTm="70887"/>
    </mc:Choice>
    <mc:Fallback>
      <p:transition spd="slow" advTm="70887"/>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8EA5-D13D-439D-BABD-51A9F62A9C14}"/>
              </a:ext>
            </a:extLst>
          </p:cNvPr>
          <p:cNvSpPr>
            <a:spLocks noGrp="1"/>
          </p:cNvSpPr>
          <p:nvPr>
            <p:ph type="title"/>
          </p:nvPr>
        </p:nvSpPr>
        <p:spPr>
          <a:xfrm>
            <a:off x="2328332" y="365125"/>
            <a:ext cx="8204201" cy="963803"/>
          </a:xfrm>
        </p:spPr>
        <p:txBody>
          <a:bodyPr>
            <a:noAutofit/>
          </a:bodyPr>
          <a:lstStyle/>
          <a:p>
            <a:pPr algn="ctr"/>
            <a:r>
              <a:rPr lang="en-US" sz="3200" b="1" dirty="0">
                <a:solidFill>
                  <a:srgbClr val="0070C0"/>
                </a:solidFill>
              </a:rPr>
              <a:t>Enabling environment for SAE</a:t>
            </a:r>
          </a:p>
        </p:txBody>
      </p:sp>
      <p:sp>
        <p:nvSpPr>
          <p:cNvPr id="3" name="Content Placeholder 2">
            <a:extLst>
              <a:ext uri="{FF2B5EF4-FFF2-40B4-BE49-F238E27FC236}">
                <a16:creationId xmlns:a16="http://schemas.microsoft.com/office/drawing/2014/main" id="{B4403140-A542-405D-9C1F-A5CB0DDDB7EE}"/>
              </a:ext>
            </a:extLst>
          </p:cNvPr>
          <p:cNvSpPr>
            <a:spLocks noGrp="1"/>
          </p:cNvSpPr>
          <p:nvPr>
            <p:ph idx="1"/>
          </p:nvPr>
        </p:nvSpPr>
        <p:spPr>
          <a:xfrm>
            <a:off x="982474" y="1848359"/>
            <a:ext cx="10227052" cy="4706361"/>
          </a:xfrm>
        </p:spPr>
        <p:txBody>
          <a:bodyPr>
            <a:normAutofit lnSpcReduction="10000"/>
          </a:bodyPr>
          <a:lstStyle/>
          <a:p>
            <a:pPr>
              <a:buFont typeface="Arial" panose="020B0604020202020204" pitchFamily="34" charset="0"/>
              <a:buChar char="•"/>
            </a:pPr>
            <a:r>
              <a:rPr lang="en-US" sz="2400" i="1" dirty="0">
                <a:solidFill>
                  <a:srgbClr val="172B4D"/>
                </a:solidFill>
                <a:effectLst/>
                <a:latin typeface="-apple-system"/>
              </a:rPr>
              <a:t>Establishing a clear and focused objective that links SAE to data use for policymaking</a:t>
            </a:r>
          </a:p>
          <a:p>
            <a:pPr algn="l">
              <a:buFont typeface="Arial" panose="020B0604020202020204" pitchFamily="34" charset="0"/>
              <a:buChar char="•"/>
            </a:pPr>
            <a:r>
              <a:rPr lang="en-US" sz="2400" i="1" dirty="0">
                <a:solidFill>
                  <a:srgbClr val="172B4D"/>
                </a:solidFill>
                <a:latin typeface="-apple-system"/>
              </a:rPr>
              <a:t>Building the legal foundation for using SAE for official data production</a:t>
            </a:r>
          </a:p>
          <a:p>
            <a:pPr algn="l">
              <a:buFont typeface="Arial" panose="020B0604020202020204" pitchFamily="34" charset="0"/>
              <a:buChar char="•"/>
            </a:pPr>
            <a:r>
              <a:rPr lang="en-US" sz="2400" i="1" dirty="0">
                <a:solidFill>
                  <a:srgbClr val="172B4D"/>
                </a:solidFill>
                <a:latin typeface="-apple-system"/>
              </a:rPr>
              <a:t>Fostering an environment for research and development </a:t>
            </a:r>
          </a:p>
          <a:p>
            <a:pPr algn="l">
              <a:buFont typeface="Arial" panose="020B0604020202020204" pitchFamily="34" charset="0"/>
              <a:buChar char="•"/>
            </a:pPr>
            <a:r>
              <a:rPr lang="en-US" sz="2400" i="1" dirty="0">
                <a:solidFill>
                  <a:srgbClr val="172B4D"/>
                </a:solidFill>
                <a:latin typeface="-apple-system"/>
              </a:rPr>
              <a:t>Design-based versus model-based estimates: a changing culture in the national statistical offices</a:t>
            </a:r>
          </a:p>
          <a:p>
            <a:pPr algn="l">
              <a:buFont typeface="Arial" panose="020B0604020202020204" pitchFamily="34" charset="0"/>
              <a:buChar char="•"/>
            </a:pPr>
            <a:r>
              <a:rPr lang="en-US" sz="2400" i="1" dirty="0">
                <a:solidFill>
                  <a:srgbClr val="172B4D"/>
                </a:solidFill>
                <a:latin typeface="-apple-system"/>
              </a:rPr>
              <a:t>Input data for SAE</a:t>
            </a:r>
          </a:p>
          <a:p>
            <a:pPr algn="l">
              <a:buFont typeface="Arial" panose="020B0604020202020204" pitchFamily="34" charset="0"/>
              <a:buChar char="•"/>
            </a:pPr>
            <a:r>
              <a:rPr lang="en-US" sz="2400" i="1" dirty="0">
                <a:solidFill>
                  <a:srgbClr val="172B4D"/>
                </a:solidFill>
                <a:latin typeface="-apple-system"/>
              </a:rPr>
              <a:t>Maintaining a high and fit-for-purpose quality standard</a:t>
            </a:r>
          </a:p>
          <a:p>
            <a:pPr algn="l">
              <a:buFont typeface="Arial" panose="020B0604020202020204" pitchFamily="34" charset="0"/>
              <a:buChar char="•"/>
            </a:pPr>
            <a:r>
              <a:rPr lang="en-US" sz="2400" i="1" dirty="0">
                <a:solidFill>
                  <a:srgbClr val="172B4D"/>
                </a:solidFill>
                <a:latin typeface="-apple-system"/>
              </a:rPr>
              <a:t>Collaboration</a:t>
            </a:r>
          </a:p>
          <a:p>
            <a:pPr algn="l">
              <a:buFont typeface="Arial" panose="020B0604020202020204" pitchFamily="34" charset="0"/>
              <a:buChar char="•"/>
            </a:pPr>
            <a:r>
              <a:rPr lang="en-US" sz="2400" i="1" dirty="0">
                <a:solidFill>
                  <a:srgbClr val="172B4D"/>
                </a:solidFill>
                <a:latin typeface="-apple-system"/>
              </a:rPr>
              <a:t>Capacity building</a:t>
            </a:r>
          </a:p>
          <a:p>
            <a:pPr algn="l">
              <a:buFont typeface="Arial" panose="020B0604020202020204" pitchFamily="34" charset="0"/>
              <a:buChar char="•"/>
            </a:pPr>
            <a:r>
              <a:rPr lang="en-US" sz="2400" i="1" dirty="0">
                <a:solidFill>
                  <a:srgbClr val="172B4D"/>
                </a:solidFill>
                <a:latin typeface="-apple-system"/>
              </a:rPr>
              <a:t>Transparency in releasing methodology and communicating quality</a:t>
            </a:r>
          </a:p>
          <a:p>
            <a:endParaRPr lang="es-ES" b="0" i="0" dirty="0">
              <a:solidFill>
                <a:srgbClr val="172B4D"/>
              </a:solidFill>
              <a:effectLst/>
              <a:latin typeface="-apple-system"/>
            </a:endParaRPr>
          </a:p>
          <a:p>
            <a:endParaRPr lang="en-US" sz="1600" b="0" i="1" dirty="0">
              <a:solidFill>
                <a:srgbClr val="172B4D"/>
              </a:solidFill>
              <a:effectLst/>
              <a:latin typeface="-apple-system"/>
            </a:endParaRPr>
          </a:p>
          <a:p>
            <a:endParaRPr lang="en-US" sz="1400" b="0" dirty="0">
              <a:solidFill>
                <a:srgbClr val="333333"/>
              </a:solidFill>
              <a:effectLst/>
              <a:latin typeface="-apple-system"/>
            </a:endParaRPr>
          </a:p>
        </p:txBody>
      </p:sp>
      <p:pic>
        <p:nvPicPr>
          <p:cNvPr id="4" name="Picture 3" descr="SDG ring large.jpg">
            <a:extLst>
              <a:ext uri="{FF2B5EF4-FFF2-40B4-BE49-F238E27FC236}">
                <a16:creationId xmlns:a16="http://schemas.microsoft.com/office/drawing/2014/main" id="{A2215A4A-6182-48EC-9820-4DC9DAD8C4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27349" y="325255"/>
            <a:ext cx="1024430" cy="951555"/>
          </a:xfrm>
          <a:prstGeom prst="rect">
            <a:avLst/>
          </a:prstGeom>
        </p:spPr>
      </p:pic>
      <p:pic>
        <p:nvPicPr>
          <p:cNvPr id="5" name="Picture 4">
            <a:extLst>
              <a:ext uri="{FF2B5EF4-FFF2-40B4-BE49-F238E27FC236}">
                <a16:creationId xmlns:a16="http://schemas.microsoft.com/office/drawing/2014/main" id="{E059D4F4-0842-4843-AF5A-E761EE812B10}"/>
              </a:ext>
            </a:extLst>
          </p:cNvPr>
          <p:cNvPicPr>
            <a:picLocks noChangeAspect="1"/>
          </p:cNvPicPr>
          <p:nvPr/>
        </p:nvPicPr>
        <p:blipFill>
          <a:blip r:embed="rId4"/>
          <a:stretch>
            <a:fillRect/>
          </a:stretch>
        </p:blipFill>
        <p:spPr>
          <a:xfrm>
            <a:off x="1127349" y="1375051"/>
            <a:ext cx="9924407" cy="61581"/>
          </a:xfrm>
          <a:prstGeom prst="rect">
            <a:avLst/>
          </a:prstGeom>
        </p:spPr>
      </p:pic>
    </p:spTree>
    <p:extLst>
      <p:ext uri="{BB962C8B-B14F-4D97-AF65-F5344CB8AC3E}">
        <p14:creationId xmlns:p14="http://schemas.microsoft.com/office/powerpoint/2010/main" val="927991812"/>
      </p:ext>
    </p:extLst>
  </p:cSld>
  <p:clrMapOvr>
    <a:masterClrMapping/>
  </p:clrMapOvr>
  <mc:AlternateContent xmlns:mc="http://schemas.openxmlformats.org/markup-compatibility/2006" xmlns:p14="http://schemas.microsoft.com/office/powerpoint/2010/main">
    <mc:Choice Requires="p14">
      <p:transition spd="slow" p14:dur="2000" advTm="47398"/>
    </mc:Choice>
    <mc:Fallback xmlns="">
      <p:transition spd="slow" advTm="47398"/>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8EA5-D13D-439D-BABD-51A9F62A9C14}"/>
              </a:ext>
            </a:extLst>
          </p:cNvPr>
          <p:cNvSpPr>
            <a:spLocks noGrp="1"/>
          </p:cNvSpPr>
          <p:nvPr>
            <p:ph type="title"/>
          </p:nvPr>
        </p:nvSpPr>
        <p:spPr>
          <a:xfrm>
            <a:off x="2328332" y="365125"/>
            <a:ext cx="8204201" cy="963803"/>
          </a:xfrm>
        </p:spPr>
        <p:txBody>
          <a:bodyPr>
            <a:noAutofit/>
          </a:bodyPr>
          <a:lstStyle/>
          <a:p>
            <a:pPr algn="ctr"/>
            <a:r>
              <a:rPr lang="en-US" sz="3200" b="1" dirty="0">
                <a:solidFill>
                  <a:srgbClr val="0070C0"/>
                </a:solidFill>
              </a:rPr>
              <a:t>Lessons learnt: driven by needs for key policies and funding decisions</a:t>
            </a:r>
          </a:p>
        </p:txBody>
      </p:sp>
      <p:sp>
        <p:nvSpPr>
          <p:cNvPr id="3" name="Content Placeholder 2">
            <a:extLst>
              <a:ext uri="{FF2B5EF4-FFF2-40B4-BE49-F238E27FC236}">
                <a16:creationId xmlns:a16="http://schemas.microsoft.com/office/drawing/2014/main" id="{B4403140-A542-405D-9C1F-A5CB0DDDB7EE}"/>
              </a:ext>
            </a:extLst>
          </p:cNvPr>
          <p:cNvSpPr>
            <a:spLocks noGrp="1"/>
          </p:cNvSpPr>
          <p:nvPr>
            <p:ph idx="1"/>
          </p:nvPr>
        </p:nvSpPr>
        <p:spPr>
          <a:xfrm>
            <a:off x="982474" y="1848359"/>
            <a:ext cx="10227052" cy="4706361"/>
          </a:xfrm>
        </p:spPr>
        <p:txBody>
          <a:bodyPr>
            <a:normAutofit fontScale="62500" lnSpcReduction="20000"/>
          </a:bodyPr>
          <a:lstStyle/>
          <a:p>
            <a:r>
              <a:rPr lang="en-US" b="0" i="1" dirty="0">
                <a:solidFill>
                  <a:srgbClr val="172B4D"/>
                </a:solidFill>
                <a:effectLst/>
                <a:latin typeface="-apple-system"/>
              </a:rPr>
              <a:t>Colombian National Development Plan 2018-22 made it mandatory to redesign the national monetary transfer programs </a:t>
            </a:r>
            <a:r>
              <a:rPr lang="en-US" i="1" dirty="0">
                <a:solidFill>
                  <a:srgbClr val="172B4D"/>
                </a:solidFill>
                <a:latin typeface="-apple-system"/>
              </a:rPr>
              <a:t>(</a:t>
            </a:r>
            <a:r>
              <a:rPr lang="es-ES" b="0" i="0" dirty="0">
                <a:solidFill>
                  <a:srgbClr val="172B4D"/>
                </a:solidFill>
                <a:effectLst/>
                <a:latin typeface="-apple-system"/>
              </a:rPr>
              <a:t>Jóvenes en Acción and Familias en Acción), </a:t>
            </a:r>
            <a:r>
              <a:rPr lang="es-ES" b="0" i="0" dirty="0" err="1">
                <a:solidFill>
                  <a:srgbClr val="172B4D"/>
                </a:solidFill>
                <a:effectLst/>
                <a:latin typeface="-apple-system"/>
              </a:rPr>
              <a:t>for</a:t>
            </a:r>
            <a:r>
              <a:rPr lang="es-ES" b="0" i="0" dirty="0">
                <a:solidFill>
                  <a:srgbClr val="172B4D"/>
                </a:solidFill>
                <a:effectLst/>
                <a:latin typeface="-apple-system"/>
              </a:rPr>
              <a:t> </a:t>
            </a:r>
            <a:r>
              <a:rPr lang="es-ES" b="0" i="0" dirty="0" err="1">
                <a:solidFill>
                  <a:srgbClr val="172B4D"/>
                </a:solidFill>
                <a:effectLst/>
                <a:latin typeface="-apple-system"/>
              </a:rPr>
              <a:t>population</a:t>
            </a:r>
            <a:r>
              <a:rPr lang="es-ES" b="0" i="0" dirty="0">
                <a:solidFill>
                  <a:srgbClr val="172B4D"/>
                </a:solidFill>
                <a:effectLst/>
                <a:latin typeface="-apple-system"/>
              </a:rPr>
              <a:t> in </a:t>
            </a:r>
            <a:r>
              <a:rPr lang="es-ES" b="0" i="0" dirty="0" err="1">
                <a:solidFill>
                  <a:srgbClr val="172B4D"/>
                </a:solidFill>
                <a:effectLst/>
                <a:latin typeface="-apple-system"/>
              </a:rPr>
              <a:t>poverty</a:t>
            </a:r>
            <a:r>
              <a:rPr lang="es-ES" b="0" i="0" dirty="0">
                <a:solidFill>
                  <a:srgbClr val="172B4D"/>
                </a:solidFill>
                <a:effectLst/>
                <a:latin typeface="-apple-system"/>
              </a:rPr>
              <a:t> and in extreme </a:t>
            </a:r>
            <a:r>
              <a:rPr lang="es-ES" b="0" i="0" dirty="0" err="1">
                <a:solidFill>
                  <a:srgbClr val="172B4D"/>
                </a:solidFill>
                <a:effectLst/>
                <a:latin typeface="-apple-system"/>
              </a:rPr>
              <a:t>poverty</a:t>
            </a:r>
            <a:r>
              <a:rPr lang="es-ES" b="0" i="0" dirty="0">
                <a:solidFill>
                  <a:srgbClr val="172B4D"/>
                </a:solidFill>
                <a:effectLst/>
                <a:latin typeface="-apple-system"/>
              </a:rPr>
              <a:t>. </a:t>
            </a:r>
            <a:r>
              <a:rPr lang="es-ES" b="0" i="0" dirty="0" err="1">
                <a:solidFill>
                  <a:srgbClr val="172B4D"/>
                </a:solidFill>
                <a:effectLst/>
                <a:latin typeface="-apple-system"/>
              </a:rPr>
              <a:t>This</a:t>
            </a:r>
            <a:r>
              <a:rPr lang="es-ES" b="0" i="0" dirty="0">
                <a:solidFill>
                  <a:srgbClr val="172B4D"/>
                </a:solidFill>
                <a:effectLst/>
                <a:latin typeface="-apple-system"/>
              </a:rPr>
              <a:t> </a:t>
            </a:r>
            <a:r>
              <a:rPr lang="es-ES" b="0" i="0" dirty="0" err="1">
                <a:solidFill>
                  <a:srgbClr val="172B4D"/>
                </a:solidFill>
                <a:effectLst/>
                <a:latin typeface="-apple-system"/>
              </a:rPr>
              <a:t>needs</a:t>
            </a:r>
            <a:r>
              <a:rPr lang="es-ES" b="0" i="0" dirty="0">
                <a:solidFill>
                  <a:srgbClr val="172B4D"/>
                </a:solidFill>
                <a:effectLst/>
                <a:latin typeface="-apple-system"/>
              </a:rPr>
              <a:t> </a:t>
            </a:r>
            <a:r>
              <a:rPr lang="es-ES" b="0" i="0" dirty="0" err="1">
                <a:solidFill>
                  <a:srgbClr val="172B4D"/>
                </a:solidFill>
                <a:effectLst/>
                <a:latin typeface="-apple-system"/>
              </a:rPr>
              <a:t>poverty</a:t>
            </a:r>
            <a:r>
              <a:rPr lang="es-ES" b="0" i="0" dirty="0">
                <a:solidFill>
                  <a:srgbClr val="172B4D"/>
                </a:solidFill>
                <a:effectLst/>
                <a:latin typeface="-apple-system"/>
              </a:rPr>
              <a:t> data at municipal </a:t>
            </a:r>
            <a:r>
              <a:rPr lang="es-ES" b="0" i="0" dirty="0" err="1">
                <a:solidFill>
                  <a:srgbClr val="172B4D"/>
                </a:solidFill>
                <a:effectLst/>
                <a:latin typeface="-apple-system"/>
              </a:rPr>
              <a:t>level</a:t>
            </a:r>
            <a:r>
              <a:rPr lang="es-ES" b="0" i="0" dirty="0">
                <a:solidFill>
                  <a:srgbClr val="172B4D"/>
                </a:solidFill>
                <a:effectLst/>
                <a:latin typeface="-apple-system"/>
              </a:rPr>
              <a:t>. (</a:t>
            </a:r>
            <a:r>
              <a:rPr lang="es-ES" b="0" i="0" u="sng" dirty="0">
                <a:solidFill>
                  <a:srgbClr val="172B4D"/>
                </a:solidFill>
                <a:effectLst/>
                <a:latin typeface="-apple-system"/>
              </a:rPr>
              <a:t>Colombia</a:t>
            </a:r>
            <a:r>
              <a:rPr lang="es-ES" b="0" i="0" dirty="0">
                <a:solidFill>
                  <a:srgbClr val="172B4D"/>
                </a:solidFill>
                <a:effectLst/>
                <a:latin typeface="-apple-system"/>
              </a:rPr>
              <a:t>)</a:t>
            </a:r>
          </a:p>
          <a:p>
            <a:endParaRPr lang="en-US" sz="1600" b="1" i="1" dirty="0">
              <a:solidFill>
                <a:srgbClr val="172B4D"/>
              </a:solidFill>
              <a:effectLst/>
              <a:latin typeface="-apple-system"/>
            </a:endParaRPr>
          </a:p>
          <a:p>
            <a:r>
              <a:rPr lang="en-US" b="1" i="1" dirty="0">
                <a:solidFill>
                  <a:srgbClr val="172B4D"/>
                </a:solidFill>
                <a:effectLst/>
                <a:latin typeface="-apple-system"/>
              </a:rPr>
              <a:t>In 2009, the law of the </a:t>
            </a:r>
            <a:r>
              <a:rPr lang="en-US" b="1" i="1" dirty="0" err="1">
                <a:solidFill>
                  <a:srgbClr val="333333"/>
                </a:solidFill>
                <a:effectLst/>
                <a:latin typeface="-apple-system"/>
              </a:rPr>
              <a:t>Fondo</a:t>
            </a:r>
            <a:r>
              <a:rPr lang="en-US" b="1" i="1" dirty="0">
                <a:solidFill>
                  <a:srgbClr val="333333"/>
                </a:solidFill>
                <a:effectLst/>
                <a:latin typeface="-apple-system"/>
              </a:rPr>
              <a:t> </a:t>
            </a:r>
            <a:r>
              <a:rPr lang="en-US" b="1" i="1" dirty="0" err="1">
                <a:solidFill>
                  <a:srgbClr val="333333"/>
                </a:solidFill>
                <a:effectLst/>
                <a:latin typeface="-apple-system"/>
              </a:rPr>
              <a:t>Común</a:t>
            </a:r>
            <a:r>
              <a:rPr lang="en-US" b="1" i="1" dirty="0">
                <a:solidFill>
                  <a:srgbClr val="333333"/>
                </a:solidFill>
                <a:effectLst/>
                <a:latin typeface="-apple-system"/>
              </a:rPr>
              <a:t> Municipal (FCM)</a:t>
            </a:r>
            <a:r>
              <a:rPr lang="en-US" b="1" i="1" dirty="0">
                <a:solidFill>
                  <a:srgbClr val="172B4D"/>
                </a:solidFill>
                <a:effectLst/>
                <a:latin typeface="-apple-system"/>
              </a:rPr>
              <a:t> required the Ministry to provide poverty rate estimates every 2 years for all </a:t>
            </a:r>
            <a:r>
              <a:rPr lang="en-US" b="1" i="1" dirty="0" err="1">
                <a:solidFill>
                  <a:srgbClr val="172B4D"/>
                </a:solidFill>
                <a:effectLst/>
                <a:latin typeface="-apple-system"/>
              </a:rPr>
              <a:t>comunas</a:t>
            </a:r>
            <a:r>
              <a:rPr lang="en-US" b="1" i="1" dirty="0">
                <a:solidFill>
                  <a:srgbClr val="172B4D"/>
                </a:solidFill>
                <a:effectLst/>
                <a:latin typeface="-apple-system"/>
              </a:rPr>
              <a:t> in the country. Funding to all </a:t>
            </a:r>
            <a:r>
              <a:rPr lang="en-US" b="1" i="1" dirty="0" err="1">
                <a:solidFill>
                  <a:srgbClr val="172B4D"/>
                </a:solidFill>
                <a:effectLst/>
                <a:latin typeface="-apple-system"/>
              </a:rPr>
              <a:t>comunas</a:t>
            </a:r>
            <a:r>
              <a:rPr lang="en-US" b="1" i="1" dirty="0">
                <a:solidFill>
                  <a:srgbClr val="172B4D"/>
                </a:solidFill>
                <a:effectLst/>
                <a:latin typeface="-apple-system"/>
              </a:rPr>
              <a:t> will be allocated based on such data. </a:t>
            </a:r>
            <a:r>
              <a:rPr lang="en-US" b="1" u="sng" dirty="0">
                <a:solidFill>
                  <a:srgbClr val="172B4D"/>
                </a:solidFill>
                <a:effectLst/>
                <a:latin typeface="-apple-system"/>
              </a:rPr>
              <a:t>(Chile)</a:t>
            </a:r>
          </a:p>
          <a:p>
            <a:endParaRPr lang="en-US" sz="1300" u="sng" dirty="0">
              <a:solidFill>
                <a:srgbClr val="172B4D"/>
              </a:solidFill>
              <a:effectLst/>
              <a:latin typeface="-apple-system"/>
            </a:endParaRPr>
          </a:p>
          <a:p>
            <a:r>
              <a:rPr lang="en-US" b="0" i="1" dirty="0">
                <a:solidFill>
                  <a:srgbClr val="172B4D"/>
                </a:solidFill>
                <a:effectLst/>
                <a:latin typeface="-apple-system"/>
              </a:rPr>
              <a:t>The 2005-2009 BPS Strategic Plan for Statistical Development defined “the development of an efficient and low-cost methodology, which allows for the creation of small area and local specific statistics data” as one of the main activities to support government decentralization (</a:t>
            </a:r>
            <a:r>
              <a:rPr lang="en-US" b="0" u="sng" dirty="0">
                <a:solidFill>
                  <a:srgbClr val="172B4D"/>
                </a:solidFill>
                <a:effectLst/>
                <a:latin typeface="-apple-system"/>
              </a:rPr>
              <a:t>Indonesia</a:t>
            </a:r>
            <a:r>
              <a:rPr lang="en-US" b="0" i="1" dirty="0">
                <a:solidFill>
                  <a:srgbClr val="172B4D"/>
                </a:solidFill>
                <a:effectLst/>
                <a:latin typeface="-apple-system"/>
              </a:rPr>
              <a:t>)</a:t>
            </a:r>
          </a:p>
          <a:p>
            <a:endParaRPr lang="en-US" sz="1300" i="1" u="sng" dirty="0">
              <a:solidFill>
                <a:srgbClr val="172B4D"/>
              </a:solidFill>
              <a:effectLst/>
              <a:latin typeface="-apple-system"/>
            </a:endParaRPr>
          </a:p>
          <a:p>
            <a:r>
              <a:rPr lang="en-US" b="1" i="1" dirty="0">
                <a:solidFill>
                  <a:srgbClr val="172B4D"/>
                </a:solidFill>
                <a:effectLst/>
                <a:latin typeface="-apple-system"/>
              </a:rPr>
              <a:t>The Cabinet of the Government of Jamaica made a request for the Statistical Institute of Jamaica to use small-area estimation for poverty mapping, to produce poverty data for smaller geographical areas within the country.  (</a:t>
            </a:r>
            <a:r>
              <a:rPr lang="en-US" b="1" u="sng" dirty="0">
                <a:solidFill>
                  <a:srgbClr val="172B4D"/>
                </a:solidFill>
                <a:effectLst/>
                <a:latin typeface="-apple-system"/>
              </a:rPr>
              <a:t>Jamaica</a:t>
            </a:r>
            <a:r>
              <a:rPr lang="en-US" b="1" i="1" dirty="0">
                <a:solidFill>
                  <a:srgbClr val="172B4D"/>
                </a:solidFill>
                <a:effectLst/>
                <a:latin typeface="-apple-system"/>
              </a:rPr>
              <a:t>)</a:t>
            </a:r>
            <a:endParaRPr lang="en-US" b="1" u="sng" dirty="0">
              <a:solidFill>
                <a:srgbClr val="172B4D"/>
              </a:solidFill>
              <a:effectLst/>
              <a:latin typeface="-apple-system"/>
            </a:endParaRPr>
          </a:p>
          <a:p>
            <a:endParaRPr lang="en-US" sz="1400" u="sng" dirty="0">
              <a:solidFill>
                <a:srgbClr val="172B4D"/>
              </a:solidFill>
              <a:effectLst/>
              <a:latin typeface="-apple-system"/>
            </a:endParaRPr>
          </a:p>
          <a:p>
            <a:r>
              <a:rPr lang="en-US" dirty="0">
                <a:solidFill>
                  <a:srgbClr val="172B4D"/>
                </a:solidFill>
                <a:latin typeface="-apple-system"/>
              </a:rPr>
              <a:t>Improving America’s Schools Act: “</a:t>
            </a:r>
            <a:r>
              <a:rPr lang="en-US" b="0" i="1" dirty="0">
                <a:solidFill>
                  <a:srgbClr val="333333"/>
                </a:solidFill>
                <a:effectLst/>
                <a:latin typeface="-apple-system"/>
              </a:rPr>
              <a:t>the number of children aged 5 to 17, inclusive, from families below the poverty level on the basis of the most recent satisfactory data, ..., available from the Department of Commerce” </a:t>
            </a:r>
            <a:r>
              <a:rPr lang="en-US" b="0" dirty="0">
                <a:solidFill>
                  <a:srgbClr val="333333"/>
                </a:solidFill>
                <a:effectLst/>
                <a:latin typeface="-apple-system"/>
              </a:rPr>
              <a:t>(</a:t>
            </a:r>
            <a:r>
              <a:rPr lang="en-US" b="0" u="sng" dirty="0">
                <a:solidFill>
                  <a:srgbClr val="333333"/>
                </a:solidFill>
                <a:effectLst/>
                <a:latin typeface="-apple-system"/>
              </a:rPr>
              <a:t>US</a:t>
            </a:r>
            <a:r>
              <a:rPr lang="en-US" b="0" dirty="0">
                <a:solidFill>
                  <a:srgbClr val="333333"/>
                </a:solidFill>
                <a:effectLst/>
                <a:latin typeface="-apple-system"/>
              </a:rPr>
              <a:t>)</a:t>
            </a:r>
          </a:p>
          <a:p>
            <a:endParaRPr lang="en-US" sz="1400" b="0" dirty="0">
              <a:solidFill>
                <a:srgbClr val="333333"/>
              </a:solidFill>
              <a:effectLst/>
              <a:latin typeface="-apple-system"/>
            </a:endParaRPr>
          </a:p>
        </p:txBody>
      </p:sp>
      <p:pic>
        <p:nvPicPr>
          <p:cNvPr id="4" name="Picture 3" descr="SDG ring large.jpg">
            <a:extLst>
              <a:ext uri="{FF2B5EF4-FFF2-40B4-BE49-F238E27FC236}">
                <a16:creationId xmlns:a16="http://schemas.microsoft.com/office/drawing/2014/main" id="{A2215A4A-6182-48EC-9820-4DC9DAD8C4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27349" y="325255"/>
            <a:ext cx="1024430" cy="951555"/>
          </a:xfrm>
          <a:prstGeom prst="rect">
            <a:avLst/>
          </a:prstGeom>
        </p:spPr>
      </p:pic>
      <p:pic>
        <p:nvPicPr>
          <p:cNvPr id="5" name="Picture 4">
            <a:extLst>
              <a:ext uri="{FF2B5EF4-FFF2-40B4-BE49-F238E27FC236}">
                <a16:creationId xmlns:a16="http://schemas.microsoft.com/office/drawing/2014/main" id="{E059D4F4-0842-4843-AF5A-E761EE812B10}"/>
              </a:ext>
            </a:extLst>
          </p:cNvPr>
          <p:cNvPicPr>
            <a:picLocks noChangeAspect="1"/>
          </p:cNvPicPr>
          <p:nvPr/>
        </p:nvPicPr>
        <p:blipFill>
          <a:blip r:embed="rId4"/>
          <a:stretch>
            <a:fillRect/>
          </a:stretch>
        </p:blipFill>
        <p:spPr>
          <a:xfrm>
            <a:off x="1127349" y="1375051"/>
            <a:ext cx="9924407" cy="61581"/>
          </a:xfrm>
          <a:prstGeom prst="rect">
            <a:avLst/>
          </a:prstGeom>
        </p:spPr>
      </p:pic>
    </p:spTree>
    <p:extLst>
      <p:ext uri="{BB962C8B-B14F-4D97-AF65-F5344CB8AC3E}">
        <p14:creationId xmlns:p14="http://schemas.microsoft.com/office/powerpoint/2010/main" val="3986064335"/>
      </p:ext>
    </p:extLst>
  </p:cSld>
  <p:clrMapOvr>
    <a:masterClrMapping/>
  </p:clrMapOvr>
  <mc:AlternateContent xmlns:mc="http://schemas.openxmlformats.org/markup-compatibility/2006">
    <mc:Choice xmlns:p14="http://schemas.microsoft.com/office/powerpoint/2010/main" Requires="p14">
      <p:transition spd="slow" p14:dur="2000" advTm="171848"/>
    </mc:Choice>
    <mc:Fallback>
      <p:transition spd="slow" advTm="171848"/>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3717-175A-4A5F-912F-79964685A891}"/>
              </a:ext>
            </a:extLst>
          </p:cNvPr>
          <p:cNvSpPr>
            <a:spLocks noGrp="1"/>
          </p:cNvSpPr>
          <p:nvPr>
            <p:ph type="title"/>
          </p:nvPr>
        </p:nvSpPr>
        <p:spPr>
          <a:xfrm>
            <a:off x="2421466" y="182941"/>
            <a:ext cx="8805333" cy="1325563"/>
          </a:xfrm>
        </p:spPr>
        <p:txBody>
          <a:bodyPr>
            <a:normAutofit/>
          </a:bodyPr>
          <a:lstStyle/>
          <a:p>
            <a:r>
              <a:rPr lang="en-US" sz="3200" b="1" dirty="0">
                <a:solidFill>
                  <a:srgbClr val="0070C0"/>
                </a:solidFill>
              </a:rPr>
              <a:t>Lessons learnt: access to good quality input data</a:t>
            </a:r>
          </a:p>
        </p:txBody>
      </p:sp>
      <p:sp>
        <p:nvSpPr>
          <p:cNvPr id="3" name="Content Placeholder 2">
            <a:extLst>
              <a:ext uri="{FF2B5EF4-FFF2-40B4-BE49-F238E27FC236}">
                <a16:creationId xmlns:a16="http://schemas.microsoft.com/office/drawing/2014/main" id="{FAA1E3A3-D599-41E1-98BF-54B6B7AAB899}"/>
              </a:ext>
            </a:extLst>
          </p:cNvPr>
          <p:cNvSpPr>
            <a:spLocks noGrp="1"/>
          </p:cNvSpPr>
          <p:nvPr>
            <p:ph idx="1"/>
          </p:nvPr>
        </p:nvSpPr>
        <p:spPr/>
        <p:txBody>
          <a:bodyPr/>
          <a:lstStyle/>
          <a:p>
            <a:r>
              <a:rPr lang="en-US" dirty="0"/>
              <a:t>Access to auxiliary data sources (e.g., administrative data), regularly</a:t>
            </a:r>
          </a:p>
          <a:p>
            <a:r>
              <a:rPr lang="en-US" dirty="0"/>
              <a:t>Input data are of good quality: </a:t>
            </a:r>
          </a:p>
          <a:p>
            <a:pPr lvl="1"/>
            <a:r>
              <a:rPr lang="en-US" dirty="0"/>
              <a:t>Coverage, accuracy and timeliness</a:t>
            </a:r>
          </a:p>
          <a:p>
            <a:pPr lvl="1"/>
            <a:r>
              <a:rPr lang="en-US" dirty="0"/>
              <a:t>Availability of auxiliary variables that have good prediction power for the outcome indicator</a:t>
            </a:r>
          </a:p>
          <a:p>
            <a:endParaRPr lang="en-US" dirty="0"/>
          </a:p>
          <a:p>
            <a:endParaRPr lang="en-US" dirty="0"/>
          </a:p>
        </p:txBody>
      </p:sp>
      <p:pic>
        <p:nvPicPr>
          <p:cNvPr id="5" name="Picture 4">
            <a:extLst>
              <a:ext uri="{FF2B5EF4-FFF2-40B4-BE49-F238E27FC236}">
                <a16:creationId xmlns:a16="http://schemas.microsoft.com/office/drawing/2014/main" id="{9B5A0F5A-BC94-4AA7-AB18-15270CAA5A06}"/>
              </a:ext>
            </a:extLst>
          </p:cNvPr>
          <p:cNvPicPr>
            <a:picLocks noChangeAspect="1"/>
          </p:cNvPicPr>
          <p:nvPr/>
        </p:nvPicPr>
        <p:blipFill>
          <a:blip r:embed="rId3"/>
          <a:stretch>
            <a:fillRect/>
          </a:stretch>
        </p:blipFill>
        <p:spPr>
          <a:xfrm>
            <a:off x="5215466" y="3758607"/>
            <a:ext cx="5121451" cy="2879259"/>
          </a:xfrm>
          <a:prstGeom prst="rect">
            <a:avLst/>
          </a:prstGeom>
        </p:spPr>
      </p:pic>
      <p:sp>
        <p:nvSpPr>
          <p:cNvPr id="6" name="TextBox 5">
            <a:extLst>
              <a:ext uri="{FF2B5EF4-FFF2-40B4-BE49-F238E27FC236}">
                <a16:creationId xmlns:a16="http://schemas.microsoft.com/office/drawing/2014/main" id="{A33066E4-61BA-4C87-81F1-9F34DEA8E14C}"/>
              </a:ext>
            </a:extLst>
          </p:cNvPr>
          <p:cNvSpPr txBox="1"/>
          <p:nvPr/>
        </p:nvSpPr>
        <p:spPr>
          <a:xfrm>
            <a:off x="1617259" y="6332371"/>
            <a:ext cx="2941093" cy="461665"/>
          </a:xfrm>
          <a:prstGeom prst="rect">
            <a:avLst/>
          </a:prstGeom>
          <a:noFill/>
        </p:spPr>
        <p:txBody>
          <a:bodyPr wrap="square" rtlCol="0">
            <a:spAutoFit/>
          </a:bodyPr>
          <a:lstStyle/>
          <a:p>
            <a:r>
              <a:rPr lang="en-US" sz="1200"/>
              <a:t>Source: Example from Chile, Casas-Cordero, Encina and Lahiri (2016)</a:t>
            </a:r>
          </a:p>
        </p:txBody>
      </p:sp>
      <p:pic>
        <p:nvPicPr>
          <p:cNvPr id="7" name="Picture 6" descr="SDG ring large.jpg">
            <a:extLst>
              <a:ext uri="{FF2B5EF4-FFF2-40B4-BE49-F238E27FC236}">
                <a16:creationId xmlns:a16="http://schemas.microsoft.com/office/drawing/2014/main" id="{DA113C49-D56C-4BA4-8B02-FA155D00912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649" r="4" b="2468"/>
          <a:stretch/>
        </p:blipFill>
        <p:spPr>
          <a:xfrm>
            <a:off x="1127349" y="325255"/>
            <a:ext cx="1024430" cy="951555"/>
          </a:xfrm>
          <a:prstGeom prst="rect">
            <a:avLst/>
          </a:prstGeom>
        </p:spPr>
      </p:pic>
      <p:pic>
        <p:nvPicPr>
          <p:cNvPr id="8" name="Picture 7">
            <a:extLst>
              <a:ext uri="{FF2B5EF4-FFF2-40B4-BE49-F238E27FC236}">
                <a16:creationId xmlns:a16="http://schemas.microsoft.com/office/drawing/2014/main" id="{9E068472-6D76-40CF-9EA0-FA328D751F40}"/>
              </a:ext>
            </a:extLst>
          </p:cNvPr>
          <p:cNvPicPr>
            <a:picLocks noChangeAspect="1"/>
          </p:cNvPicPr>
          <p:nvPr/>
        </p:nvPicPr>
        <p:blipFill>
          <a:blip r:embed="rId5"/>
          <a:stretch>
            <a:fillRect/>
          </a:stretch>
        </p:blipFill>
        <p:spPr>
          <a:xfrm>
            <a:off x="1127349" y="1375051"/>
            <a:ext cx="9924407" cy="61581"/>
          </a:xfrm>
          <a:prstGeom prst="rect">
            <a:avLst/>
          </a:prstGeom>
        </p:spPr>
      </p:pic>
    </p:spTree>
    <p:extLst>
      <p:ext uri="{BB962C8B-B14F-4D97-AF65-F5344CB8AC3E}">
        <p14:creationId xmlns:p14="http://schemas.microsoft.com/office/powerpoint/2010/main" val="1034629933"/>
      </p:ext>
    </p:extLst>
  </p:cSld>
  <p:clrMapOvr>
    <a:masterClrMapping/>
  </p:clrMapOvr>
  <mc:AlternateContent xmlns:mc="http://schemas.openxmlformats.org/markup-compatibility/2006" xmlns:p14="http://schemas.microsoft.com/office/powerpoint/2010/main">
    <mc:Choice Requires="p14">
      <p:transition spd="slow" p14:dur="2000" advTm="179466"/>
    </mc:Choice>
    <mc:Fallback xmlns="">
      <p:transition spd="slow" advTm="17946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BC8-8908-4502-84AB-69A1BCF9B070}"/>
              </a:ext>
            </a:extLst>
          </p:cNvPr>
          <p:cNvSpPr>
            <a:spLocks noGrp="1"/>
          </p:cNvSpPr>
          <p:nvPr>
            <p:ph type="title"/>
          </p:nvPr>
        </p:nvSpPr>
        <p:spPr>
          <a:xfrm>
            <a:off x="2675467" y="349367"/>
            <a:ext cx="6273800" cy="951556"/>
          </a:xfrm>
        </p:spPr>
        <p:txBody>
          <a:bodyPr>
            <a:normAutofit/>
          </a:bodyPr>
          <a:lstStyle/>
          <a:p>
            <a:pPr algn="ctr"/>
            <a:r>
              <a:rPr lang="en-US" sz="3200" b="1" dirty="0">
                <a:solidFill>
                  <a:srgbClr val="0070C0"/>
                </a:solidFill>
              </a:rPr>
              <a:t>Capacity building on SAE </a:t>
            </a:r>
          </a:p>
        </p:txBody>
      </p:sp>
      <p:sp>
        <p:nvSpPr>
          <p:cNvPr id="3" name="Content Placeholder 2">
            <a:extLst>
              <a:ext uri="{FF2B5EF4-FFF2-40B4-BE49-F238E27FC236}">
                <a16:creationId xmlns:a16="http://schemas.microsoft.com/office/drawing/2014/main" id="{D0CED0B1-C83F-424F-AF4F-DCCC058B807A}"/>
              </a:ext>
            </a:extLst>
          </p:cNvPr>
          <p:cNvSpPr>
            <a:spLocks noGrp="1"/>
          </p:cNvSpPr>
          <p:nvPr>
            <p:ph idx="1"/>
          </p:nvPr>
        </p:nvSpPr>
        <p:spPr>
          <a:xfrm>
            <a:off x="902238" y="1465608"/>
            <a:ext cx="10387522" cy="4782792"/>
          </a:xfrm>
        </p:spPr>
        <p:txBody>
          <a:bodyPr anchor="ctr">
            <a:normAutofit/>
          </a:bodyPr>
          <a:lstStyle/>
          <a:p>
            <a:r>
              <a:rPr lang="en-US" sz="2600" dirty="0"/>
              <a:t>eLearning course: a joint effort of ECLAC-UNSD-UNFPA: https://</a:t>
            </a:r>
            <a:r>
              <a:rPr lang="en-US" sz="2600" dirty="0" err="1"/>
              <a:t>learning.officialstatistics.org</a:t>
            </a:r>
            <a:r>
              <a:rPr lang="en-US" sz="2600" dirty="0"/>
              <a:t>/user/</a:t>
            </a:r>
            <a:r>
              <a:rPr lang="en-US" sz="2600" dirty="0" err="1"/>
              <a:t>index.php?id</a:t>
            </a:r>
            <a:r>
              <a:rPr lang="en-US" sz="2600" dirty="0"/>
              <a:t>=103</a:t>
            </a:r>
          </a:p>
          <a:p>
            <a:pPr lvl="1"/>
            <a:r>
              <a:rPr lang="en-US" sz="2000" dirty="0"/>
              <a:t>Reading materials</a:t>
            </a:r>
          </a:p>
          <a:p>
            <a:pPr lvl="1"/>
            <a:r>
              <a:rPr lang="en-US" sz="2000" dirty="0"/>
              <a:t>Recorded videos (50 videos with about 10-15 minutes for each video), organized in 10 modules</a:t>
            </a:r>
          </a:p>
          <a:p>
            <a:pPr lvl="1"/>
            <a:r>
              <a:rPr lang="en-US" sz="2000" dirty="0"/>
              <a:t>Evaluation materials including weekly computer-graded assessments, two mid-term projects, and a final project</a:t>
            </a:r>
          </a:p>
          <a:p>
            <a:pPr lvl="1"/>
            <a:r>
              <a:rPr lang="en-US" sz="2000" dirty="0"/>
              <a:t>R program language code that can be used for SAE modelling</a:t>
            </a:r>
          </a:p>
          <a:p>
            <a:r>
              <a:rPr lang="en-US" sz="2400" dirty="0"/>
              <a:t>Offering self-paced and guided lessons: English, French and Spanish</a:t>
            </a:r>
          </a:p>
          <a:p>
            <a:r>
              <a:rPr lang="en-US" sz="2400" dirty="0"/>
              <a:t>Supporting countries to the SAE conference</a:t>
            </a:r>
          </a:p>
          <a:p>
            <a:r>
              <a:rPr lang="en-US" sz="2400" dirty="0"/>
              <a:t>Regional training workshops and “experts clinic”</a:t>
            </a:r>
          </a:p>
          <a:p>
            <a:endParaRPr lang="en-US" sz="2400" dirty="0"/>
          </a:p>
        </p:txBody>
      </p:sp>
      <p:pic>
        <p:nvPicPr>
          <p:cNvPr id="4" name="Picture 3" descr="SDG ring large.jpg">
            <a:extLst>
              <a:ext uri="{FF2B5EF4-FFF2-40B4-BE49-F238E27FC236}">
                <a16:creationId xmlns:a16="http://schemas.microsoft.com/office/drawing/2014/main" id="{3F2701D7-E24D-4E71-979F-ED6B2ED180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17429" y="400920"/>
            <a:ext cx="1024430" cy="951555"/>
          </a:xfrm>
          <a:prstGeom prst="rect">
            <a:avLst/>
          </a:prstGeom>
        </p:spPr>
      </p:pic>
      <p:pic>
        <p:nvPicPr>
          <p:cNvPr id="5" name="Picture 4">
            <a:extLst>
              <a:ext uri="{FF2B5EF4-FFF2-40B4-BE49-F238E27FC236}">
                <a16:creationId xmlns:a16="http://schemas.microsoft.com/office/drawing/2014/main" id="{5D8C37AE-887F-475F-9B40-B8C9E606C63E}"/>
              </a:ext>
            </a:extLst>
          </p:cNvPr>
          <p:cNvPicPr>
            <a:picLocks noChangeAspect="1"/>
          </p:cNvPicPr>
          <p:nvPr/>
        </p:nvPicPr>
        <p:blipFill>
          <a:blip r:embed="rId4"/>
          <a:stretch>
            <a:fillRect/>
          </a:stretch>
        </p:blipFill>
        <p:spPr>
          <a:xfrm>
            <a:off x="1133796" y="1352475"/>
            <a:ext cx="9924407" cy="61581"/>
          </a:xfrm>
          <a:prstGeom prst="rect">
            <a:avLst/>
          </a:prstGeom>
        </p:spPr>
      </p:pic>
    </p:spTree>
    <p:extLst>
      <p:ext uri="{BB962C8B-B14F-4D97-AF65-F5344CB8AC3E}">
        <p14:creationId xmlns:p14="http://schemas.microsoft.com/office/powerpoint/2010/main" val="1405723434"/>
      </p:ext>
    </p:extLst>
  </p:cSld>
  <p:clrMapOvr>
    <a:masterClrMapping/>
  </p:clrMapOvr>
  <mc:AlternateContent xmlns:mc="http://schemas.openxmlformats.org/markup-compatibility/2006" xmlns:p14="http://schemas.microsoft.com/office/powerpoint/2010/main">
    <mc:Choice Requires="p14">
      <p:transition spd="slow" p14:dur="2000" advTm="56343"/>
    </mc:Choice>
    <mc:Fallback xmlns="">
      <p:transition spd="slow" advTm="5634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BC8-8908-4502-84AB-69A1BCF9B070}"/>
              </a:ext>
            </a:extLst>
          </p:cNvPr>
          <p:cNvSpPr>
            <a:spLocks noGrp="1"/>
          </p:cNvSpPr>
          <p:nvPr>
            <p:ph type="title"/>
          </p:nvPr>
        </p:nvSpPr>
        <p:spPr>
          <a:xfrm>
            <a:off x="2675467" y="349367"/>
            <a:ext cx="6273800" cy="951556"/>
          </a:xfrm>
        </p:spPr>
        <p:txBody>
          <a:bodyPr>
            <a:normAutofit/>
          </a:bodyPr>
          <a:lstStyle/>
          <a:p>
            <a:pPr algn="ctr"/>
            <a:r>
              <a:rPr lang="en-US" sz="3200" b="1" dirty="0">
                <a:solidFill>
                  <a:srgbClr val="0070C0"/>
                </a:solidFill>
              </a:rPr>
              <a:t>Offering more and better training</a:t>
            </a:r>
          </a:p>
        </p:txBody>
      </p:sp>
      <p:sp>
        <p:nvSpPr>
          <p:cNvPr id="3" name="Content Placeholder 2">
            <a:extLst>
              <a:ext uri="{FF2B5EF4-FFF2-40B4-BE49-F238E27FC236}">
                <a16:creationId xmlns:a16="http://schemas.microsoft.com/office/drawing/2014/main" id="{D0CED0B1-C83F-424F-AF4F-DCCC058B807A}"/>
              </a:ext>
            </a:extLst>
          </p:cNvPr>
          <p:cNvSpPr>
            <a:spLocks noGrp="1"/>
          </p:cNvSpPr>
          <p:nvPr>
            <p:ph idx="1"/>
          </p:nvPr>
        </p:nvSpPr>
        <p:spPr>
          <a:xfrm>
            <a:off x="902238" y="1465608"/>
            <a:ext cx="10387522" cy="2623508"/>
          </a:xfrm>
        </p:spPr>
        <p:txBody>
          <a:bodyPr anchor="ctr">
            <a:normAutofit/>
          </a:bodyPr>
          <a:lstStyle/>
          <a:p>
            <a:r>
              <a:rPr lang="en-US" sz="2600" dirty="0"/>
              <a:t>Reflecting on the learning experiences: R skills, linear model, busy schedules, sometimes the interested students do not really work on the area, course material very intense</a:t>
            </a:r>
          </a:p>
          <a:p>
            <a:pPr marL="0" indent="0">
              <a:buNone/>
            </a:pPr>
            <a:endParaRPr lang="en-US" sz="2600" dirty="0"/>
          </a:p>
        </p:txBody>
      </p:sp>
      <p:pic>
        <p:nvPicPr>
          <p:cNvPr id="4" name="Picture 3" descr="SDG ring large.jpg">
            <a:extLst>
              <a:ext uri="{FF2B5EF4-FFF2-40B4-BE49-F238E27FC236}">
                <a16:creationId xmlns:a16="http://schemas.microsoft.com/office/drawing/2014/main" id="{3F2701D7-E24D-4E71-979F-ED6B2ED180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17429" y="400920"/>
            <a:ext cx="1024430" cy="951555"/>
          </a:xfrm>
          <a:prstGeom prst="rect">
            <a:avLst/>
          </a:prstGeom>
        </p:spPr>
      </p:pic>
      <p:pic>
        <p:nvPicPr>
          <p:cNvPr id="5" name="Picture 4">
            <a:extLst>
              <a:ext uri="{FF2B5EF4-FFF2-40B4-BE49-F238E27FC236}">
                <a16:creationId xmlns:a16="http://schemas.microsoft.com/office/drawing/2014/main" id="{5D8C37AE-887F-475F-9B40-B8C9E606C63E}"/>
              </a:ext>
            </a:extLst>
          </p:cNvPr>
          <p:cNvPicPr>
            <a:picLocks noChangeAspect="1"/>
          </p:cNvPicPr>
          <p:nvPr/>
        </p:nvPicPr>
        <p:blipFill>
          <a:blip r:embed="rId4"/>
          <a:stretch>
            <a:fillRect/>
          </a:stretch>
        </p:blipFill>
        <p:spPr>
          <a:xfrm>
            <a:off x="1133796" y="1352475"/>
            <a:ext cx="9924407" cy="61581"/>
          </a:xfrm>
          <a:prstGeom prst="rect">
            <a:avLst/>
          </a:prstGeom>
        </p:spPr>
      </p:pic>
    </p:spTree>
    <p:extLst>
      <p:ext uri="{BB962C8B-B14F-4D97-AF65-F5344CB8AC3E}">
        <p14:creationId xmlns:p14="http://schemas.microsoft.com/office/powerpoint/2010/main" val="2654927266"/>
      </p:ext>
    </p:extLst>
  </p:cSld>
  <p:clrMapOvr>
    <a:masterClrMapping/>
  </p:clrMapOvr>
  <mc:AlternateContent xmlns:mc="http://schemas.openxmlformats.org/markup-compatibility/2006" xmlns:p14="http://schemas.microsoft.com/office/powerpoint/2010/main">
    <mc:Choice Requires="p14">
      <p:transition spd="slow" p14:dur="2000" advTm="56343"/>
    </mc:Choice>
    <mc:Fallback xmlns="">
      <p:transition spd="slow" advTm="5634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BC8-8908-4502-84AB-69A1BCF9B070}"/>
              </a:ext>
            </a:extLst>
          </p:cNvPr>
          <p:cNvSpPr>
            <a:spLocks noGrp="1"/>
          </p:cNvSpPr>
          <p:nvPr>
            <p:ph type="title"/>
          </p:nvPr>
        </p:nvSpPr>
        <p:spPr>
          <a:xfrm>
            <a:off x="2675466" y="349367"/>
            <a:ext cx="7282921" cy="951556"/>
          </a:xfrm>
        </p:spPr>
        <p:txBody>
          <a:bodyPr>
            <a:normAutofit fontScale="90000"/>
          </a:bodyPr>
          <a:lstStyle/>
          <a:p>
            <a:pPr algn="ctr"/>
            <a:r>
              <a:rPr lang="en-GB" sz="3200" b="1" dirty="0">
                <a:solidFill>
                  <a:srgbClr val="0070C0"/>
                </a:solidFill>
              </a:rPr>
              <a:t>Geospatial data for SAE: a review of its potential, limitations and effectiveness </a:t>
            </a:r>
            <a:endParaRPr lang="en-US" sz="3200" b="1" dirty="0">
              <a:solidFill>
                <a:srgbClr val="0070C0"/>
              </a:solidFill>
            </a:endParaRPr>
          </a:p>
        </p:txBody>
      </p:sp>
      <p:pic>
        <p:nvPicPr>
          <p:cNvPr id="4" name="Picture 3" descr="SDG ring large.jpg">
            <a:extLst>
              <a:ext uri="{FF2B5EF4-FFF2-40B4-BE49-F238E27FC236}">
                <a16:creationId xmlns:a16="http://schemas.microsoft.com/office/drawing/2014/main" id="{3F2701D7-E24D-4E71-979F-ED6B2ED180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17429" y="400920"/>
            <a:ext cx="1024430" cy="951555"/>
          </a:xfrm>
          <a:prstGeom prst="rect">
            <a:avLst/>
          </a:prstGeom>
        </p:spPr>
      </p:pic>
      <p:pic>
        <p:nvPicPr>
          <p:cNvPr id="5" name="Picture 4">
            <a:extLst>
              <a:ext uri="{FF2B5EF4-FFF2-40B4-BE49-F238E27FC236}">
                <a16:creationId xmlns:a16="http://schemas.microsoft.com/office/drawing/2014/main" id="{5D8C37AE-887F-475F-9B40-B8C9E606C63E}"/>
              </a:ext>
            </a:extLst>
          </p:cNvPr>
          <p:cNvPicPr>
            <a:picLocks noChangeAspect="1"/>
          </p:cNvPicPr>
          <p:nvPr/>
        </p:nvPicPr>
        <p:blipFill>
          <a:blip r:embed="rId4"/>
          <a:stretch>
            <a:fillRect/>
          </a:stretch>
        </p:blipFill>
        <p:spPr>
          <a:xfrm>
            <a:off x="1133796" y="1352475"/>
            <a:ext cx="9924407" cy="61581"/>
          </a:xfrm>
          <a:prstGeom prst="rect">
            <a:avLst/>
          </a:prstGeom>
        </p:spPr>
      </p:pic>
      <p:sp>
        <p:nvSpPr>
          <p:cNvPr id="8" name="Content Placeholder 2">
            <a:extLst>
              <a:ext uri="{FF2B5EF4-FFF2-40B4-BE49-F238E27FC236}">
                <a16:creationId xmlns:a16="http://schemas.microsoft.com/office/drawing/2014/main" id="{66D0648A-93CD-8F9C-B82B-5FB0A866DA1A}"/>
              </a:ext>
            </a:extLst>
          </p:cNvPr>
          <p:cNvSpPr>
            <a:spLocks noGrp="1"/>
          </p:cNvSpPr>
          <p:nvPr>
            <p:ph idx="1"/>
          </p:nvPr>
        </p:nvSpPr>
        <p:spPr>
          <a:xfrm>
            <a:off x="1133796" y="1577480"/>
            <a:ext cx="10247613" cy="4518854"/>
          </a:xfrm>
        </p:spPr>
        <p:txBody>
          <a:bodyPr>
            <a:normAutofit/>
          </a:bodyPr>
          <a:lstStyle/>
          <a:p>
            <a:pPr marL="457200" indent="-457200">
              <a:buFont typeface="+mj-lt"/>
              <a:buAutoNum type="arabicPeriod"/>
            </a:pPr>
            <a:r>
              <a:rPr lang="en-US" sz="2400" dirty="0">
                <a:solidFill>
                  <a:schemeClr val="tx2"/>
                </a:solidFill>
              </a:rPr>
              <a:t>An overview of SAE method, why and the audience of the review</a:t>
            </a:r>
          </a:p>
          <a:p>
            <a:pPr marL="457200" indent="-457200">
              <a:buFont typeface="+mj-lt"/>
              <a:buAutoNum type="arabicPeriod"/>
            </a:pPr>
            <a:r>
              <a:rPr lang="en-US" sz="2400" dirty="0">
                <a:solidFill>
                  <a:schemeClr val="tx2"/>
                </a:solidFill>
              </a:rPr>
              <a:t>Input data: geospatial data and training data</a:t>
            </a:r>
          </a:p>
          <a:p>
            <a:pPr marL="457200" indent="-457200">
              <a:buFont typeface="+mj-lt"/>
              <a:buAutoNum type="arabicPeriod"/>
            </a:pPr>
            <a:r>
              <a:rPr lang="en-US" sz="2400" dirty="0">
                <a:solidFill>
                  <a:schemeClr val="tx2"/>
                </a:solidFill>
              </a:rPr>
              <a:t>Geospatial SAE methods</a:t>
            </a:r>
          </a:p>
          <a:p>
            <a:pPr marL="457200" indent="-457200">
              <a:buFont typeface="+mj-lt"/>
              <a:buAutoNum type="arabicPeriod"/>
            </a:pPr>
            <a:r>
              <a:rPr lang="en-US" sz="2400" dirty="0">
                <a:solidFill>
                  <a:schemeClr val="tx2"/>
                </a:solidFill>
              </a:rPr>
              <a:t>Skills and tools to apply the methods</a:t>
            </a:r>
          </a:p>
          <a:p>
            <a:pPr marL="457200" indent="-457200">
              <a:buFont typeface="+mj-lt"/>
              <a:buAutoNum type="arabicPeriod"/>
            </a:pPr>
            <a:r>
              <a:rPr lang="en-US" sz="2400" dirty="0">
                <a:solidFill>
                  <a:schemeClr val="tx2"/>
                </a:solidFill>
              </a:rPr>
              <a:t>Future research and work</a:t>
            </a:r>
          </a:p>
          <a:p>
            <a:pPr marL="457200" indent="-457200">
              <a:buFont typeface="+mj-lt"/>
              <a:buAutoNum type="arabicPeriod"/>
            </a:pPr>
            <a:endParaRPr lang="en-US" sz="2400" dirty="0">
              <a:solidFill>
                <a:schemeClr val="tx2"/>
              </a:solidFill>
            </a:endParaRPr>
          </a:p>
          <a:p>
            <a:r>
              <a:rPr lang="en-US" sz="2400" dirty="0">
                <a:solidFill>
                  <a:schemeClr val="tx2"/>
                </a:solidFill>
              </a:rPr>
              <a:t>A draft available: </a:t>
            </a:r>
            <a:r>
              <a:rPr lang="en-US" sz="2400" dirty="0">
                <a:solidFill>
                  <a:schemeClr val="tx2"/>
                </a:solidFill>
                <a:hlinkClick r:id="rId5"/>
              </a:rPr>
              <a:t>here</a:t>
            </a:r>
            <a:r>
              <a:rPr lang="en-US" sz="2400" dirty="0">
                <a:solidFill>
                  <a:schemeClr val="tx2"/>
                </a:solidFill>
              </a:rPr>
              <a:t>; a revision is available in one week</a:t>
            </a:r>
          </a:p>
          <a:p>
            <a:r>
              <a:rPr lang="en-US" sz="2400" dirty="0">
                <a:solidFill>
                  <a:schemeClr val="tx2"/>
                </a:solidFill>
              </a:rPr>
              <a:t>Partners: World Bank, SAE experts, IAEG-SDGs, GGIM-ISGI</a:t>
            </a:r>
          </a:p>
          <a:p>
            <a:pPr marL="0" indent="0">
              <a:buNone/>
            </a:pPr>
            <a:endParaRPr lang="en-US" sz="2400" dirty="0">
              <a:solidFill>
                <a:schemeClr val="tx2"/>
              </a:solidFill>
            </a:endParaRPr>
          </a:p>
        </p:txBody>
      </p:sp>
    </p:spTree>
    <p:extLst>
      <p:ext uri="{BB962C8B-B14F-4D97-AF65-F5344CB8AC3E}">
        <p14:creationId xmlns:p14="http://schemas.microsoft.com/office/powerpoint/2010/main" val="408821703"/>
      </p:ext>
    </p:extLst>
  </p:cSld>
  <p:clrMapOvr>
    <a:masterClrMapping/>
  </p:clrMapOvr>
  <mc:AlternateContent xmlns:mc="http://schemas.openxmlformats.org/markup-compatibility/2006" xmlns:p14="http://schemas.microsoft.com/office/powerpoint/2010/main">
    <mc:Choice Requires="p14">
      <p:transition spd="slow" p14:dur="2000" advTm="56343"/>
    </mc:Choice>
    <mc:Fallback xmlns="">
      <p:transition spd="slow" advTm="5634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E7E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BC8-8908-4502-84AB-69A1BCF9B070}"/>
              </a:ext>
            </a:extLst>
          </p:cNvPr>
          <p:cNvSpPr>
            <a:spLocks noGrp="1"/>
          </p:cNvSpPr>
          <p:nvPr>
            <p:ph type="title"/>
          </p:nvPr>
        </p:nvSpPr>
        <p:spPr>
          <a:xfrm>
            <a:off x="2675466" y="349367"/>
            <a:ext cx="7282921" cy="951556"/>
          </a:xfrm>
        </p:spPr>
        <p:txBody>
          <a:bodyPr>
            <a:normAutofit fontScale="90000"/>
          </a:bodyPr>
          <a:lstStyle/>
          <a:p>
            <a:pPr algn="ctr"/>
            <a:r>
              <a:rPr lang="en-GB" sz="3200" b="1" dirty="0">
                <a:solidFill>
                  <a:srgbClr val="0070C0"/>
                </a:solidFill>
              </a:rPr>
              <a:t>Geospatial data for SAE: hands-on guidance</a:t>
            </a:r>
            <a:endParaRPr lang="en-US" sz="3200" b="1" dirty="0">
              <a:solidFill>
                <a:srgbClr val="0070C0"/>
              </a:solidFill>
            </a:endParaRPr>
          </a:p>
        </p:txBody>
      </p:sp>
      <p:pic>
        <p:nvPicPr>
          <p:cNvPr id="4" name="Picture 3" descr="SDG ring large.jpg">
            <a:extLst>
              <a:ext uri="{FF2B5EF4-FFF2-40B4-BE49-F238E27FC236}">
                <a16:creationId xmlns:a16="http://schemas.microsoft.com/office/drawing/2014/main" id="{3F2701D7-E24D-4E71-979F-ED6B2ED180A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17429" y="400920"/>
            <a:ext cx="1024430" cy="951555"/>
          </a:xfrm>
          <a:prstGeom prst="rect">
            <a:avLst/>
          </a:prstGeom>
        </p:spPr>
      </p:pic>
      <p:pic>
        <p:nvPicPr>
          <p:cNvPr id="5" name="Picture 4">
            <a:extLst>
              <a:ext uri="{FF2B5EF4-FFF2-40B4-BE49-F238E27FC236}">
                <a16:creationId xmlns:a16="http://schemas.microsoft.com/office/drawing/2014/main" id="{5D8C37AE-887F-475F-9B40-B8C9E606C63E}"/>
              </a:ext>
            </a:extLst>
          </p:cNvPr>
          <p:cNvPicPr>
            <a:picLocks noChangeAspect="1"/>
          </p:cNvPicPr>
          <p:nvPr/>
        </p:nvPicPr>
        <p:blipFill>
          <a:blip r:embed="rId4"/>
          <a:stretch>
            <a:fillRect/>
          </a:stretch>
        </p:blipFill>
        <p:spPr>
          <a:xfrm>
            <a:off x="1133796" y="1352475"/>
            <a:ext cx="9924407" cy="61581"/>
          </a:xfrm>
          <a:prstGeom prst="rect">
            <a:avLst/>
          </a:prstGeom>
        </p:spPr>
      </p:pic>
      <p:sp>
        <p:nvSpPr>
          <p:cNvPr id="8" name="Content Placeholder 2">
            <a:extLst>
              <a:ext uri="{FF2B5EF4-FFF2-40B4-BE49-F238E27FC236}">
                <a16:creationId xmlns:a16="http://schemas.microsoft.com/office/drawing/2014/main" id="{66D0648A-93CD-8F9C-B82B-5FB0A866DA1A}"/>
              </a:ext>
            </a:extLst>
          </p:cNvPr>
          <p:cNvSpPr>
            <a:spLocks noGrp="1"/>
          </p:cNvSpPr>
          <p:nvPr>
            <p:ph idx="1"/>
          </p:nvPr>
        </p:nvSpPr>
        <p:spPr>
          <a:xfrm>
            <a:off x="1133796" y="1577480"/>
            <a:ext cx="10247613" cy="4518854"/>
          </a:xfrm>
        </p:spPr>
        <p:txBody>
          <a:bodyPr>
            <a:normAutofit/>
          </a:bodyPr>
          <a:lstStyle/>
          <a:p>
            <a:r>
              <a:rPr lang="en-US" sz="2400" dirty="0">
                <a:solidFill>
                  <a:schemeClr val="tx2"/>
                </a:solidFill>
              </a:rPr>
              <a:t>Developing a step-by-step guidance on:</a:t>
            </a:r>
          </a:p>
          <a:p>
            <a:pPr marL="914400" lvl="1" indent="-457200">
              <a:buFont typeface="+mj-lt"/>
              <a:buAutoNum type="arabicPeriod"/>
            </a:pPr>
            <a:r>
              <a:rPr lang="en-US" sz="2000" dirty="0">
                <a:solidFill>
                  <a:schemeClr val="tx2"/>
                </a:solidFill>
              </a:rPr>
              <a:t>Accessing geospatial data for SAE</a:t>
            </a:r>
          </a:p>
          <a:p>
            <a:pPr marL="914400" lvl="1" indent="-457200">
              <a:buFont typeface="+mj-lt"/>
              <a:buAutoNum type="arabicPeriod"/>
            </a:pPr>
            <a:r>
              <a:rPr lang="en-US" sz="2000" dirty="0">
                <a:solidFill>
                  <a:schemeClr val="tx2"/>
                </a:solidFill>
              </a:rPr>
              <a:t>Selecting the types of data to use</a:t>
            </a:r>
          </a:p>
          <a:p>
            <a:pPr marL="914400" lvl="1" indent="-457200">
              <a:buFont typeface="+mj-lt"/>
              <a:buAutoNum type="arabicPeriod"/>
            </a:pPr>
            <a:r>
              <a:rPr lang="en-US" sz="2000" dirty="0">
                <a:solidFill>
                  <a:schemeClr val="tx2"/>
                </a:solidFill>
              </a:rPr>
              <a:t>Illustrating with datasets</a:t>
            </a:r>
          </a:p>
          <a:p>
            <a:r>
              <a:rPr lang="en-US" sz="2400" dirty="0">
                <a:solidFill>
                  <a:schemeClr val="tx2"/>
                </a:solidFill>
              </a:rPr>
              <a:t>Partners with ECA</a:t>
            </a:r>
            <a:r>
              <a:rPr lang="en-US" sz="2400">
                <a:solidFill>
                  <a:schemeClr val="tx2"/>
                </a:solidFill>
              </a:rPr>
              <a:t>, ESCAP </a:t>
            </a:r>
            <a:r>
              <a:rPr lang="en-US" sz="2400" dirty="0">
                <a:solidFill>
                  <a:schemeClr val="tx2"/>
                </a:solidFill>
              </a:rPr>
              <a:t>and the World Bank</a:t>
            </a:r>
          </a:p>
          <a:p>
            <a:pPr marL="914400" lvl="1" indent="-457200">
              <a:buFont typeface="+mj-lt"/>
              <a:buAutoNum type="arabicPeriod"/>
            </a:pPr>
            <a:endParaRPr lang="en-US" sz="2000" dirty="0">
              <a:solidFill>
                <a:schemeClr val="tx2"/>
              </a:solidFill>
            </a:endParaRPr>
          </a:p>
          <a:p>
            <a:pPr marL="0" indent="0">
              <a:buNone/>
            </a:pPr>
            <a:endParaRPr lang="en-US" sz="2400" dirty="0">
              <a:solidFill>
                <a:schemeClr val="tx2"/>
              </a:solidFill>
            </a:endParaRPr>
          </a:p>
        </p:txBody>
      </p:sp>
    </p:spTree>
    <p:extLst>
      <p:ext uri="{BB962C8B-B14F-4D97-AF65-F5344CB8AC3E}">
        <p14:creationId xmlns:p14="http://schemas.microsoft.com/office/powerpoint/2010/main" val="3942352519"/>
      </p:ext>
    </p:extLst>
  </p:cSld>
  <p:clrMapOvr>
    <a:masterClrMapping/>
  </p:clrMapOvr>
  <mc:AlternateContent xmlns:mc="http://schemas.openxmlformats.org/markup-compatibility/2006" xmlns:p14="http://schemas.microsoft.com/office/powerpoint/2010/main">
    <mc:Choice Requires="p14">
      <p:transition spd="slow" p14:dur="2000" advTm="56343"/>
    </mc:Choice>
    <mc:Fallback xmlns="">
      <p:transition spd="slow" advTm="5634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30BC8-8908-4502-84AB-69A1BCF9B070}"/>
              </a:ext>
            </a:extLst>
          </p:cNvPr>
          <p:cNvSpPr>
            <a:spLocks noGrp="1"/>
          </p:cNvSpPr>
          <p:nvPr>
            <p:ph type="title"/>
          </p:nvPr>
        </p:nvSpPr>
        <p:spPr>
          <a:xfrm>
            <a:off x="1913017" y="1454215"/>
            <a:ext cx="7775513" cy="2460237"/>
          </a:xfrm>
        </p:spPr>
        <p:txBody>
          <a:bodyPr>
            <a:normAutofit fontScale="90000"/>
          </a:bodyPr>
          <a:lstStyle/>
          <a:p>
            <a:r>
              <a:rPr lang="en-GB" sz="3200" b="0" dirty="0">
                <a:solidFill>
                  <a:srgbClr val="0070C0"/>
                </a:solidFill>
              </a:rPr>
              <a:t>Are you interested in:</a:t>
            </a:r>
            <a:br>
              <a:rPr lang="en-GB" sz="3200" b="0" dirty="0">
                <a:solidFill>
                  <a:srgbClr val="0070C0"/>
                </a:solidFill>
              </a:rPr>
            </a:br>
            <a:r>
              <a:rPr lang="en-GB" sz="3200" b="0" dirty="0">
                <a:solidFill>
                  <a:srgbClr val="0070C0"/>
                </a:solidFill>
              </a:rPr>
              <a:t>- Learning SAE and geospatial SAE</a:t>
            </a:r>
            <a:br>
              <a:rPr lang="en-GB" sz="3200" b="0" dirty="0">
                <a:solidFill>
                  <a:srgbClr val="0070C0"/>
                </a:solidFill>
              </a:rPr>
            </a:br>
            <a:r>
              <a:rPr lang="en-GB" sz="3200" b="0" dirty="0">
                <a:solidFill>
                  <a:srgbClr val="0070C0"/>
                </a:solidFill>
              </a:rPr>
              <a:t>- Receiving technical support for your office</a:t>
            </a:r>
            <a:br>
              <a:rPr lang="en-GB" sz="3200" b="0" dirty="0">
                <a:solidFill>
                  <a:srgbClr val="0070C0"/>
                </a:solidFill>
              </a:rPr>
            </a:br>
            <a:r>
              <a:rPr lang="en-GB" sz="3200" b="0" dirty="0">
                <a:solidFill>
                  <a:srgbClr val="0070C0"/>
                </a:solidFill>
              </a:rPr>
              <a:t>- Providing your expertise and supporting countries </a:t>
            </a:r>
            <a:br>
              <a:rPr lang="en-GB" sz="3200" b="0" dirty="0">
                <a:solidFill>
                  <a:srgbClr val="0070C0"/>
                </a:solidFill>
              </a:rPr>
            </a:br>
            <a:r>
              <a:rPr lang="en-GB" sz="3200" b="0" dirty="0">
                <a:solidFill>
                  <a:srgbClr val="0070C0"/>
                </a:solidFill>
              </a:rPr>
              <a:t>- Receiving Newsletter of the ISWGHS</a:t>
            </a:r>
            <a:br>
              <a:rPr lang="en-GB" sz="3200" b="0" dirty="0">
                <a:solidFill>
                  <a:srgbClr val="0070C0"/>
                </a:solidFill>
              </a:rPr>
            </a:br>
            <a:r>
              <a:rPr lang="en-GB" sz="3200" b="0" dirty="0">
                <a:solidFill>
                  <a:srgbClr val="0070C0"/>
                </a:solidFill>
              </a:rPr>
              <a:t>- Working as an intern for the UN</a:t>
            </a:r>
            <a:br>
              <a:rPr lang="en-GB" sz="3200" b="0" dirty="0">
                <a:solidFill>
                  <a:srgbClr val="0070C0"/>
                </a:solidFill>
              </a:rPr>
            </a:br>
            <a:br>
              <a:rPr lang="en-GB" sz="3200" b="0" dirty="0">
                <a:solidFill>
                  <a:srgbClr val="0070C0"/>
                </a:solidFill>
              </a:rPr>
            </a:br>
            <a:br>
              <a:rPr lang="en-GB" sz="3200" b="0" dirty="0">
                <a:solidFill>
                  <a:srgbClr val="0070C0"/>
                </a:solidFill>
              </a:rPr>
            </a:br>
            <a:r>
              <a:rPr lang="en-GB" sz="3200" b="0" dirty="0">
                <a:solidFill>
                  <a:srgbClr val="0070C0"/>
                </a:solidFill>
              </a:rPr>
              <a:t>chen9@un.org</a:t>
            </a:r>
            <a:endParaRPr lang="en-US" sz="3200" b="0" dirty="0">
              <a:solidFill>
                <a:srgbClr val="0070C0"/>
              </a:solidFill>
            </a:endParaRPr>
          </a:p>
        </p:txBody>
      </p:sp>
    </p:spTree>
    <p:extLst>
      <p:ext uri="{BB962C8B-B14F-4D97-AF65-F5344CB8AC3E}">
        <p14:creationId xmlns:p14="http://schemas.microsoft.com/office/powerpoint/2010/main" val="585898007"/>
      </p:ext>
    </p:extLst>
  </p:cSld>
  <p:clrMapOvr>
    <a:masterClrMapping/>
  </p:clrMapOvr>
  <mc:AlternateContent xmlns:mc="http://schemas.openxmlformats.org/markup-compatibility/2006" xmlns:p14="http://schemas.microsoft.com/office/powerpoint/2010/main">
    <mc:Choice Requires="p14">
      <p:transition spd="slow" p14:dur="2000" advTm="56343"/>
    </mc:Choice>
    <mc:Fallback xmlns="">
      <p:transition spd="slow" advTm="5634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47A8A-7D78-4D5F-8902-560CFC2460B8}"/>
              </a:ext>
            </a:extLst>
          </p:cNvPr>
          <p:cNvSpPr>
            <a:spLocks noGrp="1"/>
          </p:cNvSpPr>
          <p:nvPr>
            <p:ph type="title"/>
          </p:nvPr>
        </p:nvSpPr>
        <p:spPr>
          <a:xfrm>
            <a:off x="521329" y="193110"/>
            <a:ext cx="10515600" cy="829932"/>
          </a:xfrm>
        </p:spPr>
        <p:txBody>
          <a:bodyPr>
            <a:normAutofit/>
          </a:bodyPr>
          <a:lstStyle/>
          <a:p>
            <a:r>
              <a:rPr lang="en-US" sz="4000" dirty="0">
                <a:solidFill>
                  <a:srgbClr val="009DDC"/>
                </a:solidFill>
              </a:rPr>
              <a:t>The ISWGHS: a primer</a:t>
            </a:r>
          </a:p>
        </p:txBody>
      </p:sp>
      <p:sp>
        <p:nvSpPr>
          <p:cNvPr id="3" name="Content Placeholder 2">
            <a:extLst>
              <a:ext uri="{FF2B5EF4-FFF2-40B4-BE49-F238E27FC236}">
                <a16:creationId xmlns:a16="http://schemas.microsoft.com/office/drawing/2014/main" id="{C1D7536C-EE97-46DD-9EBB-3E62115A527F}"/>
              </a:ext>
            </a:extLst>
          </p:cNvPr>
          <p:cNvSpPr>
            <a:spLocks noGrp="1"/>
          </p:cNvSpPr>
          <p:nvPr>
            <p:ph idx="1"/>
          </p:nvPr>
        </p:nvSpPr>
        <p:spPr>
          <a:xfrm>
            <a:off x="838200" y="1430448"/>
            <a:ext cx="10515600" cy="4746515"/>
          </a:xfrm>
        </p:spPr>
        <p:txBody>
          <a:bodyPr/>
          <a:lstStyle/>
          <a:p>
            <a:r>
              <a:rPr lang="en-US" sz="2400" dirty="0"/>
              <a:t>Established in 2015 under the aegis of the UNSC</a:t>
            </a:r>
          </a:p>
          <a:p>
            <a:r>
              <a:rPr lang="en-US" sz="2400" dirty="0"/>
              <a:t>Objectives:</a:t>
            </a:r>
          </a:p>
          <a:p>
            <a:pPr marR="0" lvl="2">
              <a:lnSpc>
                <a:spcPct val="107000"/>
              </a:lnSpc>
              <a:spcBef>
                <a:spcPts val="0"/>
              </a:spcBef>
              <a:spcAft>
                <a:spcPts val="0"/>
              </a:spcAft>
              <a:buFont typeface="Wingdings" panose="05000000000000000000" pitchFamily="2" charset="2"/>
              <a:buChar char="q"/>
            </a:pPr>
            <a:r>
              <a:rPr lang="en-US" dirty="0">
                <a:effectLst/>
                <a:ea typeface="DengXian" panose="02010600030101010101" pitchFamily="2" charset="-122"/>
                <a:cs typeface="Arial" panose="020B0604020202020204" pitchFamily="34" charset="0"/>
              </a:rPr>
              <a:t>Improve coordination of household surveys </a:t>
            </a:r>
          </a:p>
          <a:p>
            <a:pPr marR="0" lvl="2">
              <a:lnSpc>
                <a:spcPct val="107000"/>
              </a:lnSpc>
              <a:spcBef>
                <a:spcPts val="0"/>
              </a:spcBef>
              <a:spcAft>
                <a:spcPts val="0"/>
              </a:spcAft>
              <a:buFont typeface="Wingdings" panose="05000000000000000000" pitchFamily="2" charset="2"/>
              <a:buChar char="q"/>
            </a:pPr>
            <a:r>
              <a:rPr lang="en-US" dirty="0">
                <a:effectLst/>
                <a:ea typeface="DengXian" panose="02010600030101010101" pitchFamily="2" charset="-122"/>
                <a:cs typeface="Arial" panose="020B0604020202020204" pitchFamily="34" charset="0"/>
              </a:rPr>
              <a:t>Advance cross-cutting survey methodology</a:t>
            </a:r>
          </a:p>
          <a:p>
            <a:pPr marR="0" lvl="2">
              <a:lnSpc>
                <a:spcPct val="107000"/>
              </a:lnSpc>
              <a:spcBef>
                <a:spcPts val="0"/>
              </a:spcBef>
              <a:spcAft>
                <a:spcPts val="800"/>
              </a:spcAft>
              <a:buFont typeface="Wingdings" panose="05000000000000000000" pitchFamily="2" charset="2"/>
              <a:buChar char="q"/>
            </a:pPr>
            <a:r>
              <a:rPr lang="en-US" dirty="0">
                <a:effectLst/>
                <a:ea typeface="DengXian" panose="02010600030101010101" pitchFamily="2" charset="-122"/>
                <a:cs typeface="Arial" panose="020B0604020202020204" pitchFamily="34" charset="0"/>
              </a:rPr>
              <a:t>Enhance communication and advocacy</a:t>
            </a:r>
            <a:endParaRPr lang="en-US" dirty="0"/>
          </a:p>
          <a:p>
            <a:r>
              <a:rPr lang="en-US" sz="2400" dirty="0"/>
              <a:t>Governance</a:t>
            </a:r>
          </a:p>
          <a:p>
            <a:pPr lvl="1"/>
            <a:r>
              <a:rPr lang="en-US" sz="2000" dirty="0"/>
              <a:t>Membership: 11 international agencies + 10 (rotating) member states</a:t>
            </a:r>
          </a:p>
          <a:p>
            <a:pPr lvl="1"/>
            <a:r>
              <a:rPr lang="en-US" sz="2000" dirty="0"/>
              <a:t>Secretariat: UN Statistics Division</a:t>
            </a:r>
          </a:p>
          <a:p>
            <a:pPr lvl="1"/>
            <a:r>
              <a:rPr lang="en-US" sz="2000" dirty="0"/>
              <a:t>Current co-chairs: WB and UNW</a:t>
            </a:r>
          </a:p>
          <a:p>
            <a:r>
              <a:rPr lang="en-US" sz="2400" dirty="0"/>
              <a:t>Work through time-bound Task Forces, led by and with contribution from members and non-member experts.</a:t>
            </a:r>
          </a:p>
        </p:txBody>
      </p:sp>
    </p:spTree>
    <p:extLst>
      <p:ext uri="{BB962C8B-B14F-4D97-AF65-F5344CB8AC3E}">
        <p14:creationId xmlns:p14="http://schemas.microsoft.com/office/powerpoint/2010/main" val="419442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CD20-9AAC-4006-8797-96DB46D5B904}"/>
              </a:ext>
            </a:extLst>
          </p:cNvPr>
          <p:cNvSpPr>
            <a:spLocks noGrp="1"/>
          </p:cNvSpPr>
          <p:nvPr>
            <p:ph type="title"/>
          </p:nvPr>
        </p:nvSpPr>
        <p:spPr>
          <a:xfrm>
            <a:off x="398914" y="128284"/>
            <a:ext cx="10670659" cy="1407253"/>
          </a:xfrm>
        </p:spPr>
        <p:txBody>
          <a:bodyPr anchor="t">
            <a:normAutofit fontScale="90000"/>
          </a:bodyPr>
          <a:lstStyle/>
          <a:p>
            <a:pPr algn="ctr"/>
            <a:r>
              <a:rPr lang="en-US" sz="4000" dirty="0">
                <a:solidFill>
                  <a:srgbClr val="009DDC"/>
                </a:solidFill>
              </a:rPr>
              <a:t>Inter-agency and Expert Group on Sustainable Development Goal Indicators (IAEG-SDGs)</a:t>
            </a:r>
            <a:br>
              <a:rPr lang="en-US" sz="4000" b="1" dirty="0">
                <a:solidFill>
                  <a:schemeClr val="tx2"/>
                </a:solidFill>
              </a:rPr>
            </a:br>
            <a:endParaRPr lang="en-US" sz="4000" dirty="0">
              <a:solidFill>
                <a:schemeClr val="bg1"/>
              </a:solidFill>
            </a:endParaRPr>
          </a:p>
        </p:txBody>
      </p:sp>
      <p:sp>
        <p:nvSpPr>
          <p:cNvPr id="3" name="Content Placeholder 2">
            <a:extLst>
              <a:ext uri="{FF2B5EF4-FFF2-40B4-BE49-F238E27FC236}">
                <a16:creationId xmlns:a16="http://schemas.microsoft.com/office/drawing/2014/main" id="{702210BA-3B08-45CE-A132-9C5DC589EBE8}"/>
              </a:ext>
            </a:extLst>
          </p:cNvPr>
          <p:cNvSpPr>
            <a:spLocks noGrp="1"/>
          </p:cNvSpPr>
          <p:nvPr>
            <p:ph idx="1"/>
          </p:nvPr>
        </p:nvSpPr>
        <p:spPr>
          <a:xfrm>
            <a:off x="398914" y="1728699"/>
            <a:ext cx="8115301" cy="4474416"/>
          </a:xfrm>
        </p:spPr>
        <p:txBody>
          <a:bodyPr>
            <a:normAutofit fontScale="77500" lnSpcReduction="20000"/>
          </a:bodyPr>
          <a:lstStyle/>
          <a:p>
            <a:pPr marL="0" indent="0">
              <a:buNone/>
            </a:pPr>
            <a:r>
              <a:rPr lang="en-US" sz="2400" b="1" dirty="0"/>
              <a:t>The 2030 Agenda for Sustainable Development</a:t>
            </a:r>
          </a:p>
          <a:p>
            <a:r>
              <a:rPr lang="en-US" sz="2400" dirty="0"/>
              <a:t>A global blueprint for people, planet, prosperity , peace and partnerships, now and in the future</a:t>
            </a:r>
          </a:p>
          <a:p>
            <a:r>
              <a:rPr lang="en-US" sz="2400" dirty="0"/>
              <a:t>17 Goals, 169 targets and “Leaving no one behind” principle</a:t>
            </a:r>
          </a:p>
          <a:p>
            <a:pPr marL="0" indent="0">
              <a:buNone/>
            </a:pPr>
            <a:endParaRPr lang="en-US" sz="2400" b="1" dirty="0"/>
          </a:p>
          <a:p>
            <a:pPr marL="0" indent="0">
              <a:buNone/>
            </a:pPr>
            <a:r>
              <a:rPr lang="en-US" sz="2400" b="1" dirty="0"/>
              <a:t>The IAEG-SDGs :</a:t>
            </a:r>
          </a:p>
          <a:p>
            <a:r>
              <a:rPr lang="en-US" sz="2400" dirty="0"/>
              <a:t>Composed of 28 Member States (and representatives of regional commissions, regional and international agencies and CSOs are observers)</a:t>
            </a:r>
          </a:p>
          <a:p>
            <a:r>
              <a:rPr lang="en-US" sz="2400" dirty="0"/>
              <a:t>Developed the global indicator framework for SDGs (</a:t>
            </a:r>
            <a:r>
              <a:rPr lang="en-US" sz="2400" b="1" dirty="0"/>
              <a:t>231 indicators)</a:t>
            </a:r>
          </a:p>
          <a:p>
            <a:endParaRPr lang="en-US" sz="2400" dirty="0"/>
          </a:p>
          <a:p>
            <a:pPr marL="0" indent="0">
              <a:buNone/>
            </a:pPr>
            <a:r>
              <a:rPr lang="en-US" sz="2400" b="1" dirty="0"/>
              <a:t>IAEG-SDGs workstream on data disaggregation:</a:t>
            </a:r>
          </a:p>
          <a:p>
            <a:pPr marL="342900" indent="-342900">
              <a:lnSpc>
                <a:spcPct val="120000"/>
              </a:lnSpc>
              <a:spcBef>
                <a:spcPts val="0"/>
              </a:spcBef>
            </a:pPr>
            <a:r>
              <a:rPr lang="en-US" sz="2400" dirty="0"/>
              <a:t>Compilation of existing guidelines and methodologies on data disaggregation</a:t>
            </a:r>
          </a:p>
          <a:p>
            <a:pPr marL="342900" indent="-342900">
              <a:lnSpc>
                <a:spcPct val="120000"/>
              </a:lnSpc>
              <a:spcBef>
                <a:spcPts val="0"/>
              </a:spcBef>
            </a:pPr>
            <a:r>
              <a:rPr lang="en-US" sz="2400" dirty="0"/>
              <a:t>Preparation of Handbook on data disaggregation for SDGs</a:t>
            </a:r>
          </a:p>
          <a:p>
            <a:pPr marL="342900" indent="-342900">
              <a:lnSpc>
                <a:spcPct val="120000"/>
              </a:lnSpc>
              <a:spcBef>
                <a:spcPts val="0"/>
              </a:spcBef>
            </a:pPr>
            <a:r>
              <a:rPr lang="en-US" sz="2400" dirty="0"/>
              <a:t>Task Force on Small Area Estimation (joint with ISWGHS) </a:t>
            </a:r>
          </a:p>
          <a:p>
            <a:pPr marL="342900" indent="-342900">
              <a:lnSpc>
                <a:spcPct val="120000"/>
              </a:lnSpc>
              <a:spcBef>
                <a:spcPts val="0"/>
              </a:spcBef>
            </a:pPr>
            <a:endParaRPr lang="en-US" sz="2400" dirty="0"/>
          </a:p>
          <a:p>
            <a:pPr marL="342900" indent="-342900">
              <a:lnSpc>
                <a:spcPct val="120000"/>
              </a:lnSpc>
              <a:spcBef>
                <a:spcPts val="0"/>
              </a:spcBef>
            </a:pPr>
            <a:endParaRPr lang="en-US" sz="2400" dirty="0"/>
          </a:p>
          <a:p>
            <a:endParaRPr lang="en-US" sz="2400" dirty="0"/>
          </a:p>
        </p:txBody>
      </p:sp>
      <p:pic>
        <p:nvPicPr>
          <p:cNvPr id="17" name="Picture 16">
            <a:extLst>
              <a:ext uri="{FF2B5EF4-FFF2-40B4-BE49-F238E27FC236}">
                <a16:creationId xmlns:a16="http://schemas.microsoft.com/office/drawing/2014/main" id="{F8D86013-377C-4429-A6E8-26BC7436F684}"/>
              </a:ext>
            </a:extLst>
          </p:cNvPr>
          <p:cNvPicPr>
            <a:picLocks noChangeAspect="1"/>
          </p:cNvPicPr>
          <p:nvPr/>
        </p:nvPicPr>
        <p:blipFill>
          <a:blip r:embed="rId2"/>
          <a:stretch>
            <a:fillRect/>
          </a:stretch>
        </p:blipFill>
        <p:spPr>
          <a:xfrm>
            <a:off x="8868486" y="4188284"/>
            <a:ext cx="3082600" cy="1225332"/>
          </a:xfrm>
          <a:prstGeom prst="rect">
            <a:avLst/>
          </a:prstGeom>
        </p:spPr>
      </p:pic>
      <p:pic>
        <p:nvPicPr>
          <p:cNvPr id="18" name="Content Placeholder 4">
            <a:extLst>
              <a:ext uri="{FF2B5EF4-FFF2-40B4-BE49-F238E27FC236}">
                <a16:creationId xmlns:a16="http://schemas.microsoft.com/office/drawing/2014/main" id="{82CB4C52-86BC-4A06-980B-5216C24A7DE8}"/>
              </a:ext>
            </a:extLst>
          </p:cNvPr>
          <p:cNvPicPr>
            <a:picLocks noChangeAspect="1"/>
          </p:cNvPicPr>
          <p:nvPr/>
        </p:nvPicPr>
        <p:blipFill>
          <a:blip r:embed="rId3"/>
          <a:stretch>
            <a:fillRect/>
          </a:stretch>
        </p:blipFill>
        <p:spPr>
          <a:xfrm>
            <a:off x="9019491" y="1934763"/>
            <a:ext cx="2494839" cy="1284907"/>
          </a:xfrm>
          <a:prstGeom prst="rect">
            <a:avLst/>
          </a:prstGeom>
        </p:spPr>
      </p:pic>
    </p:spTree>
    <p:extLst>
      <p:ext uri="{BB962C8B-B14F-4D97-AF65-F5344CB8AC3E}">
        <p14:creationId xmlns:p14="http://schemas.microsoft.com/office/powerpoint/2010/main" val="1546877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47786" y="122275"/>
            <a:ext cx="8966776" cy="1589568"/>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3600" b="1" kern="1200">
              <a:solidFill>
                <a:schemeClr val="tx1"/>
              </a:solidFill>
              <a:latin typeface="+mj-lt"/>
              <a:ea typeface="+mj-ea"/>
              <a:cs typeface="+mj-cs"/>
            </a:endParaRPr>
          </a:p>
        </p:txBody>
      </p:sp>
      <p:sp>
        <p:nvSpPr>
          <p:cNvPr id="11" name="TextBox 10"/>
          <p:cNvSpPr txBox="1"/>
          <p:nvPr/>
        </p:nvSpPr>
        <p:spPr>
          <a:xfrm>
            <a:off x="1319806" y="1629531"/>
            <a:ext cx="9924407" cy="4238201"/>
          </a:xfrm>
          <a:prstGeom prst="rect">
            <a:avLst/>
          </a:prstGeom>
        </p:spPr>
        <p:txBody>
          <a:bodyPr vert="horz" lIns="91440" tIns="45720" rIns="91440" bIns="45720" rtlCol="0">
            <a:normAutofit/>
          </a:bodyPr>
          <a:lstStyle/>
          <a:p>
            <a:pPr marL="57150">
              <a:lnSpc>
                <a:spcPct val="90000"/>
              </a:lnSpc>
              <a:spcAft>
                <a:spcPts val="600"/>
              </a:spcAft>
            </a:pPr>
            <a:endParaRPr lang="en-US" sz="1900" dirty="0"/>
          </a:p>
        </p:txBody>
      </p:sp>
      <p:pic>
        <p:nvPicPr>
          <p:cNvPr id="5" name="Picture 4" descr="SDG ring large.jpg"/>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1127349" y="325255"/>
            <a:ext cx="1024430" cy="951555"/>
          </a:xfrm>
          <a:prstGeom prst="rect">
            <a:avLst/>
          </a:prstGeom>
        </p:spPr>
      </p:pic>
      <p:sp>
        <p:nvSpPr>
          <p:cNvPr id="42" name="Title 1">
            <a:extLst>
              <a:ext uri="{FF2B5EF4-FFF2-40B4-BE49-F238E27FC236}">
                <a16:creationId xmlns:a16="http://schemas.microsoft.com/office/drawing/2014/main" id="{071BFDDF-819C-42F2-BD7C-5520BAC33D05}"/>
              </a:ext>
            </a:extLst>
          </p:cNvPr>
          <p:cNvSpPr txBox="1">
            <a:spLocks/>
          </p:cNvSpPr>
          <p:nvPr/>
        </p:nvSpPr>
        <p:spPr>
          <a:xfrm>
            <a:off x="2151778" y="369870"/>
            <a:ext cx="8029912" cy="8623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0070C0"/>
                </a:solidFill>
              </a:rPr>
              <a:t>Positioning household survey for the next decade</a:t>
            </a:r>
          </a:p>
        </p:txBody>
      </p:sp>
      <p:pic>
        <p:nvPicPr>
          <p:cNvPr id="51" name="Picture 50">
            <a:extLst>
              <a:ext uri="{FF2B5EF4-FFF2-40B4-BE49-F238E27FC236}">
                <a16:creationId xmlns:a16="http://schemas.microsoft.com/office/drawing/2014/main" id="{FE78F968-E266-4D04-BEA4-B2C9919F64F7}"/>
              </a:ext>
            </a:extLst>
          </p:cNvPr>
          <p:cNvPicPr>
            <a:picLocks noChangeAspect="1"/>
          </p:cNvPicPr>
          <p:nvPr/>
        </p:nvPicPr>
        <p:blipFill>
          <a:blip r:embed="rId4"/>
          <a:stretch>
            <a:fillRect/>
          </a:stretch>
        </p:blipFill>
        <p:spPr>
          <a:xfrm>
            <a:off x="1127349" y="1375051"/>
            <a:ext cx="9924407" cy="61581"/>
          </a:xfrm>
          <a:prstGeom prst="rect">
            <a:avLst/>
          </a:prstGeom>
        </p:spPr>
      </p:pic>
      <p:sp>
        <p:nvSpPr>
          <p:cNvPr id="4" name="TextBox 3">
            <a:extLst>
              <a:ext uri="{FF2B5EF4-FFF2-40B4-BE49-F238E27FC236}">
                <a16:creationId xmlns:a16="http://schemas.microsoft.com/office/drawing/2014/main" id="{73F17123-A784-EBAA-F6A5-D155DE22AFF0}"/>
              </a:ext>
            </a:extLst>
          </p:cNvPr>
          <p:cNvSpPr txBox="1"/>
          <p:nvPr/>
        </p:nvSpPr>
        <p:spPr>
          <a:xfrm>
            <a:off x="1204530" y="1629531"/>
            <a:ext cx="9924407" cy="4789132"/>
          </a:xfrm>
          <a:prstGeom prst="rect">
            <a:avLst/>
          </a:prstGeom>
          <a:noFill/>
        </p:spPr>
        <p:txBody>
          <a:bodyPr wrap="square">
            <a:spAutoFit/>
          </a:bodyPr>
          <a:lstStyle/>
          <a:p>
            <a:pPr marL="0" indent="0" algn="l" rtl="0" fontAlgn="base">
              <a:buNone/>
            </a:pPr>
            <a:r>
              <a:rPr lang="en-US" sz="2200" b="0" i="0" u="none" strike="noStrike" dirty="0">
                <a:solidFill>
                  <a:srgbClr val="1F3362"/>
                </a:solidFill>
                <a:effectLst/>
                <a:latin typeface="Acumin Pro"/>
              </a:rPr>
              <a:t>Organized around </a:t>
            </a:r>
            <a:r>
              <a:rPr lang="en-US" sz="2200" b="1" i="0" u="none" strike="noStrike" dirty="0">
                <a:solidFill>
                  <a:srgbClr val="1F3362"/>
                </a:solidFill>
                <a:effectLst/>
                <a:latin typeface="Acumin Pro"/>
              </a:rPr>
              <a:t>8 technical priorities</a:t>
            </a:r>
            <a:r>
              <a:rPr lang="en-US" sz="2200" b="0" i="0" u="none" strike="noStrike" dirty="0">
                <a:solidFill>
                  <a:srgbClr val="1F3362"/>
                </a:solidFill>
                <a:effectLst/>
                <a:latin typeface="Acumin Pro"/>
              </a:rPr>
              <a:t>:​</a:t>
            </a:r>
            <a:endParaRPr lang="en-US" sz="2200"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Enhancing the interoperability and integration of household surveys ​</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Designing and implementing more inclusive, respondent-centric surveys ​</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Improving sampling efficiency and coverage​</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Scaling up the use of objective measurement technologies ​</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Building capacity for CAPI, phone, web, and mixed-mode surveys​</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Systematizing the collection, storage, and use of </a:t>
            </a:r>
            <a:r>
              <a:rPr lang="en-US" sz="1800" b="0" i="0" u="none" strike="noStrike" dirty="0" err="1">
                <a:solidFill>
                  <a:srgbClr val="1F3362"/>
                </a:solidFill>
                <a:effectLst/>
                <a:latin typeface="Acumin Pro"/>
              </a:rPr>
              <a:t>paradata</a:t>
            </a:r>
            <a:r>
              <a:rPr lang="en-US" sz="1800" b="0" i="0" u="none" strike="noStrike" dirty="0">
                <a:solidFill>
                  <a:srgbClr val="1F3362"/>
                </a:solidFill>
                <a:effectLst/>
                <a:latin typeface="Acumin Pro"/>
              </a:rPr>
              <a:t> and metadata​</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Incorporating machine learning and artificial intelligence for data quality control and analysis ​</a:t>
            </a:r>
            <a:endParaRPr lang="en-US" b="0" i="0" u="none" strike="noStrike" dirty="0">
              <a:solidFill>
                <a:srgbClr val="000000"/>
              </a:solidFill>
              <a:effectLst/>
              <a:latin typeface="Arial" panose="020B0604020202020204" pitchFamily="34" charset="0"/>
            </a:endParaRPr>
          </a:p>
          <a:p>
            <a:pPr algn="l" rtl="0" fontAlgn="base">
              <a:buFont typeface="+mj-lt"/>
              <a:buAutoNum type="arabicPeriod"/>
            </a:pPr>
            <a:r>
              <a:rPr lang="en-US" sz="1800" b="0" i="0" u="none" strike="noStrike" dirty="0">
                <a:solidFill>
                  <a:srgbClr val="1F3362"/>
                </a:solidFill>
                <a:effectLst/>
                <a:latin typeface="Acumin Pro"/>
              </a:rPr>
              <a:t>Improving data access, discoverability, and dissemination. ​</a:t>
            </a:r>
            <a:endParaRPr lang="en-US" b="0" i="0" u="none" strike="noStrike" dirty="0">
              <a:solidFill>
                <a:srgbClr val="000000"/>
              </a:solidFill>
              <a:effectLst/>
              <a:latin typeface="Arial" panose="020B0604020202020204" pitchFamily="34" charset="0"/>
            </a:endParaRPr>
          </a:p>
          <a:p>
            <a:pPr marL="0" indent="0" algn="l" rtl="0" fontAlgn="base">
              <a:buNone/>
            </a:pPr>
            <a:endParaRPr lang="en-US" sz="1800" b="0" i="0" u="none" strike="noStrike" dirty="0">
              <a:solidFill>
                <a:srgbClr val="1F3362"/>
              </a:solidFill>
              <a:effectLst/>
              <a:latin typeface="Acumin Pro"/>
            </a:endParaRPr>
          </a:p>
          <a:p>
            <a:pPr marL="0" indent="0" algn="l" rtl="0" fontAlgn="base">
              <a:buNone/>
            </a:pPr>
            <a:r>
              <a:rPr lang="en-US" sz="1800" b="0" i="0" u="none" strike="noStrike" dirty="0">
                <a:solidFill>
                  <a:srgbClr val="1F3362"/>
                </a:solidFill>
                <a:effectLst/>
                <a:latin typeface="Acumin Pro"/>
              </a:rPr>
              <a:t>Plus:​</a:t>
            </a:r>
            <a:endParaRPr lang="en-US" b="0" i="0" u="none" strike="noStrike" dirty="0">
              <a:solidFill>
                <a:srgbClr val="000000"/>
              </a:solidFill>
              <a:effectLst/>
              <a:latin typeface="Arial" panose="020B0604020202020204" pitchFamily="34" charset="0"/>
            </a:endParaRPr>
          </a:p>
          <a:p>
            <a:pPr marL="0" indent="0" algn="l" rtl="0" fontAlgn="base">
              <a:buNone/>
            </a:pPr>
            <a:endParaRPr lang="en-US" sz="1800" b="0" i="0" u="none" strike="noStrike" dirty="0">
              <a:solidFill>
                <a:srgbClr val="1F3362"/>
              </a:solidFill>
              <a:effectLst/>
              <a:latin typeface="Acumin Pro"/>
            </a:endParaRPr>
          </a:p>
          <a:p>
            <a:pPr marL="0" indent="0" algn="l" rtl="0" fontAlgn="base">
              <a:buNone/>
            </a:pPr>
            <a:r>
              <a:rPr lang="en-US" sz="2200" dirty="0">
                <a:solidFill>
                  <a:srgbClr val="1F3362"/>
                </a:solidFill>
                <a:latin typeface="Acumin Pro"/>
              </a:rPr>
              <a:t>Foster stronger </a:t>
            </a:r>
            <a:r>
              <a:rPr lang="en-US" sz="2200" b="1" dirty="0">
                <a:solidFill>
                  <a:srgbClr val="1F3362"/>
                </a:solidFill>
                <a:latin typeface="Acumin Pro"/>
              </a:rPr>
              <a:t>enabling environment</a:t>
            </a:r>
            <a:r>
              <a:rPr lang="en-US" sz="2200" dirty="0">
                <a:solidFill>
                  <a:srgbClr val="1F3362"/>
                </a:solidFill>
                <a:latin typeface="Acumin Pro"/>
              </a:rPr>
              <a:t>: </a:t>
            </a:r>
          </a:p>
          <a:p>
            <a:pPr fontAlgn="base"/>
            <a:r>
              <a:rPr lang="en-US" sz="2200" dirty="0">
                <a:solidFill>
                  <a:srgbClr val="1F3362"/>
                </a:solidFill>
                <a:latin typeface="Acumin Pro"/>
              </a:rPr>
              <a:t>at national and global level​</a:t>
            </a:r>
          </a:p>
          <a:p>
            <a:pPr marL="0" marR="0" indent="0">
              <a:lnSpc>
                <a:spcPct val="107000"/>
              </a:lnSpc>
              <a:spcBef>
                <a:spcPts val="0"/>
              </a:spcBef>
              <a:spcAft>
                <a:spcPts val="800"/>
              </a:spcAft>
              <a:buNone/>
            </a:pPr>
            <a:endParaRPr lang="en-US" sz="2000" dirty="0">
              <a:latin typeface="Roboto"/>
              <a:ea typeface="Roboto"/>
              <a:cs typeface="Roboto"/>
            </a:endParaRPr>
          </a:p>
          <a:p>
            <a:pPr marL="0" marR="0" indent="0">
              <a:lnSpc>
                <a:spcPct val="107000"/>
              </a:lnSpc>
              <a:spcBef>
                <a:spcPts val="0"/>
              </a:spcBef>
              <a:spcAft>
                <a:spcPts val="800"/>
              </a:spcAft>
              <a:buNone/>
            </a:pPr>
            <a:r>
              <a:rPr lang="en-US" sz="1300" dirty="0">
                <a:latin typeface="Roboto"/>
                <a:ea typeface="Roboto"/>
                <a:cs typeface="Roboto"/>
                <a:hlinkClick r:id="rId5"/>
              </a:rPr>
              <a:t>https://content.iospress.com/articles/statistical-journal-of-the-iaos/sji220042</a:t>
            </a:r>
            <a:r>
              <a:rPr lang="en-US" sz="1300" dirty="0">
                <a:latin typeface="Roboto"/>
                <a:ea typeface="Roboto"/>
                <a:cs typeface="Roboto"/>
              </a:rPr>
              <a:t> </a:t>
            </a:r>
          </a:p>
        </p:txBody>
      </p:sp>
    </p:spTree>
    <p:extLst>
      <p:ext uri="{BB962C8B-B14F-4D97-AF65-F5344CB8AC3E}">
        <p14:creationId xmlns:p14="http://schemas.microsoft.com/office/powerpoint/2010/main" val="1282662190"/>
      </p:ext>
    </p:extLst>
  </p:cSld>
  <p:clrMapOvr>
    <a:masterClrMapping/>
  </p:clrMapOvr>
  <mc:AlternateContent xmlns:mc="http://schemas.openxmlformats.org/markup-compatibility/2006" xmlns:p14="http://schemas.microsoft.com/office/powerpoint/2010/main">
    <mc:Choice Requires="p14">
      <p:transition spd="slow" p14:dur="2000" advTm="33841"/>
    </mc:Choice>
    <mc:Fallback xmlns="">
      <p:transition spd="slow" advTm="3384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85F7-F5F6-46E0-9186-2ED3F9B80FA2}"/>
              </a:ext>
            </a:extLst>
          </p:cNvPr>
          <p:cNvSpPr>
            <a:spLocks noGrp="1"/>
          </p:cNvSpPr>
          <p:nvPr>
            <p:ph type="title"/>
          </p:nvPr>
        </p:nvSpPr>
        <p:spPr>
          <a:xfrm>
            <a:off x="1110343" y="380429"/>
            <a:ext cx="10515600" cy="737735"/>
          </a:xfrm>
        </p:spPr>
        <p:txBody>
          <a:bodyPr>
            <a:normAutofit/>
          </a:bodyPr>
          <a:lstStyle/>
          <a:p>
            <a:pPr algn="ctr"/>
            <a:r>
              <a:rPr lang="en-US" sz="3200" b="1" dirty="0">
                <a:solidFill>
                  <a:srgbClr val="0070C0"/>
                </a:solidFill>
              </a:rPr>
              <a:t>The SAE4SDG Toolkit</a:t>
            </a:r>
            <a:endParaRPr lang="en-US" sz="2000" b="1" dirty="0">
              <a:solidFill>
                <a:srgbClr val="0070C0"/>
              </a:solidFill>
            </a:endParaRPr>
          </a:p>
        </p:txBody>
      </p:sp>
      <p:sp>
        <p:nvSpPr>
          <p:cNvPr id="3" name="Content Placeholder 2">
            <a:extLst>
              <a:ext uri="{FF2B5EF4-FFF2-40B4-BE49-F238E27FC236}">
                <a16:creationId xmlns:a16="http://schemas.microsoft.com/office/drawing/2014/main" id="{AFFA3014-DFFE-45C5-9C05-7BC2FFB859F7}"/>
              </a:ext>
            </a:extLst>
          </p:cNvPr>
          <p:cNvSpPr>
            <a:spLocks noGrp="1"/>
          </p:cNvSpPr>
          <p:nvPr>
            <p:ph idx="1"/>
          </p:nvPr>
        </p:nvSpPr>
        <p:spPr>
          <a:xfrm>
            <a:off x="903514" y="1510382"/>
            <a:ext cx="10001553" cy="4411658"/>
          </a:xfrm>
        </p:spPr>
        <p:txBody>
          <a:bodyPr vert="horz" lIns="91440" tIns="45720" rIns="91440" bIns="45720" rtlCol="0" anchor="t">
            <a:normAutofit fontScale="92500" lnSpcReduction="10000"/>
          </a:bodyPr>
          <a:lstStyle/>
          <a:p>
            <a:pPr>
              <a:lnSpc>
                <a:spcPct val="90000"/>
              </a:lnSpc>
              <a:spcAft>
                <a:spcPts val="600"/>
              </a:spcAft>
            </a:pPr>
            <a:r>
              <a:rPr lang="en-US" sz="2400" b="1" dirty="0"/>
              <a:t>The Toolkit on Using Small Area Estimation for SDGs </a:t>
            </a:r>
            <a:r>
              <a:rPr lang="en-US" sz="2400" dirty="0">
                <a:solidFill>
                  <a:srgbClr val="0070C0"/>
                </a:solidFill>
              </a:rPr>
              <a:t>(https://unstats.un.org/wiki/display/SAE4SDG/) </a:t>
            </a:r>
            <a:r>
              <a:rPr lang="en-US" sz="2400" dirty="0"/>
              <a:t>in</a:t>
            </a:r>
            <a:r>
              <a:rPr lang="en-US" sz="2400" b="1" dirty="0"/>
              <a:t> </a:t>
            </a:r>
            <a:r>
              <a:rPr lang="en-US" sz="2400" dirty="0"/>
              <a:t>Wiki is a space to provide information on methods to produce disaggregated data through small area estimation</a:t>
            </a:r>
            <a:r>
              <a:rPr lang="en-US" sz="2400" b="1" dirty="0"/>
              <a:t>. </a:t>
            </a:r>
          </a:p>
          <a:p>
            <a:pPr>
              <a:lnSpc>
                <a:spcPct val="90000"/>
              </a:lnSpc>
              <a:spcAft>
                <a:spcPts val="600"/>
              </a:spcAft>
            </a:pPr>
            <a:r>
              <a:rPr lang="en-US" sz="2400" b="1" dirty="0"/>
              <a:t>Goal: </a:t>
            </a:r>
            <a:r>
              <a:rPr lang="en-US" sz="2400" dirty="0"/>
              <a:t>To provide practical tools with accompanying case studies for countries to use SAE for SDG monitoring. </a:t>
            </a:r>
            <a:endParaRPr lang="en-US" sz="2400" dirty="0">
              <a:cs typeface="Calibri"/>
            </a:endParaRPr>
          </a:p>
          <a:p>
            <a:pPr>
              <a:lnSpc>
                <a:spcPct val="90000"/>
              </a:lnSpc>
              <a:spcAft>
                <a:spcPts val="600"/>
              </a:spcAft>
            </a:pPr>
            <a:r>
              <a:rPr lang="en-US" sz="2400" b="1" dirty="0"/>
              <a:t>Objectives:</a:t>
            </a:r>
            <a:endParaRPr lang="en-US" sz="2400" b="1" dirty="0">
              <a:cs typeface="Calibri"/>
            </a:endParaRPr>
          </a:p>
          <a:p>
            <a:pPr marL="800100" lvl="1" indent="-342900">
              <a:buFont typeface="Arial" panose="020B0604020202020204" pitchFamily="34" charset="0"/>
              <a:buChar char="•"/>
            </a:pPr>
            <a:r>
              <a:rPr lang="en-US" sz="2400" dirty="0"/>
              <a:t>Using SAE methods to improve SDG data availability for vulnerable population groups </a:t>
            </a:r>
          </a:p>
          <a:p>
            <a:pPr marL="800100" lvl="1" indent="-342900">
              <a:buFont typeface="Arial" panose="020B0604020202020204" pitchFamily="34" charset="0"/>
              <a:buChar char="•"/>
            </a:pPr>
            <a:r>
              <a:rPr lang="en-US" sz="2400" dirty="0"/>
              <a:t>Offering practical guidance and country case studies</a:t>
            </a:r>
          </a:p>
          <a:p>
            <a:pPr marL="800100" lvl="1" indent="-342900">
              <a:buFont typeface="Arial" panose="020B0604020202020204" pitchFamily="34" charset="0"/>
              <a:buChar char="•"/>
            </a:pPr>
            <a:r>
              <a:rPr lang="en-US" sz="2400" dirty="0"/>
              <a:t>Guiding on the enabling environment for using SAE for official data production</a:t>
            </a:r>
          </a:p>
          <a:p>
            <a:pPr marL="800100" lvl="1" indent="-342900">
              <a:buFont typeface="Arial" panose="020B0604020202020204" pitchFamily="34" charset="0"/>
              <a:buChar char="•"/>
            </a:pPr>
            <a:r>
              <a:rPr lang="en-US" sz="2400" dirty="0"/>
              <a:t>Providing a space for partners to document and disseminate their SAE methodologies</a:t>
            </a:r>
            <a:endParaRPr lang="en-US" dirty="0"/>
          </a:p>
        </p:txBody>
      </p:sp>
      <p:pic>
        <p:nvPicPr>
          <p:cNvPr id="4" name="Picture 3" descr="SDG ring large.jpg">
            <a:extLst>
              <a:ext uri="{FF2B5EF4-FFF2-40B4-BE49-F238E27FC236}">
                <a16:creationId xmlns:a16="http://schemas.microsoft.com/office/drawing/2014/main" id="{58E86335-15B0-4402-BBEA-0807CAC41B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811523" y="166609"/>
            <a:ext cx="1024430" cy="951555"/>
          </a:xfrm>
          <a:prstGeom prst="rect">
            <a:avLst/>
          </a:prstGeom>
        </p:spPr>
      </p:pic>
      <p:pic>
        <p:nvPicPr>
          <p:cNvPr id="5" name="Picture 4">
            <a:extLst>
              <a:ext uri="{FF2B5EF4-FFF2-40B4-BE49-F238E27FC236}">
                <a16:creationId xmlns:a16="http://schemas.microsoft.com/office/drawing/2014/main" id="{31D1A00B-95D4-4C13-9AF5-666C55B17FA0}"/>
              </a:ext>
            </a:extLst>
          </p:cNvPr>
          <p:cNvPicPr>
            <a:picLocks noChangeAspect="1"/>
          </p:cNvPicPr>
          <p:nvPr/>
        </p:nvPicPr>
        <p:blipFill>
          <a:blip r:embed="rId4"/>
          <a:stretch>
            <a:fillRect/>
          </a:stretch>
        </p:blipFill>
        <p:spPr>
          <a:xfrm>
            <a:off x="903514" y="1242487"/>
            <a:ext cx="9924407" cy="61581"/>
          </a:xfrm>
          <a:prstGeom prst="rect">
            <a:avLst/>
          </a:prstGeom>
        </p:spPr>
      </p:pic>
    </p:spTree>
    <p:extLst>
      <p:ext uri="{BB962C8B-B14F-4D97-AF65-F5344CB8AC3E}">
        <p14:creationId xmlns:p14="http://schemas.microsoft.com/office/powerpoint/2010/main" val="1035145475"/>
      </p:ext>
    </p:extLst>
  </p:cSld>
  <p:clrMapOvr>
    <a:masterClrMapping/>
  </p:clrMapOvr>
  <mc:AlternateContent xmlns:mc="http://schemas.openxmlformats.org/markup-compatibility/2006" xmlns:p14="http://schemas.microsoft.com/office/powerpoint/2010/main">
    <mc:Choice Requires="p14">
      <p:transition spd="slow" p14:dur="2000" advTm="104731"/>
    </mc:Choice>
    <mc:Fallback xmlns="">
      <p:transition spd="slow" advTm="10473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85F7-F5F6-46E0-9186-2ED3F9B80FA2}"/>
              </a:ext>
            </a:extLst>
          </p:cNvPr>
          <p:cNvSpPr>
            <a:spLocks noGrp="1"/>
          </p:cNvSpPr>
          <p:nvPr>
            <p:ph type="title"/>
          </p:nvPr>
        </p:nvSpPr>
        <p:spPr>
          <a:xfrm>
            <a:off x="1110343" y="380429"/>
            <a:ext cx="10515600" cy="737735"/>
          </a:xfrm>
        </p:spPr>
        <p:txBody>
          <a:bodyPr>
            <a:normAutofit/>
          </a:bodyPr>
          <a:lstStyle/>
          <a:p>
            <a:pPr algn="ctr"/>
            <a:r>
              <a:rPr lang="en-US" sz="3200" b="1" dirty="0">
                <a:solidFill>
                  <a:srgbClr val="0070C0"/>
                </a:solidFill>
              </a:rPr>
              <a:t>What the SAE Toolkit Offer</a:t>
            </a:r>
            <a:endParaRPr lang="en-US" sz="2000" b="1" dirty="0">
              <a:solidFill>
                <a:srgbClr val="0070C0"/>
              </a:solidFill>
            </a:endParaRPr>
          </a:p>
        </p:txBody>
      </p:sp>
      <p:sp>
        <p:nvSpPr>
          <p:cNvPr id="3" name="Content Placeholder 2">
            <a:extLst>
              <a:ext uri="{FF2B5EF4-FFF2-40B4-BE49-F238E27FC236}">
                <a16:creationId xmlns:a16="http://schemas.microsoft.com/office/drawing/2014/main" id="{AFFA3014-DFFE-45C5-9C05-7BC2FFB859F7}"/>
              </a:ext>
            </a:extLst>
          </p:cNvPr>
          <p:cNvSpPr>
            <a:spLocks noGrp="1"/>
          </p:cNvSpPr>
          <p:nvPr>
            <p:ph idx="1"/>
          </p:nvPr>
        </p:nvSpPr>
        <p:spPr>
          <a:xfrm>
            <a:off x="664029" y="1552714"/>
            <a:ext cx="10961914" cy="5114105"/>
          </a:xfrm>
        </p:spPr>
        <p:txBody>
          <a:bodyPr vert="horz" lIns="91440" tIns="45720" rIns="91440" bIns="45720" rtlCol="0" anchor="t">
            <a:normAutofit/>
          </a:bodyPr>
          <a:lstStyle/>
          <a:p>
            <a:r>
              <a:rPr lang="en-US" sz="2200" dirty="0"/>
              <a:t>Many countries have experimented with SAE in the past but few were able to transform from experiment to official production. The Toolkit:</a:t>
            </a:r>
            <a:endParaRPr lang="en-US" sz="2200" dirty="0">
              <a:cs typeface="Calibri" panose="020F0502020204030204"/>
            </a:endParaRPr>
          </a:p>
          <a:p>
            <a:pPr lvl="1"/>
            <a:r>
              <a:rPr lang="en-US" sz="2200" dirty="0"/>
              <a:t>Finds out why this is happening?</a:t>
            </a:r>
          </a:p>
          <a:p>
            <a:pPr lvl="1"/>
            <a:r>
              <a:rPr lang="en-US" sz="2200" dirty="0"/>
              <a:t>Establishes a close link of SAE to SDG monitoring</a:t>
            </a:r>
          </a:p>
          <a:p>
            <a:pPr lvl="1"/>
            <a:r>
              <a:rPr lang="en-US" sz="2200" dirty="0">
                <a:effectLst/>
                <a:latin typeface="Calibri" panose="020F0502020204030204" pitchFamily="34" charset="0"/>
                <a:ea typeface="Times New Roman" panose="02020603050405020304" pitchFamily="18" charset="0"/>
              </a:rPr>
              <a:t>Provides hands-on exercise, including “semi-synthetic” data (national data + noises) and programming guide. </a:t>
            </a:r>
          </a:p>
          <a:p>
            <a:pPr lvl="1"/>
            <a:r>
              <a:rPr lang="en-US" sz="2200" dirty="0">
                <a:effectLst/>
                <a:latin typeface="Calibri" panose="020F0502020204030204" pitchFamily="34" charset="0"/>
                <a:ea typeface="Times New Roman" panose="02020603050405020304" pitchFamily="18" charset="0"/>
              </a:rPr>
              <a:t>Incorporates </a:t>
            </a:r>
            <a:r>
              <a:rPr lang="en-US" sz="2200" u="sng" dirty="0">
                <a:solidFill>
                  <a:srgbClr val="0563C1"/>
                </a:solidFill>
                <a:effectLst/>
                <a:latin typeface="Calibri" panose="020F0502020204030204" pitchFamily="34" charset="0"/>
                <a:ea typeface="Times New Roman" panose="02020603050405020304" pitchFamily="18" charset="0"/>
                <a:hlinkClick r:id="rId3"/>
              </a:rPr>
              <a:t>national examples and case studies</a:t>
            </a:r>
            <a:r>
              <a:rPr lang="en-US" sz="2200" dirty="0">
                <a:effectLst/>
                <a:latin typeface="Calibri" panose="020F0502020204030204" pitchFamily="34" charset="0"/>
                <a:ea typeface="Times New Roman" panose="02020603050405020304" pitchFamily="18" charset="0"/>
              </a:rPr>
              <a:t> through two angles: (a) documenting the lessons learnt and challenges of countries in using SAE for official data production; and (b) illustrating SAE practices for indicators under different SDG goals. </a:t>
            </a:r>
          </a:p>
          <a:p>
            <a:pPr lvl="1"/>
            <a:r>
              <a:rPr lang="en-US" sz="2200" dirty="0"/>
              <a:t>Includes main </a:t>
            </a:r>
            <a:r>
              <a:rPr lang="en-US" sz="2200" u="sng" dirty="0">
                <a:solidFill>
                  <a:srgbClr val="0563C1"/>
                </a:solidFill>
                <a:latin typeface="Calibri" panose="020F0502020204030204" pitchFamily="34" charset="0"/>
              </a:rPr>
              <a:t>challenges and enabling environment </a:t>
            </a:r>
            <a:r>
              <a:rPr lang="en-US" sz="2200" dirty="0"/>
              <a:t>to move from SAE experiment to official production, based on our discussion with national statistical offices.  </a:t>
            </a:r>
          </a:p>
          <a:p>
            <a:pPr lvl="1"/>
            <a:r>
              <a:rPr lang="en-US" sz="2200" dirty="0"/>
              <a:t>Provides an up-to-date and comprehensive list of SAE software packages in major languages (R/Stata/SAS/Python).</a:t>
            </a:r>
            <a:endParaRPr lang="en-US" sz="2200" dirty="0">
              <a:effectLst/>
              <a:latin typeface="Calibri" panose="020F0502020204030204" pitchFamily="34" charset="0"/>
              <a:ea typeface="Times New Roman" panose="02020603050405020304" pitchFamily="18" charset="0"/>
            </a:endParaRPr>
          </a:p>
          <a:p>
            <a:pPr lvl="2"/>
            <a:endParaRPr lang="en-US" sz="1800" dirty="0">
              <a:effectLst/>
              <a:latin typeface="Calibri" panose="020F0502020204030204" pitchFamily="34" charset="0"/>
              <a:ea typeface="DengXian" panose="02010600030101010101" pitchFamily="2" charset="-122"/>
            </a:endParaRPr>
          </a:p>
          <a:p>
            <a:pPr marL="914400" lvl="2" indent="0">
              <a:buNone/>
            </a:pPr>
            <a:endParaRPr lang="en-US" dirty="0"/>
          </a:p>
        </p:txBody>
      </p:sp>
      <p:pic>
        <p:nvPicPr>
          <p:cNvPr id="4" name="Picture 3" descr="SDG ring large.jpg">
            <a:extLst>
              <a:ext uri="{FF2B5EF4-FFF2-40B4-BE49-F238E27FC236}">
                <a16:creationId xmlns:a16="http://schemas.microsoft.com/office/drawing/2014/main" id="{58E86335-15B0-4402-BBEA-0807CAC41B6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649" r="4" b="2468"/>
          <a:stretch/>
        </p:blipFill>
        <p:spPr>
          <a:xfrm>
            <a:off x="811523" y="166609"/>
            <a:ext cx="1024430" cy="951555"/>
          </a:xfrm>
          <a:prstGeom prst="rect">
            <a:avLst/>
          </a:prstGeom>
        </p:spPr>
      </p:pic>
      <p:pic>
        <p:nvPicPr>
          <p:cNvPr id="5" name="Picture 4">
            <a:extLst>
              <a:ext uri="{FF2B5EF4-FFF2-40B4-BE49-F238E27FC236}">
                <a16:creationId xmlns:a16="http://schemas.microsoft.com/office/drawing/2014/main" id="{31D1A00B-95D4-4C13-9AF5-666C55B17FA0}"/>
              </a:ext>
            </a:extLst>
          </p:cNvPr>
          <p:cNvPicPr>
            <a:picLocks noChangeAspect="1"/>
          </p:cNvPicPr>
          <p:nvPr/>
        </p:nvPicPr>
        <p:blipFill>
          <a:blip r:embed="rId5"/>
          <a:stretch>
            <a:fillRect/>
          </a:stretch>
        </p:blipFill>
        <p:spPr>
          <a:xfrm>
            <a:off x="903514" y="1242487"/>
            <a:ext cx="9924407" cy="61581"/>
          </a:xfrm>
          <a:prstGeom prst="rect">
            <a:avLst/>
          </a:prstGeom>
        </p:spPr>
      </p:pic>
    </p:spTree>
    <p:extLst>
      <p:ext uri="{BB962C8B-B14F-4D97-AF65-F5344CB8AC3E}">
        <p14:creationId xmlns:p14="http://schemas.microsoft.com/office/powerpoint/2010/main" val="2901140430"/>
      </p:ext>
    </p:extLst>
  </p:cSld>
  <p:clrMapOvr>
    <a:masterClrMapping/>
  </p:clrMapOvr>
  <mc:AlternateContent xmlns:mc="http://schemas.openxmlformats.org/markup-compatibility/2006" xmlns:p14="http://schemas.microsoft.com/office/powerpoint/2010/main">
    <mc:Choice Requires="p14">
      <p:transition spd="slow" p14:dur="2000" advTm="163989"/>
    </mc:Choice>
    <mc:Fallback xmlns="">
      <p:transition spd="slow" advTm="163989"/>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5239A-68B6-472D-85D0-29443F87CABF}"/>
              </a:ext>
            </a:extLst>
          </p:cNvPr>
          <p:cNvSpPr>
            <a:spLocks noGrp="1"/>
          </p:cNvSpPr>
          <p:nvPr>
            <p:ph type="title"/>
          </p:nvPr>
        </p:nvSpPr>
        <p:spPr>
          <a:xfrm>
            <a:off x="2176530" y="76368"/>
            <a:ext cx="9177270" cy="1035926"/>
          </a:xfrm>
        </p:spPr>
        <p:txBody>
          <a:bodyPr>
            <a:normAutofit/>
          </a:bodyPr>
          <a:lstStyle/>
          <a:p>
            <a:r>
              <a:rPr lang="en-US" sz="3200" b="1" dirty="0">
                <a:solidFill>
                  <a:schemeClr val="accent1"/>
                </a:solidFill>
              </a:rPr>
              <a:t>Guiding through steps with practical examples</a:t>
            </a:r>
          </a:p>
        </p:txBody>
      </p:sp>
      <p:pic>
        <p:nvPicPr>
          <p:cNvPr id="5" name="Content Placeholder 4">
            <a:extLst>
              <a:ext uri="{FF2B5EF4-FFF2-40B4-BE49-F238E27FC236}">
                <a16:creationId xmlns:a16="http://schemas.microsoft.com/office/drawing/2014/main" id="{FA74EE48-CC4C-452A-8FE5-F811C927C1BD}"/>
              </a:ext>
            </a:extLst>
          </p:cNvPr>
          <p:cNvPicPr>
            <a:picLocks noGrp="1" noChangeAspect="1"/>
          </p:cNvPicPr>
          <p:nvPr>
            <p:ph idx="1"/>
          </p:nvPr>
        </p:nvPicPr>
        <p:blipFill>
          <a:blip r:embed="rId3"/>
          <a:stretch>
            <a:fillRect/>
          </a:stretch>
        </p:blipFill>
        <p:spPr>
          <a:xfrm>
            <a:off x="2654998" y="1525788"/>
            <a:ext cx="6433584" cy="5048450"/>
          </a:xfrm>
        </p:spPr>
      </p:pic>
      <p:pic>
        <p:nvPicPr>
          <p:cNvPr id="4" name="Picture 3" descr="SDG ring large.jpg">
            <a:extLst>
              <a:ext uri="{FF2B5EF4-FFF2-40B4-BE49-F238E27FC236}">
                <a16:creationId xmlns:a16="http://schemas.microsoft.com/office/drawing/2014/main" id="{34188663-92F7-4295-961D-80733329170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649" r="4" b="2468"/>
          <a:stretch/>
        </p:blipFill>
        <p:spPr>
          <a:xfrm>
            <a:off x="838200" y="160739"/>
            <a:ext cx="1024430" cy="951555"/>
          </a:xfrm>
          <a:prstGeom prst="rect">
            <a:avLst/>
          </a:prstGeom>
        </p:spPr>
      </p:pic>
      <p:pic>
        <p:nvPicPr>
          <p:cNvPr id="6" name="Picture 5">
            <a:extLst>
              <a:ext uri="{FF2B5EF4-FFF2-40B4-BE49-F238E27FC236}">
                <a16:creationId xmlns:a16="http://schemas.microsoft.com/office/drawing/2014/main" id="{8E1C0669-8B0B-4C38-9877-29A7ADBF0DE8}"/>
              </a:ext>
            </a:extLst>
          </p:cNvPr>
          <p:cNvPicPr>
            <a:picLocks noChangeAspect="1"/>
          </p:cNvPicPr>
          <p:nvPr/>
        </p:nvPicPr>
        <p:blipFill>
          <a:blip r:embed="rId5"/>
          <a:stretch>
            <a:fillRect/>
          </a:stretch>
        </p:blipFill>
        <p:spPr>
          <a:xfrm>
            <a:off x="1011439" y="1196665"/>
            <a:ext cx="9924407" cy="61581"/>
          </a:xfrm>
          <a:prstGeom prst="rect">
            <a:avLst/>
          </a:prstGeom>
        </p:spPr>
      </p:pic>
    </p:spTree>
    <p:extLst>
      <p:ext uri="{BB962C8B-B14F-4D97-AF65-F5344CB8AC3E}">
        <p14:creationId xmlns:p14="http://schemas.microsoft.com/office/powerpoint/2010/main" val="555656496"/>
      </p:ext>
    </p:extLst>
  </p:cSld>
  <p:clrMapOvr>
    <a:masterClrMapping/>
  </p:clrMapOvr>
  <mc:AlternateContent xmlns:mc="http://schemas.openxmlformats.org/markup-compatibility/2006">
    <mc:Choice xmlns:p14="http://schemas.microsoft.com/office/powerpoint/2010/main" Requires="p14">
      <p:transition spd="slow" p14:dur="2000" advTm="41875"/>
    </mc:Choice>
    <mc:Fallback>
      <p:transition spd="slow" advTm="41875"/>
    </mc:Fallback>
  </mc:AlternateContent>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224433-3360-4F37-9695-7B30D6F60FAD}"/>
              </a:ext>
            </a:extLst>
          </p:cNvPr>
          <p:cNvSpPr>
            <a:spLocks noGrp="1"/>
          </p:cNvSpPr>
          <p:nvPr>
            <p:ph type="title"/>
          </p:nvPr>
        </p:nvSpPr>
        <p:spPr>
          <a:xfrm>
            <a:off x="2290616" y="193032"/>
            <a:ext cx="8675255" cy="1035926"/>
          </a:xfrm>
        </p:spPr>
        <p:txBody>
          <a:bodyPr>
            <a:normAutofit/>
          </a:bodyPr>
          <a:lstStyle/>
          <a:p>
            <a:r>
              <a:rPr lang="en-US" sz="3200" b="1" dirty="0">
                <a:solidFill>
                  <a:schemeClr val="accent1"/>
                </a:solidFill>
              </a:rPr>
              <a:t>Case studies covering different SDG goals/indicators</a:t>
            </a:r>
          </a:p>
        </p:txBody>
      </p:sp>
      <p:pic>
        <p:nvPicPr>
          <p:cNvPr id="4" name="Picture 3">
            <a:extLst>
              <a:ext uri="{FF2B5EF4-FFF2-40B4-BE49-F238E27FC236}">
                <a16:creationId xmlns:a16="http://schemas.microsoft.com/office/drawing/2014/main" id="{06175C27-499F-423E-8C93-95206313682B}"/>
              </a:ext>
            </a:extLst>
          </p:cNvPr>
          <p:cNvPicPr>
            <a:picLocks noChangeAspect="1"/>
          </p:cNvPicPr>
          <p:nvPr/>
        </p:nvPicPr>
        <p:blipFill rotWithShape="1">
          <a:blip r:embed="rId3"/>
          <a:srcRect l="-2859" t="1121" r="30045" b="-174"/>
          <a:stretch/>
        </p:blipFill>
        <p:spPr>
          <a:xfrm>
            <a:off x="1764170" y="1564100"/>
            <a:ext cx="8396867" cy="5293900"/>
          </a:xfrm>
          <a:prstGeom prst="rect">
            <a:avLst/>
          </a:prstGeom>
        </p:spPr>
      </p:pic>
      <p:pic>
        <p:nvPicPr>
          <p:cNvPr id="5" name="Picture 4" descr="SDG ring large.jpg">
            <a:extLst>
              <a:ext uri="{FF2B5EF4-FFF2-40B4-BE49-F238E27FC236}">
                <a16:creationId xmlns:a16="http://schemas.microsoft.com/office/drawing/2014/main" id="{BC1C29B0-B267-424F-B5BF-F56FC4A7CC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649" r="4" b="2468"/>
          <a:stretch/>
        </p:blipFill>
        <p:spPr>
          <a:xfrm>
            <a:off x="1016512" y="235218"/>
            <a:ext cx="1024430" cy="951555"/>
          </a:xfrm>
          <a:prstGeom prst="rect">
            <a:avLst/>
          </a:prstGeom>
        </p:spPr>
      </p:pic>
      <p:pic>
        <p:nvPicPr>
          <p:cNvPr id="7" name="Picture 6">
            <a:extLst>
              <a:ext uri="{FF2B5EF4-FFF2-40B4-BE49-F238E27FC236}">
                <a16:creationId xmlns:a16="http://schemas.microsoft.com/office/drawing/2014/main" id="{145A3F7F-E0AB-4B61-B72E-9D1D12F77082}"/>
              </a:ext>
            </a:extLst>
          </p:cNvPr>
          <p:cNvPicPr>
            <a:picLocks noChangeAspect="1"/>
          </p:cNvPicPr>
          <p:nvPr/>
        </p:nvPicPr>
        <p:blipFill>
          <a:blip r:embed="rId5"/>
          <a:stretch>
            <a:fillRect/>
          </a:stretch>
        </p:blipFill>
        <p:spPr>
          <a:xfrm>
            <a:off x="1133796" y="1273451"/>
            <a:ext cx="9924407" cy="61581"/>
          </a:xfrm>
          <a:prstGeom prst="rect">
            <a:avLst/>
          </a:prstGeom>
        </p:spPr>
      </p:pic>
    </p:spTree>
    <p:extLst>
      <p:ext uri="{BB962C8B-B14F-4D97-AF65-F5344CB8AC3E}">
        <p14:creationId xmlns:p14="http://schemas.microsoft.com/office/powerpoint/2010/main" val="618469073"/>
      </p:ext>
    </p:extLst>
  </p:cSld>
  <p:clrMapOvr>
    <a:masterClrMapping/>
  </p:clrMapOvr>
  <mc:AlternateContent xmlns:mc="http://schemas.openxmlformats.org/markup-compatibility/2006">
    <mc:Choice xmlns:p14="http://schemas.microsoft.com/office/powerpoint/2010/main" Requires="p14">
      <p:transition spd="slow" p14:dur="2000" advTm="32982"/>
    </mc:Choice>
    <mc:Fallback>
      <p:transition spd="slow" advTm="32982"/>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3321-AA63-4259-9736-0487D102DBA1}"/>
              </a:ext>
            </a:extLst>
          </p:cNvPr>
          <p:cNvSpPr>
            <a:spLocks noGrp="1"/>
          </p:cNvSpPr>
          <p:nvPr>
            <p:ph type="title"/>
          </p:nvPr>
        </p:nvSpPr>
        <p:spPr>
          <a:xfrm>
            <a:off x="2110218" y="330547"/>
            <a:ext cx="7958667" cy="744836"/>
          </a:xfrm>
        </p:spPr>
        <p:txBody>
          <a:bodyPr vert="horz" lIns="91440" tIns="45720" rIns="91440" bIns="45720" rtlCol="0" anchor="ctr">
            <a:noAutofit/>
          </a:bodyPr>
          <a:lstStyle/>
          <a:p>
            <a:pPr algn="ctr"/>
            <a:r>
              <a:rPr lang="en-US" sz="3000" b="1" dirty="0">
                <a:solidFill>
                  <a:srgbClr val="0070C0"/>
                </a:solidFill>
              </a:rPr>
              <a:t>SAE methodologies used by countries and </a:t>
            </a:r>
            <a:r>
              <a:rPr lang="en-US" sz="3000" dirty="0">
                <a:solidFill>
                  <a:srgbClr val="0070C0"/>
                </a:solidFill>
              </a:rPr>
              <a:t>international agencies</a:t>
            </a:r>
          </a:p>
        </p:txBody>
      </p:sp>
      <p:pic>
        <p:nvPicPr>
          <p:cNvPr id="7" name="Picture 6" descr="SDG ring large.jpg">
            <a:extLst>
              <a:ext uri="{FF2B5EF4-FFF2-40B4-BE49-F238E27FC236}">
                <a16:creationId xmlns:a16="http://schemas.microsoft.com/office/drawing/2014/main" id="{364F0373-BF62-4EF5-9D80-310C0D4A361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649" r="4" b="2468"/>
          <a:stretch/>
        </p:blipFill>
        <p:spPr>
          <a:xfrm>
            <a:off x="917594" y="288837"/>
            <a:ext cx="1024430" cy="951555"/>
          </a:xfrm>
          <a:prstGeom prst="rect">
            <a:avLst/>
          </a:prstGeom>
        </p:spPr>
      </p:pic>
      <p:pic>
        <p:nvPicPr>
          <p:cNvPr id="8" name="Picture 7">
            <a:extLst>
              <a:ext uri="{FF2B5EF4-FFF2-40B4-BE49-F238E27FC236}">
                <a16:creationId xmlns:a16="http://schemas.microsoft.com/office/drawing/2014/main" id="{C65282A3-F465-44A0-BAB4-2A1E707AFC2B}"/>
              </a:ext>
            </a:extLst>
          </p:cNvPr>
          <p:cNvPicPr>
            <a:picLocks noChangeAspect="1"/>
          </p:cNvPicPr>
          <p:nvPr/>
        </p:nvPicPr>
        <p:blipFill>
          <a:blip r:embed="rId4"/>
          <a:stretch>
            <a:fillRect/>
          </a:stretch>
        </p:blipFill>
        <p:spPr>
          <a:xfrm>
            <a:off x="1127349" y="1375051"/>
            <a:ext cx="9924407" cy="61581"/>
          </a:xfrm>
          <a:prstGeom prst="rect">
            <a:avLst/>
          </a:prstGeom>
        </p:spPr>
      </p:pic>
      <p:sp>
        <p:nvSpPr>
          <p:cNvPr id="4" name="Rectangle 3">
            <a:extLst>
              <a:ext uri="{FF2B5EF4-FFF2-40B4-BE49-F238E27FC236}">
                <a16:creationId xmlns:a16="http://schemas.microsoft.com/office/drawing/2014/main" id="{3B28045B-F6B9-4684-BBCE-155F0588B989}"/>
              </a:ext>
            </a:extLst>
          </p:cNvPr>
          <p:cNvSpPr/>
          <p:nvPr/>
        </p:nvSpPr>
        <p:spPr>
          <a:xfrm>
            <a:off x="917594" y="1619895"/>
            <a:ext cx="4818742" cy="2100307"/>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54FF630-50A8-40C2-AB16-43E973646B74}"/>
              </a:ext>
            </a:extLst>
          </p:cNvPr>
          <p:cNvPicPr>
            <a:picLocks noChangeAspect="1"/>
          </p:cNvPicPr>
          <p:nvPr/>
        </p:nvPicPr>
        <p:blipFill>
          <a:blip r:embed="rId5"/>
          <a:stretch>
            <a:fillRect/>
          </a:stretch>
        </p:blipFill>
        <p:spPr>
          <a:xfrm>
            <a:off x="980116" y="1658482"/>
            <a:ext cx="4695806" cy="2007247"/>
          </a:xfrm>
          <a:prstGeom prst="rect">
            <a:avLst/>
          </a:prstGeom>
        </p:spPr>
      </p:pic>
      <p:sp>
        <p:nvSpPr>
          <p:cNvPr id="12" name="Rectangle 11">
            <a:extLst>
              <a:ext uri="{FF2B5EF4-FFF2-40B4-BE49-F238E27FC236}">
                <a16:creationId xmlns:a16="http://schemas.microsoft.com/office/drawing/2014/main" id="{E3B7AF85-C737-4061-B9DB-A1DBDA7C8563}"/>
              </a:ext>
            </a:extLst>
          </p:cNvPr>
          <p:cNvSpPr/>
          <p:nvPr/>
        </p:nvSpPr>
        <p:spPr>
          <a:xfrm>
            <a:off x="917594" y="3942052"/>
            <a:ext cx="4818742" cy="2627111"/>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D08B9F1-C645-4E63-85A5-C71787FA7E6F}"/>
              </a:ext>
            </a:extLst>
          </p:cNvPr>
          <p:cNvPicPr>
            <a:picLocks noChangeAspect="1"/>
          </p:cNvPicPr>
          <p:nvPr/>
        </p:nvPicPr>
        <p:blipFill rotWithShape="1">
          <a:blip r:embed="rId6"/>
          <a:srcRect l="562" r="9731"/>
          <a:stretch/>
        </p:blipFill>
        <p:spPr>
          <a:xfrm>
            <a:off x="948135" y="3979534"/>
            <a:ext cx="4757659" cy="2514268"/>
          </a:xfrm>
          <a:prstGeom prst="rect">
            <a:avLst/>
          </a:prstGeom>
        </p:spPr>
      </p:pic>
      <p:sp>
        <p:nvSpPr>
          <p:cNvPr id="13" name="Rectangle 12">
            <a:extLst>
              <a:ext uri="{FF2B5EF4-FFF2-40B4-BE49-F238E27FC236}">
                <a16:creationId xmlns:a16="http://schemas.microsoft.com/office/drawing/2014/main" id="{D73B1259-1EFE-4697-88A6-CEA3F208103E}"/>
              </a:ext>
            </a:extLst>
          </p:cNvPr>
          <p:cNvSpPr/>
          <p:nvPr/>
        </p:nvSpPr>
        <p:spPr>
          <a:xfrm>
            <a:off x="6003628" y="1694468"/>
            <a:ext cx="5282439" cy="4094418"/>
          </a:xfrm>
          <a:prstGeom prst="rect">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F94292-FD52-4627-8AE3-C95502F97451}"/>
              </a:ext>
            </a:extLst>
          </p:cNvPr>
          <p:cNvPicPr>
            <a:picLocks noChangeAspect="1"/>
          </p:cNvPicPr>
          <p:nvPr/>
        </p:nvPicPr>
        <p:blipFill rotWithShape="1">
          <a:blip r:embed="rId7"/>
          <a:srcRect t="407" r="17462" b="-1263"/>
          <a:stretch/>
        </p:blipFill>
        <p:spPr>
          <a:xfrm>
            <a:off x="6083680" y="1712870"/>
            <a:ext cx="5122333" cy="4057614"/>
          </a:xfrm>
          <a:prstGeom prst="rect">
            <a:avLst/>
          </a:prstGeom>
        </p:spPr>
      </p:pic>
    </p:spTree>
    <p:extLst>
      <p:ext uri="{BB962C8B-B14F-4D97-AF65-F5344CB8AC3E}">
        <p14:creationId xmlns:p14="http://schemas.microsoft.com/office/powerpoint/2010/main" val="1831626642"/>
      </p:ext>
    </p:extLst>
  </p:cSld>
  <p:clrMapOvr>
    <a:masterClrMapping/>
  </p:clrMapOvr>
  <mc:AlternateContent xmlns:mc="http://schemas.openxmlformats.org/markup-compatibility/2006">
    <mc:Choice xmlns:p14="http://schemas.microsoft.com/office/powerpoint/2010/main" Requires="p14">
      <p:transition spd="slow" p14:dur="2000" advTm="56620"/>
    </mc:Choice>
    <mc:Fallback>
      <p:transition spd="slow" advTm="56620"/>
    </mc:Fallback>
  </mc:AlternateContent>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E7F21911161940AE65962A8E75FD0D" ma:contentTypeVersion="13" ma:contentTypeDescription="Create a new document." ma:contentTypeScope="" ma:versionID="80fb6eaefd6f297fe7c600da3c12966b">
  <xsd:schema xmlns:xsd="http://www.w3.org/2001/XMLSchema" xmlns:xs="http://www.w3.org/2001/XMLSchema" xmlns:p="http://schemas.microsoft.com/office/2006/metadata/properties" xmlns:ns3="d114b01d-ae01-4749-b845-9d88e7ef5c0e" xmlns:ns4="f2d2d782-0088-4826-96df-71eba56e6d2e" targetNamespace="http://schemas.microsoft.com/office/2006/metadata/properties" ma:root="true" ma:fieldsID="52c808827e4883dcd73c92179de6cd9f" ns3:_="" ns4:_="">
    <xsd:import namespace="d114b01d-ae01-4749-b845-9d88e7ef5c0e"/>
    <xsd:import namespace="f2d2d782-0088-4826-96df-71eba56e6d2e"/>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4b01d-ae01-4749-b845-9d88e7ef5c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d2d782-0088-4826-96df-71eba56e6d2e"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DB9E25-5B2F-4BB4-B250-0DA63C3A3696}">
  <ds:schemaRefs>
    <ds:schemaRef ds:uri="http://schemas.openxmlformats.org/package/2006/metadata/core-properties"/>
    <ds:schemaRef ds:uri="http://www.w3.org/XML/1998/namespace"/>
    <ds:schemaRef ds:uri="http://purl.org/dc/elements/1.1/"/>
    <ds:schemaRef ds:uri="http://schemas.microsoft.com/office/infopath/2007/PartnerControls"/>
    <ds:schemaRef ds:uri="http://schemas.microsoft.com/office/2006/documentManagement/types"/>
    <ds:schemaRef ds:uri="d114b01d-ae01-4749-b845-9d88e7ef5c0e"/>
    <ds:schemaRef ds:uri="http://purl.org/dc/dcmitype/"/>
    <ds:schemaRef ds:uri="f2d2d782-0088-4826-96df-71eba56e6d2e"/>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3444F4C3-67F5-47D3-997D-4F294BDEBE99}">
  <ds:schemaRefs>
    <ds:schemaRef ds:uri="http://schemas.microsoft.com/sharepoint/v3/contenttype/forms"/>
  </ds:schemaRefs>
</ds:datastoreItem>
</file>

<file path=customXml/itemProps3.xml><?xml version="1.0" encoding="utf-8"?>
<ds:datastoreItem xmlns:ds="http://schemas.openxmlformats.org/officeDocument/2006/customXml" ds:itemID="{FEEED14B-3B42-44E3-8926-BB58DC708C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4b01d-ae01-4749-b845-9d88e7ef5c0e"/>
    <ds:schemaRef ds:uri="f2d2d782-0088-4826-96df-71eba56e6d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f9e35db-544f-4f60-bdcc-5ea416e6dc70}" enabled="0" method="" siteId="{0f9e35db-544f-4f60-bdcc-5ea416e6dc70}" removed="1"/>
</clbl:labelList>
</file>

<file path=docProps/app.xml><?xml version="1.0" encoding="utf-8"?>
<Properties xmlns="http://schemas.openxmlformats.org/officeDocument/2006/extended-properties" xmlns:vt="http://schemas.openxmlformats.org/officeDocument/2006/docPropsVTypes">
  <Template/>
  <TotalTime>2419</TotalTime>
  <Words>2688</Words>
  <Application>Microsoft Macintosh PowerPoint</Application>
  <PresentationFormat>Widescreen</PresentationFormat>
  <Paragraphs>210</Paragraphs>
  <Slides>19</Slides>
  <Notes>16</Notes>
  <HiddenSlides>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-apple-system</vt:lpstr>
      <vt:lpstr>Acumin Pro</vt:lpstr>
      <vt:lpstr>DengXian</vt:lpstr>
      <vt:lpstr>Arial</vt:lpstr>
      <vt:lpstr>Calibri</vt:lpstr>
      <vt:lpstr>Calibri Light</vt:lpstr>
      <vt:lpstr>Courier New</vt:lpstr>
      <vt:lpstr>Roboto</vt:lpstr>
      <vt:lpstr>Segoe UI</vt:lpstr>
      <vt:lpstr>Times New Roman</vt:lpstr>
      <vt:lpstr>Wingdings</vt:lpstr>
      <vt:lpstr>1_Office Theme</vt:lpstr>
      <vt:lpstr>From Methods to Impact:  Capacity Building for Practical Geospatial SAE</vt:lpstr>
      <vt:lpstr>The ISWGHS: a primer</vt:lpstr>
      <vt:lpstr>Inter-agency and Expert Group on Sustainable Development Goal Indicators (IAEG-SDGs) </vt:lpstr>
      <vt:lpstr>PowerPoint Presentation</vt:lpstr>
      <vt:lpstr>The SAE4SDG Toolkit</vt:lpstr>
      <vt:lpstr>What the SAE Toolkit Offer</vt:lpstr>
      <vt:lpstr>Guiding through steps with practical examples</vt:lpstr>
      <vt:lpstr>Case studies covering different SDG goals/indicators</vt:lpstr>
      <vt:lpstr>SAE methodologies used by countries and international agencies</vt:lpstr>
      <vt:lpstr>Challenges in using SAE for official statistics</vt:lpstr>
      <vt:lpstr>Challenges in using SAE for official statistics (cont.)</vt:lpstr>
      <vt:lpstr>Enabling environment for SAE</vt:lpstr>
      <vt:lpstr>Lessons learnt: driven by needs for key policies and funding decisions</vt:lpstr>
      <vt:lpstr>Lessons learnt: access to good quality input data</vt:lpstr>
      <vt:lpstr>Capacity building on SAE </vt:lpstr>
      <vt:lpstr>Offering more and better training</vt:lpstr>
      <vt:lpstr>Geospatial data for SAE: a review of its potential, limitations and effectiveness </vt:lpstr>
      <vt:lpstr>Geospatial data for SAE: hands-on guidance</vt:lpstr>
      <vt:lpstr>Are you interested in: - Learning SAE and geospatial SAE - Receiving technical support for your office - Providing your expertise and supporting countries  - Receiving Newsletter of the ISWGHS - Working as an intern for the UN   chen9@un.org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SAE: from experiment to production</dc:title>
  <dc:creator>Haoyi Chen</dc:creator>
  <cp:lastModifiedBy>Haoyi Chen</cp:lastModifiedBy>
  <cp:revision>4</cp:revision>
  <dcterms:created xsi:type="dcterms:W3CDTF">2021-07-01T03:25:00Z</dcterms:created>
  <dcterms:modified xsi:type="dcterms:W3CDTF">2025-01-20T03:35:49Z</dcterms:modified>
</cp:coreProperties>
</file>