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7" r:id="rId19"/>
    <p:sldId id="308" r:id="rId20"/>
    <p:sldId id="309" r:id="rId21"/>
    <p:sldId id="310" r:id="rId22"/>
    <p:sldId id="311" r:id="rId23"/>
    <p:sldId id="312" r:id="rId24"/>
    <p:sldId id="275" r:id="rId25"/>
    <p:sldId id="313" r:id="rId26"/>
    <p:sldId id="314" r:id="rId27"/>
    <p:sldId id="27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24384000" cy="13716000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1" roundtripDataSignature="AMtx7mhZFXuLKypS8BFAJV7SFk88dTFT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CABDA-1BED-46CD-92CA-D02C94F38C40}">
  <a:tblStyle styleId="{E98CABDA-1BED-46CD-92CA-D02C94F38C4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>
        <p:guide pos="974"/>
        <p:guide pos="5760"/>
        <p:guide orient="horz" pos="3817"/>
        <p:guide orient="horz" pos="576"/>
        <p:guide orient="horz" pos="3358"/>
        <p:guide pos="2446"/>
        <p:guide pos="5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9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b961354d_0_2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70b961354d_0_26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b961354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70b961354d_1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b961354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70b961354d_1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b961354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70b961354d_1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b961354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70b961354d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b961354d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70b961354d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b961354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70b961354d_1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b961354d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70b961354d_1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411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1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0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94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46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856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49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63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b96135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70b961354d_1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06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b961354d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70b961354d_1_1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b961354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70b961354d_1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b961354d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70b961354d_1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0b961354d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70b961354d_1_1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b961354d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70b961354d_1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b961354d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70b961354d_1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0b961354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70b961354d_1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b961354d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70b961354d_0_25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b961354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70b961354d_1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b9613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70b961354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b961354d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70b961354d_0_25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title" idx="3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099" cy="5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Headline, Subhead, 2-Col Bulle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0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3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>
            <a:off x="2029900" y="3288725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title" idx="2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3"/>
          <p:cNvSpPr txBox="1">
            <a:spLocks noGrp="1"/>
          </p:cNvSpPr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title" idx="2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title" idx="3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title" idx="2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title" idx="2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9"/>
          <p:cNvSpPr txBox="1">
            <a:spLocks noGrp="1"/>
          </p:cNvSpPr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title" idx="2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  <a:defRPr sz="108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○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2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Arial"/>
              <a:buChar char="■"/>
              <a:defRPr sz="40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9" r:id="rId7"/>
    <p:sldLayoutId id="2147483660" r:id="rId8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gTN_ngCCOiwPkfMwHZaZjtHE_SM1mB0/view?usp=shar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9954125" y="1689650"/>
            <a:ext cx="7207500" cy="19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Google Summer of Code</a:t>
            </a:r>
            <a:endParaRPr/>
          </a:p>
        </p:txBody>
      </p:sp>
      <p:sp>
        <p:nvSpPr>
          <p:cNvPr id="62" name="Google Shape;62;p1"/>
          <p:cNvSpPr txBox="1">
            <a:spLocks noGrp="1"/>
          </p:cNvSpPr>
          <p:nvPr>
            <p:ph type="title" idx="3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Noor Binte Amir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GSoC Scholar 2019</a:t>
            </a:r>
            <a:br>
              <a:rPr lang="en-US"/>
            </a:br>
            <a:r>
              <a:rPr lang="en-US"/>
              <a:t>WTM Scholar 2019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Information Session</a:t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851" y="8783700"/>
            <a:ext cx="1411500" cy="141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9954132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Tahir Ramzan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GSoC Scholar 2015 and 2016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GCI Mentor 2018 and 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7825" y="8824486"/>
            <a:ext cx="1411500" cy="1411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9325" y="1341825"/>
            <a:ext cx="7512252" cy="213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b961354d_0_2602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Application Procedure</a:t>
            </a:r>
            <a:endParaRPr/>
          </a:p>
        </p:txBody>
      </p:sp>
      <p:sp>
        <p:nvSpPr>
          <p:cNvPr id="130" name="Google Shape;130;g70b961354d_0_2602"/>
          <p:cNvSpPr txBox="1">
            <a:spLocks noGrp="1"/>
          </p:cNvSpPr>
          <p:nvPr>
            <p:ph type="body" idx="1"/>
          </p:nvPr>
        </p:nvSpPr>
        <p:spPr>
          <a:xfrm>
            <a:off x="1598150" y="4223175"/>
            <a:ext cx="207126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Choose your project</a:t>
            </a:r>
            <a:r>
              <a:rPr lang="en-US" sz="6000"/>
              <a:t> and organization (upto 3)</a:t>
            </a:r>
            <a:endParaRPr sz="6000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Contribute </a:t>
            </a:r>
            <a:r>
              <a:rPr lang="en-US" sz="6000"/>
              <a:t>to organization (fix typos, minor bugs, add features)</a:t>
            </a:r>
            <a:endParaRPr sz="6000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Write proposal</a:t>
            </a:r>
            <a:r>
              <a:rPr lang="en-US" sz="6000"/>
              <a:t> for chosen project</a:t>
            </a:r>
            <a:endParaRPr sz="6000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Get proposal reviewed</a:t>
            </a:r>
            <a:r>
              <a:rPr lang="en-US" sz="6000"/>
              <a:t> by mentors</a:t>
            </a:r>
            <a:endParaRPr sz="6000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</a:t>
            </a:r>
            <a:r>
              <a:rPr lang="en-US" sz="6000" b="1"/>
              <a:t>Submit </a:t>
            </a:r>
            <a:r>
              <a:rPr lang="en-US" sz="6000"/>
              <a:t>proposal, proof of enrollment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b961354d_1_11"/>
          <p:cNvSpPr txBox="1">
            <a:spLocks noGrp="1"/>
          </p:cNvSpPr>
          <p:nvPr>
            <p:ph type="title" idx="2"/>
          </p:nvPr>
        </p:nvSpPr>
        <p:spPr>
          <a:xfrm>
            <a:off x="2029900" y="67342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QUORA</a:t>
            </a:r>
            <a:endParaRPr sz="7200" b="1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/>
              <a:t>Go through procedure, perks and experiences of past students</a:t>
            </a:r>
            <a:endParaRPr sz="6000"/>
          </a:p>
        </p:txBody>
      </p:sp>
      <p:sp>
        <p:nvSpPr>
          <p:cNvPr id="144" name="Google Shape;144;g70b961354d_1_11"/>
          <p:cNvSpPr txBox="1">
            <a:spLocks noGrp="1"/>
          </p:cNvSpPr>
          <p:nvPr>
            <p:ph type="title"/>
          </p:nvPr>
        </p:nvSpPr>
        <p:spPr>
          <a:xfrm>
            <a:off x="2029900" y="4240700"/>
            <a:ext cx="14372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First Stop</a:t>
            </a:r>
            <a:endParaRPr sz="12000">
              <a:solidFill>
                <a:schemeClr val="accent1"/>
              </a:solidFill>
            </a:endParaRPr>
          </a:p>
        </p:txBody>
      </p:sp>
      <p:pic>
        <p:nvPicPr>
          <p:cNvPr id="145" name="Google Shape;145;g70b961354d_1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0" y="4375000"/>
            <a:ext cx="6237574" cy="62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b961354d_1_18"/>
          <p:cNvSpPr txBox="1">
            <a:spLocks noGrp="1"/>
          </p:cNvSpPr>
          <p:nvPr>
            <p:ph type="title" idx="2"/>
          </p:nvPr>
        </p:nvSpPr>
        <p:spPr>
          <a:xfrm>
            <a:off x="2029900" y="67342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MEDIUM</a:t>
            </a:r>
            <a:endParaRPr sz="7200" b="1"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 dirty="0"/>
              <a:t>Learn from experiences of past students</a:t>
            </a:r>
            <a:endParaRPr sz="6000" dirty="0"/>
          </a:p>
        </p:txBody>
      </p:sp>
      <p:sp>
        <p:nvSpPr>
          <p:cNvPr id="151" name="Google Shape;151;g70b961354d_1_18"/>
          <p:cNvSpPr txBox="1">
            <a:spLocks noGrp="1"/>
          </p:cNvSpPr>
          <p:nvPr>
            <p:ph type="title"/>
          </p:nvPr>
        </p:nvSpPr>
        <p:spPr>
          <a:xfrm>
            <a:off x="2029900" y="4240700"/>
            <a:ext cx="14372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Second Stop</a:t>
            </a:r>
            <a:endParaRPr sz="12000">
              <a:solidFill>
                <a:schemeClr val="accent1"/>
              </a:solidFill>
            </a:endParaRPr>
          </a:p>
        </p:txBody>
      </p:sp>
      <p:pic>
        <p:nvPicPr>
          <p:cNvPr id="152" name="Google Shape;152;g70b961354d_1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6300" y="4194925"/>
            <a:ext cx="10963600" cy="61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b961354d_1_25"/>
          <p:cNvSpPr txBox="1">
            <a:spLocks noGrp="1"/>
          </p:cNvSpPr>
          <p:nvPr>
            <p:ph type="title" idx="2"/>
          </p:nvPr>
        </p:nvSpPr>
        <p:spPr>
          <a:xfrm>
            <a:off x="2029900" y="46006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GSOC SITE</a:t>
            </a:r>
            <a:endParaRPr sz="7200" b="1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6000"/>
          </a:p>
        </p:txBody>
      </p:sp>
      <p:sp>
        <p:nvSpPr>
          <p:cNvPr id="158" name="Google Shape;158;g70b961354d_1_25"/>
          <p:cNvSpPr txBox="1">
            <a:spLocks noGrp="1"/>
          </p:cNvSpPr>
          <p:nvPr>
            <p:ph type="title"/>
          </p:nvPr>
        </p:nvSpPr>
        <p:spPr>
          <a:xfrm>
            <a:off x="2029900" y="2107100"/>
            <a:ext cx="155625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Third: Getting Started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59" name="Google Shape;159;g70b961354d_1_25"/>
          <p:cNvSpPr txBox="1"/>
          <p:nvPr/>
        </p:nvSpPr>
        <p:spPr>
          <a:xfrm>
            <a:off x="2029900" y="6234200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Char char="●"/>
            </a:pPr>
            <a:r>
              <a:rPr lang="en-US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6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summerofcode.withgoogle.com</a:t>
            </a:r>
            <a:endParaRPr sz="6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Char char="●"/>
            </a:pPr>
            <a:r>
              <a:rPr lang="en-US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Review </a:t>
            </a:r>
            <a:r>
              <a:rPr lang="en-US" sz="6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sz="6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Char char="●"/>
            </a:pPr>
            <a:r>
              <a:rPr lang="en-US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Read student </a:t>
            </a:r>
            <a:r>
              <a:rPr lang="en-US" sz="6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guides and FAQ</a:t>
            </a:r>
            <a:endParaRPr sz="60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Char char="●"/>
            </a:pPr>
            <a:r>
              <a:rPr lang="en-US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6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Shortlist </a:t>
            </a:r>
            <a:r>
              <a:rPr lang="en-US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organizations and projects</a:t>
            </a:r>
            <a:endParaRPr sz="6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70b961354d_1_25" descr="gsoc2016-sun-373x37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04873" y="5075812"/>
            <a:ext cx="5419675" cy="54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70b961354d_1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50" y="563200"/>
            <a:ext cx="23962500" cy="125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70b961354d_1_42"/>
          <p:cNvSpPr/>
          <p:nvPr/>
        </p:nvSpPr>
        <p:spPr>
          <a:xfrm>
            <a:off x="550075" y="2417200"/>
            <a:ext cx="6804900" cy="26373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0b961354d_1_42"/>
          <p:cNvSpPr/>
          <p:nvPr/>
        </p:nvSpPr>
        <p:spPr>
          <a:xfrm>
            <a:off x="16333300" y="5596600"/>
            <a:ext cx="7071000" cy="13131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b961354d_1_60"/>
          <p:cNvSpPr txBox="1">
            <a:spLocks noGrp="1"/>
          </p:cNvSpPr>
          <p:nvPr>
            <p:ph type="title" idx="2"/>
          </p:nvPr>
        </p:nvSpPr>
        <p:spPr>
          <a:xfrm>
            <a:off x="2029900" y="46006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MAKING CONTACT</a:t>
            </a:r>
            <a:endParaRPr sz="6000"/>
          </a:p>
        </p:txBody>
      </p:sp>
      <p:sp>
        <p:nvSpPr>
          <p:cNvPr id="173" name="Google Shape;173;g70b961354d_1_60"/>
          <p:cNvSpPr txBox="1">
            <a:spLocks noGrp="1"/>
          </p:cNvSpPr>
          <p:nvPr>
            <p:ph type="title"/>
          </p:nvPr>
        </p:nvSpPr>
        <p:spPr>
          <a:xfrm>
            <a:off x="2029900" y="2107100"/>
            <a:ext cx="155625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Fourth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74" name="Google Shape;174;g70b961354d_1_60"/>
          <p:cNvSpPr txBox="1"/>
          <p:nvPr/>
        </p:nvSpPr>
        <p:spPr>
          <a:xfrm>
            <a:off x="2029900" y="6234200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Scout all </a:t>
            </a:r>
            <a:r>
              <a:rPr lang="en-US" sz="5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contact options</a:t>
            </a:r>
            <a:endParaRPr sz="55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r>
              <a:rPr lang="en-US"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mentors to show interest asap</a:t>
            </a:r>
            <a:endParaRPr sz="55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Ask for advice</a:t>
            </a:r>
            <a:r>
              <a:rPr lang="en-US"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and tips</a:t>
            </a:r>
            <a:endParaRPr sz="55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Show enthusiasm</a:t>
            </a:r>
            <a:endParaRPr sz="55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Find </a:t>
            </a:r>
            <a:r>
              <a:rPr lang="en-US" sz="55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chat forums</a:t>
            </a:r>
            <a:endParaRPr sz="55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70b961354d_1_60"/>
          <p:cNvPicPr preferRelativeResize="0"/>
          <p:nvPr/>
        </p:nvPicPr>
        <p:blipFill rotWithShape="1">
          <a:blip r:embed="rId3">
            <a:alphaModFix/>
          </a:blip>
          <a:srcRect l="6050" r="22412" b="4370"/>
          <a:stretch/>
        </p:blipFill>
        <p:spPr>
          <a:xfrm>
            <a:off x="15471925" y="4965075"/>
            <a:ext cx="7918176" cy="57639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b961354d_1_68"/>
          <p:cNvSpPr txBox="1">
            <a:spLocks noGrp="1"/>
          </p:cNvSpPr>
          <p:nvPr>
            <p:ph type="title" idx="2"/>
          </p:nvPr>
        </p:nvSpPr>
        <p:spPr>
          <a:xfrm>
            <a:off x="2029900" y="35338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ANALYZE</a:t>
            </a:r>
            <a:endParaRPr sz="6000"/>
          </a:p>
        </p:txBody>
      </p:sp>
      <p:sp>
        <p:nvSpPr>
          <p:cNvPr id="181" name="Google Shape;181;g70b961354d_1_68"/>
          <p:cNvSpPr txBox="1">
            <a:spLocks noGrp="1"/>
          </p:cNvSpPr>
          <p:nvPr>
            <p:ph type="title"/>
          </p:nvPr>
        </p:nvSpPr>
        <p:spPr>
          <a:xfrm>
            <a:off x="2029900" y="1404725"/>
            <a:ext cx="15562500" cy="2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Fifth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82" name="Google Shape;182;g70b961354d_1_68"/>
          <p:cNvSpPr txBox="1"/>
          <p:nvPr/>
        </p:nvSpPr>
        <p:spPr>
          <a:xfrm>
            <a:off x="2029900" y="5167400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Shortlist </a:t>
            </a:r>
            <a:r>
              <a:rPr lang="en-US" sz="4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active </a:t>
            </a: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organizations</a:t>
            </a:r>
            <a:endParaRPr sz="4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Determine </a:t>
            </a:r>
            <a:r>
              <a:rPr lang="en-US" sz="4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 sz="4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○"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Number of gsoc students interested</a:t>
            </a:r>
            <a:endParaRPr sz="4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○"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Read chats</a:t>
            </a:r>
            <a:endParaRPr sz="4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○"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Check number of contributing students on github</a:t>
            </a:r>
            <a:endParaRPr sz="4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533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○"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Ask mentor how you can one up the competition</a:t>
            </a:r>
            <a:endParaRPr sz="4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Download and </a:t>
            </a:r>
            <a:r>
              <a:rPr lang="en-US" sz="4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en-US"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softwares</a:t>
            </a:r>
            <a:endParaRPr sz="4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b961354d_1_75"/>
          <p:cNvSpPr txBox="1">
            <a:spLocks noGrp="1"/>
          </p:cNvSpPr>
          <p:nvPr>
            <p:ph type="title" idx="2"/>
          </p:nvPr>
        </p:nvSpPr>
        <p:spPr>
          <a:xfrm>
            <a:off x="2029900" y="35338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WRITING PROPOSAL</a:t>
            </a:r>
            <a:endParaRPr sz="6000"/>
          </a:p>
        </p:txBody>
      </p:sp>
      <p:sp>
        <p:nvSpPr>
          <p:cNvPr id="188" name="Google Shape;188;g70b961354d_1_75"/>
          <p:cNvSpPr txBox="1">
            <a:spLocks noGrp="1"/>
          </p:cNvSpPr>
          <p:nvPr>
            <p:ph type="title"/>
          </p:nvPr>
        </p:nvSpPr>
        <p:spPr>
          <a:xfrm>
            <a:off x="2029900" y="1404725"/>
            <a:ext cx="15562500" cy="2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Sixth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189" name="Google Shape;189;g70b961354d_1_75"/>
          <p:cNvSpPr txBox="1"/>
          <p:nvPr/>
        </p:nvSpPr>
        <p:spPr>
          <a:xfrm>
            <a:off x="2029900" y="5167400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Ask mentor for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Focus on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 to proposals</a:t>
            </a: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by past selected students</a:t>
            </a: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Bookmark </a:t>
            </a:r>
            <a:r>
              <a:rPr lang="en-US" sz="550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list of </a:t>
            </a:r>
            <a:r>
              <a:rPr lang="en-US" sz="5500" b="1" dirty="0">
                <a:solidFill>
                  <a:srgbClr val="3F3F3F"/>
                </a:solidFill>
              </a:rPr>
              <a:t>tutorials</a:t>
            </a:r>
          </a:p>
          <a:p>
            <a:pPr lvl="1">
              <a:lnSpc>
                <a:spcPct val="125000"/>
              </a:lnSpc>
              <a:buClr>
                <a:srgbClr val="3F3F3F"/>
              </a:buClr>
              <a:buSzPts val="5500"/>
            </a:pP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2029900" y="26194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ABSTRACT</a:t>
            </a:r>
            <a:endParaRPr sz="6000" dirty="0"/>
          </a:p>
        </p:txBody>
      </p:sp>
      <p:sp>
        <p:nvSpPr>
          <p:cNvPr id="201" name="Google Shape;201;g70b961354d_1_82"/>
          <p:cNvSpPr txBox="1"/>
          <p:nvPr/>
        </p:nvSpPr>
        <p:spPr>
          <a:xfrm>
            <a:off x="2029900" y="4253000"/>
            <a:ext cx="194585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you chose this project</a:t>
            </a: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What you are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passionate</a:t>
            </a: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about</a:t>
            </a: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Your skills an</a:t>
            </a:r>
            <a:r>
              <a:rPr lang="en-US" sz="5500" dirty="0">
                <a:solidFill>
                  <a:srgbClr val="3F3F3F"/>
                </a:solidFill>
              </a:rPr>
              <a:t>d </a:t>
            </a:r>
            <a:r>
              <a:rPr lang="en-US" sz="5500" b="1" dirty="0">
                <a:solidFill>
                  <a:srgbClr val="3F3F3F"/>
                </a:solidFill>
              </a:rPr>
              <a:t>experience</a:t>
            </a:r>
            <a:endParaRPr lang="en-US"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dirty="0">
                <a:solidFill>
                  <a:srgbClr val="3F3F3F"/>
                </a:solidFill>
              </a:rPr>
              <a:t>   How you would be a </a:t>
            </a:r>
            <a:r>
              <a:rPr lang="en-US" sz="5500" b="1" dirty="0">
                <a:solidFill>
                  <a:srgbClr val="3F3F3F"/>
                </a:solidFill>
              </a:rPr>
              <a:t>useful addition to the community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Talk about your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projects </a:t>
            </a: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that solve problems</a:t>
            </a: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04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2029900" y="26194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CURRENT ISSUES</a:t>
            </a:r>
            <a:endParaRPr sz="6000" dirty="0"/>
          </a:p>
        </p:txBody>
      </p:sp>
      <p:sp>
        <p:nvSpPr>
          <p:cNvPr id="201" name="Google Shape;201;g70b961354d_1_82"/>
          <p:cNvSpPr txBox="1"/>
          <p:nvPr/>
        </p:nvSpPr>
        <p:spPr>
          <a:xfrm>
            <a:off x="2029900" y="4253000"/>
            <a:ext cx="194585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dirty="0">
                <a:solidFill>
                  <a:srgbClr val="3F3F3F"/>
                </a:solidFill>
              </a:rPr>
              <a:t>Highlight</a:t>
            </a:r>
            <a:r>
              <a:rPr lang="en-US" sz="5500" b="1" dirty="0">
                <a:solidFill>
                  <a:srgbClr val="3F3F3F"/>
                </a:solidFill>
              </a:rPr>
              <a:t> current issues </a:t>
            </a:r>
            <a:r>
              <a:rPr lang="en-US" sz="5500" dirty="0">
                <a:solidFill>
                  <a:srgbClr val="3F3F3F"/>
                </a:solidFill>
              </a:rPr>
              <a:t>with the software</a:t>
            </a:r>
            <a:endParaRPr lang="en-US" sz="5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Issues might be unrelated</a:t>
            </a: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Your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regarding the software</a:t>
            </a:r>
          </a:p>
          <a:p>
            <a:pPr lvl="1">
              <a:lnSpc>
                <a:spcPct val="125000"/>
              </a:lnSpc>
              <a:buClr>
                <a:srgbClr val="3F3F3F"/>
              </a:buClr>
              <a:buSzPts val="5500"/>
            </a:pP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0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>
            <a:spLocks noGrp="1"/>
          </p:cNvSpPr>
          <p:nvPr>
            <p:ph type="title" idx="2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Noor Binte Amir</a:t>
            </a:r>
            <a:endParaRPr sz="8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Google Shape;331;p11"/>
          <p:cNvSpPr txBox="1">
            <a:spLocks noGrp="1"/>
          </p:cNvSpPr>
          <p:nvPr>
            <p:ph type="title"/>
          </p:nvPr>
        </p:nvSpPr>
        <p:spPr>
          <a:xfrm>
            <a:off x="1958775" y="1962775"/>
            <a:ext cx="83340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dirty="0"/>
              <a:t>Now Presenting…</a:t>
            </a:r>
            <a:endParaRPr dirty="0"/>
          </a:p>
        </p:txBody>
      </p:sp>
      <p:pic>
        <p:nvPicPr>
          <p:cNvPr id="8" name="Google Shape;75;p3">
            <a:extLst>
              <a:ext uri="{FF2B5EF4-FFF2-40B4-BE49-F238E27FC236}">
                <a16:creationId xmlns:a16="http://schemas.microsoft.com/office/drawing/2014/main" id="{3F32CE53-846F-488F-B13E-FE9F3BA737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73916" y="3506363"/>
            <a:ext cx="6703274" cy="670327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75;p3">
            <a:extLst>
              <a:ext uri="{FF2B5EF4-FFF2-40B4-BE49-F238E27FC236}">
                <a16:creationId xmlns:a16="http://schemas.microsoft.com/office/drawing/2014/main" id="{A1D615E6-19C6-4334-8A23-4D99A811BE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6316" y="3658763"/>
            <a:ext cx="6703274" cy="6703274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84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2029900" y="26194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PROPOSED SOLUTIONS</a:t>
            </a:r>
            <a:endParaRPr sz="6000" dirty="0"/>
          </a:p>
        </p:txBody>
      </p:sp>
      <p:sp>
        <p:nvSpPr>
          <p:cNvPr id="201" name="Google Shape;201;g70b961354d_1_82"/>
          <p:cNvSpPr txBox="1"/>
          <p:nvPr/>
        </p:nvSpPr>
        <p:spPr>
          <a:xfrm>
            <a:off x="2029900" y="4253000"/>
            <a:ext cx="194585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Solutions </a:t>
            </a:r>
            <a:r>
              <a:rPr lang="en-US" sz="550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 issues rais</a:t>
            </a:r>
            <a:r>
              <a:rPr lang="en-US" sz="5500" dirty="0">
                <a:solidFill>
                  <a:srgbClr val="3F3F3F"/>
                </a:solidFill>
              </a:rPr>
              <a:t>ed</a:t>
            </a:r>
            <a:endParaRPr lang="en-US" sz="5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How the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experience </a:t>
            </a:r>
            <a:r>
              <a:rPr lang="en-US" sz="5500" dirty="0">
                <a:solidFill>
                  <a:srgbClr val="3F3F3F"/>
                </a:solidFill>
              </a:rPr>
              <a:t>will be affected by your solution</a:t>
            </a:r>
            <a:endParaRPr lang="en-US" sz="5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You don’t have to implement all of them.</a:t>
            </a:r>
          </a:p>
          <a:p>
            <a:pPr lvl="1">
              <a:lnSpc>
                <a:spcPct val="125000"/>
              </a:lnSpc>
              <a:buClr>
                <a:srgbClr val="3F3F3F"/>
              </a:buClr>
              <a:buSzPts val="5500"/>
            </a:pP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73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2029900" y="2619425"/>
            <a:ext cx="135149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PROPOSED ENHANCEMENTS</a:t>
            </a:r>
            <a:endParaRPr sz="6000" dirty="0"/>
          </a:p>
        </p:txBody>
      </p:sp>
      <p:sp>
        <p:nvSpPr>
          <p:cNvPr id="201" name="Google Shape;201;g70b961354d_1_82"/>
          <p:cNvSpPr txBox="1"/>
          <p:nvPr/>
        </p:nvSpPr>
        <p:spPr>
          <a:xfrm>
            <a:off x="2029900" y="4253000"/>
            <a:ext cx="1768685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b="1" dirty="0">
                <a:solidFill>
                  <a:srgbClr val="3F3F3F"/>
                </a:solidFill>
              </a:rPr>
              <a:t>Small </a:t>
            </a:r>
            <a:r>
              <a:rPr lang="en-US" sz="5500" dirty="0">
                <a:solidFill>
                  <a:srgbClr val="3F3F3F"/>
                </a:solidFill>
              </a:rPr>
              <a:t>features and additions that will improve your project</a:t>
            </a:r>
            <a:endParaRPr lang="en-US" sz="5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25000"/>
              </a:lnSpc>
              <a:buClr>
                <a:srgbClr val="3F3F3F"/>
              </a:buClr>
              <a:buSzPts val="5500"/>
            </a:pP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92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991061" y="457975"/>
            <a:ext cx="135149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TIMELINE</a:t>
            </a:r>
            <a:endParaRPr sz="60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68A8BA8-337A-48C8-A420-F782908A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7570788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626235-6EFA-440D-87BF-DE9E43DF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07445"/>
              </p:ext>
            </p:extLst>
          </p:nvPr>
        </p:nvGraphicFramePr>
        <p:xfrm>
          <a:off x="1315525" y="2047088"/>
          <a:ext cx="21220012" cy="9621824"/>
        </p:xfrm>
        <a:graphic>
          <a:graphicData uri="http://schemas.openxmlformats.org/drawingml/2006/table">
            <a:tbl>
              <a:tblPr/>
              <a:tblGrid>
                <a:gridCol w="3298624">
                  <a:extLst>
                    <a:ext uri="{9D8B030D-6E8A-4147-A177-3AD203B41FA5}">
                      <a16:colId xmlns:a16="http://schemas.microsoft.com/office/drawing/2014/main" val="607989025"/>
                    </a:ext>
                  </a:extLst>
                </a:gridCol>
                <a:gridCol w="4658882">
                  <a:extLst>
                    <a:ext uri="{9D8B030D-6E8A-4147-A177-3AD203B41FA5}">
                      <a16:colId xmlns:a16="http://schemas.microsoft.com/office/drawing/2014/main" val="2594804680"/>
                    </a:ext>
                  </a:extLst>
                </a:gridCol>
                <a:gridCol w="9623816">
                  <a:extLst>
                    <a:ext uri="{9D8B030D-6E8A-4147-A177-3AD203B41FA5}">
                      <a16:colId xmlns:a16="http://schemas.microsoft.com/office/drawing/2014/main" val="238105507"/>
                    </a:ext>
                  </a:extLst>
                </a:gridCol>
                <a:gridCol w="3638690">
                  <a:extLst>
                    <a:ext uri="{9D8B030D-6E8A-4147-A177-3AD203B41FA5}">
                      <a16:colId xmlns:a16="http://schemas.microsoft.com/office/drawing/2014/main" val="98395324"/>
                    </a:ext>
                  </a:extLst>
                </a:gridCol>
              </a:tblGrid>
              <a:tr h="7440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Phase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Dates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Task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Difficulty Level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914994"/>
                  </a:ext>
                </a:extLst>
              </a:tr>
              <a:tr h="11583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Application Review Period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April 10 - May 6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Jump into the community and add contributions, raise issues and fix them.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Easy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49067"/>
                  </a:ext>
                </a:extLst>
              </a:tr>
              <a:tr h="17271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Community Bonding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May 6 - May 27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Explore the community.  Understand the codebase. Identify organization best practices. Get more proficient with Kotlin.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Easy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42851"/>
                  </a:ext>
                </a:extLst>
              </a:tr>
              <a:tr h="557804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Milestone 1 : May 27, 2019 - June 24, 2019</a:t>
                      </a:r>
                      <a:endParaRPr lang="en-US" sz="3800" dirty="0">
                        <a:effectLst/>
                      </a:endParaRPr>
                    </a:p>
                  </a:txBody>
                  <a:tcPr marL="194112" marR="194112" marT="97056" marB="970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04588"/>
                  </a:ext>
                </a:extLst>
              </a:tr>
              <a:tr h="844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Week 1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May 27 - June 2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Set up core functionality of pluggable themes.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Hard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4842"/>
                  </a:ext>
                </a:extLst>
              </a:tr>
              <a:tr h="844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Week 2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June 3 - June 9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Set up core functionality of pluggable themes. (Continued)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Hard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222719"/>
                  </a:ext>
                </a:extLst>
              </a:tr>
              <a:tr h="5312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Week 3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June 10 - June 16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Create three beautiful dark themes.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Intermediate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92421"/>
                  </a:ext>
                </a:extLst>
              </a:tr>
              <a:tr h="5312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Week 4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June 17 - June 23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UI/UX enhancement.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Intermediate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92153"/>
                  </a:ext>
                </a:extLst>
              </a:tr>
              <a:tr h="5312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--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June 24 - June 28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1st Evaluation Period</a:t>
                      </a:r>
                      <a:endParaRPr lang="en-US" sz="380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0" i="0" u="none" strike="noStrike" dirty="0">
                          <a:solidFill>
                            <a:srgbClr val="595959"/>
                          </a:solidFill>
                          <a:effectLst/>
                          <a:latin typeface="Lato" panose="020F0502020204030203" pitchFamily="34" charset="0"/>
                        </a:rPr>
                        <a:t>--</a:t>
                      </a:r>
                      <a:endParaRPr lang="en-US" sz="3800" dirty="0">
                        <a:effectLst/>
                      </a:endParaRPr>
                    </a:p>
                  </a:txBody>
                  <a:tcPr marL="82502" marR="82502" marT="82502" marB="825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77719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FB604EDB-0F8D-4912-ACB4-0393290A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0294" y="7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13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1315525" y="1047800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DETAILED BREAKDOWN</a:t>
            </a:r>
            <a:endParaRPr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CDC7B-9DB2-4888-A296-7B96F120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7225939"/>
            <a:ext cx="15405203" cy="44612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BB22606-5137-4AEF-AEA7-B1713447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727" y="0"/>
            <a:ext cx="7689273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Google Shape;201;g70b961354d_1_82"/>
          <p:cNvSpPr txBox="1"/>
          <p:nvPr/>
        </p:nvSpPr>
        <p:spPr>
          <a:xfrm>
            <a:off x="1315525" y="2995700"/>
            <a:ext cx="194585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4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Explain </a:t>
            </a:r>
            <a:r>
              <a:rPr lang="en-US" sz="480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points. You can have learning periods</a:t>
            </a:r>
            <a:endParaRPr lang="en-US" sz="4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Use </a:t>
            </a:r>
            <a:r>
              <a:rPr lang="en-US" sz="4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diagrams</a:t>
            </a:r>
            <a:r>
              <a:rPr lang="en-US" sz="4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where possible</a:t>
            </a: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Use </a:t>
            </a:r>
            <a:r>
              <a:rPr lang="en-US" sz="4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mockups</a:t>
            </a:r>
          </a:p>
          <a:p>
            <a:pPr marL="457200" lvl="1" indent="-457200">
              <a:lnSpc>
                <a:spcPct val="125000"/>
              </a:lnSpc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4800" dirty="0">
                <a:solidFill>
                  <a:srgbClr val="3F3F3F"/>
                </a:solidFill>
              </a:rPr>
              <a:t>   Use </a:t>
            </a:r>
            <a:r>
              <a:rPr lang="en-US" sz="4800" b="1" dirty="0">
                <a:solidFill>
                  <a:srgbClr val="3F3F3F"/>
                </a:solidFill>
              </a:rPr>
              <a:t>code snippets</a:t>
            </a:r>
            <a:endParaRPr sz="4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3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2029900" y="26194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OTHER TIPS</a:t>
            </a:r>
            <a:endParaRPr sz="6000" dirty="0"/>
          </a:p>
        </p:txBody>
      </p:sp>
      <p:sp>
        <p:nvSpPr>
          <p:cNvPr id="201" name="Google Shape;201;g70b961354d_1_82"/>
          <p:cNvSpPr txBox="1"/>
          <p:nvPr/>
        </p:nvSpPr>
        <p:spPr>
          <a:xfrm>
            <a:off x="2029900" y="4253000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Highlight strengths</a:t>
            </a: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you have</a:t>
            </a:r>
            <a:endParaRPr sz="5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Offer </a:t>
            </a: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1227898" y="761128"/>
            <a:ext cx="21160154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TIME COMMITMENT AND COMMUNICATION</a:t>
            </a:r>
            <a:endParaRPr sz="6000" dirty="0"/>
          </a:p>
        </p:txBody>
      </p:sp>
      <p:sp>
        <p:nvSpPr>
          <p:cNvPr id="201" name="Google Shape;201;g70b961354d_1_82"/>
          <p:cNvSpPr txBox="1"/>
          <p:nvPr/>
        </p:nvSpPr>
        <p:spPr>
          <a:xfrm>
            <a:off x="1439964" y="2385068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5500" dirty="0">
                <a:solidFill>
                  <a:srgbClr val="3F3F3F"/>
                </a:solidFill>
              </a:rPr>
              <a:t>Dedicate</a:t>
            </a:r>
            <a:r>
              <a:rPr lang="en-US" sz="5500" b="1" dirty="0">
                <a:solidFill>
                  <a:srgbClr val="3F3F3F"/>
                </a:solidFill>
              </a:rPr>
              <a:t> </a:t>
            </a:r>
            <a:r>
              <a:rPr lang="en-US" sz="5500" dirty="0">
                <a:solidFill>
                  <a:srgbClr val="3F3F3F"/>
                </a:solidFill>
              </a:rPr>
              <a:t>8 hours</a:t>
            </a:r>
            <a:endParaRPr sz="55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Sugges</a:t>
            </a:r>
            <a:r>
              <a:rPr lang="en-US" sz="5500" dirty="0">
                <a:solidFill>
                  <a:srgbClr val="3F3F3F"/>
                </a:solidFill>
              </a:rPr>
              <a:t>t biweekly video calls</a:t>
            </a: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550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Highlight busy periods</a:t>
            </a:r>
            <a:endParaRPr sz="550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14DC5-EA95-4703-AF17-2931AA98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33" y="5576464"/>
            <a:ext cx="18530533" cy="6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17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b961354d_1_82"/>
          <p:cNvSpPr txBox="1">
            <a:spLocks noGrp="1"/>
          </p:cNvSpPr>
          <p:nvPr>
            <p:ph type="title" idx="2"/>
          </p:nvPr>
        </p:nvSpPr>
        <p:spPr>
          <a:xfrm>
            <a:off x="2029900" y="26194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 dirty="0"/>
              <a:t>FUTURE PLANS</a:t>
            </a:r>
            <a:endParaRPr sz="6000" dirty="0"/>
          </a:p>
        </p:txBody>
      </p:sp>
      <p:sp>
        <p:nvSpPr>
          <p:cNvPr id="201" name="Google Shape;201;g70b961354d_1_82"/>
          <p:cNvSpPr txBox="1"/>
          <p:nvPr/>
        </p:nvSpPr>
        <p:spPr>
          <a:xfrm>
            <a:off x="2029900" y="3976050"/>
            <a:ext cx="17740201" cy="14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For yourself and your organization</a:t>
            </a: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g70b961354d_1_82">
            <a:extLst>
              <a:ext uri="{FF2B5EF4-FFF2-40B4-BE49-F238E27FC236}">
                <a16:creationId xmlns:a16="http://schemas.microsoft.com/office/drawing/2014/main" id="{1B24D569-879F-488F-996F-20B4683F9A4B}"/>
              </a:ext>
            </a:extLst>
          </p:cNvPr>
          <p:cNvSpPr txBox="1">
            <a:spLocks/>
          </p:cNvSpPr>
          <p:nvPr/>
        </p:nvSpPr>
        <p:spPr>
          <a:xfrm>
            <a:off x="2029900" y="677227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b="1" dirty="0"/>
              <a:t>BACKGROUND</a:t>
            </a:r>
            <a:endParaRPr lang="en-US" sz="6000" dirty="0"/>
          </a:p>
        </p:txBody>
      </p:sp>
      <p:sp>
        <p:nvSpPr>
          <p:cNvPr id="5" name="Google Shape;201;g70b961354d_1_82">
            <a:extLst>
              <a:ext uri="{FF2B5EF4-FFF2-40B4-BE49-F238E27FC236}">
                <a16:creationId xmlns:a16="http://schemas.microsoft.com/office/drawing/2014/main" id="{8AB22864-A2DE-4ACE-9E9C-2BAFD286746C}"/>
              </a:ext>
            </a:extLst>
          </p:cNvPr>
          <p:cNvSpPr txBox="1"/>
          <p:nvPr/>
        </p:nvSpPr>
        <p:spPr>
          <a:xfrm>
            <a:off x="2029900" y="8128900"/>
            <a:ext cx="17740201" cy="14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	 About yourself</a:t>
            </a: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Char char="●"/>
            </a:pPr>
            <a:r>
              <a:rPr lang="en-US" sz="5500" dirty="0">
                <a:solidFill>
                  <a:srgbClr val="3F3F3F"/>
                </a:solidFill>
              </a:rPr>
              <a:t>   What you like to invest time in</a:t>
            </a:r>
            <a:endParaRPr sz="55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04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 idx="2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u="sng" dirty="0">
                <a:solidFill>
                  <a:srgbClr val="000000"/>
                </a:solidFill>
                <a:hlinkClick r:id="rId3"/>
              </a:rPr>
              <a:t>DEMO</a:t>
            </a:r>
            <a:endParaRPr sz="7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7200" dirty="0"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2029900" y="4870175"/>
            <a:ext cx="143721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Writing Proposal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b961354d_1_100"/>
          <p:cNvSpPr txBox="1">
            <a:spLocks noGrp="1"/>
          </p:cNvSpPr>
          <p:nvPr>
            <p:ph type="title"/>
          </p:nvPr>
        </p:nvSpPr>
        <p:spPr>
          <a:xfrm>
            <a:off x="2029900" y="5632175"/>
            <a:ext cx="166335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Get your proposal reviewed!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b961354d_1_94"/>
          <p:cNvSpPr txBox="1">
            <a:spLocks noGrp="1"/>
          </p:cNvSpPr>
          <p:nvPr>
            <p:ph type="title" idx="2"/>
          </p:nvPr>
        </p:nvSpPr>
        <p:spPr>
          <a:xfrm>
            <a:off x="2029900" y="6734225"/>
            <a:ext cx="12448201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 b="1"/>
              <a:t>GITHUB</a:t>
            </a:r>
            <a:endParaRPr sz="7200" b="1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/>
              <a:t>Fix typos, bugs and add features</a:t>
            </a:r>
            <a:endParaRPr sz="6000"/>
          </a:p>
        </p:txBody>
      </p:sp>
      <p:sp>
        <p:nvSpPr>
          <p:cNvPr id="212" name="Google Shape;212;g70b961354d_1_94"/>
          <p:cNvSpPr txBox="1">
            <a:spLocks noGrp="1"/>
          </p:cNvSpPr>
          <p:nvPr>
            <p:ph type="title"/>
          </p:nvPr>
        </p:nvSpPr>
        <p:spPr>
          <a:xfrm>
            <a:off x="2029900" y="4240700"/>
            <a:ext cx="14372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 sz="12000">
                <a:solidFill>
                  <a:schemeClr val="accent1"/>
                </a:solidFill>
              </a:rPr>
              <a:t>Final Step</a:t>
            </a:r>
            <a:endParaRPr sz="12000">
              <a:solidFill>
                <a:schemeClr val="accent1"/>
              </a:solidFill>
            </a:endParaRPr>
          </a:p>
        </p:txBody>
      </p:sp>
      <p:pic>
        <p:nvPicPr>
          <p:cNvPr id="213" name="Google Shape;213;g70b961354d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6650" y="3391263"/>
            <a:ext cx="7677200" cy="693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Noor Binte Amir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3"/>
          </p:nvPr>
        </p:nvSpPr>
        <p:spPr>
          <a:xfrm>
            <a:off x="1520910" y="4837526"/>
            <a:ext cx="18089099" cy="651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Final Year Student at </a:t>
            </a:r>
            <a:r>
              <a:rPr lang="en-US" b="1"/>
              <a:t>NUST H-12</a:t>
            </a:r>
            <a:br>
              <a:rPr lang="en-US"/>
            </a:br>
            <a:r>
              <a:rPr lang="en-US" b="1"/>
              <a:t>Google Summer of Code </a:t>
            </a:r>
            <a:r>
              <a:rPr lang="en-US"/>
              <a:t>Intern 2019</a:t>
            </a:r>
            <a:br>
              <a:rPr lang="en-US"/>
            </a:br>
            <a:r>
              <a:rPr lang="en-US"/>
              <a:t>Google </a:t>
            </a:r>
            <a:r>
              <a:rPr lang="en-US" b="1"/>
              <a:t>Women Techmakers </a:t>
            </a:r>
            <a:r>
              <a:rPr lang="en-US"/>
              <a:t>Scholar 2019</a:t>
            </a:r>
            <a:br>
              <a:rPr lang="en-US"/>
            </a:br>
            <a:r>
              <a:rPr lang="en-US"/>
              <a:t>Winner of </a:t>
            </a:r>
            <a:r>
              <a:rPr lang="en-US" b="1"/>
              <a:t>HackACM</a:t>
            </a:r>
            <a:r>
              <a:rPr lang="en-US"/>
              <a:t> 2019</a:t>
            </a:r>
            <a:br>
              <a:rPr lang="en-US"/>
            </a:br>
            <a:r>
              <a:rPr lang="en-US" b="1"/>
              <a:t>Game Development Project Lead </a:t>
            </a:r>
            <a:r>
              <a:rPr lang="en-US"/>
              <a:t>at CRIMSON</a:t>
            </a:r>
            <a:br>
              <a:rPr lang="en-US"/>
            </a:b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73916" y="3506363"/>
            <a:ext cx="6703274" cy="670327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70b961354d_1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500" y="629475"/>
            <a:ext cx="22005751" cy="108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b961354d_1_113"/>
          <p:cNvSpPr txBox="1">
            <a:spLocks noGrp="1"/>
          </p:cNvSpPr>
          <p:nvPr>
            <p:ph type="title"/>
          </p:nvPr>
        </p:nvSpPr>
        <p:spPr>
          <a:xfrm>
            <a:off x="2029900" y="5632175"/>
            <a:ext cx="181464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Keep in touch with your mentor!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b961354d_1_144"/>
          <p:cNvSpPr txBox="1">
            <a:spLocks noGrp="1"/>
          </p:cNvSpPr>
          <p:nvPr>
            <p:ph type="title"/>
          </p:nvPr>
        </p:nvSpPr>
        <p:spPr>
          <a:xfrm>
            <a:off x="2029900" y="5632175"/>
            <a:ext cx="181464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>
                <a:solidFill>
                  <a:schemeClr val="accent1"/>
                </a:solidFill>
              </a:rPr>
              <a:t>Stay active during application review period!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477299" cy="143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>
            <a:spLocks noGrp="1"/>
          </p:cNvSpPr>
          <p:nvPr>
            <p:ph type="title"/>
          </p:nvPr>
        </p:nvSpPr>
        <p:spPr>
          <a:xfrm>
            <a:off x="1826750" y="3264975"/>
            <a:ext cx="112533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200"/>
              <a:t>My Internship Experience</a:t>
            </a:r>
            <a:endParaRPr sz="7200"/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2300" y="724563"/>
            <a:ext cx="5539701" cy="12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07647" y="2769006"/>
            <a:ext cx="4088985" cy="817798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1826750" y="4892400"/>
            <a:ext cx="11024700" cy="7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Helpful mentors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Confidence in working on    collaborative projects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Improved approach towards writing code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Comprehensive skill development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70b961354d_1_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477299" cy="143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70b961354d_1_122"/>
          <p:cNvSpPr txBox="1">
            <a:spLocks noGrp="1"/>
          </p:cNvSpPr>
          <p:nvPr>
            <p:ph type="title"/>
          </p:nvPr>
        </p:nvSpPr>
        <p:spPr>
          <a:xfrm>
            <a:off x="1750550" y="2274375"/>
            <a:ext cx="119556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7200"/>
              <a:t>Outcomes and Opportunities</a:t>
            </a:r>
            <a:endParaRPr sz="7200"/>
          </a:p>
        </p:txBody>
      </p:sp>
      <p:pic>
        <p:nvPicPr>
          <p:cNvPr id="244" name="Google Shape;244;g70b961354d_1_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2300" y="724563"/>
            <a:ext cx="5539701" cy="12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0b961354d_1_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07647" y="2769006"/>
            <a:ext cx="4088985" cy="817798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0b961354d_1_122"/>
          <p:cNvSpPr txBox="1"/>
          <p:nvPr/>
        </p:nvSpPr>
        <p:spPr>
          <a:xfrm>
            <a:off x="1750550" y="3901800"/>
            <a:ext cx="11024700" cy="7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Mentorship Opportunity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STIPEND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Cool Google T-shirt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Further opportunities like WTM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and internship preference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Speaking at notable events like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DevFest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●"/>
            </a:pPr>
            <a:r>
              <a:rPr lang="en-US" sz="4800" dirty="0">
                <a:solidFill>
                  <a:schemeClr val="lt1"/>
                </a:solidFill>
              </a:rPr>
              <a:t>C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ollaborations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b961354d_1_130"/>
          <p:cNvSpPr txBox="1">
            <a:spLocks noGrp="1"/>
          </p:cNvSpPr>
          <p:nvPr>
            <p:ph type="title"/>
          </p:nvPr>
        </p:nvSpPr>
        <p:spPr>
          <a:xfrm>
            <a:off x="3883585" y="3641650"/>
            <a:ext cx="12287099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2" name="Google Shape;252;g70b961354d_1_130"/>
          <p:cNvSpPr txBox="1"/>
          <p:nvPr/>
        </p:nvSpPr>
        <p:spPr>
          <a:xfrm>
            <a:off x="5558803" y="8850300"/>
            <a:ext cx="41841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Noor Binte Amir</a:t>
            </a:r>
            <a:endParaRPr sz="2000" b="0" i="0" u="none" strike="noStrike" cap="non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GSoC Scholar 2019</a:t>
            </a:r>
            <a:br>
              <a:rPr lang="en-US" sz="2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WTM Scholar 2019</a:t>
            </a:r>
            <a:endParaRPr sz="2000" b="0" i="0" u="none" strike="noStrike" cap="non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70b961354d_1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3576" y="8783700"/>
            <a:ext cx="1411500" cy="1411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What is GSoC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Brief Introduction</a:t>
            </a:r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 idx="3"/>
          </p:nvPr>
        </p:nvSpPr>
        <p:spPr>
          <a:xfrm>
            <a:off x="1520909" y="4837527"/>
            <a:ext cx="14620141" cy="5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Google Summer of Code is a program designed to encourage university students </a:t>
            </a:r>
            <a:r>
              <a:rPr lang="en-US" sz="4800" b="1"/>
              <a:t>participation in open source software development</a:t>
            </a:r>
            <a:r>
              <a:rPr lang="en-US" sz="4800"/>
              <a:t>. </a:t>
            </a:r>
            <a:br>
              <a:rPr lang="en-US" sz="4800"/>
            </a:br>
            <a:br>
              <a:rPr lang="en-US" sz="4800"/>
            </a:br>
            <a:r>
              <a:rPr lang="en-US" sz="4800"/>
              <a:t>Students work with an open source organization on a </a:t>
            </a:r>
            <a:r>
              <a:rPr lang="en-US" sz="4800" b="1"/>
              <a:t>3 month programming project</a:t>
            </a:r>
            <a:r>
              <a:rPr lang="en-US" sz="4800"/>
              <a:t>.</a:t>
            </a:r>
            <a:br>
              <a:rPr lang="en-US" sz="6000"/>
            </a:br>
            <a:endParaRPr sz="6000"/>
          </a:p>
        </p:txBody>
      </p:sp>
      <p:pic>
        <p:nvPicPr>
          <p:cNvPr id="91" name="Google Shape;91;p4" descr="gsoc2016-sun-373x37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1048" y="4148162"/>
            <a:ext cx="5419675" cy="54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Why Participate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Perks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1598150" y="4832775"/>
            <a:ext cx="1531825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/>
              <a:t> 	</a:t>
            </a:r>
            <a:r>
              <a:rPr lang="en-US" sz="4800" b="1"/>
              <a:t>3000USD Stipend </a:t>
            </a:r>
            <a:r>
              <a:rPr lang="en-US" sz="4800"/>
              <a:t>for Pakistan</a:t>
            </a:r>
            <a:endParaRPr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/>
              <a:t>   Google tag for your </a:t>
            </a:r>
            <a:r>
              <a:rPr lang="en-US" sz="4800" b="1"/>
              <a:t>resume</a:t>
            </a:r>
            <a:endParaRPr b="1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	Real-world software development </a:t>
            </a:r>
            <a:r>
              <a:rPr lang="en-US" sz="4800" b="1">
                <a:solidFill>
                  <a:schemeClr val="accent3"/>
                </a:solidFill>
              </a:rPr>
              <a:t>skills</a:t>
            </a:r>
            <a:endParaRPr b="1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	Useful </a:t>
            </a:r>
            <a:r>
              <a:rPr lang="en-US" sz="4800" b="1">
                <a:solidFill>
                  <a:schemeClr val="accent3"/>
                </a:solidFill>
              </a:rPr>
              <a:t>contacts </a:t>
            </a:r>
            <a:r>
              <a:rPr lang="en-US" sz="4800">
                <a:solidFill>
                  <a:schemeClr val="accent3"/>
                </a:solidFill>
              </a:rPr>
              <a:t>worldwide</a:t>
            </a:r>
            <a:endParaRPr sz="4800">
              <a:solidFill>
                <a:schemeClr val="accent3"/>
              </a:solidFill>
            </a:endParaRPr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	One time referral for </a:t>
            </a:r>
            <a:r>
              <a:rPr lang="en-US" sz="4800" b="1">
                <a:solidFill>
                  <a:schemeClr val="accent3"/>
                </a:solidFill>
              </a:rPr>
              <a:t>interview at Google</a:t>
            </a:r>
            <a:endParaRPr b="1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 sz="4800">
                <a:solidFill>
                  <a:schemeClr val="accent3"/>
                </a:solidFill>
              </a:rPr>
              <a:t>   </a:t>
            </a:r>
            <a:r>
              <a:rPr lang="en-US" sz="4800" b="1">
                <a:solidFill>
                  <a:schemeClr val="accent3"/>
                </a:solidFill>
              </a:rPr>
              <a:t>Gateway for big opportunities</a:t>
            </a:r>
            <a:r>
              <a:rPr lang="en-US" sz="4800">
                <a:solidFill>
                  <a:schemeClr val="accent3"/>
                </a:solidFill>
              </a:rPr>
              <a:t> and events</a:t>
            </a:r>
            <a:endParaRPr sz="4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b961354d_0_257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Eligibility</a:t>
            </a:r>
            <a:endParaRPr/>
          </a:p>
        </p:txBody>
      </p:sp>
      <p:sp>
        <p:nvSpPr>
          <p:cNvPr id="104" name="Google Shape;104;g70b961354d_0_2579"/>
          <p:cNvSpPr txBox="1">
            <a:spLocks noGrp="1"/>
          </p:cNvSpPr>
          <p:nvPr>
            <p:ph type="body" idx="1"/>
          </p:nvPr>
        </p:nvSpPr>
        <p:spPr>
          <a:xfrm>
            <a:off x="1598150" y="4223175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	 Aged </a:t>
            </a:r>
            <a:r>
              <a:rPr lang="en-US" sz="6000" b="1"/>
              <a:t>18 </a:t>
            </a:r>
            <a:r>
              <a:rPr lang="en-US" sz="6000"/>
              <a:t>or over</a:t>
            </a:r>
            <a:endParaRPr sz="6000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  </a:t>
            </a:r>
            <a:r>
              <a:rPr lang="en-US" sz="6000" b="1"/>
              <a:t>Enrolled in University</a:t>
            </a:r>
            <a:r>
              <a:rPr lang="en-US" sz="6000"/>
              <a:t> during proposal period</a:t>
            </a:r>
            <a:endParaRPr sz="6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b961354d_1_36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Skills Required</a:t>
            </a:r>
            <a:endParaRPr/>
          </a:p>
        </p:txBody>
      </p:sp>
      <p:sp>
        <p:nvSpPr>
          <p:cNvPr id="110" name="Google Shape;110;g70b961354d_1_36"/>
          <p:cNvSpPr txBox="1">
            <a:spLocks noGrp="1"/>
          </p:cNvSpPr>
          <p:nvPr>
            <p:ph type="body" idx="1"/>
          </p:nvPr>
        </p:nvSpPr>
        <p:spPr>
          <a:xfrm>
            <a:off x="1598150" y="4223175"/>
            <a:ext cx="17740201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	 </a:t>
            </a:r>
            <a:r>
              <a:rPr lang="en-US" sz="6000" b="1"/>
              <a:t>Interest </a:t>
            </a:r>
            <a:r>
              <a:rPr lang="en-US" sz="6000"/>
              <a:t>in learning to code</a:t>
            </a:r>
            <a:endParaRPr sz="6000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  </a:t>
            </a:r>
            <a:r>
              <a:rPr lang="en-US" sz="6000" b="1"/>
              <a:t>Dedication</a:t>
            </a:r>
            <a:endParaRPr sz="6000" b="1"/>
          </a:p>
          <a:p>
            <a: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   </a:t>
            </a:r>
            <a:r>
              <a:rPr lang="en-US" sz="6000" b="1"/>
              <a:t>No prior coding skills necessary</a:t>
            </a:r>
            <a:endParaRPr sz="6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8B9B08-A668-4FB9-BCE4-09B84F8F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06" y="2947600"/>
            <a:ext cx="20692994" cy="9034970"/>
          </a:xfrm>
          <a:prstGeom prst="rect">
            <a:avLst/>
          </a:prstGeom>
        </p:spPr>
      </p:pic>
      <p:sp>
        <p:nvSpPr>
          <p:cNvPr id="116" name="Google Shape;116;g70b961354d_0_0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17" name="Google Shape;117;g70b961354d_0_0"/>
          <p:cNvSpPr/>
          <p:nvPr/>
        </p:nvSpPr>
        <p:spPr>
          <a:xfrm>
            <a:off x="3349700" y="7204393"/>
            <a:ext cx="6195600" cy="9258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0b961354d_0_0"/>
          <p:cNvSpPr/>
          <p:nvPr/>
        </p:nvSpPr>
        <p:spPr>
          <a:xfrm>
            <a:off x="5462900" y="4214735"/>
            <a:ext cx="4082400" cy="9258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b961354d_0_2586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ECCA9-5797-4BD4-83F4-A283BD80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23" y="2947600"/>
            <a:ext cx="20841283" cy="8802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794</Words>
  <Application>Microsoft Office PowerPoint</Application>
  <PresentationFormat>Custom</PresentationFormat>
  <Paragraphs>167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Lato</vt:lpstr>
      <vt:lpstr>DSC Master</vt:lpstr>
      <vt:lpstr>Google Summer of Code</vt:lpstr>
      <vt:lpstr>Noor Binte Amir</vt:lpstr>
      <vt:lpstr>About Me</vt:lpstr>
      <vt:lpstr>What is GSoC</vt:lpstr>
      <vt:lpstr>Why Participate</vt:lpstr>
      <vt:lpstr>Eligibility</vt:lpstr>
      <vt:lpstr>Skills Required</vt:lpstr>
      <vt:lpstr>Timeline</vt:lpstr>
      <vt:lpstr>Timeline</vt:lpstr>
      <vt:lpstr>Application Procedure</vt:lpstr>
      <vt:lpstr>QUORA Go through procedure, perks and experiences of past students</vt:lpstr>
      <vt:lpstr>MEDIUM Learn from experiences of past students</vt:lpstr>
      <vt:lpstr>GSOC SITE </vt:lpstr>
      <vt:lpstr>PowerPoint Presentation</vt:lpstr>
      <vt:lpstr>MAKING CONTACT</vt:lpstr>
      <vt:lpstr>ANALYZE</vt:lpstr>
      <vt:lpstr>WRITING PROPOSAL</vt:lpstr>
      <vt:lpstr>ABSTRACT</vt:lpstr>
      <vt:lpstr>CURRENT ISSUES</vt:lpstr>
      <vt:lpstr>PROPOSED SOLUTIONS</vt:lpstr>
      <vt:lpstr>PROPOSED ENHANCEMENTS</vt:lpstr>
      <vt:lpstr>TIMELINE</vt:lpstr>
      <vt:lpstr>DETAILED BREAKDOWN</vt:lpstr>
      <vt:lpstr>OTHER TIPS</vt:lpstr>
      <vt:lpstr>TIME COMMITMENT AND COMMUNICATION</vt:lpstr>
      <vt:lpstr>FUTURE PLANS</vt:lpstr>
      <vt:lpstr>DEMO </vt:lpstr>
      <vt:lpstr>Get your proposal reviewed!</vt:lpstr>
      <vt:lpstr>GITHUB Fix typos, bugs and add features</vt:lpstr>
      <vt:lpstr>PowerPoint Presentation</vt:lpstr>
      <vt:lpstr>Keep in touch with your mentor!</vt:lpstr>
      <vt:lpstr>Stay active during application review period!</vt:lpstr>
      <vt:lpstr>My Internship Experience</vt:lpstr>
      <vt:lpstr>Outcomes and Opportunities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Summer of Code</dc:title>
  <cp:lastModifiedBy>Noor Binte Amir</cp:lastModifiedBy>
  <cp:revision>8</cp:revision>
  <dcterms:modified xsi:type="dcterms:W3CDTF">2020-02-07T05:07:25Z</dcterms:modified>
</cp:coreProperties>
</file>