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11426-7AC5-496E-ACD1-323A0BB7A0B1}" type="datetimeFigureOut">
              <a:rPr lang="it-IT" smtClean="0"/>
              <a:t>24/10/2023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C6A5-96A6-41AA-B06B-1363EDB344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98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B6675-0026-FD0F-9C7A-D78BFE37D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3CCF3F-6F00-C282-E1B5-2B735E09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11D0BD-2BAF-A020-93FD-DF02BBEC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33CA-82CF-43D5-AD82-BC5B91940850}" type="datetime1">
              <a:rPr lang="it-IT" smtClean="0"/>
              <a:t>24/10/2023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6D1BE8-C8D7-F682-AD04-3539FBA6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482-B8CD-9897-1BE8-FEAB041F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65AE7-435B-8F86-7962-46C38E2A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616B41-92BC-A27F-3C13-AC5573EF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E32128-206B-3F4B-CC75-07FD720D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5F5A-F0F8-4D04-9447-B5AE5B46301E}" type="datetime1">
              <a:rPr lang="it-IT" smtClean="0"/>
              <a:t>24/10/2023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BF29DB-83EA-194F-8531-362ED73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58C4CF-AECA-01ED-B68B-E79CF0F8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09FEDD-1BC6-0CF0-895F-66307A25B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4C99F4-7346-AE4F-2D7D-53093F98D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CFA8E6-06DC-A9E3-27BD-10C41602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8F13-5AD9-411B-9098-24F7C900E2C2}" type="datetime1">
              <a:rPr lang="it-IT" smtClean="0"/>
              <a:t>24/10/2023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40A68-8BE4-D992-1C99-F4B6DBB5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372B82-4831-FAFC-C447-C5139CA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695A5-1C97-AE37-06F9-6654DA85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2EE741-E227-A2AE-D6B5-FF3462D3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CBABC-5015-F984-0EED-8068640A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0400-A209-4771-AE7B-59E34034F301}" type="datetime1">
              <a:rPr lang="it-IT" smtClean="0"/>
              <a:t>24/10/2023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1F2D8-FEF5-B922-A283-25C1A5AF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A3F8C5-EAB5-8732-2A03-E66392A4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7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2EB05-4F7D-A76F-9B85-1B18B369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326F96-8427-A291-CAF0-87CE28732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CC6AED-BD81-0853-D50B-17C2FF01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B768-A644-4F58-BC56-63127F224ABE}" type="datetime1">
              <a:rPr lang="it-IT" smtClean="0"/>
              <a:t>24/10/2023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0968B3-FB17-39CC-3379-9DC2355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ABFA72-AF1E-14EA-5B10-6653A5E9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3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9FF71-CBD9-3CD9-98D2-CB17927A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0B0F14-2842-B10A-9691-B323D93E8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96FAB-A625-937B-7AAD-F9DA7DCD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8B7BE1-95E6-7759-4BD6-9364FD37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4D2-6882-40B6-B9D1-BC5828E9D1CF}" type="datetime1">
              <a:rPr lang="it-IT" smtClean="0"/>
              <a:t>24/10/2023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8B647B-44B1-E8A0-620D-2BA599B9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86D8C6-91BA-AB96-48D9-97A2617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4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7F768-1BB8-0130-522D-052790B1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25FBCE-9AD7-3F26-E089-469708DB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870DFD-2537-E292-EFA8-784B72A7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A40159-F0A8-6602-4B46-1ABDC2742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59FCFF-2307-199A-F560-F7120FE8E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701958C-ABC5-FF56-529D-4C058BE5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33C2-78AD-4CC0-A3A2-DFEF1384E30C}" type="datetime1">
              <a:rPr lang="it-IT" smtClean="0"/>
              <a:t>24/10/2023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23F4B4-227A-ABCE-8373-5C3309E1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8A13F56-8CD5-06B7-E985-ADB792C3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2F500-AF98-F19C-9745-15EA71C2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A03C4A-69B7-AC56-48C5-89F21DB3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0608-64C0-4E7A-BFDF-52E8642AFF0F}" type="datetime1">
              <a:rPr lang="it-IT" smtClean="0"/>
              <a:t>24/10/2023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D97AC9-B24C-F477-92A8-066F9A0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F2E9F4-734A-F600-ACB1-0B44D5B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4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0E4F75-4BEF-5E45-1CD6-75FDDE2E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E493-7C91-49DD-9F29-0DF836126234}" type="datetime1">
              <a:rPr lang="it-IT" smtClean="0"/>
              <a:t>24/10/2023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B36CE7-43F3-1BD8-60DC-9B64E814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C1E67A-9435-1C21-438A-58526649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05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70152-267D-5258-2A25-7424CB6C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29CA0-C9EF-8215-91EF-7773BF5F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58B8D5-9AEC-B6FB-8651-617BC992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8E683C-5E2B-BF0C-46A7-37F750E0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6CCC-BD81-48A3-8F57-654A539D34F3}" type="datetime1">
              <a:rPr lang="it-IT" smtClean="0"/>
              <a:t>24/10/2023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F675AC-42EB-ADB3-4F2A-9429A8B1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24C8C4-7F71-D7E7-4286-33109C8F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69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5AB84-D2CB-0009-3DF9-0F11DC20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95044F-F9FD-0BBE-996D-AD9D04128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F715E2-A20B-DF47-B064-E5EB14432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38D62E-1676-4E45-CC90-57CF4CE4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3CD-5EAA-4C91-856B-C31F55B5A6D7}" type="datetime1">
              <a:rPr lang="it-IT" smtClean="0"/>
              <a:t>24/10/2023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F16FF8-F46B-5BCA-D219-F24444A8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749723-490B-8A26-8C08-EF025CAB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0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AF22B5A-19E5-FECB-3A5D-3AE625FF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49D111-76A3-B185-74F9-AC2F7B6C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8BA128-ECF3-FE07-0B7F-A40C54337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2E54-7CAF-49ED-A248-BEB72E2F3FA2}" type="datetime1">
              <a:rPr lang="it-IT" smtClean="0"/>
              <a:t>24/10/2023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3F60A-D4E7-FFE7-2C39-44BFE4ADB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Alessio Cappello, Lorenzo Nikiforos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86471-FED4-6400-B2B6-A7AD2D82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7D2E-2787-4F36-ACBA-EC10813B1A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36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15BFE-976E-85B5-11B9-BED4FB413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Prooving</a:t>
            </a:r>
            <a:r>
              <a:rPr lang="it-IT" dirty="0"/>
              <a:t> the non-</a:t>
            </a:r>
            <a:r>
              <a:rPr lang="it-IT" dirty="0" err="1"/>
              <a:t>solvability</a:t>
            </a:r>
            <a:r>
              <a:rPr lang="it-IT" dirty="0"/>
              <a:t> of the friends’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2050" name="Picture 2" descr="Businessmen Riding Tandem Bicycle Facing Opposite Directions Stock  Illustration - Download Image Now - iStock">
            <a:extLst>
              <a:ext uri="{FF2B5EF4-FFF2-40B4-BE49-F238E27FC236}">
                <a16:creationId xmlns:a16="http://schemas.microsoft.com/office/drawing/2014/main" id="{9B8D486A-9806-8182-A250-905E7C34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79" y="4429919"/>
            <a:ext cx="3320592" cy="232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052126D1-32C4-F806-B256-423B399BC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(from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friends)</a:t>
            </a:r>
          </a:p>
          <a:p>
            <a:r>
              <a:rPr lang="it-IT" sz="1600" dirty="0"/>
              <a:t>Alessio Cappello, Lorenzo </a:t>
            </a:r>
            <a:r>
              <a:rPr lang="it-IT" sz="1600" dirty="0" err="1"/>
              <a:t>Nikiforos</a:t>
            </a:r>
            <a:endParaRPr lang="it-IT" sz="1600" dirty="0"/>
          </a:p>
          <a:p>
            <a:r>
              <a:rPr lang="it-IT" sz="1600" dirty="0"/>
              <a:t>alessio.cappello@studenti.polito.it, lorenzo.nikiforos@studenti.polito.it</a:t>
            </a:r>
          </a:p>
        </p:txBody>
      </p:sp>
    </p:spTree>
    <p:extLst>
      <p:ext uri="{BB962C8B-B14F-4D97-AF65-F5344CB8AC3E}">
        <p14:creationId xmlns:p14="http://schemas.microsoft.com/office/powerpoint/2010/main" val="1112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5B33F-7253-C981-B5A2-42DF72FD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Quick </a:t>
            </a:r>
            <a:r>
              <a:rPr lang="it-IT" dirty="0" err="1"/>
              <a:t>recap</a:t>
            </a:r>
            <a:r>
              <a:rPr lang="it-IT" dirty="0"/>
              <a:t> of the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32F622-EDA5-EC08-80AD-37438CCE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 friends, after </a:t>
            </a:r>
            <a:r>
              <a:rPr lang="it-IT" dirty="0" err="1"/>
              <a:t>eating</a:t>
            </a:r>
            <a:r>
              <a:rPr lang="it-IT" dirty="0"/>
              <a:t> in a pizzeria, decide to </a:t>
            </a:r>
            <a:r>
              <a:rPr lang="it-IT" dirty="0" err="1"/>
              <a:t>move</a:t>
            </a:r>
            <a:r>
              <a:rPr lang="it-IT" dirty="0"/>
              <a:t> to a pub</a:t>
            </a:r>
          </a:p>
          <a:p>
            <a:r>
              <a:rPr lang="it-IT" dirty="0"/>
              <a:t>Half of </a:t>
            </a:r>
            <a:r>
              <a:rPr lang="it-IT" dirty="0" err="1"/>
              <a:t>them</a:t>
            </a:r>
            <a:r>
              <a:rPr lang="it-IT" dirty="0"/>
              <a:t> study Computer Engineering (C),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half</a:t>
            </a:r>
            <a:r>
              <a:rPr lang="it-IT" dirty="0"/>
              <a:t> Data Science (D)</a:t>
            </a:r>
          </a:p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tandem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seats</a:t>
            </a:r>
            <a:r>
              <a:rPr lang="it-IT" dirty="0"/>
              <a:t>) to </a:t>
            </a:r>
            <a:r>
              <a:rPr lang="it-IT" dirty="0" err="1"/>
              <a:t>move</a:t>
            </a:r>
            <a:endParaRPr lang="it-IT" dirty="0"/>
          </a:p>
          <a:p>
            <a:r>
              <a:rPr lang="it-IT" dirty="0"/>
              <a:t>NEVER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D </a:t>
            </a:r>
            <a:r>
              <a:rPr lang="it-IT" dirty="0" err="1"/>
              <a:t>than</a:t>
            </a:r>
            <a:r>
              <a:rPr lang="it-IT" dirty="0"/>
              <a:t> C in </a:t>
            </a:r>
            <a:r>
              <a:rPr lang="it-IT" dirty="0" err="1"/>
              <a:t>either</a:t>
            </a:r>
            <a:r>
              <a:rPr lang="it-IT" dirty="0"/>
              <a:t> side, </a:t>
            </a:r>
            <a:r>
              <a:rPr lang="it-IT" dirty="0" err="1"/>
              <a:t>otherwise</a:t>
            </a:r>
            <a:r>
              <a:rPr lang="it-IT" dirty="0"/>
              <a:t> the data scientists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annoyed</a:t>
            </a:r>
            <a:r>
              <a:rPr lang="it-IT" dirty="0"/>
              <a:t> by the </a:t>
            </a:r>
            <a:r>
              <a:rPr lang="it-IT" dirty="0" err="1"/>
              <a:t>geeks</a:t>
            </a:r>
            <a:r>
              <a:rPr lang="it-IT" dirty="0"/>
              <a:t> (C)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leave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A1F57B-BEC5-1495-C5A9-93EDAC7B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39541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DDB13-9786-930E-0FBF-B3E92AF7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C852D-D1DF-9E41-0B88-DB082B0D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formulated</a:t>
            </a:r>
            <a:r>
              <a:rPr lang="it-IT" dirty="0"/>
              <a:t>,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solved</a:t>
            </a:r>
            <a:r>
              <a:rPr lang="it-IT" dirty="0"/>
              <a:t> from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friends: in </a:t>
            </a:r>
            <a:r>
              <a:rPr lang="it-IT" dirty="0" err="1"/>
              <a:t>our</a:t>
            </a:r>
            <a:r>
              <a:rPr lang="it-IT" dirty="0"/>
              <a:t> case,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N</a:t>
            </a:r>
            <a:r>
              <a:rPr lang="it-IT" b="0" i="0" dirty="0">
                <a:solidFill>
                  <a:srgbClr val="040C28"/>
                </a:solidFill>
                <a:effectLst/>
                <a:latin typeface="Google Sans"/>
              </a:rPr>
              <a:t>≥</a:t>
            </a:r>
            <a:r>
              <a:rPr lang="it-IT" dirty="0"/>
              <a:t>14 (</a:t>
            </a:r>
            <a:r>
              <a:rPr lang="it-IT" dirty="0" err="1"/>
              <a:t>let’s</a:t>
            </a:r>
            <a:r>
              <a:rPr lang="it-IT" dirty="0"/>
              <a:t> call M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both</a:t>
            </a:r>
            <a:r>
              <a:rPr lang="it-IT" dirty="0"/>
              <a:t> C and D: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</a:t>
            </a:r>
            <a:r>
              <a:rPr lang="it-IT" b="0" i="0" dirty="0">
                <a:solidFill>
                  <a:srgbClr val="040C28"/>
                </a:solidFill>
                <a:effectLst/>
                <a:latin typeface="Google Sans"/>
              </a:rPr>
              <a:t>≥7)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for N&lt;14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solvable</a:t>
            </a:r>
            <a:r>
              <a:rPr lang="it-IT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to </a:t>
            </a:r>
            <a:r>
              <a:rPr lang="it-IT" dirty="0" err="1"/>
              <a:t>proof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unsolvable</a:t>
            </a:r>
            <a:r>
              <a:rPr lang="it-IT" dirty="0"/>
              <a:t> for N≥14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C958653-05E0-EDF6-AF81-1588F65525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662C836-64FF-7809-33A4-5DEBE8C3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7" y="4475425"/>
            <a:ext cx="1798103" cy="170153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866DA2-E5A8-1929-7DB2-4A639EA2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2282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F3D57-CCE4-D926-97A2-0D3C075F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92"/>
            <a:ext cx="10515599" cy="1341896"/>
          </a:xfrm>
        </p:spPr>
        <p:txBody>
          <a:bodyPr/>
          <a:lstStyle/>
          <a:p>
            <a:r>
              <a:rPr lang="it-IT" dirty="0" err="1"/>
              <a:t>Demonstration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8B05B-66B0-7906-B68B-5814A51B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the tandem can </a:t>
            </a:r>
            <a:r>
              <a:rPr lang="it-IT" dirty="0" err="1"/>
              <a:t>bring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people,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an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2 (i.e.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impossible</a:t>
            </a:r>
            <a:r>
              <a:rPr lang="it-IT" dirty="0"/>
              <a:t> to go from 2 to 5 data scientists </a:t>
            </a:r>
            <a:r>
              <a:rPr lang="it-IT" dirty="0" err="1"/>
              <a:t>at</a:t>
            </a:r>
            <a:r>
              <a:rPr lang="it-IT" dirty="0"/>
              <a:t> the pub)</a:t>
            </a:r>
          </a:p>
          <a:p>
            <a:pPr marL="0" indent="0">
              <a:buNone/>
            </a:pPr>
            <a:r>
              <a:rPr lang="it-IT" dirty="0"/>
              <a:t>At a </a:t>
            </a:r>
            <a:r>
              <a:rPr lang="it-IT" dirty="0" err="1"/>
              <a:t>certain</a:t>
            </a:r>
            <a:r>
              <a:rPr lang="it-IT" dirty="0"/>
              <a:t> point,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3 or 4 D </a:t>
            </a:r>
            <a:r>
              <a:rPr lang="it-IT" dirty="0" err="1"/>
              <a:t>at</a:t>
            </a:r>
            <a:r>
              <a:rPr lang="it-IT" dirty="0"/>
              <a:t> the pub, so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are:</a:t>
            </a:r>
          </a:p>
          <a:p>
            <a:pPr marL="0" indent="0" algn="ctr">
              <a:buNone/>
            </a:pPr>
            <a:r>
              <a:rPr lang="it-IT" dirty="0"/>
              <a:t>*C[m-</a:t>
            </a:r>
            <a:r>
              <a:rPr lang="el-GR" dirty="0"/>
              <a:t>α</a:t>
            </a:r>
            <a:r>
              <a:rPr lang="it-IT" dirty="0"/>
              <a:t>]D[m-3] – C[</a:t>
            </a:r>
            <a:r>
              <a:rPr lang="el-GR" dirty="0"/>
              <a:t>α</a:t>
            </a:r>
            <a:r>
              <a:rPr lang="it-IT" dirty="0"/>
              <a:t>]D[3]</a:t>
            </a:r>
          </a:p>
          <a:p>
            <a:pPr marL="0" indent="0" algn="ctr">
              <a:buNone/>
            </a:pPr>
            <a:r>
              <a:rPr lang="it-IT" dirty="0"/>
              <a:t>C[m-</a:t>
            </a:r>
            <a:r>
              <a:rPr lang="el-GR" dirty="0"/>
              <a:t>α</a:t>
            </a:r>
            <a:r>
              <a:rPr lang="it-IT" dirty="0"/>
              <a:t>]D[m-3] – *C[</a:t>
            </a:r>
            <a:r>
              <a:rPr lang="el-GR" dirty="0"/>
              <a:t>α</a:t>
            </a:r>
            <a:r>
              <a:rPr lang="it-IT" dirty="0"/>
              <a:t>]D[3]</a:t>
            </a:r>
          </a:p>
          <a:p>
            <a:pPr marL="0" indent="0" algn="ctr">
              <a:buNone/>
            </a:pPr>
            <a:r>
              <a:rPr lang="it-IT" dirty="0"/>
              <a:t>*C[m-</a:t>
            </a:r>
            <a:r>
              <a:rPr lang="el-GR" dirty="0"/>
              <a:t>α</a:t>
            </a:r>
            <a:r>
              <a:rPr lang="it-IT" dirty="0"/>
              <a:t>]D[m-4] – C[</a:t>
            </a:r>
            <a:r>
              <a:rPr lang="el-GR" dirty="0"/>
              <a:t>α</a:t>
            </a:r>
            <a:r>
              <a:rPr lang="it-IT" dirty="0"/>
              <a:t>]D[4]</a:t>
            </a:r>
          </a:p>
          <a:p>
            <a:pPr marL="0" indent="0" algn="ctr">
              <a:buNone/>
            </a:pPr>
            <a:r>
              <a:rPr lang="it-IT" dirty="0"/>
              <a:t>C[m-</a:t>
            </a:r>
            <a:r>
              <a:rPr lang="el-GR" dirty="0"/>
              <a:t>α</a:t>
            </a:r>
            <a:r>
              <a:rPr lang="it-IT" dirty="0"/>
              <a:t>]D[m-4] – *C[</a:t>
            </a:r>
            <a:r>
              <a:rPr lang="el-GR" dirty="0"/>
              <a:t>α</a:t>
            </a:r>
            <a:r>
              <a:rPr lang="it-IT" dirty="0"/>
              <a:t>]D[4]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AD376C-9B85-DFEE-8DCA-30857604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32623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D6269-2AAA-52E4-3862-050781B8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5FD08-FA5A-82B8-F1F4-8D90633D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value</a:t>
            </a:r>
            <a:r>
              <a:rPr lang="it-IT" dirty="0"/>
              <a:t> of </a:t>
            </a:r>
            <a:r>
              <a:rPr lang="el-GR" dirty="0"/>
              <a:t>α</a:t>
            </a:r>
            <a:r>
              <a:rPr lang="it-IT" dirty="0"/>
              <a:t>? </a:t>
            </a:r>
            <a:r>
              <a:rPr lang="it-IT" dirty="0" err="1"/>
              <a:t>Ignoring</a:t>
            </a:r>
            <a:r>
              <a:rPr lang="it-IT" dirty="0"/>
              <a:t> the bike:</a:t>
            </a:r>
          </a:p>
          <a:p>
            <a:pPr marL="0" indent="0" algn="ctr">
              <a:buNone/>
            </a:pPr>
            <a:r>
              <a:rPr lang="it-IT" dirty="0"/>
              <a:t>C[m-</a:t>
            </a:r>
            <a:r>
              <a:rPr lang="el-GR" dirty="0"/>
              <a:t>α</a:t>
            </a:r>
            <a:r>
              <a:rPr lang="it-IT" dirty="0"/>
              <a:t>]D[m-3] – C[</a:t>
            </a:r>
            <a:r>
              <a:rPr lang="el-GR" dirty="0"/>
              <a:t>α</a:t>
            </a:r>
            <a:r>
              <a:rPr lang="it-IT" dirty="0"/>
              <a:t>]D[3]</a:t>
            </a:r>
          </a:p>
          <a:p>
            <a:pPr marL="0" indent="0" algn="ctr">
              <a:buNone/>
            </a:pPr>
            <a:r>
              <a:rPr lang="it-IT" dirty="0"/>
              <a:t>C[m-</a:t>
            </a:r>
            <a:r>
              <a:rPr lang="el-GR" dirty="0"/>
              <a:t>α</a:t>
            </a:r>
            <a:r>
              <a:rPr lang="it-IT" dirty="0"/>
              <a:t>]D[m-4] – C[</a:t>
            </a:r>
            <a:r>
              <a:rPr lang="el-GR" dirty="0"/>
              <a:t>α</a:t>
            </a:r>
            <a:r>
              <a:rPr lang="it-IT" dirty="0"/>
              <a:t>]D[4]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3 or 4 </a:t>
            </a:r>
            <a:r>
              <a:rPr lang="it-IT" dirty="0" err="1"/>
              <a:t>otherwise</a:t>
            </a:r>
            <a:r>
              <a:rPr lang="it-IT" dirty="0"/>
              <a:t> the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violated</a:t>
            </a:r>
            <a:r>
              <a:rPr lang="it-IT" dirty="0"/>
              <a:t>, so:</a:t>
            </a:r>
          </a:p>
          <a:p>
            <a:pPr marL="0" indent="0" algn="ctr">
              <a:buNone/>
            </a:pPr>
            <a:r>
              <a:rPr lang="it-IT" dirty="0"/>
              <a:t>*C[m-3]D[m-3] – C[3]D[3]</a:t>
            </a:r>
          </a:p>
          <a:p>
            <a:pPr marL="0" indent="0" algn="ctr">
              <a:buNone/>
            </a:pPr>
            <a:r>
              <a:rPr lang="it-IT" dirty="0"/>
              <a:t>C[m-3]D[m-3] – *C[3]D[3]</a:t>
            </a:r>
          </a:p>
          <a:p>
            <a:pPr marL="0" indent="0" algn="ctr">
              <a:buNone/>
            </a:pPr>
            <a:r>
              <a:rPr lang="it-IT" dirty="0"/>
              <a:t>*C[m-4]D[m-4] – C[4]D[4]</a:t>
            </a:r>
          </a:p>
          <a:p>
            <a:pPr marL="0" indent="0" algn="ctr">
              <a:buNone/>
            </a:pPr>
            <a:r>
              <a:rPr lang="it-IT" dirty="0"/>
              <a:t>C[m-4]D[m-4] – *C[4]D[4]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FEFDFF-53C4-6DDE-9DB5-3FB73251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7995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FFF109-9170-5FCA-B958-EBC33D57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6882EA-DA26-A3D3-E9DB-63FB23C2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first state:</a:t>
            </a:r>
          </a:p>
          <a:p>
            <a:pPr marL="0" indent="0" algn="ctr">
              <a:buNone/>
            </a:pPr>
            <a:r>
              <a:rPr lang="it-IT" dirty="0"/>
              <a:t>*C[m-3]D[m-3] – C[3]D[3]</a:t>
            </a:r>
          </a:p>
          <a:p>
            <a:pPr marL="0" indent="0">
              <a:buNone/>
            </a:pP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:</a:t>
            </a:r>
          </a:p>
          <a:p>
            <a:r>
              <a:rPr lang="it-IT" dirty="0" err="1"/>
              <a:t>Moving</a:t>
            </a:r>
            <a:r>
              <a:rPr lang="it-IT" dirty="0"/>
              <a:t> one or </a:t>
            </a:r>
            <a:r>
              <a:rPr lang="it-IT" dirty="0" err="1"/>
              <a:t>two</a:t>
            </a:r>
            <a:r>
              <a:rPr lang="it-IT" dirty="0"/>
              <a:t> C: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violated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pub</a:t>
            </a:r>
          </a:p>
          <a:p>
            <a:r>
              <a:rPr lang="it-IT" dirty="0" err="1"/>
              <a:t>Moving</a:t>
            </a:r>
            <a:r>
              <a:rPr lang="it-IT" dirty="0"/>
              <a:t> one or </a:t>
            </a:r>
            <a:r>
              <a:rPr lang="it-IT" dirty="0" err="1"/>
              <a:t>two</a:t>
            </a:r>
            <a:r>
              <a:rPr lang="it-IT" dirty="0"/>
              <a:t> D: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violated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pizzeria</a:t>
            </a:r>
          </a:p>
          <a:p>
            <a:r>
              <a:rPr lang="it-IT" dirty="0" err="1"/>
              <a:t>Moving</a:t>
            </a:r>
            <a:r>
              <a:rPr lang="it-IT" dirty="0"/>
              <a:t> one C and one D: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option, </a:t>
            </a:r>
            <a:r>
              <a:rPr lang="it-IT" dirty="0" err="1"/>
              <a:t>ending</a:t>
            </a:r>
            <a:r>
              <a:rPr lang="it-IT" dirty="0"/>
              <a:t> in</a:t>
            </a:r>
          </a:p>
          <a:p>
            <a:pPr marL="0" indent="0" algn="ctr">
              <a:buNone/>
            </a:pPr>
            <a:r>
              <a:rPr lang="it-IT" dirty="0"/>
              <a:t>C[m-4]D[m-4] – *C[4]D[4]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50E5EF-ECE3-69D8-5BB6-9C36AC78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21917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D2DDF-4F5A-B1A4-BE56-B16949EE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D9CF7-3117-0079-E5DF-30871352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/>
              <a:t>C[m-4]D[m-4] – *C[4]D[4]</a:t>
            </a:r>
          </a:p>
          <a:p>
            <a:pPr marL="0" indent="0">
              <a:buNone/>
            </a:pPr>
            <a:r>
              <a:rPr lang="it-IT" dirty="0"/>
              <a:t>And </a:t>
            </a:r>
            <a:r>
              <a:rPr lang="it-IT" dirty="0" err="1"/>
              <a:t>now</a:t>
            </a:r>
            <a:r>
              <a:rPr lang="it-IT" dirty="0"/>
              <a:t>? </a:t>
            </a:r>
            <a:r>
              <a:rPr lang="it-IT" dirty="0" err="1"/>
              <a:t>Again</a:t>
            </a:r>
            <a:r>
              <a:rPr lang="it-IT" dirty="0"/>
              <a:t>,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:</a:t>
            </a:r>
          </a:p>
          <a:p>
            <a:r>
              <a:rPr lang="it-IT" dirty="0" err="1"/>
              <a:t>Moving</a:t>
            </a:r>
            <a:r>
              <a:rPr lang="it-IT" dirty="0"/>
              <a:t> one or </a:t>
            </a:r>
            <a:r>
              <a:rPr lang="it-IT" dirty="0" err="1"/>
              <a:t>two</a:t>
            </a:r>
            <a:r>
              <a:rPr lang="it-IT" dirty="0"/>
              <a:t> C: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violated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pizzeria</a:t>
            </a:r>
          </a:p>
          <a:p>
            <a:r>
              <a:rPr lang="it-IT" dirty="0" err="1"/>
              <a:t>Moving</a:t>
            </a:r>
            <a:r>
              <a:rPr lang="it-IT" dirty="0"/>
              <a:t> one or </a:t>
            </a:r>
            <a:r>
              <a:rPr lang="it-IT" dirty="0" err="1"/>
              <a:t>two</a:t>
            </a:r>
            <a:r>
              <a:rPr lang="it-IT" dirty="0"/>
              <a:t> D: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violated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pub</a:t>
            </a:r>
          </a:p>
          <a:p>
            <a:r>
              <a:rPr lang="it-IT" dirty="0" err="1"/>
              <a:t>Moving</a:t>
            </a:r>
            <a:r>
              <a:rPr lang="it-IT" dirty="0"/>
              <a:t> one C and one D: </a:t>
            </a:r>
            <a:r>
              <a:rPr lang="it-IT" dirty="0" err="1"/>
              <a:t>again</a:t>
            </a:r>
            <a:r>
              <a:rPr lang="it-IT" dirty="0"/>
              <a:t>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option, </a:t>
            </a:r>
            <a:r>
              <a:rPr lang="it-IT" dirty="0" err="1"/>
              <a:t>ending</a:t>
            </a:r>
            <a:r>
              <a:rPr lang="it-IT" dirty="0"/>
              <a:t> in</a:t>
            </a:r>
          </a:p>
          <a:p>
            <a:pPr marL="0" indent="0" algn="ctr">
              <a:buNone/>
            </a:pPr>
            <a:r>
              <a:rPr lang="it-IT" dirty="0"/>
              <a:t>*C[m-3]D[m-3] – C[3]D[3]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stuck</a:t>
            </a:r>
            <a:r>
              <a:rPr lang="it-IT" dirty="0"/>
              <a:t>!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reach</a:t>
            </a:r>
            <a:r>
              <a:rPr lang="it-IT" dirty="0"/>
              <a:t> the goal</a:t>
            </a:r>
          </a:p>
          <a:p>
            <a:pPr marL="0" indent="0">
              <a:buNone/>
            </a:pP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reasoning</a:t>
            </a:r>
            <a:r>
              <a:rPr lang="it-IT" dirty="0"/>
              <a:t> can be </a:t>
            </a:r>
            <a:r>
              <a:rPr lang="it-IT" dirty="0" err="1"/>
              <a:t>conducted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states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FE6AF7-7BE5-480F-D3C2-9455B616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84" y="4161463"/>
            <a:ext cx="1512216" cy="20155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1EB8A6-8A00-7781-67A2-FC243D34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174997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2A6D34-5E1D-8A64-9A41-15142A49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 sum 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B58BC6-F533-F2BB-CA43-9020105D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5"/>
            <a:ext cx="10515600" cy="4351338"/>
          </a:xfrm>
        </p:spPr>
        <p:txBody>
          <a:bodyPr/>
          <a:lstStyle/>
          <a:p>
            <a:r>
              <a:rPr lang="it-IT" dirty="0"/>
              <a:t>Due to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formulation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forced</a:t>
            </a:r>
            <a:r>
              <a:rPr lang="it-IT" dirty="0"/>
              <a:t> to go </a:t>
            </a:r>
            <a:r>
              <a:rPr lang="it-IT" dirty="0" err="1"/>
              <a:t>through</a:t>
            </a:r>
            <a:r>
              <a:rPr lang="it-IT" dirty="0"/>
              <a:t> one of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showed</a:t>
            </a:r>
            <a:endParaRPr lang="it-IT" dirty="0"/>
          </a:p>
          <a:p>
            <a:r>
              <a:rPr lang="it-IT" dirty="0" err="1"/>
              <a:t>Since</a:t>
            </a:r>
            <a:r>
              <a:rPr lang="it-IT" dirty="0"/>
              <a:t> none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the goal,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solvable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5E83D7C-7FED-9807-D111-12261444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65" y="3743242"/>
            <a:ext cx="4486836" cy="240544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6C3DE2-EC22-37E4-4DB5-D5058FE2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Alessio Cappello, Lorenzo Nikiforos</a:t>
            </a:r>
          </a:p>
        </p:txBody>
      </p:sp>
    </p:spTree>
    <p:extLst>
      <p:ext uri="{BB962C8B-B14F-4D97-AF65-F5344CB8AC3E}">
        <p14:creationId xmlns:p14="http://schemas.microsoft.com/office/powerpoint/2010/main" val="406383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Tema di Office</vt:lpstr>
      <vt:lpstr>Prooving the non-solvability of the friends’ problem</vt:lpstr>
      <vt:lpstr>Quick recap of the problem</vt:lpstr>
      <vt:lpstr>Thesis</vt:lpstr>
      <vt:lpstr>Demonstration</vt:lpstr>
      <vt:lpstr>Presentazione standard di PowerPoint</vt:lpstr>
      <vt:lpstr>Presentazione standard di PowerPoint</vt:lpstr>
      <vt:lpstr>Presentazione standard di PowerPoint</vt:lpstr>
      <vt:lpstr>To sum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Prooving the non-solvability of the friends’ problem</dc:title>
  <dc:creator>alessio cappello</dc:creator>
  <cp:lastModifiedBy>alessio cappello</cp:lastModifiedBy>
  <cp:revision>5</cp:revision>
  <dcterms:created xsi:type="dcterms:W3CDTF">2023-10-19T21:47:38Z</dcterms:created>
  <dcterms:modified xsi:type="dcterms:W3CDTF">2023-10-24T09:09:54Z</dcterms:modified>
</cp:coreProperties>
</file>