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4" r:id="rId3"/>
    <p:sldId id="266" r:id="rId4"/>
    <p:sldId id="265" r:id="rId5"/>
    <p:sldId id="267" r:id="rId6"/>
    <p:sldId id="268" r:id="rId7"/>
    <p:sldId id="269" r:id="rId8"/>
    <p:sldId id="272" r:id="rId9"/>
    <p:sldId id="274" r:id="rId10"/>
    <p:sldId id="275" r:id="rId11"/>
    <p:sldId id="276" r:id="rId12"/>
    <p:sldId id="277" r:id="rId13"/>
    <p:sldId id="278" r:id="rId14"/>
    <p:sldId id="280" r:id="rId15"/>
    <p:sldId id="279" r:id="rId16"/>
    <p:sldId id="281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FFFF"/>
    <a:srgbClr val="41719C"/>
    <a:srgbClr val="33CCFF"/>
    <a:srgbClr val="00FFCC"/>
    <a:srgbClr val="684A40"/>
    <a:srgbClr val="6B4E41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A3C8F-62BA-41A6-836B-8790ACEFA7A0}" type="datetimeFigureOut">
              <a:rPr lang="en-AU" smtClean="0"/>
              <a:t>15/11/2018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DD6AA-43C0-4C15-A136-4AEC15ACC4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238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6251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3518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7764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3418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8453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0073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1520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3360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9156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5183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7367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0175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9567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7367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4710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9416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15/11/2018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672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15/11/2018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941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15/11/2018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37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15/11/2018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719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15/11/2018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86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15/11/2018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827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15/11/2018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405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15/11/2018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784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15/11/2018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602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15/11/2018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423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15/11/2018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663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E1BB2-9BA7-4FDD-98A5-D32220C2D1AD}" type="datetimeFigureOut">
              <a:rPr lang="en-AU" smtClean="0"/>
              <a:t>15/11/2018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16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sz="8800" dirty="0" smtClean="0">
                <a:latin typeface="Impact" panose="020B0806030902050204" pitchFamily="34" charset="0"/>
              </a:rPr>
              <a:t>Best First Search (</a:t>
            </a:r>
            <a:r>
              <a:rPr lang="en-AU" sz="8800" dirty="0" smtClean="0">
                <a:latin typeface="Impact" panose="020B0806030902050204" pitchFamily="34" charset="0"/>
              </a:rPr>
              <a:t>Heuristic, </a:t>
            </a:r>
            <a:r>
              <a:rPr lang="en-AU" sz="8800" smtClean="0">
                <a:latin typeface="Impact" panose="020B0806030902050204" pitchFamily="34" charset="0"/>
              </a:rPr>
              <a:t>Greddy) </a:t>
            </a:r>
            <a:endParaRPr lang="en-AU" sz="8800" dirty="0">
              <a:latin typeface="Impact" panose="020B080603090205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A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3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latin typeface="Impact" panose="020B0806030902050204" pitchFamily="34" charset="0"/>
              </a:rPr>
              <a:t>BEST-FIRST SEARCH (HEURISTIC)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cxnSp>
        <p:nvCxnSpPr>
          <p:cNvPr id="106" name="Straight Connector 105"/>
          <p:cNvCxnSpPr>
            <a:stCxn id="132" idx="4"/>
            <a:endCxn id="107" idx="0"/>
          </p:cNvCxnSpPr>
          <p:nvPr/>
        </p:nvCxnSpPr>
        <p:spPr>
          <a:xfrm flipH="1">
            <a:off x="2168768" y="1989783"/>
            <a:ext cx="1678690" cy="565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1833748" y="2555267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5191128" y="2555266"/>
            <a:ext cx="670039" cy="670039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" name="Straight Connector 108"/>
          <p:cNvCxnSpPr>
            <a:stCxn id="132" idx="4"/>
            <a:endCxn id="108" idx="0"/>
          </p:cNvCxnSpPr>
          <p:nvPr/>
        </p:nvCxnSpPr>
        <p:spPr>
          <a:xfrm>
            <a:off x="3847458" y="1989783"/>
            <a:ext cx="1678690" cy="565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1066436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2528832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4508323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5978839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Straight Connector 113"/>
          <p:cNvCxnSpPr>
            <a:stCxn id="107" idx="4"/>
            <a:endCxn id="110" idx="0"/>
          </p:cNvCxnSpPr>
          <p:nvPr/>
        </p:nvCxnSpPr>
        <p:spPr>
          <a:xfrm flipH="1">
            <a:off x="1401456" y="3225306"/>
            <a:ext cx="767312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7" idx="4"/>
            <a:endCxn id="111" idx="0"/>
          </p:cNvCxnSpPr>
          <p:nvPr/>
        </p:nvCxnSpPr>
        <p:spPr>
          <a:xfrm>
            <a:off x="2168768" y="3225306"/>
            <a:ext cx="695084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8" idx="4"/>
            <a:endCxn id="112" idx="0"/>
          </p:cNvCxnSpPr>
          <p:nvPr/>
        </p:nvCxnSpPr>
        <p:spPr>
          <a:xfrm flipH="1">
            <a:off x="4843343" y="3225305"/>
            <a:ext cx="682805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8" idx="4"/>
            <a:endCxn id="113" idx="0"/>
          </p:cNvCxnSpPr>
          <p:nvPr/>
        </p:nvCxnSpPr>
        <p:spPr>
          <a:xfrm>
            <a:off x="5526148" y="3225305"/>
            <a:ext cx="787711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4140934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4890789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560895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6383584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2" name="Straight Connector 121"/>
          <p:cNvCxnSpPr>
            <a:stCxn id="110" idx="4"/>
            <a:endCxn id="133" idx="0"/>
          </p:cNvCxnSpPr>
          <p:nvPr/>
        </p:nvCxnSpPr>
        <p:spPr>
          <a:xfrm flipH="1">
            <a:off x="1002805" y="4544153"/>
            <a:ext cx="398651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0" idx="4"/>
            <a:endCxn id="134" idx="0"/>
          </p:cNvCxnSpPr>
          <p:nvPr/>
        </p:nvCxnSpPr>
        <p:spPr>
          <a:xfrm>
            <a:off x="1401456" y="4544153"/>
            <a:ext cx="37506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12" idx="4"/>
            <a:endCxn id="118" idx="0"/>
          </p:cNvCxnSpPr>
          <p:nvPr/>
        </p:nvCxnSpPr>
        <p:spPr>
          <a:xfrm flipH="1">
            <a:off x="4475954" y="4544153"/>
            <a:ext cx="36738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2" idx="4"/>
            <a:endCxn id="119" idx="0"/>
          </p:cNvCxnSpPr>
          <p:nvPr/>
        </p:nvCxnSpPr>
        <p:spPr>
          <a:xfrm>
            <a:off x="4843343" y="4544153"/>
            <a:ext cx="382466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3" idx="4"/>
            <a:endCxn id="121" idx="0"/>
          </p:cNvCxnSpPr>
          <p:nvPr/>
        </p:nvCxnSpPr>
        <p:spPr>
          <a:xfrm>
            <a:off x="6313859" y="4544153"/>
            <a:ext cx="40474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3" idx="4"/>
            <a:endCxn id="120" idx="0"/>
          </p:cNvCxnSpPr>
          <p:nvPr/>
        </p:nvCxnSpPr>
        <p:spPr>
          <a:xfrm flipH="1">
            <a:off x="5943977" y="4544153"/>
            <a:ext cx="369882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16876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294248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0" name="Straight Connector 129"/>
          <p:cNvCxnSpPr>
            <a:stCxn id="111" idx="4"/>
          </p:cNvCxnSpPr>
          <p:nvPr/>
        </p:nvCxnSpPr>
        <p:spPr>
          <a:xfrm flipH="1">
            <a:off x="2503788" y="4544153"/>
            <a:ext cx="360064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11" idx="4"/>
          </p:cNvCxnSpPr>
          <p:nvPr/>
        </p:nvCxnSpPr>
        <p:spPr>
          <a:xfrm>
            <a:off x="2863852" y="4544153"/>
            <a:ext cx="41365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3512438" y="1319744"/>
            <a:ext cx="670039" cy="670039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66778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144150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79507" y="1925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22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769594" y="1925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12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261201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1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640801" y="3225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10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218365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50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119979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60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33643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50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635257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60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148441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4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050055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9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657676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1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559290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2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724907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5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104507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8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74786" y="3236620"/>
            <a:ext cx="3290507" cy="300645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/>
          <p:cNvSpPr txBox="1"/>
          <p:nvPr/>
        </p:nvSpPr>
        <p:spPr>
          <a:xfrm>
            <a:off x="8637409" y="254056"/>
            <a:ext cx="1189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 smtClean="0">
                <a:solidFill>
                  <a:srgbClr val="FF0000"/>
                </a:solidFill>
              </a:rPr>
              <a:t>5 &lt; 8</a:t>
            </a:r>
            <a:endParaRPr lang="en-AU" sz="4000" b="1" dirty="0">
              <a:solidFill>
                <a:srgbClr val="FF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A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828924" y="4563870"/>
            <a:ext cx="3290507" cy="167920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138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latin typeface="Impact" panose="020B0806030902050204" pitchFamily="34" charset="0"/>
              </a:rPr>
              <a:t>BEST-FIRST SEARCH (HEURISTIC)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cxnSp>
        <p:nvCxnSpPr>
          <p:cNvPr id="106" name="Straight Connector 105"/>
          <p:cNvCxnSpPr>
            <a:stCxn id="132" idx="4"/>
            <a:endCxn id="107" idx="0"/>
          </p:cNvCxnSpPr>
          <p:nvPr/>
        </p:nvCxnSpPr>
        <p:spPr>
          <a:xfrm flipH="1">
            <a:off x="2168768" y="1989783"/>
            <a:ext cx="1678690" cy="565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1833748" y="2555267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5191128" y="2555266"/>
            <a:ext cx="670039" cy="670039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" name="Straight Connector 108"/>
          <p:cNvCxnSpPr>
            <a:stCxn id="132" idx="4"/>
            <a:endCxn id="108" idx="0"/>
          </p:cNvCxnSpPr>
          <p:nvPr/>
        </p:nvCxnSpPr>
        <p:spPr>
          <a:xfrm>
            <a:off x="3847458" y="1989783"/>
            <a:ext cx="1678690" cy="565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1066436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2528832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4508323" y="3874114"/>
            <a:ext cx="670039" cy="670039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5978839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Straight Connector 113"/>
          <p:cNvCxnSpPr>
            <a:stCxn id="107" idx="4"/>
            <a:endCxn id="110" idx="0"/>
          </p:cNvCxnSpPr>
          <p:nvPr/>
        </p:nvCxnSpPr>
        <p:spPr>
          <a:xfrm flipH="1">
            <a:off x="1401456" y="3225306"/>
            <a:ext cx="767312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7" idx="4"/>
            <a:endCxn id="111" idx="0"/>
          </p:cNvCxnSpPr>
          <p:nvPr/>
        </p:nvCxnSpPr>
        <p:spPr>
          <a:xfrm>
            <a:off x="2168768" y="3225306"/>
            <a:ext cx="695084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8" idx="4"/>
            <a:endCxn id="112" idx="0"/>
          </p:cNvCxnSpPr>
          <p:nvPr/>
        </p:nvCxnSpPr>
        <p:spPr>
          <a:xfrm flipH="1">
            <a:off x="4843343" y="3225305"/>
            <a:ext cx="682805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8" idx="4"/>
            <a:endCxn id="113" idx="0"/>
          </p:cNvCxnSpPr>
          <p:nvPr/>
        </p:nvCxnSpPr>
        <p:spPr>
          <a:xfrm>
            <a:off x="5526148" y="3225305"/>
            <a:ext cx="787711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4140934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4890789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560895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6383584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2" name="Straight Connector 121"/>
          <p:cNvCxnSpPr>
            <a:stCxn id="110" idx="4"/>
            <a:endCxn id="133" idx="0"/>
          </p:cNvCxnSpPr>
          <p:nvPr/>
        </p:nvCxnSpPr>
        <p:spPr>
          <a:xfrm flipH="1">
            <a:off x="1002805" y="4544153"/>
            <a:ext cx="398651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0" idx="4"/>
            <a:endCxn id="134" idx="0"/>
          </p:cNvCxnSpPr>
          <p:nvPr/>
        </p:nvCxnSpPr>
        <p:spPr>
          <a:xfrm>
            <a:off x="1401456" y="4544153"/>
            <a:ext cx="37506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12" idx="4"/>
            <a:endCxn id="118" idx="0"/>
          </p:cNvCxnSpPr>
          <p:nvPr/>
        </p:nvCxnSpPr>
        <p:spPr>
          <a:xfrm flipH="1">
            <a:off x="4475954" y="4544153"/>
            <a:ext cx="36738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2" idx="4"/>
            <a:endCxn id="119" idx="0"/>
          </p:cNvCxnSpPr>
          <p:nvPr/>
        </p:nvCxnSpPr>
        <p:spPr>
          <a:xfrm>
            <a:off x="4843343" y="4544153"/>
            <a:ext cx="382466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3" idx="4"/>
            <a:endCxn id="121" idx="0"/>
          </p:cNvCxnSpPr>
          <p:nvPr/>
        </p:nvCxnSpPr>
        <p:spPr>
          <a:xfrm>
            <a:off x="6313859" y="4544153"/>
            <a:ext cx="40474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3" idx="4"/>
            <a:endCxn id="120" idx="0"/>
          </p:cNvCxnSpPr>
          <p:nvPr/>
        </p:nvCxnSpPr>
        <p:spPr>
          <a:xfrm flipH="1">
            <a:off x="5943977" y="4544153"/>
            <a:ext cx="369882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16876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294248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0" name="Straight Connector 129"/>
          <p:cNvCxnSpPr>
            <a:stCxn id="111" idx="4"/>
          </p:cNvCxnSpPr>
          <p:nvPr/>
        </p:nvCxnSpPr>
        <p:spPr>
          <a:xfrm flipH="1">
            <a:off x="2503788" y="4544153"/>
            <a:ext cx="360064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11" idx="4"/>
          </p:cNvCxnSpPr>
          <p:nvPr/>
        </p:nvCxnSpPr>
        <p:spPr>
          <a:xfrm>
            <a:off x="2863852" y="4544153"/>
            <a:ext cx="41365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3512438" y="1319744"/>
            <a:ext cx="670039" cy="670039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66778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144150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79507" y="1925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22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769594" y="1925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12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261201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1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640801" y="3225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10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218365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50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119979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60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33643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50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635257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60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148441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4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050055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9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657676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1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559290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2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724907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5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104507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8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74786" y="3236620"/>
            <a:ext cx="3290507" cy="300645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/>
          <p:cNvSpPr txBox="1"/>
          <p:nvPr/>
        </p:nvSpPr>
        <p:spPr>
          <a:xfrm>
            <a:off x="8637409" y="254056"/>
            <a:ext cx="1189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 smtClean="0">
                <a:solidFill>
                  <a:srgbClr val="FF0000"/>
                </a:solidFill>
              </a:rPr>
              <a:t>5 &lt; 8</a:t>
            </a:r>
            <a:endParaRPr lang="en-AU" sz="4000" b="1" dirty="0">
              <a:solidFill>
                <a:srgbClr val="FF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A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828924" y="4563870"/>
            <a:ext cx="3290507" cy="167920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/>
          <p:cNvSpPr/>
          <p:nvPr/>
        </p:nvSpPr>
        <p:spPr>
          <a:xfrm>
            <a:off x="11751540" y="1920178"/>
            <a:ext cx="367807" cy="36780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A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46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latin typeface="Impact" panose="020B0806030902050204" pitchFamily="34" charset="0"/>
              </a:rPr>
              <a:t>BEST-FIRST SEARCH (HEURISTIC)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cxnSp>
        <p:nvCxnSpPr>
          <p:cNvPr id="106" name="Straight Connector 105"/>
          <p:cNvCxnSpPr>
            <a:stCxn id="132" idx="4"/>
            <a:endCxn id="107" idx="0"/>
          </p:cNvCxnSpPr>
          <p:nvPr/>
        </p:nvCxnSpPr>
        <p:spPr>
          <a:xfrm flipH="1">
            <a:off x="2168768" y="1989783"/>
            <a:ext cx="1678690" cy="565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1833748" y="2555267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5191128" y="2555266"/>
            <a:ext cx="670039" cy="670039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" name="Straight Connector 108"/>
          <p:cNvCxnSpPr>
            <a:stCxn id="132" idx="4"/>
            <a:endCxn id="108" idx="0"/>
          </p:cNvCxnSpPr>
          <p:nvPr/>
        </p:nvCxnSpPr>
        <p:spPr>
          <a:xfrm>
            <a:off x="3847458" y="1989783"/>
            <a:ext cx="1678690" cy="565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1066436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2528832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4508323" y="3874114"/>
            <a:ext cx="670039" cy="670039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5978839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Straight Connector 113"/>
          <p:cNvCxnSpPr>
            <a:stCxn id="107" idx="4"/>
            <a:endCxn id="110" idx="0"/>
          </p:cNvCxnSpPr>
          <p:nvPr/>
        </p:nvCxnSpPr>
        <p:spPr>
          <a:xfrm flipH="1">
            <a:off x="1401456" y="3225306"/>
            <a:ext cx="767312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7" idx="4"/>
            <a:endCxn id="111" idx="0"/>
          </p:cNvCxnSpPr>
          <p:nvPr/>
        </p:nvCxnSpPr>
        <p:spPr>
          <a:xfrm>
            <a:off x="2168768" y="3225306"/>
            <a:ext cx="695084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8" idx="4"/>
            <a:endCxn id="112" idx="0"/>
          </p:cNvCxnSpPr>
          <p:nvPr/>
        </p:nvCxnSpPr>
        <p:spPr>
          <a:xfrm flipH="1">
            <a:off x="4843343" y="3225305"/>
            <a:ext cx="682805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8" idx="4"/>
            <a:endCxn id="113" idx="0"/>
          </p:cNvCxnSpPr>
          <p:nvPr/>
        </p:nvCxnSpPr>
        <p:spPr>
          <a:xfrm>
            <a:off x="5526148" y="3225305"/>
            <a:ext cx="787711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4140934" y="5342430"/>
            <a:ext cx="670039" cy="67003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4890789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560895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6383584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2" name="Straight Connector 121"/>
          <p:cNvCxnSpPr>
            <a:stCxn id="110" idx="4"/>
            <a:endCxn id="133" idx="0"/>
          </p:cNvCxnSpPr>
          <p:nvPr/>
        </p:nvCxnSpPr>
        <p:spPr>
          <a:xfrm flipH="1">
            <a:off x="1002805" y="4544153"/>
            <a:ext cx="398651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0" idx="4"/>
            <a:endCxn id="134" idx="0"/>
          </p:cNvCxnSpPr>
          <p:nvPr/>
        </p:nvCxnSpPr>
        <p:spPr>
          <a:xfrm>
            <a:off x="1401456" y="4544153"/>
            <a:ext cx="37506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12" idx="4"/>
            <a:endCxn id="118" idx="0"/>
          </p:cNvCxnSpPr>
          <p:nvPr/>
        </p:nvCxnSpPr>
        <p:spPr>
          <a:xfrm flipH="1">
            <a:off x="4475954" y="4544153"/>
            <a:ext cx="36738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2" idx="4"/>
            <a:endCxn id="119" idx="0"/>
          </p:cNvCxnSpPr>
          <p:nvPr/>
        </p:nvCxnSpPr>
        <p:spPr>
          <a:xfrm>
            <a:off x="4843343" y="4544153"/>
            <a:ext cx="382466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3" idx="4"/>
            <a:endCxn id="121" idx="0"/>
          </p:cNvCxnSpPr>
          <p:nvPr/>
        </p:nvCxnSpPr>
        <p:spPr>
          <a:xfrm>
            <a:off x="6313859" y="4544153"/>
            <a:ext cx="40474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3" idx="4"/>
            <a:endCxn id="120" idx="0"/>
          </p:cNvCxnSpPr>
          <p:nvPr/>
        </p:nvCxnSpPr>
        <p:spPr>
          <a:xfrm flipH="1">
            <a:off x="5943977" y="4544153"/>
            <a:ext cx="369882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16876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294248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0" name="Straight Connector 129"/>
          <p:cNvCxnSpPr>
            <a:stCxn id="111" idx="4"/>
          </p:cNvCxnSpPr>
          <p:nvPr/>
        </p:nvCxnSpPr>
        <p:spPr>
          <a:xfrm flipH="1">
            <a:off x="2503788" y="4544153"/>
            <a:ext cx="360064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11" idx="4"/>
          </p:cNvCxnSpPr>
          <p:nvPr/>
        </p:nvCxnSpPr>
        <p:spPr>
          <a:xfrm>
            <a:off x="2863852" y="4544153"/>
            <a:ext cx="41365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3512438" y="1319744"/>
            <a:ext cx="670039" cy="670039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66778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144150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79507" y="1925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22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769594" y="1925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12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261201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1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640801" y="3225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10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218365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50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119979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60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33643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50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635257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60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148441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4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050055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9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657676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1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559290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2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724907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5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104507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8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74786" y="3236620"/>
            <a:ext cx="3290507" cy="300645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/>
          <p:cNvSpPr txBox="1"/>
          <p:nvPr/>
        </p:nvSpPr>
        <p:spPr>
          <a:xfrm>
            <a:off x="8637409" y="254056"/>
            <a:ext cx="1189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 smtClean="0">
                <a:solidFill>
                  <a:srgbClr val="FF0000"/>
                </a:solidFill>
              </a:rPr>
              <a:t>4 &lt; 9</a:t>
            </a:r>
            <a:endParaRPr lang="en-AU" sz="4000" b="1" dirty="0">
              <a:solidFill>
                <a:srgbClr val="FF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A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593198" y="4563870"/>
            <a:ext cx="1526233" cy="167920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/>
          <p:cNvSpPr/>
          <p:nvPr/>
        </p:nvSpPr>
        <p:spPr>
          <a:xfrm>
            <a:off x="11751540" y="1920178"/>
            <a:ext cx="367807" cy="36780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A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95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latin typeface="Impact" panose="020B0806030902050204" pitchFamily="34" charset="0"/>
              </a:rPr>
              <a:t>BEST-FIRST SEARCH (HEURISTIC)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cxnSp>
        <p:nvCxnSpPr>
          <p:cNvPr id="106" name="Straight Connector 105"/>
          <p:cNvCxnSpPr>
            <a:stCxn id="132" idx="4"/>
            <a:endCxn id="107" idx="0"/>
          </p:cNvCxnSpPr>
          <p:nvPr/>
        </p:nvCxnSpPr>
        <p:spPr>
          <a:xfrm flipH="1">
            <a:off x="2168768" y="1989783"/>
            <a:ext cx="1678690" cy="565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1833748" y="2555267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5191128" y="2555266"/>
            <a:ext cx="670039" cy="670039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" name="Straight Connector 108"/>
          <p:cNvCxnSpPr>
            <a:stCxn id="132" idx="4"/>
            <a:endCxn id="108" idx="0"/>
          </p:cNvCxnSpPr>
          <p:nvPr/>
        </p:nvCxnSpPr>
        <p:spPr>
          <a:xfrm>
            <a:off x="3847458" y="1989783"/>
            <a:ext cx="1678690" cy="565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1066436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2528832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4508323" y="3874114"/>
            <a:ext cx="670039" cy="670039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5978839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Straight Connector 113"/>
          <p:cNvCxnSpPr>
            <a:stCxn id="107" idx="4"/>
            <a:endCxn id="110" idx="0"/>
          </p:cNvCxnSpPr>
          <p:nvPr/>
        </p:nvCxnSpPr>
        <p:spPr>
          <a:xfrm flipH="1">
            <a:off x="1401456" y="3225306"/>
            <a:ext cx="767312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7" idx="4"/>
            <a:endCxn id="111" idx="0"/>
          </p:cNvCxnSpPr>
          <p:nvPr/>
        </p:nvCxnSpPr>
        <p:spPr>
          <a:xfrm>
            <a:off x="2168768" y="3225306"/>
            <a:ext cx="695084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8" idx="4"/>
            <a:endCxn id="112" idx="0"/>
          </p:cNvCxnSpPr>
          <p:nvPr/>
        </p:nvCxnSpPr>
        <p:spPr>
          <a:xfrm flipH="1">
            <a:off x="4843343" y="3225305"/>
            <a:ext cx="682805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8" idx="4"/>
            <a:endCxn id="113" idx="0"/>
          </p:cNvCxnSpPr>
          <p:nvPr/>
        </p:nvCxnSpPr>
        <p:spPr>
          <a:xfrm>
            <a:off x="5526148" y="3225305"/>
            <a:ext cx="787711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4140934" y="5342430"/>
            <a:ext cx="670039" cy="670039"/>
          </a:xfrm>
          <a:prstGeom prst="ellipse">
            <a:avLst/>
          </a:prstGeom>
          <a:solidFill>
            <a:srgbClr val="FF33CC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4890789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560895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6383584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2" name="Straight Connector 121"/>
          <p:cNvCxnSpPr>
            <a:stCxn id="110" idx="4"/>
            <a:endCxn id="133" idx="0"/>
          </p:cNvCxnSpPr>
          <p:nvPr/>
        </p:nvCxnSpPr>
        <p:spPr>
          <a:xfrm flipH="1">
            <a:off x="1002805" y="4544153"/>
            <a:ext cx="398651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0" idx="4"/>
            <a:endCxn id="134" idx="0"/>
          </p:cNvCxnSpPr>
          <p:nvPr/>
        </p:nvCxnSpPr>
        <p:spPr>
          <a:xfrm>
            <a:off x="1401456" y="4544153"/>
            <a:ext cx="37506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12" idx="4"/>
            <a:endCxn id="118" idx="0"/>
          </p:cNvCxnSpPr>
          <p:nvPr/>
        </p:nvCxnSpPr>
        <p:spPr>
          <a:xfrm flipH="1">
            <a:off x="4475954" y="4544153"/>
            <a:ext cx="36738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2" idx="4"/>
            <a:endCxn id="119" idx="0"/>
          </p:cNvCxnSpPr>
          <p:nvPr/>
        </p:nvCxnSpPr>
        <p:spPr>
          <a:xfrm>
            <a:off x="4843343" y="4544153"/>
            <a:ext cx="382466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3" idx="4"/>
            <a:endCxn id="121" idx="0"/>
          </p:cNvCxnSpPr>
          <p:nvPr/>
        </p:nvCxnSpPr>
        <p:spPr>
          <a:xfrm>
            <a:off x="6313859" y="4544153"/>
            <a:ext cx="40474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3" idx="4"/>
            <a:endCxn id="120" idx="0"/>
          </p:cNvCxnSpPr>
          <p:nvPr/>
        </p:nvCxnSpPr>
        <p:spPr>
          <a:xfrm flipH="1">
            <a:off x="5943977" y="4544153"/>
            <a:ext cx="369882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16876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294248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0" name="Straight Connector 129"/>
          <p:cNvCxnSpPr>
            <a:stCxn id="111" idx="4"/>
          </p:cNvCxnSpPr>
          <p:nvPr/>
        </p:nvCxnSpPr>
        <p:spPr>
          <a:xfrm flipH="1">
            <a:off x="2503788" y="4544153"/>
            <a:ext cx="360064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11" idx="4"/>
          </p:cNvCxnSpPr>
          <p:nvPr/>
        </p:nvCxnSpPr>
        <p:spPr>
          <a:xfrm>
            <a:off x="2863852" y="4544153"/>
            <a:ext cx="41365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3512438" y="1319744"/>
            <a:ext cx="670039" cy="670039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66778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144150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79507" y="1925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22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769594" y="1925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12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261201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1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640801" y="3225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10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218365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50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119979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60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33643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50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635257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60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148441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4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050055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9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657676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1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559290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2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724907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5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104507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8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74786" y="3236620"/>
            <a:ext cx="3290507" cy="300645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/>
          <p:cNvSpPr txBox="1"/>
          <p:nvPr/>
        </p:nvSpPr>
        <p:spPr>
          <a:xfrm>
            <a:off x="8637409" y="254056"/>
            <a:ext cx="1189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 smtClean="0">
                <a:solidFill>
                  <a:srgbClr val="FF0000"/>
                </a:solidFill>
              </a:rPr>
              <a:t>4 &lt; 9</a:t>
            </a:r>
            <a:endParaRPr lang="en-AU" sz="4000" b="1" dirty="0">
              <a:solidFill>
                <a:srgbClr val="FF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A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593198" y="4563870"/>
            <a:ext cx="1526233" cy="167920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/>
          <p:cNvSpPr/>
          <p:nvPr/>
        </p:nvSpPr>
        <p:spPr>
          <a:xfrm>
            <a:off x="11751540" y="1920178"/>
            <a:ext cx="367807" cy="36780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A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1751540" y="2325372"/>
            <a:ext cx="367807" cy="367807"/>
          </a:xfrm>
          <a:prstGeom prst="ellipse">
            <a:avLst/>
          </a:prstGeom>
          <a:solidFill>
            <a:srgbClr val="FF33CC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A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32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latin typeface="Impact" panose="020B0806030902050204" pitchFamily="34" charset="0"/>
              </a:rPr>
              <a:t>IS THIS THE BEST SOLUTION? 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cxnSp>
        <p:nvCxnSpPr>
          <p:cNvPr id="106" name="Straight Connector 105"/>
          <p:cNvCxnSpPr>
            <a:stCxn id="132" idx="4"/>
            <a:endCxn id="107" idx="0"/>
          </p:cNvCxnSpPr>
          <p:nvPr/>
        </p:nvCxnSpPr>
        <p:spPr>
          <a:xfrm flipH="1">
            <a:off x="2168768" y="1989783"/>
            <a:ext cx="1678690" cy="565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1833748" y="2555267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5191128" y="2555266"/>
            <a:ext cx="670039" cy="670039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" name="Straight Connector 108"/>
          <p:cNvCxnSpPr>
            <a:stCxn id="132" idx="4"/>
            <a:endCxn id="108" idx="0"/>
          </p:cNvCxnSpPr>
          <p:nvPr/>
        </p:nvCxnSpPr>
        <p:spPr>
          <a:xfrm>
            <a:off x="3847458" y="1989783"/>
            <a:ext cx="1678690" cy="565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1066436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2528832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4508323" y="3874114"/>
            <a:ext cx="670039" cy="670039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5978839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Straight Connector 113"/>
          <p:cNvCxnSpPr>
            <a:stCxn id="107" idx="4"/>
            <a:endCxn id="110" idx="0"/>
          </p:cNvCxnSpPr>
          <p:nvPr/>
        </p:nvCxnSpPr>
        <p:spPr>
          <a:xfrm flipH="1">
            <a:off x="1401456" y="3225306"/>
            <a:ext cx="767312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7" idx="4"/>
            <a:endCxn id="111" idx="0"/>
          </p:cNvCxnSpPr>
          <p:nvPr/>
        </p:nvCxnSpPr>
        <p:spPr>
          <a:xfrm>
            <a:off x="2168768" y="3225306"/>
            <a:ext cx="695084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8" idx="4"/>
            <a:endCxn id="112" idx="0"/>
          </p:cNvCxnSpPr>
          <p:nvPr/>
        </p:nvCxnSpPr>
        <p:spPr>
          <a:xfrm flipH="1">
            <a:off x="4843343" y="3225305"/>
            <a:ext cx="682805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8" idx="4"/>
            <a:endCxn id="113" idx="0"/>
          </p:cNvCxnSpPr>
          <p:nvPr/>
        </p:nvCxnSpPr>
        <p:spPr>
          <a:xfrm>
            <a:off x="5526148" y="3225305"/>
            <a:ext cx="787711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4140934" y="5342430"/>
            <a:ext cx="670039" cy="670039"/>
          </a:xfrm>
          <a:prstGeom prst="ellipse">
            <a:avLst/>
          </a:prstGeom>
          <a:solidFill>
            <a:srgbClr val="FF33CC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4890789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560895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6383584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2" name="Straight Connector 121"/>
          <p:cNvCxnSpPr>
            <a:stCxn id="110" idx="4"/>
            <a:endCxn id="133" idx="0"/>
          </p:cNvCxnSpPr>
          <p:nvPr/>
        </p:nvCxnSpPr>
        <p:spPr>
          <a:xfrm flipH="1">
            <a:off x="1002805" y="4544153"/>
            <a:ext cx="398651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0" idx="4"/>
            <a:endCxn id="134" idx="0"/>
          </p:cNvCxnSpPr>
          <p:nvPr/>
        </p:nvCxnSpPr>
        <p:spPr>
          <a:xfrm>
            <a:off x="1401456" y="4544153"/>
            <a:ext cx="37506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12" idx="4"/>
            <a:endCxn id="118" idx="0"/>
          </p:cNvCxnSpPr>
          <p:nvPr/>
        </p:nvCxnSpPr>
        <p:spPr>
          <a:xfrm flipH="1">
            <a:off x="4475954" y="4544153"/>
            <a:ext cx="36738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2" idx="4"/>
            <a:endCxn id="119" idx="0"/>
          </p:cNvCxnSpPr>
          <p:nvPr/>
        </p:nvCxnSpPr>
        <p:spPr>
          <a:xfrm>
            <a:off x="4843343" y="4544153"/>
            <a:ext cx="382466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3" idx="4"/>
            <a:endCxn id="121" idx="0"/>
          </p:cNvCxnSpPr>
          <p:nvPr/>
        </p:nvCxnSpPr>
        <p:spPr>
          <a:xfrm>
            <a:off x="6313859" y="4544153"/>
            <a:ext cx="40474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3" idx="4"/>
            <a:endCxn id="120" idx="0"/>
          </p:cNvCxnSpPr>
          <p:nvPr/>
        </p:nvCxnSpPr>
        <p:spPr>
          <a:xfrm flipH="1">
            <a:off x="5943977" y="4544153"/>
            <a:ext cx="369882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16876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294248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0" name="Straight Connector 129"/>
          <p:cNvCxnSpPr>
            <a:stCxn id="111" idx="4"/>
          </p:cNvCxnSpPr>
          <p:nvPr/>
        </p:nvCxnSpPr>
        <p:spPr>
          <a:xfrm flipH="1">
            <a:off x="2503788" y="4544153"/>
            <a:ext cx="360064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11" idx="4"/>
          </p:cNvCxnSpPr>
          <p:nvPr/>
        </p:nvCxnSpPr>
        <p:spPr>
          <a:xfrm>
            <a:off x="2863852" y="4544153"/>
            <a:ext cx="41365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3512438" y="1319744"/>
            <a:ext cx="670039" cy="670039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66778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144150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79507" y="1925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22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769594" y="1925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12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261201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1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640801" y="3225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10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218365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50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119979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60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33643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50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635257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60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148441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4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050055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9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657676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1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559290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2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724907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5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104507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8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A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1751540" y="1920178"/>
            <a:ext cx="367807" cy="36780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A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1751540" y="2325372"/>
            <a:ext cx="367807" cy="367807"/>
          </a:xfrm>
          <a:prstGeom prst="ellipse">
            <a:avLst/>
          </a:prstGeom>
          <a:solidFill>
            <a:srgbClr val="FF33CC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A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1814" y="613336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7030A0"/>
                </a:solidFill>
              </a:rPr>
              <a:t>[73]</a:t>
            </a:r>
            <a:endParaRPr lang="en-AU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00418" y="613336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7030A0"/>
                </a:solidFill>
              </a:rPr>
              <a:t>[83]</a:t>
            </a:r>
            <a:endParaRPr lang="en-AU" dirty="0">
              <a:solidFill>
                <a:srgbClr val="7030A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238447" y="613336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7030A0"/>
                </a:solidFill>
              </a:rPr>
              <a:t>[82]</a:t>
            </a:r>
            <a:endParaRPr lang="en-AU" dirty="0">
              <a:solidFill>
                <a:srgbClr val="7030A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28642" y="613336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7030A0"/>
                </a:solidFill>
              </a:rPr>
              <a:t>[92]</a:t>
            </a:r>
            <a:endParaRPr lang="en-AU" dirty="0">
              <a:solidFill>
                <a:srgbClr val="7030A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65433" y="613336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7030A0"/>
                </a:solidFill>
              </a:rPr>
              <a:t>[21]</a:t>
            </a:r>
            <a:endParaRPr lang="en-AU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17530" y="613336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7030A0"/>
                </a:solidFill>
              </a:rPr>
              <a:t>[26]</a:t>
            </a:r>
            <a:endParaRPr lang="en-AU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35309" y="613336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7030A0"/>
                </a:solidFill>
              </a:rPr>
              <a:t>[21]</a:t>
            </a:r>
            <a:endParaRPr lang="en-AU" dirty="0">
              <a:solidFill>
                <a:srgbClr val="7030A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84236" y="613336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7030A0"/>
                </a:solidFill>
              </a:rPr>
              <a:t>[22]</a:t>
            </a:r>
            <a:endParaRPr lang="en-AU" dirty="0">
              <a:solidFill>
                <a:srgbClr val="7030A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-73629" y="6133365"/>
            <a:ext cx="8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7030A0"/>
                </a:solidFill>
              </a:rPr>
              <a:t>Costs: </a:t>
            </a:r>
            <a:endParaRPr lang="en-A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62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latin typeface="Impact" panose="020B0806030902050204" pitchFamily="34" charset="0"/>
              </a:rPr>
              <a:t>ANOTEHR EXAMLE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cxnSp>
        <p:nvCxnSpPr>
          <p:cNvPr id="106" name="Straight Connector 105"/>
          <p:cNvCxnSpPr>
            <a:stCxn id="132" idx="4"/>
            <a:endCxn id="107" idx="0"/>
          </p:cNvCxnSpPr>
          <p:nvPr/>
        </p:nvCxnSpPr>
        <p:spPr>
          <a:xfrm flipH="1">
            <a:off x="2168768" y="1989783"/>
            <a:ext cx="1678690" cy="565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1833748" y="2555267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5191128" y="2555266"/>
            <a:ext cx="670039" cy="670039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" name="Straight Connector 108"/>
          <p:cNvCxnSpPr>
            <a:stCxn id="132" idx="4"/>
            <a:endCxn id="108" idx="0"/>
          </p:cNvCxnSpPr>
          <p:nvPr/>
        </p:nvCxnSpPr>
        <p:spPr>
          <a:xfrm>
            <a:off x="3847458" y="1989783"/>
            <a:ext cx="1678690" cy="565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1066436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2528832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4508323" y="3874114"/>
            <a:ext cx="670039" cy="670039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5978839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Straight Connector 113"/>
          <p:cNvCxnSpPr>
            <a:stCxn id="107" idx="4"/>
            <a:endCxn id="110" idx="0"/>
          </p:cNvCxnSpPr>
          <p:nvPr/>
        </p:nvCxnSpPr>
        <p:spPr>
          <a:xfrm flipH="1">
            <a:off x="1401456" y="3225306"/>
            <a:ext cx="767312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7" idx="4"/>
            <a:endCxn id="111" idx="0"/>
          </p:cNvCxnSpPr>
          <p:nvPr/>
        </p:nvCxnSpPr>
        <p:spPr>
          <a:xfrm>
            <a:off x="2168768" y="3225306"/>
            <a:ext cx="695084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8" idx="4"/>
            <a:endCxn id="112" idx="0"/>
          </p:cNvCxnSpPr>
          <p:nvPr/>
        </p:nvCxnSpPr>
        <p:spPr>
          <a:xfrm flipH="1">
            <a:off x="4843343" y="3225305"/>
            <a:ext cx="682805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8" idx="4"/>
            <a:endCxn id="113" idx="0"/>
          </p:cNvCxnSpPr>
          <p:nvPr/>
        </p:nvCxnSpPr>
        <p:spPr>
          <a:xfrm>
            <a:off x="5526148" y="3225305"/>
            <a:ext cx="787711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4140934" y="5342430"/>
            <a:ext cx="670039" cy="670039"/>
          </a:xfrm>
          <a:prstGeom prst="ellipse">
            <a:avLst/>
          </a:prstGeom>
          <a:solidFill>
            <a:srgbClr val="FF33CC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4890789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560895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6383584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2" name="Straight Connector 121"/>
          <p:cNvCxnSpPr>
            <a:stCxn id="110" idx="4"/>
            <a:endCxn id="133" idx="0"/>
          </p:cNvCxnSpPr>
          <p:nvPr/>
        </p:nvCxnSpPr>
        <p:spPr>
          <a:xfrm flipH="1">
            <a:off x="1002805" y="4544153"/>
            <a:ext cx="398651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0" idx="4"/>
            <a:endCxn id="134" idx="0"/>
          </p:cNvCxnSpPr>
          <p:nvPr/>
        </p:nvCxnSpPr>
        <p:spPr>
          <a:xfrm>
            <a:off x="1401456" y="4544153"/>
            <a:ext cx="37506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12" idx="4"/>
            <a:endCxn id="118" idx="0"/>
          </p:cNvCxnSpPr>
          <p:nvPr/>
        </p:nvCxnSpPr>
        <p:spPr>
          <a:xfrm flipH="1">
            <a:off x="4475954" y="4544153"/>
            <a:ext cx="36738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2" idx="4"/>
            <a:endCxn id="119" idx="0"/>
          </p:cNvCxnSpPr>
          <p:nvPr/>
        </p:nvCxnSpPr>
        <p:spPr>
          <a:xfrm>
            <a:off x="4843343" y="4544153"/>
            <a:ext cx="382466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3" idx="4"/>
            <a:endCxn id="121" idx="0"/>
          </p:cNvCxnSpPr>
          <p:nvPr/>
        </p:nvCxnSpPr>
        <p:spPr>
          <a:xfrm>
            <a:off x="6313859" y="4544153"/>
            <a:ext cx="40474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3" idx="4"/>
            <a:endCxn id="120" idx="0"/>
          </p:cNvCxnSpPr>
          <p:nvPr/>
        </p:nvCxnSpPr>
        <p:spPr>
          <a:xfrm flipH="1">
            <a:off x="5943977" y="4544153"/>
            <a:ext cx="369882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16876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294248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0" name="Straight Connector 129"/>
          <p:cNvCxnSpPr>
            <a:stCxn id="111" idx="4"/>
          </p:cNvCxnSpPr>
          <p:nvPr/>
        </p:nvCxnSpPr>
        <p:spPr>
          <a:xfrm flipH="1">
            <a:off x="2503788" y="4544153"/>
            <a:ext cx="360064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11" idx="4"/>
          </p:cNvCxnSpPr>
          <p:nvPr/>
        </p:nvCxnSpPr>
        <p:spPr>
          <a:xfrm>
            <a:off x="2863852" y="4544153"/>
            <a:ext cx="41365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3512438" y="1319744"/>
            <a:ext cx="670039" cy="670039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66778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144150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79507" y="1925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22</a:t>
            </a:r>
            <a:endParaRPr lang="en-AU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4769594" y="1925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12</a:t>
            </a:r>
            <a:endParaRPr lang="en-AU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1261201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1</a:t>
            </a:r>
            <a:endParaRPr lang="en-AU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2640801" y="3225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10</a:t>
            </a:r>
            <a:endParaRPr lang="en-AU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2218365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50</a:t>
            </a:r>
            <a:endParaRPr lang="en-AU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3119979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60</a:t>
            </a:r>
            <a:endParaRPr lang="en-AU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733643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50</a:t>
            </a:r>
            <a:endParaRPr lang="en-AU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1635257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60</a:t>
            </a:r>
            <a:endParaRPr lang="en-AU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4085377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50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050055" y="475916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100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657676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1</a:t>
            </a:r>
            <a:endParaRPr lang="en-AU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6559290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2</a:t>
            </a:r>
            <a:endParaRPr lang="en-AU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4724907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5</a:t>
            </a:r>
            <a:endParaRPr lang="en-AU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6104507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8</a:t>
            </a:r>
            <a:endParaRPr lang="en-AU" b="1" dirty="0"/>
          </a:p>
        </p:txBody>
      </p:sp>
      <p:sp>
        <p:nvSpPr>
          <p:cNvPr id="50" name="Oval 49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A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1751540" y="1920178"/>
            <a:ext cx="367807" cy="36780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A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1751540" y="2325372"/>
            <a:ext cx="367807" cy="367807"/>
          </a:xfrm>
          <a:prstGeom prst="ellipse">
            <a:avLst/>
          </a:prstGeom>
          <a:solidFill>
            <a:srgbClr val="FF33CC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A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1814" y="613336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7030A0"/>
                </a:solidFill>
              </a:rPr>
              <a:t>[73]</a:t>
            </a:r>
            <a:endParaRPr lang="en-AU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00418" y="613336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7030A0"/>
                </a:solidFill>
              </a:rPr>
              <a:t>[63]</a:t>
            </a:r>
            <a:endParaRPr lang="en-AU" dirty="0">
              <a:solidFill>
                <a:srgbClr val="7030A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238447" y="613336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7030A0"/>
                </a:solidFill>
              </a:rPr>
              <a:t>[82]</a:t>
            </a:r>
            <a:endParaRPr lang="en-AU" dirty="0">
              <a:solidFill>
                <a:srgbClr val="7030A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28642" y="613336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7030A0"/>
                </a:solidFill>
              </a:rPr>
              <a:t>[92]</a:t>
            </a:r>
            <a:endParaRPr lang="en-AU" dirty="0">
              <a:solidFill>
                <a:srgbClr val="7030A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57939" y="613336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7030A0"/>
                </a:solidFill>
              </a:rPr>
              <a:t>[67]</a:t>
            </a:r>
            <a:endParaRPr lang="en-AU" b="1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914597" y="613336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7030A0"/>
                </a:solidFill>
              </a:rPr>
              <a:t>[117]</a:t>
            </a:r>
            <a:endParaRPr lang="en-AU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35309" y="613336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7030A0"/>
                </a:solidFill>
              </a:rPr>
              <a:t>[21]</a:t>
            </a:r>
            <a:endParaRPr lang="en-AU" dirty="0">
              <a:solidFill>
                <a:srgbClr val="7030A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84236" y="613336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7030A0"/>
                </a:solidFill>
              </a:rPr>
              <a:t>[22]</a:t>
            </a:r>
            <a:endParaRPr lang="en-AU" dirty="0">
              <a:solidFill>
                <a:srgbClr val="7030A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-73629" y="6133365"/>
            <a:ext cx="8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7030A0"/>
                </a:solidFill>
              </a:rPr>
              <a:t>Costs: </a:t>
            </a:r>
            <a:endParaRPr lang="en-A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24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latin typeface="Impact" panose="020B0806030902050204" pitchFamily="34" charset="0"/>
              </a:rPr>
              <a:t>PROS AND CONS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sp>
        <p:nvSpPr>
          <p:cNvPr id="2" name="TextBox 1"/>
          <p:cNvSpPr txBox="1"/>
          <p:nvPr/>
        </p:nvSpPr>
        <p:spPr>
          <a:xfrm>
            <a:off x="351692" y="1617784"/>
            <a:ext cx="75877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cheap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implement (no queue, no stack)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A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Drawbacks: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always find the best 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 heuristic information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2400" dirty="0" smtClean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411450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latin typeface="Impact" panose="020B0806030902050204" pitchFamily="34" charset="0"/>
              </a:rPr>
              <a:t>IMPLMENTATION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sp>
        <p:nvSpPr>
          <p:cNvPr id="5" name="Oval 4"/>
          <p:cNvSpPr/>
          <p:nvPr/>
        </p:nvSpPr>
        <p:spPr>
          <a:xfrm>
            <a:off x="1913056" y="1237835"/>
            <a:ext cx="670039" cy="670039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8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sz="28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913056" y="3053768"/>
            <a:ext cx="670039" cy="670039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8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AU" sz="28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>
            <a:stCxn id="5" idx="2"/>
            <a:endCxn id="10" idx="7"/>
          </p:cNvCxnSpPr>
          <p:nvPr/>
        </p:nvCxnSpPr>
        <p:spPr>
          <a:xfrm flipH="1">
            <a:off x="1235007" y="1572855"/>
            <a:ext cx="678049" cy="544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63093" y="2018996"/>
            <a:ext cx="670039" cy="670039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8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AU" sz="28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07035" y="1929589"/>
            <a:ext cx="670039" cy="67003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8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AU" sz="28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>
            <a:stCxn id="5" idx="6"/>
            <a:endCxn id="11" idx="1"/>
          </p:cNvCxnSpPr>
          <p:nvPr/>
        </p:nvCxnSpPr>
        <p:spPr>
          <a:xfrm>
            <a:off x="2583095" y="1572855"/>
            <a:ext cx="622065" cy="4548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5"/>
            <a:endCxn id="8" idx="1"/>
          </p:cNvCxnSpPr>
          <p:nvPr/>
        </p:nvCxnSpPr>
        <p:spPr>
          <a:xfrm>
            <a:off x="1235007" y="2590910"/>
            <a:ext cx="776174" cy="5609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1" idx="3"/>
            <a:endCxn id="8" idx="7"/>
          </p:cNvCxnSpPr>
          <p:nvPr/>
        </p:nvCxnSpPr>
        <p:spPr>
          <a:xfrm flipH="1">
            <a:off x="2484970" y="2501503"/>
            <a:ext cx="720190" cy="650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96586" y="4499117"/>
                <a:ext cx="3490956" cy="1833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AU" sz="32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AU" sz="320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fa-IR" sz="3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fa-IR" sz="3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fa-IR" sz="3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AU" sz="320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fa-IR" sz="3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fa-IR" sz="3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fa-IR" sz="3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fa-IR" sz="3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AU" sz="32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a-IR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fa-IR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a-IR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a-IR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a-IR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fa-IR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fa-IR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AU" sz="32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a-IR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a-IR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r>
                                        <a:rPr lang="fa-IR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fa-IR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86" y="4499117"/>
                <a:ext cx="3490956" cy="1833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539750" y="4499117"/>
            <a:ext cx="356835" cy="356835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4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39750" y="4980822"/>
            <a:ext cx="356835" cy="356835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4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AU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39750" y="5462527"/>
            <a:ext cx="356835" cy="356835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4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AU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9750" y="5944233"/>
            <a:ext cx="356835" cy="356835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4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AU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54714" y="4078780"/>
            <a:ext cx="356835" cy="356835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4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777074" y="4052875"/>
            <a:ext cx="356835" cy="356835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4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AU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028834" y="4078780"/>
            <a:ext cx="356835" cy="356835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4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AU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02954" y="4078780"/>
            <a:ext cx="356835" cy="356835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4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AU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85732" y="14565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10</a:t>
            </a:r>
            <a:endParaRPr lang="en-AU" dirty="0"/>
          </a:p>
        </p:txBody>
      </p:sp>
      <p:sp>
        <p:nvSpPr>
          <p:cNvPr id="25" name="TextBox 24"/>
          <p:cNvSpPr txBox="1"/>
          <p:nvPr/>
        </p:nvSpPr>
        <p:spPr>
          <a:xfrm>
            <a:off x="2870062" y="14565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20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2819998" y="28643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15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>
            <a:off x="1188857" y="28714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30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4484078" y="3964897"/>
            <a:ext cx="24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  <a:latin typeface="Bahnschrift SemiBold" panose="020B0502040204020203" pitchFamily="34" charset="0"/>
              </a:rPr>
              <a:t>We need a cost matrix </a:t>
            </a:r>
            <a:endParaRPr lang="en-AU" dirty="0">
              <a:solidFill>
                <a:srgbClr val="FF0000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71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latin typeface="Impact" panose="020B0806030902050204" pitchFamily="34" charset="0"/>
              </a:rPr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cxnSp>
        <p:nvCxnSpPr>
          <p:cNvPr id="66" name="Straight Connector 65"/>
          <p:cNvCxnSpPr>
            <a:stCxn id="121" idx="4"/>
            <a:endCxn id="68" idx="0"/>
          </p:cNvCxnSpPr>
          <p:nvPr/>
        </p:nvCxnSpPr>
        <p:spPr>
          <a:xfrm flipH="1">
            <a:off x="2168768" y="1989783"/>
            <a:ext cx="1678690" cy="565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833748" y="2555267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5191128" y="255526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Connector 70"/>
          <p:cNvCxnSpPr>
            <a:stCxn id="121" idx="4"/>
            <a:endCxn id="69" idx="0"/>
          </p:cNvCxnSpPr>
          <p:nvPr/>
        </p:nvCxnSpPr>
        <p:spPr>
          <a:xfrm>
            <a:off x="3847458" y="1989783"/>
            <a:ext cx="1678690" cy="565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1066436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2528832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4508323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5978839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Straight Connector 102"/>
          <p:cNvCxnSpPr>
            <a:stCxn id="68" idx="4"/>
            <a:endCxn id="72" idx="0"/>
          </p:cNvCxnSpPr>
          <p:nvPr/>
        </p:nvCxnSpPr>
        <p:spPr>
          <a:xfrm flipH="1">
            <a:off x="1401456" y="3225306"/>
            <a:ext cx="767312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68" idx="4"/>
            <a:endCxn id="73" idx="0"/>
          </p:cNvCxnSpPr>
          <p:nvPr/>
        </p:nvCxnSpPr>
        <p:spPr>
          <a:xfrm>
            <a:off x="2168768" y="3225306"/>
            <a:ext cx="695084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69" idx="4"/>
            <a:endCxn id="101" idx="0"/>
          </p:cNvCxnSpPr>
          <p:nvPr/>
        </p:nvCxnSpPr>
        <p:spPr>
          <a:xfrm flipH="1">
            <a:off x="4843343" y="3225305"/>
            <a:ext cx="682805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9" idx="4"/>
            <a:endCxn id="102" idx="0"/>
          </p:cNvCxnSpPr>
          <p:nvPr/>
        </p:nvCxnSpPr>
        <p:spPr>
          <a:xfrm>
            <a:off x="5526148" y="3225305"/>
            <a:ext cx="787711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4140934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4890789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560895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6383584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Straight Connector 110"/>
          <p:cNvCxnSpPr>
            <a:stCxn id="72" idx="4"/>
            <a:endCxn id="122" idx="0"/>
          </p:cNvCxnSpPr>
          <p:nvPr/>
        </p:nvCxnSpPr>
        <p:spPr>
          <a:xfrm flipH="1">
            <a:off x="1002805" y="4544153"/>
            <a:ext cx="398651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72" idx="4"/>
            <a:endCxn id="123" idx="0"/>
          </p:cNvCxnSpPr>
          <p:nvPr/>
        </p:nvCxnSpPr>
        <p:spPr>
          <a:xfrm>
            <a:off x="1401456" y="4544153"/>
            <a:ext cx="37506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1" idx="4"/>
            <a:endCxn id="107" idx="0"/>
          </p:cNvCxnSpPr>
          <p:nvPr/>
        </p:nvCxnSpPr>
        <p:spPr>
          <a:xfrm flipH="1">
            <a:off x="4475954" y="4544153"/>
            <a:ext cx="36738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1" idx="4"/>
            <a:endCxn id="108" idx="0"/>
          </p:cNvCxnSpPr>
          <p:nvPr/>
        </p:nvCxnSpPr>
        <p:spPr>
          <a:xfrm>
            <a:off x="4843343" y="4544153"/>
            <a:ext cx="382466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2" idx="4"/>
            <a:endCxn id="110" idx="0"/>
          </p:cNvCxnSpPr>
          <p:nvPr/>
        </p:nvCxnSpPr>
        <p:spPr>
          <a:xfrm>
            <a:off x="6313859" y="4544153"/>
            <a:ext cx="40474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2" idx="4"/>
            <a:endCxn id="109" idx="0"/>
          </p:cNvCxnSpPr>
          <p:nvPr/>
        </p:nvCxnSpPr>
        <p:spPr>
          <a:xfrm flipH="1">
            <a:off x="5943977" y="4544153"/>
            <a:ext cx="369882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216876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294248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Straight Connector 118"/>
          <p:cNvCxnSpPr>
            <a:stCxn id="73" idx="4"/>
          </p:cNvCxnSpPr>
          <p:nvPr/>
        </p:nvCxnSpPr>
        <p:spPr>
          <a:xfrm flipH="1">
            <a:off x="2503788" y="4544153"/>
            <a:ext cx="360064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73" idx="4"/>
          </p:cNvCxnSpPr>
          <p:nvPr/>
        </p:nvCxnSpPr>
        <p:spPr>
          <a:xfrm>
            <a:off x="2863852" y="4544153"/>
            <a:ext cx="41365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3512438" y="131974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66778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144150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28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latin typeface="Impact" panose="020B0806030902050204" pitchFamily="34" charset="0"/>
              </a:rPr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cxnSp>
        <p:nvCxnSpPr>
          <p:cNvPr id="66" name="Straight Connector 65"/>
          <p:cNvCxnSpPr>
            <a:stCxn id="121" idx="4"/>
            <a:endCxn id="68" idx="0"/>
          </p:cNvCxnSpPr>
          <p:nvPr/>
        </p:nvCxnSpPr>
        <p:spPr>
          <a:xfrm flipH="1">
            <a:off x="2168768" y="1989783"/>
            <a:ext cx="1678690" cy="565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833748" y="2555267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5191128" y="255526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Straight Connector 70"/>
          <p:cNvCxnSpPr>
            <a:stCxn id="121" idx="4"/>
            <a:endCxn id="69" idx="0"/>
          </p:cNvCxnSpPr>
          <p:nvPr/>
        </p:nvCxnSpPr>
        <p:spPr>
          <a:xfrm>
            <a:off x="3847458" y="1989783"/>
            <a:ext cx="1678690" cy="565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1066436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2528832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4508323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5978839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Straight Connector 102"/>
          <p:cNvCxnSpPr>
            <a:stCxn id="68" idx="4"/>
            <a:endCxn id="72" idx="0"/>
          </p:cNvCxnSpPr>
          <p:nvPr/>
        </p:nvCxnSpPr>
        <p:spPr>
          <a:xfrm flipH="1">
            <a:off x="1401456" y="3225306"/>
            <a:ext cx="767312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68" idx="4"/>
            <a:endCxn id="73" idx="0"/>
          </p:cNvCxnSpPr>
          <p:nvPr/>
        </p:nvCxnSpPr>
        <p:spPr>
          <a:xfrm>
            <a:off x="2168768" y="3225306"/>
            <a:ext cx="695084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69" idx="4"/>
            <a:endCxn id="101" idx="0"/>
          </p:cNvCxnSpPr>
          <p:nvPr/>
        </p:nvCxnSpPr>
        <p:spPr>
          <a:xfrm flipH="1">
            <a:off x="4843343" y="3225305"/>
            <a:ext cx="682805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9" idx="4"/>
            <a:endCxn id="102" idx="0"/>
          </p:cNvCxnSpPr>
          <p:nvPr/>
        </p:nvCxnSpPr>
        <p:spPr>
          <a:xfrm>
            <a:off x="5526148" y="3225305"/>
            <a:ext cx="787711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4140934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4890789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560895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6383584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1" name="Straight Connector 110"/>
          <p:cNvCxnSpPr>
            <a:stCxn id="72" idx="4"/>
            <a:endCxn id="122" idx="0"/>
          </p:cNvCxnSpPr>
          <p:nvPr/>
        </p:nvCxnSpPr>
        <p:spPr>
          <a:xfrm flipH="1">
            <a:off x="1002805" y="4544153"/>
            <a:ext cx="398651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72" idx="4"/>
            <a:endCxn id="123" idx="0"/>
          </p:cNvCxnSpPr>
          <p:nvPr/>
        </p:nvCxnSpPr>
        <p:spPr>
          <a:xfrm>
            <a:off x="1401456" y="4544153"/>
            <a:ext cx="37506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1" idx="4"/>
            <a:endCxn id="107" idx="0"/>
          </p:cNvCxnSpPr>
          <p:nvPr/>
        </p:nvCxnSpPr>
        <p:spPr>
          <a:xfrm flipH="1">
            <a:off x="4475954" y="4544153"/>
            <a:ext cx="36738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1" idx="4"/>
            <a:endCxn id="108" idx="0"/>
          </p:cNvCxnSpPr>
          <p:nvPr/>
        </p:nvCxnSpPr>
        <p:spPr>
          <a:xfrm>
            <a:off x="4843343" y="4544153"/>
            <a:ext cx="382466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2" idx="4"/>
            <a:endCxn id="110" idx="0"/>
          </p:cNvCxnSpPr>
          <p:nvPr/>
        </p:nvCxnSpPr>
        <p:spPr>
          <a:xfrm>
            <a:off x="6313859" y="4544153"/>
            <a:ext cx="40474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2" idx="4"/>
            <a:endCxn id="109" idx="0"/>
          </p:cNvCxnSpPr>
          <p:nvPr/>
        </p:nvCxnSpPr>
        <p:spPr>
          <a:xfrm flipH="1">
            <a:off x="5943977" y="4544153"/>
            <a:ext cx="369882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216876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294248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Straight Connector 118"/>
          <p:cNvCxnSpPr>
            <a:stCxn id="73" idx="4"/>
          </p:cNvCxnSpPr>
          <p:nvPr/>
        </p:nvCxnSpPr>
        <p:spPr>
          <a:xfrm flipH="1">
            <a:off x="2503788" y="4544153"/>
            <a:ext cx="360064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73" idx="4"/>
          </p:cNvCxnSpPr>
          <p:nvPr/>
        </p:nvCxnSpPr>
        <p:spPr>
          <a:xfrm>
            <a:off x="2863852" y="4544153"/>
            <a:ext cx="41365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3512438" y="131974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66778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144150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02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latin typeface="Impact" panose="020B0806030902050204" pitchFamily="34" charset="0"/>
              </a:rPr>
              <a:t>COST OF EACH STATE TRANSITION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cxnSp>
        <p:nvCxnSpPr>
          <p:cNvPr id="106" name="Straight Connector 105"/>
          <p:cNvCxnSpPr>
            <a:stCxn id="132" idx="4"/>
            <a:endCxn id="107" idx="0"/>
          </p:cNvCxnSpPr>
          <p:nvPr/>
        </p:nvCxnSpPr>
        <p:spPr>
          <a:xfrm flipH="1">
            <a:off x="2168768" y="1989783"/>
            <a:ext cx="1678690" cy="565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1833748" y="2555267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5191128" y="255526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" name="Straight Connector 108"/>
          <p:cNvCxnSpPr>
            <a:stCxn id="132" idx="4"/>
            <a:endCxn id="108" idx="0"/>
          </p:cNvCxnSpPr>
          <p:nvPr/>
        </p:nvCxnSpPr>
        <p:spPr>
          <a:xfrm>
            <a:off x="3847458" y="1989783"/>
            <a:ext cx="1678690" cy="565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1066436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2528832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4508323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5978839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Straight Connector 113"/>
          <p:cNvCxnSpPr>
            <a:stCxn id="107" idx="4"/>
            <a:endCxn id="110" idx="0"/>
          </p:cNvCxnSpPr>
          <p:nvPr/>
        </p:nvCxnSpPr>
        <p:spPr>
          <a:xfrm flipH="1">
            <a:off x="1401456" y="3225306"/>
            <a:ext cx="767312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7" idx="4"/>
            <a:endCxn id="111" idx="0"/>
          </p:cNvCxnSpPr>
          <p:nvPr/>
        </p:nvCxnSpPr>
        <p:spPr>
          <a:xfrm>
            <a:off x="2168768" y="3225306"/>
            <a:ext cx="695084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8" idx="4"/>
            <a:endCxn id="112" idx="0"/>
          </p:cNvCxnSpPr>
          <p:nvPr/>
        </p:nvCxnSpPr>
        <p:spPr>
          <a:xfrm flipH="1">
            <a:off x="4843343" y="3225305"/>
            <a:ext cx="682805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8" idx="4"/>
            <a:endCxn id="113" idx="0"/>
          </p:cNvCxnSpPr>
          <p:nvPr/>
        </p:nvCxnSpPr>
        <p:spPr>
          <a:xfrm>
            <a:off x="5526148" y="3225305"/>
            <a:ext cx="787711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4140934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4890789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560895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6383584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2" name="Straight Connector 121"/>
          <p:cNvCxnSpPr>
            <a:stCxn id="110" idx="4"/>
            <a:endCxn id="133" idx="0"/>
          </p:cNvCxnSpPr>
          <p:nvPr/>
        </p:nvCxnSpPr>
        <p:spPr>
          <a:xfrm flipH="1">
            <a:off x="1002805" y="4544153"/>
            <a:ext cx="398651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0" idx="4"/>
            <a:endCxn id="134" idx="0"/>
          </p:cNvCxnSpPr>
          <p:nvPr/>
        </p:nvCxnSpPr>
        <p:spPr>
          <a:xfrm>
            <a:off x="1401456" y="4544153"/>
            <a:ext cx="37506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12" idx="4"/>
            <a:endCxn id="118" idx="0"/>
          </p:cNvCxnSpPr>
          <p:nvPr/>
        </p:nvCxnSpPr>
        <p:spPr>
          <a:xfrm flipH="1">
            <a:off x="4475954" y="4544153"/>
            <a:ext cx="36738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2" idx="4"/>
            <a:endCxn id="119" idx="0"/>
          </p:cNvCxnSpPr>
          <p:nvPr/>
        </p:nvCxnSpPr>
        <p:spPr>
          <a:xfrm>
            <a:off x="4843343" y="4544153"/>
            <a:ext cx="382466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3" idx="4"/>
            <a:endCxn id="121" idx="0"/>
          </p:cNvCxnSpPr>
          <p:nvPr/>
        </p:nvCxnSpPr>
        <p:spPr>
          <a:xfrm>
            <a:off x="6313859" y="4544153"/>
            <a:ext cx="40474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3" idx="4"/>
            <a:endCxn id="120" idx="0"/>
          </p:cNvCxnSpPr>
          <p:nvPr/>
        </p:nvCxnSpPr>
        <p:spPr>
          <a:xfrm flipH="1">
            <a:off x="5943977" y="4544153"/>
            <a:ext cx="369882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16876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294248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0" name="Straight Connector 129"/>
          <p:cNvCxnSpPr>
            <a:stCxn id="111" idx="4"/>
          </p:cNvCxnSpPr>
          <p:nvPr/>
        </p:nvCxnSpPr>
        <p:spPr>
          <a:xfrm flipH="1">
            <a:off x="2503788" y="4544153"/>
            <a:ext cx="360064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11" idx="4"/>
          </p:cNvCxnSpPr>
          <p:nvPr/>
        </p:nvCxnSpPr>
        <p:spPr>
          <a:xfrm>
            <a:off x="2863852" y="4544153"/>
            <a:ext cx="41365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3512438" y="131974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66778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144150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79507" y="1925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22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769594" y="1925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12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261201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1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640801" y="3225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10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218365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50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119979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60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33643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50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635257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60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148441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4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050055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9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657676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1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559290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2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724907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5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104507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8</a:t>
            </a:r>
            <a:endParaRPr lang="en-A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39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latin typeface="Impact" panose="020B0806030902050204" pitchFamily="34" charset="0"/>
              </a:rPr>
              <a:t>FINDING THE SHORTEST PATH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cxnSp>
        <p:nvCxnSpPr>
          <p:cNvPr id="106" name="Straight Connector 105"/>
          <p:cNvCxnSpPr>
            <a:stCxn id="132" idx="4"/>
            <a:endCxn id="107" idx="0"/>
          </p:cNvCxnSpPr>
          <p:nvPr/>
        </p:nvCxnSpPr>
        <p:spPr>
          <a:xfrm flipH="1">
            <a:off x="2168768" y="1989783"/>
            <a:ext cx="1678690" cy="565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1833748" y="2555267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5191128" y="255526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" name="Straight Connector 108"/>
          <p:cNvCxnSpPr>
            <a:stCxn id="132" idx="4"/>
            <a:endCxn id="108" idx="0"/>
          </p:cNvCxnSpPr>
          <p:nvPr/>
        </p:nvCxnSpPr>
        <p:spPr>
          <a:xfrm>
            <a:off x="3847458" y="1989783"/>
            <a:ext cx="1678690" cy="565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1066436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2528832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4508323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5978839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Straight Connector 113"/>
          <p:cNvCxnSpPr>
            <a:stCxn id="107" idx="4"/>
            <a:endCxn id="110" idx="0"/>
          </p:cNvCxnSpPr>
          <p:nvPr/>
        </p:nvCxnSpPr>
        <p:spPr>
          <a:xfrm flipH="1">
            <a:off x="1401456" y="3225306"/>
            <a:ext cx="767312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7" idx="4"/>
            <a:endCxn id="111" idx="0"/>
          </p:cNvCxnSpPr>
          <p:nvPr/>
        </p:nvCxnSpPr>
        <p:spPr>
          <a:xfrm>
            <a:off x="2168768" y="3225306"/>
            <a:ext cx="695084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8" idx="4"/>
            <a:endCxn id="112" idx="0"/>
          </p:cNvCxnSpPr>
          <p:nvPr/>
        </p:nvCxnSpPr>
        <p:spPr>
          <a:xfrm flipH="1">
            <a:off x="4843343" y="3225305"/>
            <a:ext cx="682805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8" idx="4"/>
            <a:endCxn id="113" idx="0"/>
          </p:cNvCxnSpPr>
          <p:nvPr/>
        </p:nvCxnSpPr>
        <p:spPr>
          <a:xfrm>
            <a:off x="5526148" y="3225305"/>
            <a:ext cx="787711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4140934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4890789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560895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6383584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2" name="Straight Connector 121"/>
          <p:cNvCxnSpPr>
            <a:stCxn id="110" idx="4"/>
            <a:endCxn id="133" idx="0"/>
          </p:cNvCxnSpPr>
          <p:nvPr/>
        </p:nvCxnSpPr>
        <p:spPr>
          <a:xfrm flipH="1">
            <a:off x="1002805" y="4544153"/>
            <a:ext cx="398651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0" idx="4"/>
            <a:endCxn id="134" idx="0"/>
          </p:cNvCxnSpPr>
          <p:nvPr/>
        </p:nvCxnSpPr>
        <p:spPr>
          <a:xfrm>
            <a:off x="1401456" y="4544153"/>
            <a:ext cx="37506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12" idx="4"/>
            <a:endCxn id="118" idx="0"/>
          </p:cNvCxnSpPr>
          <p:nvPr/>
        </p:nvCxnSpPr>
        <p:spPr>
          <a:xfrm flipH="1">
            <a:off x="4475954" y="4544153"/>
            <a:ext cx="36738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2" idx="4"/>
            <a:endCxn id="119" idx="0"/>
          </p:cNvCxnSpPr>
          <p:nvPr/>
        </p:nvCxnSpPr>
        <p:spPr>
          <a:xfrm>
            <a:off x="4843343" y="4544153"/>
            <a:ext cx="382466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3" idx="4"/>
            <a:endCxn id="121" idx="0"/>
          </p:cNvCxnSpPr>
          <p:nvPr/>
        </p:nvCxnSpPr>
        <p:spPr>
          <a:xfrm>
            <a:off x="6313859" y="4544153"/>
            <a:ext cx="40474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3" idx="4"/>
            <a:endCxn id="120" idx="0"/>
          </p:cNvCxnSpPr>
          <p:nvPr/>
        </p:nvCxnSpPr>
        <p:spPr>
          <a:xfrm flipH="1">
            <a:off x="5943977" y="4544153"/>
            <a:ext cx="369882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16876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294248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0" name="Straight Connector 129"/>
          <p:cNvCxnSpPr>
            <a:stCxn id="111" idx="4"/>
          </p:cNvCxnSpPr>
          <p:nvPr/>
        </p:nvCxnSpPr>
        <p:spPr>
          <a:xfrm flipH="1">
            <a:off x="2503788" y="4544153"/>
            <a:ext cx="360064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11" idx="4"/>
          </p:cNvCxnSpPr>
          <p:nvPr/>
        </p:nvCxnSpPr>
        <p:spPr>
          <a:xfrm>
            <a:off x="2863852" y="4544153"/>
            <a:ext cx="41365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3512438" y="131974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66778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144150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79507" y="1925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22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769594" y="1925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12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261201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1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640801" y="3225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10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218365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50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119979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60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33643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50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635257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60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148441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4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050055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9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657676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1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559290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2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724907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5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104507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8</a:t>
            </a:r>
            <a:endParaRPr lang="en-A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67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latin typeface="Impact" panose="020B0806030902050204" pitchFamily="34" charset="0"/>
              </a:rPr>
              <a:t>BEST-FIRST SEARCH (HEURISTIC)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cxnSp>
        <p:nvCxnSpPr>
          <p:cNvPr id="106" name="Straight Connector 105"/>
          <p:cNvCxnSpPr>
            <a:stCxn id="132" idx="4"/>
            <a:endCxn id="107" idx="0"/>
          </p:cNvCxnSpPr>
          <p:nvPr/>
        </p:nvCxnSpPr>
        <p:spPr>
          <a:xfrm flipH="1">
            <a:off x="2168768" y="1989783"/>
            <a:ext cx="1678690" cy="565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1833748" y="2555267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5191128" y="255526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" name="Straight Connector 108"/>
          <p:cNvCxnSpPr>
            <a:stCxn id="132" idx="4"/>
            <a:endCxn id="108" idx="0"/>
          </p:cNvCxnSpPr>
          <p:nvPr/>
        </p:nvCxnSpPr>
        <p:spPr>
          <a:xfrm>
            <a:off x="3847458" y="1989783"/>
            <a:ext cx="1678690" cy="565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1066436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2528832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4508323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5978839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Straight Connector 113"/>
          <p:cNvCxnSpPr>
            <a:stCxn id="107" idx="4"/>
            <a:endCxn id="110" idx="0"/>
          </p:cNvCxnSpPr>
          <p:nvPr/>
        </p:nvCxnSpPr>
        <p:spPr>
          <a:xfrm flipH="1">
            <a:off x="1401456" y="3225306"/>
            <a:ext cx="767312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7" idx="4"/>
            <a:endCxn id="111" idx="0"/>
          </p:cNvCxnSpPr>
          <p:nvPr/>
        </p:nvCxnSpPr>
        <p:spPr>
          <a:xfrm>
            <a:off x="2168768" y="3225306"/>
            <a:ext cx="695084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8" idx="4"/>
            <a:endCxn id="112" idx="0"/>
          </p:cNvCxnSpPr>
          <p:nvPr/>
        </p:nvCxnSpPr>
        <p:spPr>
          <a:xfrm flipH="1">
            <a:off x="4843343" y="3225305"/>
            <a:ext cx="682805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8" idx="4"/>
            <a:endCxn id="113" idx="0"/>
          </p:cNvCxnSpPr>
          <p:nvPr/>
        </p:nvCxnSpPr>
        <p:spPr>
          <a:xfrm>
            <a:off x="5526148" y="3225305"/>
            <a:ext cx="787711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4140934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4890789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560895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6383584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2" name="Straight Connector 121"/>
          <p:cNvCxnSpPr>
            <a:stCxn id="110" idx="4"/>
            <a:endCxn id="133" idx="0"/>
          </p:cNvCxnSpPr>
          <p:nvPr/>
        </p:nvCxnSpPr>
        <p:spPr>
          <a:xfrm flipH="1">
            <a:off x="1002805" y="4544153"/>
            <a:ext cx="398651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0" idx="4"/>
            <a:endCxn id="134" idx="0"/>
          </p:cNvCxnSpPr>
          <p:nvPr/>
        </p:nvCxnSpPr>
        <p:spPr>
          <a:xfrm>
            <a:off x="1401456" y="4544153"/>
            <a:ext cx="37506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12" idx="4"/>
            <a:endCxn id="118" idx="0"/>
          </p:cNvCxnSpPr>
          <p:nvPr/>
        </p:nvCxnSpPr>
        <p:spPr>
          <a:xfrm flipH="1">
            <a:off x="4475954" y="4544153"/>
            <a:ext cx="36738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2" idx="4"/>
            <a:endCxn id="119" idx="0"/>
          </p:cNvCxnSpPr>
          <p:nvPr/>
        </p:nvCxnSpPr>
        <p:spPr>
          <a:xfrm>
            <a:off x="4843343" y="4544153"/>
            <a:ext cx="382466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3" idx="4"/>
            <a:endCxn id="121" idx="0"/>
          </p:cNvCxnSpPr>
          <p:nvPr/>
        </p:nvCxnSpPr>
        <p:spPr>
          <a:xfrm>
            <a:off x="6313859" y="4544153"/>
            <a:ext cx="40474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3" idx="4"/>
            <a:endCxn id="120" idx="0"/>
          </p:cNvCxnSpPr>
          <p:nvPr/>
        </p:nvCxnSpPr>
        <p:spPr>
          <a:xfrm flipH="1">
            <a:off x="5943977" y="4544153"/>
            <a:ext cx="369882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16876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294248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0" name="Straight Connector 129"/>
          <p:cNvCxnSpPr>
            <a:stCxn id="111" idx="4"/>
          </p:cNvCxnSpPr>
          <p:nvPr/>
        </p:nvCxnSpPr>
        <p:spPr>
          <a:xfrm flipH="1">
            <a:off x="2503788" y="4544153"/>
            <a:ext cx="360064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11" idx="4"/>
          </p:cNvCxnSpPr>
          <p:nvPr/>
        </p:nvCxnSpPr>
        <p:spPr>
          <a:xfrm>
            <a:off x="2863852" y="4544153"/>
            <a:ext cx="41365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3512438" y="131974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66778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144150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79507" y="1925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22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769594" y="1925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12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261201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1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640801" y="3225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10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218365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50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119979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60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33643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50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635257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60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148441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4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050055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9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657676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1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559290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2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724907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5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104507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8</a:t>
            </a:r>
            <a:endParaRPr lang="en-A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93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latin typeface="Impact" panose="020B0806030902050204" pitchFamily="34" charset="0"/>
              </a:rPr>
              <a:t>BEST-FIRST SEARCH (HEURISTIC)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cxnSp>
        <p:nvCxnSpPr>
          <p:cNvPr id="106" name="Straight Connector 105"/>
          <p:cNvCxnSpPr>
            <a:stCxn id="132" idx="4"/>
            <a:endCxn id="107" idx="0"/>
          </p:cNvCxnSpPr>
          <p:nvPr/>
        </p:nvCxnSpPr>
        <p:spPr>
          <a:xfrm flipH="1">
            <a:off x="2168768" y="1989783"/>
            <a:ext cx="1678690" cy="565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1833748" y="2555267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5191128" y="255526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" name="Straight Connector 108"/>
          <p:cNvCxnSpPr>
            <a:stCxn id="132" idx="4"/>
            <a:endCxn id="108" idx="0"/>
          </p:cNvCxnSpPr>
          <p:nvPr/>
        </p:nvCxnSpPr>
        <p:spPr>
          <a:xfrm>
            <a:off x="3847458" y="1989783"/>
            <a:ext cx="1678690" cy="565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1066436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2528832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4508323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5978839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Straight Connector 113"/>
          <p:cNvCxnSpPr>
            <a:stCxn id="107" idx="4"/>
            <a:endCxn id="110" idx="0"/>
          </p:cNvCxnSpPr>
          <p:nvPr/>
        </p:nvCxnSpPr>
        <p:spPr>
          <a:xfrm flipH="1">
            <a:off x="1401456" y="3225306"/>
            <a:ext cx="767312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7" idx="4"/>
            <a:endCxn id="111" idx="0"/>
          </p:cNvCxnSpPr>
          <p:nvPr/>
        </p:nvCxnSpPr>
        <p:spPr>
          <a:xfrm>
            <a:off x="2168768" y="3225306"/>
            <a:ext cx="695084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8" idx="4"/>
            <a:endCxn id="112" idx="0"/>
          </p:cNvCxnSpPr>
          <p:nvPr/>
        </p:nvCxnSpPr>
        <p:spPr>
          <a:xfrm flipH="1">
            <a:off x="4843343" y="3225305"/>
            <a:ext cx="682805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8" idx="4"/>
            <a:endCxn id="113" idx="0"/>
          </p:cNvCxnSpPr>
          <p:nvPr/>
        </p:nvCxnSpPr>
        <p:spPr>
          <a:xfrm>
            <a:off x="5526148" y="3225305"/>
            <a:ext cx="787711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4140934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4890789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560895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6383584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2" name="Straight Connector 121"/>
          <p:cNvCxnSpPr>
            <a:stCxn id="110" idx="4"/>
            <a:endCxn id="133" idx="0"/>
          </p:cNvCxnSpPr>
          <p:nvPr/>
        </p:nvCxnSpPr>
        <p:spPr>
          <a:xfrm flipH="1">
            <a:off x="1002805" y="4544153"/>
            <a:ext cx="398651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0" idx="4"/>
            <a:endCxn id="134" idx="0"/>
          </p:cNvCxnSpPr>
          <p:nvPr/>
        </p:nvCxnSpPr>
        <p:spPr>
          <a:xfrm>
            <a:off x="1401456" y="4544153"/>
            <a:ext cx="37506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12" idx="4"/>
            <a:endCxn id="118" idx="0"/>
          </p:cNvCxnSpPr>
          <p:nvPr/>
        </p:nvCxnSpPr>
        <p:spPr>
          <a:xfrm flipH="1">
            <a:off x="4475954" y="4544153"/>
            <a:ext cx="36738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2" idx="4"/>
            <a:endCxn id="119" idx="0"/>
          </p:cNvCxnSpPr>
          <p:nvPr/>
        </p:nvCxnSpPr>
        <p:spPr>
          <a:xfrm>
            <a:off x="4843343" y="4544153"/>
            <a:ext cx="382466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3" idx="4"/>
            <a:endCxn id="121" idx="0"/>
          </p:cNvCxnSpPr>
          <p:nvPr/>
        </p:nvCxnSpPr>
        <p:spPr>
          <a:xfrm>
            <a:off x="6313859" y="4544153"/>
            <a:ext cx="40474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3" idx="4"/>
            <a:endCxn id="120" idx="0"/>
          </p:cNvCxnSpPr>
          <p:nvPr/>
        </p:nvCxnSpPr>
        <p:spPr>
          <a:xfrm flipH="1">
            <a:off x="5943977" y="4544153"/>
            <a:ext cx="369882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16876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294248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0" name="Straight Connector 129"/>
          <p:cNvCxnSpPr>
            <a:stCxn id="111" idx="4"/>
          </p:cNvCxnSpPr>
          <p:nvPr/>
        </p:nvCxnSpPr>
        <p:spPr>
          <a:xfrm flipH="1">
            <a:off x="2503788" y="4544153"/>
            <a:ext cx="360064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11" idx="4"/>
          </p:cNvCxnSpPr>
          <p:nvPr/>
        </p:nvCxnSpPr>
        <p:spPr>
          <a:xfrm>
            <a:off x="2863852" y="4544153"/>
            <a:ext cx="41365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3512438" y="1319744"/>
            <a:ext cx="670039" cy="670039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66778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144150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79507" y="1925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22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769594" y="1925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12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261201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1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640801" y="3225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10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218365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50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119979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60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33643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50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635257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60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148441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4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050055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9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657676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1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559290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2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724907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5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104507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8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74786" y="3246316"/>
            <a:ext cx="6998676" cy="297917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802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latin typeface="Impact" panose="020B0806030902050204" pitchFamily="34" charset="0"/>
              </a:rPr>
              <a:t>BEST-FIRST SEARCH (HEURISTIC)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cxnSp>
        <p:nvCxnSpPr>
          <p:cNvPr id="106" name="Straight Connector 105"/>
          <p:cNvCxnSpPr>
            <a:stCxn id="132" idx="4"/>
            <a:endCxn id="107" idx="0"/>
          </p:cNvCxnSpPr>
          <p:nvPr/>
        </p:nvCxnSpPr>
        <p:spPr>
          <a:xfrm flipH="1">
            <a:off x="2168768" y="1989783"/>
            <a:ext cx="1678690" cy="565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1833748" y="2555267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5191128" y="255526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" name="Straight Connector 108"/>
          <p:cNvCxnSpPr>
            <a:stCxn id="132" idx="4"/>
            <a:endCxn id="108" idx="0"/>
          </p:cNvCxnSpPr>
          <p:nvPr/>
        </p:nvCxnSpPr>
        <p:spPr>
          <a:xfrm>
            <a:off x="3847458" y="1989783"/>
            <a:ext cx="1678690" cy="565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1066436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2528832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4508323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5978839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Straight Connector 113"/>
          <p:cNvCxnSpPr>
            <a:stCxn id="107" idx="4"/>
            <a:endCxn id="110" idx="0"/>
          </p:cNvCxnSpPr>
          <p:nvPr/>
        </p:nvCxnSpPr>
        <p:spPr>
          <a:xfrm flipH="1">
            <a:off x="1401456" y="3225306"/>
            <a:ext cx="767312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7" idx="4"/>
            <a:endCxn id="111" idx="0"/>
          </p:cNvCxnSpPr>
          <p:nvPr/>
        </p:nvCxnSpPr>
        <p:spPr>
          <a:xfrm>
            <a:off x="2168768" y="3225306"/>
            <a:ext cx="695084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8" idx="4"/>
            <a:endCxn id="112" idx="0"/>
          </p:cNvCxnSpPr>
          <p:nvPr/>
        </p:nvCxnSpPr>
        <p:spPr>
          <a:xfrm flipH="1">
            <a:off x="4843343" y="3225305"/>
            <a:ext cx="682805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8" idx="4"/>
            <a:endCxn id="113" idx="0"/>
          </p:cNvCxnSpPr>
          <p:nvPr/>
        </p:nvCxnSpPr>
        <p:spPr>
          <a:xfrm>
            <a:off x="5526148" y="3225305"/>
            <a:ext cx="787711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4140934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4890789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560895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6383584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2" name="Straight Connector 121"/>
          <p:cNvCxnSpPr>
            <a:stCxn id="110" idx="4"/>
            <a:endCxn id="133" idx="0"/>
          </p:cNvCxnSpPr>
          <p:nvPr/>
        </p:nvCxnSpPr>
        <p:spPr>
          <a:xfrm flipH="1">
            <a:off x="1002805" y="4544153"/>
            <a:ext cx="398651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0" idx="4"/>
            <a:endCxn id="134" idx="0"/>
          </p:cNvCxnSpPr>
          <p:nvPr/>
        </p:nvCxnSpPr>
        <p:spPr>
          <a:xfrm>
            <a:off x="1401456" y="4544153"/>
            <a:ext cx="37506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12" idx="4"/>
            <a:endCxn id="118" idx="0"/>
          </p:cNvCxnSpPr>
          <p:nvPr/>
        </p:nvCxnSpPr>
        <p:spPr>
          <a:xfrm flipH="1">
            <a:off x="4475954" y="4544153"/>
            <a:ext cx="36738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2" idx="4"/>
            <a:endCxn id="119" idx="0"/>
          </p:cNvCxnSpPr>
          <p:nvPr/>
        </p:nvCxnSpPr>
        <p:spPr>
          <a:xfrm>
            <a:off x="4843343" y="4544153"/>
            <a:ext cx="382466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3" idx="4"/>
            <a:endCxn id="121" idx="0"/>
          </p:cNvCxnSpPr>
          <p:nvPr/>
        </p:nvCxnSpPr>
        <p:spPr>
          <a:xfrm>
            <a:off x="6313859" y="4544153"/>
            <a:ext cx="40474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3" idx="4"/>
            <a:endCxn id="120" idx="0"/>
          </p:cNvCxnSpPr>
          <p:nvPr/>
        </p:nvCxnSpPr>
        <p:spPr>
          <a:xfrm flipH="1">
            <a:off x="5943977" y="4544153"/>
            <a:ext cx="369882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16876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294248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0" name="Straight Connector 129"/>
          <p:cNvCxnSpPr>
            <a:stCxn id="111" idx="4"/>
          </p:cNvCxnSpPr>
          <p:nvPr/>
        </p:nvCxnSpPr>
        <p:spPr>
          <a:xfrm flipH="1">
            <a:off x="2503788" y="4544153"/>
            <a:ext cx="360064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11" idx="4"/>
          </p:cNvCxnSpPr>
          <p:nvPr/>
        </p:nvCxnSpPr>
        <p:spPr>
          <a:xfrm>
            <a:off x="2863852" y="4544153"/>
            <a:ext cx="41365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3512438" y="1319744"/>
            <a:ext cx="670039" cy="670039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66778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144150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79507" y="1925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22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769594" y="1925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12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261201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1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640801" y="3225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10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218365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50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119979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60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33643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50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635257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60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148441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4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050055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9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657676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1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559290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2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724907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5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104507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8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637409" y="254056"/>
            <a:ext cx="17091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 smtClean="0">
                <a:solidFill>
                  <a:srgbClr val="FF0000"/>
                </a:solidFill>
              </a:rPr>
              <a:t>22 &gt; 12</a:t>
            </a:r>
            <a:endParaRPr lang="en-AU" sz="4000" b="1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74786" y="3246316"/>
            <a:ext cx="6998676" cy="297917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340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latin typeface="Impact" panose="020B0806030902050204" pitchFamily="34" charset="0"/>
              </a:rPr>
              <a:t>BEST-FIRST SEARCH (HEURISTIC)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cxnSp>
        <p:nvCxnSpPr>
          <p:cNvPr id="106" name="Straight Connector 105"/>
          <p:cNvCxnSpPr>
            <a:stCxn id="132" idx="4"/>
            <a:endCxn id="107" idx="0"/>
          </p:cNvCxnSpPr>
          <p:nvPr/>
        </p:nvCxnSpPr>
        <p:spPr>
          <a:xfrm flipH="1">
            <a:off x="2168768" y="1989783"/>
            <a:ext cx="1678690" cy="565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1833748" y="2555267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5191128" y="2555266"/>
            <a:ext cx="670039" cy="670039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" name="Straight Connector 108"/>
          <p:cNvCxnSpPr>
            <a:stCxn id="132" idx="4"/>
            <a:endCxn id="108" idx="0"/>
          </p:cNvCxnSpPr>
          <p:nvPr/>
        </p:nvCxnSpPr>
        <p:spPr>
          <a:xfrm>
            <a:off x="3847458" y="1989783"/>
            <a:ext cx="1678690" cy="565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1066436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2528832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4508323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5978839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Straight Connector 113"/>
          <p:cNvCxnSpPr>
            <a:stCxn id="107" idx="4"/>
            <a:endCxn id="110" idx="0"/>
          </p:cNvCxnSpPr>
          <p:nvPr/>
        </p:nvCxnSpPr>
        <p:spPr>
          <a:xfrm flipH="1">
            <a:off x="1401456" y="3225306"/>
            <a:ext cx="767312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7" idx="4"/>
            <a:endCxn id="111" idx="0"/>
          </p:cNvCxnSpPr>
          <p:nvPr/>
        </p:nvCxnSpPr>
        <p:spPr>
          <a:xfrm>
            <a:off x="2168768" y="3225306"/>
            <a:ext cx="695084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8" idx="4"/>
            <a:endCxn id="112" idx="0"/>
          </p:cNvCxnSpPr>
          <p:nvPr/>
        </p:nvCxnSpPr>
        <p:spPr>
          <a:xfrm flipH="1">
            <a:off x="4843343" y="3225305"/>
            <a:ext cx="682805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8" idx="4"/>
            <a:endCxn id="113" idx="0"/>
          </p:cNvCxnSpPr>
          <p:nvPr/>
        </p:nvCxnSpPr>
        <p:spPr>
          <a:xfrm>
            <a:off x="5526148" y="3225305"/>
            <a:ext cx="787711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4140934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4890789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560895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6383584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2" name="Straight Connector 121"/>
          <p:cNvCxnSpPr>
            <a:stCxn id="110" idx="4"/>
            <a:endCxn id="133" idx="0"/>
          </p:cNvCxnSpPr>
          <p:nvPr/>
        </p:nvCxnSpPr>
        <p:spPr>
          <a:xfrm flipH="1">
            <a:off x="1002805" y="4544153"/>
            <a:ext cx="398651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0" idx="4"/>
            <a:endCxn id="134" idx="0"/>
          </p:cNvCxnSpPr>
          <p:nvPr/>
        </p:nvCxnSpPr>
        <p:spPr>
          <a:xfrm>
            <a:off x="1401456" y="4544153"/>
            <a:ext cx="37506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12" idx="4"/>
            <a:endCxn id="118" idx="0"/>
          </p:cNvCxnSpPr>
          <p:nvPr/>
        </p:nvCxnSpPr>
        <p:spPr>
          <a:xfrm flipH="1">
            <a:off x="4475954" y="4544153"/>
            <a:ext cx="36738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2" idx="4"/>
            <a:endCxn id="119" idx="0"/>
          </p:cNvCxnSpPr>
          <p:nvPr/>
        </p:nvCxnSpPr>
        <p:spPr>
          <a:xfrm>
            <a:off x="4843343" y="4544153"/>
            <a:ext cx="382466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3" idx="4"/>
            <a:endCxn id="121" idx="0"/>
          </p:cNvCxnSpPr>
          <p:nvPr/>
        </p:nvCxnSpPr>
        <p:spPr>
          <a:xfrm>
            <a:off x="6313859" y="4544153"/>
            <a:ext cx="40474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3" idx="4"/>
            <a:endCxn id="120" idx="0"/>
          </p:cNvCxnSpPr>
          <p:nvPr/>
        </p:nvCxnSpPr>
        <p:spPr>
          <a:xfrm flipH="1">
            <a:off x="5943977" y="4544153"/>
            <a:ext cx="369882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16876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294248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0" name="Straight Connector 129"/>
          <p:cNvCxnSpPr>
            <a:stCxn id="111" idx="4"/>
          </p:cNvCxnSpPr>
          <p:nvPr/>
        </p:nvCxnSpPr>
        <p:spPr>
          <a:xfrm flipH="1">
            <a:off x="2503788" y="4544153"/>
            <a:ext cx="360064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11" idx="4"/>
          </p:cNvCxnSpPr>
          <p:nvPr/>
        </p:nvCxnSpPr>
        <p:spPr>
          <a:xfrm>
            <a:off x="2863852" y="4544153"/>
            <a:ext cx="41365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3512438" y="1319744"/>
            <a:ext cx="670039" cy="670039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66778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144150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A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79507" y="1925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22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769594" y="1925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12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261201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1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640801" y="3225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10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218365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50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119979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60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33643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50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635257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60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148441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4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050055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9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657676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1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559290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2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724907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5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104507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8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74786" y="3246316"/>
            <a:ext cx="6998676" cy="297917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/>
          <p:cNvSpPr txBox="1"/>
          <p:nvPr/>
        </p:nvSpPr>
        <p:spPr>
          <a:xfrm>
            <a:off x="8637409" y="254056"/>
            <a:ext cx="17091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 smtClean="0">
                <a:solidFill>
                  <a:srgbClr val="FF0000"/>
                </a:solidFill>
              </a:rPr>
              <a:t>22 &gt; 12</a:t>
            </a:r>
            <a:endParaRPr lang="en-AU" sz="4000" b="1" dirty="0">
              <a:solidFill>
                <a:srgbClr val="FF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A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88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2906</TotalTime>
  <Words>593</Words>
  <Application>Microsoft Office PowerPoint</Application>
  <PresentationFormat>Widescreen</PresentationFormat>
  <Paragraphs>471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Bahnschrift SemiBold</vt:lpstr>
      <vt:lpstr>Calibri</vt:lpstr>
      <vt:lpstr>Calibri Light</vt:lpstr>
      <vt:lpstr>Cambria Math</vt:lpstr>
      <vt:lpstr>Impact</vt:lpstr>
      <vt:lpstr>Times New Roman</vt:lpstr>
      <vt:lpstr>Office Theme</vt:lpstr>
      <vt:lpstr>Best First Search (Heuristic, Greddy)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Ali Mirjalili</dc:creator>
  <cp:lastModifiedBy>USER</cp:lastModifiedBy>
  <cp:revision>89</cp:revision>
  <dcterms:created xsi:type="dcterms:W3CDTF">2018-09-26T00:32:27Z</dcterms:created>
  <dcterms:modified xsi:type="dcterms:W3CDTF">2018-11-15T00:41:10Z</dcterms:modified>
</cp:coreProperties>
</file>