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4"/>
  </p:notesMasterIdLst>
  <p:sldIdLst>
    <p:sldId id="261" r:id="rId2"/>
    <p:sldId id="300" r:id="rId3"/>
    <p:sldId id="331" r:id="rId4"/>
    <p:sldId id="351" r:id="rId5"/>
    <p:sldId id="347" r:id="rId6"/>
    <p:sldId id="332" r:id="rId7"/>
    <p:sldId id="352" r:id="rId8"/>
    <p:sldId id="334" r:id="rId9"/>
    <p:sldId id="336" r:id="rId10"/>
    <p:sldId id="337" r:id="rId11"/>
    <p:sldId id="350" r:id="rId12"/>
    <p:sldId id="341" r:id="rId13"/>
    <p:sldId id="343" r:id="rId14"/>
    <p:sldId id="344" r:id="rId15"/>
    <p:sldId id="342" r:id="rId16"/>
    <p:sldId id="353" r:id="rId17"/>
    <p:sldId id="354" r:id="rId18"/>
    <p:sldId id="345" r:id="rId19"/>
    <p:sldId id="348" r:id="rId20"/>
    <p:sldId id="301" r:id="rId21"/>
    <p:sldId id="302" r:id="rId22"/>
    <p:sldId id="305" r:id="rId23"/>
    <p:sldId id="288" r:id="rId24"/>
    <p:sldId id="304" r:id="rId25"/>
    <p:sldId id="306" r:id="rId26"/>
    <p:sldId id="308" r:id="rId27"/>
    <p:sldId id="326" r:id="rId28"/>
    <p:sldId id="309" r:id="rId29"/>
    <p:sldId id="303" r:id="rId30"/>
    <p:sldId id="312" r:id="rId31"/>
    <p:sldId id="325" r:id="rId32"/>
    <p:sldId id="314" r:id="rId3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300"/>
            <p14:sldId id="331"/>
            <p14:sldId id="351"/>
            <p14:sldId id="347"/>
            <p14:sldId id="332"/>
            <p14:sldId id="352"/>
            <p14:sldId id="334"/>
            <p14:sldId id="336"/>
            <p14:sldId id="337"/>
            <p14:sldId id="350"/>
            <p14:sldId id="341"/>
            <p14:sldId id="343"/>
            <p14:sldId id="344"/>
            <p14:sldId id="342"/>
            <p14:sldId id="353"/>
            <p14:sldId id="354"/>
            <p14:sldId id="345"/>
            <p14:sldId id="348"/>
            <p14:sldId id="301"/>
            <p14:sldId id="302"/>
            <p14:sldId id="305"/>
            <p14:sldId id="288"/>
            <p14:sldId id="304"/>
            <p14:sldId id="306"/>
            <p14:sldId id="308"/>
            <p14:sldId id="326"/>
            <p14:sldId id="309"/>
            <p14:sldId id="303"/>
            <p14:sldId id="312"/>
            <p14:sldId id="325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20" autoAdjust="0"/>
  </p:normalViewPr>
  <p:slideViewPr>
    <p:cSldViewPr snapToGrid="0" snapToObjects="1">
      <p:cViewPr varScale="1">
        <p:scale>
          <a:sx n="100" d="100"/>
          <a:sy n="10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690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17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93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要有问题 （你想做什么）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要用类来描述对象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把思维转换成代码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应用对象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11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577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837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dirty="0" smtClean="0"/>
              <a:t>以减号</a:t>
            </a:r>
            <a:r>
              <a:rPr lang="en-US" altLang="zh-CN" dirty="0" smtClean="0"/>
              <a:t>-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只能让对象调用，没有对象，这个方法根本不可能被执行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对象方法能访问实例变量（成员变量）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9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只要是用new操作符定义的实体就在会堆内存中开辟一个新的空间。</a:t>
            </a:r>
          </a:p>
          <a:p>
            <a:r>
              <a:rPr lang="zh-CN" altLang="en-US" dirty="0" smtClean="0"/>
              <a:t>并每一个对象中都有一份属于自己的属性。</a:t>
            </a:r>
          </a:p>
          <a:p>
            <a:r>
              <a:rPr lang="zh-CN" altLang="en-US" dirty="0" smtClean="0"/>
              <a:t>通过 对象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对象成员 的方式操作对象中的成员，</a:t>
            </a:r>
          </a:p>
          <a:p>
            <a:r>
              <a:rPr lang="zh-CN" altLang="en-US" dirty="0" smtClean="0"/>
              <a:t>对其中一个对象的成员进行了修改。和另一个对象没有关系。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46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找对象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抽象对象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有哪些对象是必要的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士兵：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Soldier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功能：跑 跳 打手枪 开坦克 蹲下 瞄准 换枪 换子弹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枪：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属性：型号，颜色，子弹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Tank: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设计类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代码实现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341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对象方法</a:t>
            </a:r>
          </a:p>
          <a:p>
            <a:r>
              <a:rPr kumimoji="1" lang="en-US" altLang="en-US" dirty="0" smtClean="0"/>
              <a:t>1.一定以-号开头</a:t>
            </a:r>
          </a:p>
          <a:p>
            <a:r>
              <a:rPr kumimoji="1" lang="en-US" altLang="en-US" dirty="0" smtClean="0"/>
              <a:t>2.一定是通过对象调用的  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(run)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en-US" dirty="0" smtClean="0"/>
          </a:p>
          <a:p>
            <a:r>
              <a:rPr kumimoji="1" lang="en-US" altLang="en-US" dirty="0" smtClean="0"/>
              <a:t> Person * p = [Person new];   [p run];  </a:t>
            </a:r>
          </a:p>
          <a:p>
            <a:r>
              <a:rPr kumimoji="1" lang="zh-CN" altLang="en-US" dirty="0" smtClean="0"/>
              <a:t>类方法</a:t>
            </a:r>
            <a:endParaRPr kumimoji="1" lang="en-US" altLang="en-US" dirty="0" smtClean="0"/>
          </a:p>
          <a:p>
            <a:r>
              <a:rPr kumimoji="1" lang="en-US" altLang="en-US" dirty="0" smtClean="0"/>
              <a:t>[Person run];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类名  方法名称</a:t>
            </a:r>
            <a:r>
              <a:rPr kumimoji="1" lang="en-US" altLang="zh-CN" dirty="0" smtClean="0"/>
              <a:t>];</a:t>
            </a:r>
            <a:r>
              <a:rPr kumimoji="1" lang="en-US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254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Calculator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12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41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将衣服放进衣柜里。</a:t>
            </a:r>
            <a:r>
              <a:rPr lang="zh-CN" altLang="en-US" dirty="0" smtClean="0">
                <a:sym typeface="Wingdings"/>
              </a:rPr>
              <a:t>说明面向对象和面向过程的区别</a:t>
            </a:r>
            <a:endParaRPr lang="en-US" altLang="zh-CN" dirty="0" smtClean="0">
              <a:sym typeface="Wingding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65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9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面向对象的核心就是对象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那怎么创建对象</a:t>
            </a:r>
            <a:r>
              <a:rPr kumimoji="1" lang="zh-CN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中创建对象比较复杂首先要理解一个概念叫做类</a:t>
            </a:r>
            <a:r>
              <a:rPr kumimoji="1" lang="zh-CN" altLang="zh-CN" dirty="0" smtClean="0"/>
              <a:t>.</a:t>
            </a:r>
            <a:endParaRPr kumimoji="1"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现实生活中是根据一份描述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一份模板创建对象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编程语言也一样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也必须先有一份描述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在这个描述中说清楚将来创建出来的对象有哪些属性和行为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97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现实生活的例子：如何创造汽车对象？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需要先有汽车的建造图纸，图纸上描述清楚汽车应该具备的属性和功能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然后再根据图纸上的描述生成汽车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每一辆汽车都是对象，都有自己具体的属性值，都是图纸的实例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图纸是抽象的，房子是具体的。图纸是对房子对象的高度概括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5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中的类相当于图纸，用来描述一类事物。也就是说，要想创建对象，必须先有类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利用类来创建对象，对象是类的具体存在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因此，面向对象解决问题应该是先考虑需要设计哪些类，再利用类创建多少个对象</a:t>
            </a: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类的设计，只关心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样东西：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事物名称（类名）：人（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属性：身高（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）、年龄（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行为（功能）：跑（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）、打架（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6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14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0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4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9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89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17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4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7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03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98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41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15-6-10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79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1" descr="千锋3G学院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84138"/>
            <a:ext cx="3051176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18818202">
            <a:off x="1068757" y="3177556"/>
            <a:ext cx="5974321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800" dirty="0">
                <a:ln w="12700">
                  <a:noFill/>
                  <a:prstDash val="solid"/>
                </a:ln>
                <a:solidFill>
                  <a:schemeClr val="accent1">
                    <a:alpha val="11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千锋3G学院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839075" y="6477000"/>
            <a:ext cx="949325" cy="328613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fld id="{1108FEDD-BC74-BF44-B6C5-4DE6EE336B11}" type="slidenum">
              <a:rPr lang="en-US" smtClean="0">
                <a:solidFill>
                  <a:schemeClr val="tx1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3329" y="51312"/>
            <a:ext cx="3155978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源于清华 值得信赖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中国移动互联网研发培训专家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9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基本语法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103" y="4551887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孙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长</a:t>
            </a:r>
            <a:r>
              <a:rPr kumimoji="1" lang="en-US" altLang="zh-CN" smtClean="0"/>
              <a:t>  </a:t>
            </a:r>
            <a:r>
              <a:rPr kumimoji="1" lang="zh-CN" altLang="en-US" dirty="0"/>
              <a:t>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类</a:t>
            </a:r>
            <a:r>
              <a:rPr lang="zh-CN" altLang="en-US" b="1" dirty="0"/>
              <a:t>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600" dirty="0"/>
              <a:t>生活中描述事物无非就是描述</a:t>
            </a:r>
            <a:r>
              <a:rPr lang="zh-CN" altLang="en-US" sz="2600" dirty="0" smtClean="0"/>
              <a:t>事物的</a:t>
            </a:r>
            <a:r>
              <a:rPr lang="zh-CN" altLang="en-US" sz="2600" dirty="0" smtClean="0">
                <a:solidFill>
                  <a:srgbClr val="FF0000"/>
                </a:solidFill>
              </a:rPr>
              <a:t>名称</a:t>
            </a:r>
            <a:r>
              <a:rPr lang="zh-CN" altLang="zh-CN" sz="2600" dirty="0"/>
              <a:t>/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行为</a:t>
            </a:r>
            <a:r>
              <a:rPr lang="zh-CN" altLang="en-US" sz="2600" dirty="0"/>
              <a:t>。</a:t>
            </a:r>
          </a:p>
          <a:p>
            <a:pPr lvl="1"/>
            <a:r>
              <a:rPr lang="zh-CN" altLang="en-US" dirty="0"/>
              <a:t>如：人有身高，体重等属性，有说话</a:t>
            </a:r>
            <a:r>
              <a:rPr lang="zh-CN" altLang="en-US" dirty="0" smtClean="0"/>
              <a:t>，打架等行为</a:t>
            </a:r>
            <a:r>
              <a:rPr lang="zh-CN" altLang="en-US" dirty="0"/>
              <a:t>。</a:t>
            </a:r>
          </a:p>
          <a:p>
            <a:r>
              <a:rPr lang="en-US" altLang="zh-CN" sz="2600" dirty="0" smtClean="0">
                <a:sym typeface="Arial" charset="0"/>
              </a:rPr>
              <a:t>OC</a:t>
            </a:r>
            <a:r>
              <a:rPr lang="zh-CN" altLang="en-US" sz="2600" dirty="0" smtClean="0">
                <a:sym typeface="Arial" charset="0"/>
              </a:rPr>
              <a:t>中用类来描述事物也是如</a:t>
            </a:r>
            <a:r>
              <a:rPr lang="zh-CN" altLang="en-US" sz="2600" dirty="0">
                <a:sym typeface="Arial" charset="0"/>
              </a:rPr>
              <a:t>此</a:t>
            </a:r>
          </a:p>
          <a:p>
            <a:pPr lvl="1"/>
            <a:r>
              <a:rPr lang="zh-CN" altLang="en-US" sz="2100" dirty="0"/>
              <a:t>属性：对应类中的成员变量。</a:t>
            </a:r>
          </a:p>
          <a:p>
            <a:pPr lvl="1"/>
            <a:r>
              <a:rPr lang="zh-CN" altLang="en-US" sz="2100" dirty="0"/>
              <a:t>行为：</a:t>
            </a:r>
            <a:r>
              <a:rPr lang="zh-CN" altLang="en-US" sz="2100" dirty="0" smtClean="0"/>
              <a:t>对应类中的</a:t>
            </a:r>
            <a:r>
              <a:rPr lang="zh-CN" altLang="en-US" sz="2100" dirty="0"/>
              <a:t>成员</a:t>
            </a:r>
            <a:r>
              <a:rPr lang="zh-CN" altLang="en-US" sz="2100" dirty="0" smtClean="0"/>
              <a:t>方法。</a:t>
            </a:r>
            <a:endParaRPr lang="zh-CN" altLang="en-US" sz="2100" dirty="0"/>
          </a:p>
          <a:p>
            <a:r>
              <a:rPr lang="zh-CN" altLang="en-US" sz="2600" dirty="0">
                <a:sym typeface="Arial" charset="0"/>
              </a:rPr>
              <a:t>定义类其实在定义类中的成员(</a:t>
            </a:r>
            <a:r>
              <a:rPr lang="zh-CN" altLang="en-US" sz="2600" dirty="0" smtClean="0">
                <a:sym typeface="Arial" charset="0"/>
              </a:rPr>
              <a:t>成员变量和成员方法)</a:t>
            </a:r>
            <a:endParaRPr lang="en-US" altLang="zh-CN" sz="2600" dirty="0" smtClean="0">
              <a:sym typeface="Arial" charset="0"/>
            </a:endParaRPr>
          </a:p>
          <a:p>
            <a:r>
              <a:rPr lang="zh-CN" altLang="zh-CN" dirty="0" smtClean="0"/>
              <a:t>一般名词都是类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名词提炼法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zh-CN" dirty="0"/>
              <a:t>坦克发射</a:t>
            </a:r>
            <a:r>
              <a:rPr lang="en-US" altLang="zh-CN" dirty="0"/>
              <a:t>3</a:t>
            </a:r>
            <a:r>
              <a:rPr lang="zh-CN" altLang="zh-CN" dirty="0"/>
              <a:t>颗炮弹轰掉了</a:t>
            </a:r>
            <a:r>
              <a:rPr lang="en-US" altLang="zh-CN" dirty="0"/>
              <a:t>2</a:t>
            </a:r>
            <a:r>
              <a:rPr lang="zh-CN" altLang="zh-CN" dirty="0"/>
              <a:t>架飞机</a:t>
            </a:r>
            <a:endParaRPr lang="en-US" altLang="zh-CN" dirty="0"/>
          </a:p>
          <a:p>
            <a:pPr lvl="1"/>
            <a:r>
              <a:rPr lang="zh-CN" altLang="zh-CN" dirty="0"/>
              <a:t>小明在公车上牵着一条叼着热狗的狗</a:t>
            </a:r>
            <a:endParaRPr lang="en-US" altLang="zh-CN" dirty="0"/>
          </a:p>
          <a:p>
            <a:pPr lvl="0"/>
            <a:r>
              <a:rPr lang="zh-CN" altLang="zh-CN" dirty="0"/>
              <a:t>拥有相同（或者类似）属性和行为的对象都可以抽像出一个类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0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类的设计，只关心</a:t>
            </a:r>
            <a:r>
              <a:rPr lang="en-US" altLang="zh-CN" dirty="0"/>
              <a:t>3</a:t>
            </a:r>
            <a:r>
              <a:rPr lang="zh-CN" altLang="zh-CN" dirty="0"/>
              <a:t>样东西：</a:t>
            </a:r>
          </a:p>
          <a:p>
            <a:pPr lvl="0"/>
            <a:r>
              <a:rPr lang="zh-CN" altLang="zh-CN" dirty="0"/>
              <a:t>事物名称（类名）：人（</a:t>
            </a:r>
            <a:r>
              <a:rPr lang="en-US" altLang="zh-CN" dirty="0"/>
              <a:t>Person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属性：身高（</a:t>
            </a:r>
            <a:r>
              <a:rPr lang="en-US" altLang="zh-CN" dirty="0"/>
              <a:t>height</a:t>
            </a:r>
            <a:r>
              <a:rPr lang="zh-CN" altLang="zh-CN" dirty="0"/>
              <a:t>）、年龄（</a:t>
            </a:r>
            <a:r>
              <a:rPr lang="en-US" altLang="zh-CN" dirty="0"/>
              <a:t>age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行为（功能）：跑（</a:t>
            </a:r>
            <a:r>
              <a:rPr lang="en-US" altLang="zh-CN" dirty="0"/>
              <a:t>run</a:t>
            </a:r>
            <a:r>
              <a:rPr lang="zh-CN" altLang="zh-CN" dirty="0"/>
              <a:t>）、打架（</a:t>
            </a:r>
            <a:r>
              <a:rPr lang="en-US" altLang="zh-CN" dirty="0"/>
              <a:t>fight</a:t>
            </a:r>
            <a:r>
              <a:rPr lang="zh-CN" altLang="zh-CN" dirty="0"/>
              <a:t>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5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有</a:t>
            </a:r>
            <a:r>
              <a:rPr lang="en-US" altLang="en-US" dirty="0"/>
              <a:t>哪些</a:t>
            </a:r>
            <a:r>
              <a:rPr lang="en-US" altLang="en-US" dirty="0" smtClean="0"/>
              <a:t>类</a:t>
            </a:r>
            <a:r>
              <a:rPr lang="en-US" altLang="zh-CN" dirty="0" smtClean="0"/>
              <a:t>?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超级马里奥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rcRect l="3521" r="3521"/>
          <a:stretch>
            <a:fillRect/>
          </a:stretch>
        </p:blipFill>
        <p:spPr>
          <a:xfrm>
            <a:off x="457200" y="15621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968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有哪些类？--</a:t>
            </a:r>
            <a:r>
              <a:rPr lang="zh-CN" altLang="zh-CN" dirty="0" smtClean="0"/>
              <a:t>愤怒</a:t>
            </a:r>
            <a:r>
              <a:rPr lang="zh-CN" altLang="zh-CN" dirty="0"/>
              <a:t>的小鸟游戏</a:t>
            </a:r>
            <a:r>
              <a:rPr lang="zh-CN" altLang="zh-CN" dirty="0" smtClean="0"/>
              <a:t>界面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9078"/>
            <a:ext cx="8229600" cy="45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有</a:t>
            </a:r>
            <a:r>
              <a:rPr lang="en-US" altLang="en-US" dirty="0"/>
              <a:t>哪些类？-</a:t>
            </a:r>
            <a:r>
              <a:rPr lang="en-US" altLang="en-US" dirty="0" smtClean="0"/>
              <a:t>-</a:t>
            </a:r>
            <a:r>
              <a:rPr lang="zh-CN" altLang="zh-CN" dirty="0"/>
              <a:t>植物大战僵尸</a:t>
            </a:r>
            <a:endParaRPr lang="en-US" altLang="zh-CN" dirty="0"/>
          </a:p>
        </p:txBody>
      </p:sp>
      <p:pic>
        <p:nvPicPr>
          <p:cNvPr id="4" name="图片 3" descr="http://img.pconline.com.cn/images/pconline/dlc/dlc_img/20096/11/12446864355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6915"/>
            <a:ext cx="8229600" cy="457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5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找对象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美团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90" b="22547"/>
          <a:stretch/>
        </p:blipFill>
        <p:spPr>
          <a:xfrm>
            <a:off x="457200" y="1570038"/>
            <a:ext cx="8229600" cy="4500562"/>
          </a:xfrm>
        </p:spPr>
      </p:pic>
    </p:spTree>
    <p:extLst>
      <p:ext uri="{BB962C8B-B14F-4D97-AF65-F5344CB8AC3E}">
        <p14:creationId xmlns:p14="http://schemas.microsoft.com/office/powerpoint/2010/main" val="5115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1468" y="1162762"/>
            <a:ext cx="3213119" cy="5201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7589" y="2233726"/>
            <a:ext cx="2386888" cy="2126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2398" y="2922204"/>
            <a:ext cx="1958473" cy="535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_</a:t>
            </a:r>
            <a:r>
              <a:rPr lang="en-US" altLang="zh-CN" dirty="0" smtClean="0"/>
              <a:t>height=23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2398" y="3549482"/>
            <a:ext cx="1958473" cy="535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_</a:t>
            </a:r>
            <a:r>
              <a:rPr lang="en-US" altLang="zh-CN" dirty="0" smtClean="0"/>
              <a:t>weight=0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3009" y="2279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0000ffff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104" y="856772"/>
            <a:ext cx="2738801" cy="5507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5520" y="1897138"/>
            <a:ext cx="2004374" cy="1239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0000ffff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539894" y="2402021"/>
            <a:ext cx="1907695" cy="114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7410" y="4512757"/>
            <a:ext cx="2386888" cy="2126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2219" y="5201235"/>
            <a:ext cx="1958473" cy="535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_</a:t>
            </a:r>
            <a:r>
              <a:rPr lang="en-US" altLang="zh-CN" dirty="0" smtClean="0"/>
              <a:t>height=56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02219" y="5828513"/>
            <a:ext cx="1958473" cy="535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_</a:t>
            </a:r>
            <a:r>
              <a:rPr lang="en-US" altLang="zh-CN" dirty="0" smtClean="0"/>
              <a:t>weight=0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5520" y="3961976"/>
            <a:ext cx="2004374" cy="1239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0000ssss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6725" y="458984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0000ssss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2539894" y="4581606"/>
            <a:ext cx="1875058" cy="37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752" y="963868"/>
            <a:ext cx="3213119" cy="5201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3873" y="1659994"/>
            <a:ext cx="2386888" cy="2593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48682" y="2348472"/>
            <a:ext cx="1958473" cy="535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_</a:t>
            </a:r>
            <a:r>
              <a:rPr lang="en-US" altLang="zh-CN" dirty="0" smtClean="0"/>
              <a:t>height=23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8682" y="2975750"/>
            <a:ext cx="1958473" cy="535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_</a:t>
            </a:r>
            <a:r>
              <a:rPr lang="en-US" altLang="zh-CN" dirty="0" smtClean="0"/>
              <a:t>weight=0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3009" y="2279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0000ffff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4208" y="910318"/>
            <a:ext cx="2738801" cy="5201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5520" y="1897138"/>
            <a:ext cx="2004374" cy="1239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0000ffff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539894" y="2464291"/>
            <a:ext cx="1463979" cy="52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30063" y="910318"/>
            <a:ext cx="2013937" cy="5201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方法列表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670" y="1897138"/>
            <a:ext cx="1606559" cy="9868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r>
              <a:rPr lang="zh-CN" altLang="en-US" dirty="0" smtClean="0"/>
              <a:t>方法列表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test1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48682" y="3663633"/>
            <a:ext cx="1958473" cy="535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07155" y="2648957"/>
            <a:ext cx="1106515" cy="1283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1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类名</a:t>
            </a:r>
            <a:r>
              <a:rPr lang="zh-CN" altLang="zh-CN" dirty="0"/>
              <a:t>、属性、行为练习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僵尸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炮弹、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车、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学生、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书本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面向对象开发</a:t>
            </a:r>
            <a:r>
              <a:rPr lang="zh-CN" altLang="en-US" b="1" dirty="0"/>
              <a:t>，设计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开发的过程：其实就是不断的创建对象，使用对象，指挥对象做事情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设计的过程：其实就是在管理和维护对象之间的关系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软件编程实质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79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软件编程就是将我们的思维转变成计算机能够识别语言的一个过程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946400"/>
            <a:ext cx="6743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声明类</a:t>
            </a:r>
            <a:endParaRPr kumimoji="1"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189" t="8699" r="23308"/>
          <a:stretch/>
        </p:blipFill>
        <p:spPr>
          <a:xfrm>
            <a:off x="312596" y="2006600"/>
            <a:ext cx="8374203" cy="3903663"/>
          </a:xfrm>
        </p:spPr>
      </p:pic>
    </p:spTree>
    <p:extLst>
      <p:ext uri="{BB962C8B-B14F-4D97-AF65-F5344CB8AC3E}">
        <p14:creationId xmlns:p14="http://schemas.microsoft.com/office/powerpoint/2010/main" val="35105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实现类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8800" y="1701800"/>
            <a:ext cx="812800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MyClass.h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</a:t>
            </a:r>
            <a:r>
              <a:rPr lang="en-US" altLang="zh-CN" dirty="0" err="1" smtClean="0"/>
              <a:t>MyClass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 (id)</a:t>
            </a:r>
            <a:r>
              <a:rPr lang="en-US" altLang="zh-CN" dirty="0" err="1"/>
              <a:t>initWithString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aName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//</a:t>
            </a:r>
            <a:r>
              <a:rPr lang="zh-TW" altLang="en-US" dirty="0"/>
              <a:t>写代码处</a:t>
            </a:r>
          </a:p>
          <a:p>
            <a:r>
              <a:rPr lang="en-US" altLang="zh-TW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+ (</a:t>
            </a:r>
            <a:r>
              <a:rPr lang="en-US" altLang="zh-CN" dirty="0" err="1"/>
              <a:t>MyClass</a:t>
            </a:r>
            <a:r>
              <a:rPr lang="en-US" altLang="zh-CN" dirty="0"/>
              <a:t> *)</a:t>
            </a:r>
            <a:r>
              <a:rPr lang="en-US" altLang="zh-CN" dirty="0" err="1"/>
              <a:t>myClassWithString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aName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//</a:t>
            </a:r>
            <a:r>
              <a:rPr lang="zh-TW" altLang="en-US" dirty="0"/>
              <a:t>写代码处</a:t>
            </a:r>
          </a:p>
          <a:p>
            <a:r>
              <a:rPr lang="en-US" altLang="zh-TW" dirty="0" smtClean="0"/>
              <a:t>}</a:t>
            </a:r>
          </a:p>
          <a:p>
            <a:endParaRPr kumimoji="1" lang="en-US" altLang="zh-CN" dirty="0"/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声明方法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706" r="12882"/>
          <a:stretch/>
        </p:blipFill>
        <p:spPr>
          <a:xfrm>
            <a:off x="457200" y="1600201"/>
            <a:ext cx="8229600" cy="4397038"/>
          </a:xfrm>
        </p:spPr>
      </p:pic>
    </p:spTree>
    <p:extLst>
      <p:ext uri="{BB962C8B-B14F-4D97-AF65-F5344CB8AC3E}">
        <p14:creationId xmlns:p14="http://schemas.microsoft.com/office/powerpoint/2010/main" val="15770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声明对象方法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声明没有返回值的方法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/>
              <a:t>void)method;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声明有返回值有参数的方法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声明有返回值有多个参数的方法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)var1 andVar2: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)var2;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实例化对象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900"/>
          </a:xfrm>
        </p:spPr>
        <p:txBody>
          <a:bodyPr/>
          <a:lstStyle/>
          <a:p>
            <a:r>
              <a:rPr kumimoji="1" lang="zh-CN" altLang="en-US" dirty="0" smtClean="0"/>
              <a:t>我们用类的方式告诉了计算机我们需要一个什么样的对象，之后我们要在程序中使用这个对象，就必须先创建一个对象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48000"/>
            <a:ext cx="6807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消息机制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使用对象调用方法就是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中的消息机制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90800"/>
            <a:ext cx="6642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创建多个对象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587500"/>
            <a:ext cx="769966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创建多个对象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500" y="1587500"/>
            <a:ext cx="744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Soldier </a:t>
            </a:r>
            <a:r>
              <a:rPr lang="en-US" altLang="zh-CN" dirty="0"/>
              <a:t>* s1 = [Soldier new]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 </a:t>
            </a:r>
            <a:r>
              <a:rPr lang="en-US" altLang="zh-CN" dirty="0" smtClean="0">
                <a:solidFill>
                  <a:srgbClr val="9BBB59"/>
                </a:solidFill>
              </a:rPr>
              <a:t>/</a:t>
            </a:r>
            <a:r>
              <a:rPr lang="en-US" altLang="zh-CN" dirty="0">
                <a:solidFill>
                  <a:srgbClr val="9BBB59"/>
                </a:solidFill>
              </a:rPr>
              <a:t>/s1 0ffcc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s1-&gt;_name</a:t>
            </a:r>
            <a:r>
              <a:rPr lang="zh-TW" altLang="en-US" dirty="0"/>
              <a:t> </a:t>
            </a:r>
            <a:r>
              <a:rPr lang="en-US" altLang="zh-TW" dirty="0"/>
              <a:t>= @"</a:t>
            </a:r>
            <a:r>
              <a:rPr lang="zh-TW" altLang="en-US" dirty="0"/>
              <a:t>许三多</a:t>
            </a:r>
            <a:r>
              <a:rPr lang="en-US" altLang="zh-TW" dirty="0"/>
              <a:t>";</a:t>
            </a:r>
          </a:p>
          <a:p>
            <a:r>
              <a:rPr lang="en-US" altLang="zh-CN" dirty="0"/>
              <a:t>    s1-&gt;_life = 10;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Soldier * s2 = [Soldier new]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</a:t>
            </a:r>
            <a:r>
              <a:rPr lang="en-US" altLang="zh-CN" dirty="0" smtClean="0">
                <a:solidFill>
                  <a:srgbClr val="9BBB59"/>
                </a:solidFill>
              </a:rPr>
              <a:t>/</a:t>
            </a:r>
            <a:r>
              <a:rPr lang="en-US" altLang="zh-CN" dirty="0">
                <a:solidFill>
                  <a:srgbClr val="9BBB59"/>
                </a:solidFill>
              </a:rPr>
              <a:t>/s2 0ffxx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s2-&gt;_name</a:t>
            </a:r>
            <a:r>
              <a:rPr lang="zh-TW" altLang="en-US" dirty="0"/>
              <a:t> </a:t>
            </a:r>
            <a:r>
              <a:rPr lang="en-US" altLang="zh-TW" dirty="0"/>
              <a:t>= @"</a:t>
            </a:r>
            <a:r>
              <a:rPr lang="zh-TW" altLang="en-US" dirty="0"/>
              <a:t>刘德华</a:t>
            </a:r>
            <a:r>
              <a:rPr lang="en-US" altLang="zh-TW" dirty="0"/>
              <a:t>";</a:t>
            </a:r>
          </a:p>
          <a:p>
            <a:r>
              <a:rPr lang="en-US" altLang="zh-CN" dirty="0"/>
              <a:t>    s2-&gt;_life = 20;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(@"s2 _life %d",s2-&gt;_life);</a:t>
            </a:r>
          </a:p>
          <a:p>
            <a:r>
              <a:rPr lang="en-US" altLang="zh-CN" dirty="0"/>
              <a:t>    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Soldier</a:t>
            </a:r>
            <a:r>
              <a:rPr lang="de-DE" altLang="zh-CN" dirty="0"/>
              <a:t> * s3 = s2; </a:t>
            </a:r>
            <a:r>
              <a:rPr lang="zh-CN" altLang="en-US" dirty="0" smtClean="0"/>
              <a:t>                </a:t>
            </a:r>
            <a:r>
              <a:rPr lang="de-DE" altLang="zh-CN" dirty="0" smtClean="0"/>
              <a:t> </a:t>
            </a:r>
            <a:r>
              <a:rPr lang="de-DE" altLang="zh-CN" dirty="0">
                <a:solidFill>
                  <a:schemeClr val="accent3"/>
                </a:solidFill>
              </a:rPr>
              <a:t>//s3 0ffxx</a:t>
            </a:r>
          </a:p>
          <a:p>
            <a:r>
              <a:rPr lang="de-DE" altLang="zh-CN" dirty="0"/>
              <a:t>    </a:t>
            </a:r>
          </a:p>
          <a:p>
            <a:r>
              <a:rPr lang="en-US" altLang="zh-CN" dirty="0"/>
              <a:t>    s3-&gt;_life = 100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(@"s2 _life %d",s2-&gt;_life);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1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对象作为方法参数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士兵开枪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7432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(</a:t>
            </a:r>
            <a:r>
              <a:rPr lang="en-US" altLang="zh-CN" dirty="0"/>
              <a:t>void)</a:t>
            </a:r>
            <a:r>
              <a:rPr lang="en-US" altLang="zh-CN" dirty="0" err="1"/>
              <a:t>fireByGun</a:t>
            </a:r>
            <a:r>
              <a:rPr lang="en-US" altLang="zh-CN" dirty="0"/>
              <a:t>:(Gun *)</a:t>
            </a:r>
            <a:r>
              <a:rPr lang="en-US" altLang="zh-CN" dirty="0" smtClean="0"/>
              <a:t>gun</a:t>
            </a:r>
          </a:p>
          <a:p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r>
              <a:rPr kumimoji="1" lang="en-US" altLang="zh-CN" dirty="0" smtClean="0"/>
              <a:t>	[gun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fire];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声明类方法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声明没有返回值的方法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(void)method;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声明有返回值有参数的方法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声明有返回值有多个参数的方法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)var1 andVar2: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)var2;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理解面向对</a:t>
            </a:r>
            <a:r>
              <a:rPr lang="zh-CN" altLang="en-US" b="1" dirty="0"/>
              <a:t>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面向对象是相对面向过程而</a:t>
            </a:r>
            <a:r>
              <a:rPr lang="zh-CN" altLang="en-US" dirty="0"/>
              <a:t>言</a:t>
            </a:r>
          </a:p>
          <a:p>
            <a:r>
              <a:rPr lang="zh-CN" altLang="en-US" dirty="0"/>
              <a:t>面向对象和面向过程都是一种思想</a:t>
            </a:r>
          </a:p>
          <a:p>
            <a:r>
              <a:rPr lang="zh-CN" altLang="en-US" dirty="0"/>
              <a:t>面向过程</a:t>
            </a:r>
          </a:p>
          <a:p>
            <a:pPr lvl="1"/>
            <a:r>
              <a:rPr lang="zh-CN" altLang="en-US" dirty="0"/>
              <a:t>强调的是功</a:t>
            </a:r>
            <a:r>
              <a:rPr lang="zh-CN" altLang="en-US" dirty="0" smtClean="0"/>
              <a:t>能行为</a:t>
            </a:r>
            <a:endParaRPr lang="en-US" altLang="zh-CN" dirty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注的是解决问题需要哪些步骤 </a:t>
            </a:r>
            <a:endParaRPr lang="zh-CN" altLang="en-US" dirty="0"/>
          </a:p>
          <a:p>
            <a:r>
              <a:rPr lang="zh-CN" altLang="en-US" dirty="0"/>
              <a:t>面向对象</a:t>
            </a:r>
          </a:p>
          <a:p>
            <a:pPr lvl="1"/>
            <a:r>
              <a:rPr lang="zh-CN" altLang="en-US" dirty="0"/>
              <a:t>将功能封装进对象，强调具备了功能的对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注的是解决问题需要哪些对象 </a:t>
            </a:r>
            <a:endParaRPr lang="zh-CN" altLang="en-US" dirty="0"/>
          </a:p>
          <a:p>
            <a:r>
              <a:rPr lang="zh-CN" altLang="en-US" dirty="0"/>
              <a:t>面向对象是基于面向过程的。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计算器示例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计算两个数的和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计算两个数的平均值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3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士兵开枪</a:t>
            </a:r>
            <a:endParaRPr kumimoji="1" lang="en-US" altLang="zh-CN" dirty="0" smtClean="0"/>
          </a:p>
          <a:p>
            <a:r>
              <a:rPr kumimoji="1" lang="zh-CN" altLang="en-US" dirty="0" smtClean="0"/>
              <a:t>士兵打电话</a:t>
            </a:r>
            <a:endParaRPr kumimoji="1" lang="en-US" altLang="zh-CN" dirty="0" smtClean="0"/>
          </a:p>
          <a:p>
            <a:r>
              <a:rPr kumimoji="1" lang="zh-CN" altLang="en-US" dirty="0" smtClean="0"/>
              <a:t>士兵开坦克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9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字符串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3149600"/>
            <a:ext cx="3282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#include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stdio.h</a:t>
            </a:r>
            <a:r>
              <a:rPr kumimoji="1" lang="en-US" altLang="zh-CN" dirty="0" smtClean="0"/>
              <a:t>”</a:t>
            </a:r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</a:p>
          <a:p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r>
              <a:rPr kumimoji="1" lang="en-US" altLang="zh-CN" dirty="0" smtClean="0"/>
              <a:t>	char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world”;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(“%s”);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</a:p>
          <a:p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57106" y="3149600"/>
            <a:ext cx="4029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“&lt;Foundation/</a:t>
            </a:r>
            <a:r>
              <a:rPr kumimoji="1" lang="en-US" altLang="zh-CN" dirty="0" err="1" smtClean="0"/>
              <a:t>Foundation.h</a:t>
            </a:r>
            <a:r>
              <a:rPr kumimoji="1" lang="en-US" altLang="zh-CN" dirty="0" smtClean="0"/>
              <a:t>&gt;”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</a:p>
          <a:p>
            <a:r>
              <a:rPr kumimoji="1" lang="zh-CN" altLang="zh-CN" dirty="0" smtClean="0"/>
              <a:t>{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world”;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(“%@”,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1778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 是</a:t>
            </a:r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框架中提供的专门处理字符串的一个类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300" y="1727200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打开冰箱门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300" y="2959100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将大象装进冰箱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2300" y="4191000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关闭冰箱门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3600" y="914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冰箱关大象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4100" y="61341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面向过程的思想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1283732"/>
            <a:ext cx="3441700" cy="42788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一个人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92800" y="1993900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</a:t>
            </a:r>
            <a:r>
              <a:rPr lang="zh-CN" altLang="en-US" dirty="0" smtClean="0"/>
              <a:t>冰箱门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92800" y="3225800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将大象装进冰箱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92800" y="4457700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关闭冰箱门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9400" y="61849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面向对象的思想：更加符合人民思考习惯的思想，</a:t>
            </a:r>
            <a:endParaRPr lang="en-US" altLang="zh-CN" dirty="0" smtClean="0"/>
          </a:p>
          <a:p>
            <a:r>
              <a:rPr lang="zh-CN" altLang="en-US" dirty="0" smtClean="0"/>
              <a:t>从执行者变成了指挥者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5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sz="3600" dirty="0" smtClean="0"/>
              <a:t>现实生活中我们是如何应用面相对象思想的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想打电话</a:t>
            </a:r>
            <a:r>
              <a:rPr lang="en-US" altLang="zh-CN" dirty="0"/>
              <a:t>\</a:t>
            </a:r>
            <a:r>
              <a:rPr lang="zh-CN" altLang="zh-CN" dirty="0"/>
              <a:t>发</a:t>
            </a:r>
            <a:r>
              <a:rPr lang="zh-CN" altLang="zh-CN" dirty="0" smtClean="0"/>
              <a:t>短信</a:t>
            </a:r>
            <a:endParaRPr lang="zh-CN" altLang="zh-CN" dirty="0"/>
          </a:p>
          <a:p>
            <a:pPr lvl="0"/>
            <a:r>
              <a:rPr lang="zh-CN" altLang="zh-CN" dirty="0" smtClean="0"/>
              <a:t>去饭店吃饭 </a:t>
            </a:r>
            <a:endParaRPr lang="zh-CN" altLang="zh-CN" dirty="0"/>
          </a:p>
          <a:p>
            <a:pPr lvl="0"/>
            <a:r>
              <a:rPr lang="zh-CN" altLang="zh-CN" dirty="0" smtClean="0"/>
              <a:t>汽车坏了</a:t>
            </a:r>
            <a:endParaRPr lang="en-US" altLang="zh-CN" dirty="0"/>
          </a:p>
          <a:p>
            <a:r>
              <a:rPr lang="zh-CN" altLang="en-US" dirty="0" smtClean="0"/>
              <a:t>买电脑</a:t>
            </a:r>
            <a:endParaRPr lang="en-US" altLang="zh-CN" dirty="0" smtClean="0"/>
          </a:p>
          <a:p>
            <a:r>
              <a:rPr lang="zh-CN" altLang="en-US" dirty="0" smtClean="0"/>
              <a:t>包工头</a:t>
            </a:r>
            <a:endParaRPr lang="en-US" altLang="zh-CN" dirty="0" smtClean="0"/>
          </a:p>
          <a:p>
            <a:r>
              <a:rPr lang="zh-CN" altLang="en-US" dirty="0" smtClean="0"/>
              <a:t>女朋友</a:t>
            </a:r>
            <a:endParaRPr lang="en-US" altLang="zh-CN" dirty="0" smtClean="0"/>
          </a:p>
          <a:p>
            <a:r>
              <a:rPr lang="zh-CN" altLang="en-US" dirty="0" smtClean="0"/>
              <a:t>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1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面向对</a:t>
            </a:r>
            <a:r>
              <a:rPr lang="zh-CN" altLang="en-US" b="1" dirty="0"/>
              <a:t>象的特点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是一种符合人们思考习惯的思想</a:t>
            </a:r>
          </a:p>
          <a:p>
            <a:r>
              <a:rPr lang="zh-CN" altLang="en-US" sz="2400" dirty="0"/>
              <a:t>可以将复杂的事情简单化</a:t>
            </a:r>
          </a:p>
          <a:p>
            <a:r>
              <a:rPr lang="zh-CN" altLang="en-US" sz="2400" dirty="0"/>
              <a:t>将程序员从执</a:t>
            </a:r>
            <a:r>
              <a:rPr lang="zh-CN" altLang="en-US" sz="2400" dirty="0" smtClean="0"/>
              <a:t>行者转换成了指挥者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完成需求时：</a:t>
            </a:r>
          </a:p>
          <a:p>
            <a:pPr lvl="1"/>
            <a:r>
              <a:rPr lang="zh-CN" altLang="en-US" sz="2000" dirty="0"/>
              <a:t>先要去找具有所需的功能的对象来用。</a:t>
            </a:r>
          </a:p>
          <a:p>
            <a:pPr lvl="1"/>
            <a:r>
              <a:rPr lang="zh-CN" altLang="en-US" sz="2000" dirty="0"/>
              <a:t>如果该对象不存在，那么创建一个具有所需功能的对象。</a:t>
            </a:r>
          </a:p>
          <a:p>
            <a:pPr marL="457200" lvl="1" indent="0">
              <a:buNone/>
            </a:pPr>
            <a:endParaRPr lang="zh-CN" altLang="en-US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036" y="1597472"/>
            <a:ext cx="3469711" cy="1702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图纸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车的名称：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车的属性：颜色，轮子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车的行为：跑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491253"/>
            <a:ext cx="1872335" cy="1034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卡车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20940" y="4792416"/>
            <a:ext cx="955807" cy="73326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轿车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96232" y="3299696"/>
            <a:ext cx="811782" cy="119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2841236" y="3391355"/>
            <a:ext cx="857608" cy="1401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637" y="5407836"/>
            <a:ext cx="353518" cy="274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19473" y="5407836"/>
            <a:ext cx="353518" cy="274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22085" y="5422748"/>
            <a:ext cx="353518" cy="274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22896" y="1597472"/>
            <a:ext cx="2317506" cy="1702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669378" y="4190091"/>
            <a:ext cx="1531911" cy="1507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851233" y="4190091"/>
            <a:ext cx="1183112" cy="104752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46626" y="3299696"/>
            <a:ext cx="248772" cy="89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7851233" y="3299696"/>
            <a:ext cx="591556" cy="89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0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类与对</a:t>
            </a:r>
            <a:r>
              <a:rPr lang="zh-CN" altLang="en-US" dirty="0"/>
              <a:t>象的关系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/>
              <a:t>使用计算机语言就是不断的在描述现实生活中的事物。</a:t>
            </a:r>
          </a:p>
          <a:p>
            <a:pPr>
              <a:lnSpc>
                <a:spcPct val="115000"/>
              </a:lnSpc>
            </a:pPr>
            <a:r>
              <a:rPr lang="en-US" altLang="zh-CN" dirty="0" smtClean="0"/>
              <a:t>OC</a:t>
            </a:r>
            <a:r>
              <a:rPr lang="zh-CN" altLang="en-US" dirty="0" smtClean="0"/>
              <a:t>中描述事物通过类</a:t>
            </a:r>
            <a:r>
              <a:rPr lang="zh-CN" altLang="en-US" dirty="0"/>
              <a:t>的形式体现，类是具体事物的抽象，概念上的定义。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对象即是该类事物实实在在存在的个体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8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1647"/>
            <a:ext cx="8229600" cy="1143000"/>
          </a:xfrm>
        </p:spPr>
        <p:txBody>
          <a:bodyPr/>
          <a:lstStyle/>
          <a:p>
            <a:r>
              <a:rPr lang="zh-CN" altLang="en-US" sz="2900" b="1" dirty="0" smtClean="0"/>
              <a:t>类与对</a:t>
            </a:r>
            <a:r>
              <a:rPr lang="zh-CN" altLang="en-US" sz="2900" b="1" dirty="0"/>
              <a:t>象(图例)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89138"/>
            <a:ext cx="7696200" cy="504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类与对象的关系如图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</a:t>
            </a:r>
            <a:r>
              <a:rPr lang="en-US" altLang="zh-CN"/>
              <a:t> www.itcast.cn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60475" y="2636838"/>
            <a:ext cx="5616575" cy="1871662"/>
            <a:chOff x="0" y="0"/>
            <a:chExt cx="13043" cy="385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083" y="0"/>
              <a:ext cx="4082" cy="9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图纸</a:t>
              </a:r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0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53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918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2495" y="908"/>
              <a:ext cx="238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7825" y="908"/>
              <a:ext cx="272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6350" y="908"/>
              <a:ext cx="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/>
        </p:nvSpPr>
        <p:spPr bwMode="auto">
          <a:xfrm>
            <a:off x="828675" y="4797425"/>
            <a:ext cx="7696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l"/>
            </a:pPr>
            <a:r>
              <a:rPr lang="zh-CN" altLang="en-US" sz="3100" dirty="0"/>
              <a:t>可以理解为：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类就是图纸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汽车就是堆内存中的对象</a:t>
            </a:r>
          </a:p>
        </p:txBody>
      </p:sp>
    </p:spTree>
    <p:extLst>
      <p:ext uri="{BB962C8B-B14F-4D97-AF65-F5344CB8AC3E}">
        <p14:creationId xmlns:p14="http://schemas.microsoft.com/office/powerpoint/2010/main" val="10582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千锋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千锋模板.thmx</Template>
  <TotalTime>5049</TotalTime>
  <Words>1081</Words>
  <Application>Microsoft Macintosh PowerPoint</Application>
  <PresentationFormat>On-screen Show (4:3)</PresentationFormat>
  <Paragraphs>366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千锋模板</vt:lpstr>
      <vt:lpstr>基本语法</vt:lpstr>
      <vt:lpstr> 软件编程实质</vt:lpstr>
      <vt:lpstr> 理解面向对象</vt:lpstr>
      <vt:lpstr>PowerPoint Presentation</vt:lpstr>
      <vt:lpstr> 现实生活中我们是如何应用面相对象思想的</vt:lpstr>
      <vt:lpstr> 面向对象的特点</vt:lpstr>
      <vt:lpstr>PowerPoint Presentation</vt:lpstr>
      <vt:lpstr> 类与对象的关系</vt:lpstr>
      <vt:lpstr>类与对象(图例)</vt:lpstr>
      <vt:lpstr> 类的定义</vt:lpstr>
      <vt:lpstr>PowerPoint Presentation</vt:lpstr>
      <vt:lpstr> 有哪些类?-超级马里奥</vt:lpstr>
      <vt:lpstr> 有哪些类？--愤怒的小鸟游戏界面</vt:lpstr>
      <vt:lpstr> 有哪些类？--植物大战僵尸</vt:lpstr>
      <vt:lpstr> 找对象-美团</vt:lpstr>
      <vt:lpstr>PowerPoint Presentation</vt:lpstr>
      <vt:lpstr>PowerPoint Presentation</vt:lpstr>
      <vt:lpstr> 类名、属性、行为练习 </vt:lpstr>
      <vt:lpstr> 面向对象开发，设计</vt:lpstr>
      <vt:lpstr> 声明类</vt:lpstr>
      <vt:lpstr> 实现类</vt:lpstr>
      <vt:lpstr> 声明方法</vt:lpstr>
      <vt:lpstr> 声明对象方法</vt:lpstr>
      <vt:lpstr> 实例化对象</vt:lpstr>
      <vt:lpstr> 消息机制</vt:lpstr>
      <vt:lpstr> 创建多个对象</vt:lpstr>
      <vt:lpstr> 创建多个对象-示例</vt:lpstr>
      <vt:lpstr> 对象作为方法参数</vt:lpstr>
      <vt:lpstr> 声明类方法</vt:lpstr>
      <vt:lpstr> 计算器示例</vt:lpstr>
      <vt:lpstr>PowerPoint Presentation</vt:lpstr>
      <vt:lpstr> OC字符串NSString 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sun changkai</cp:lastModifiedBy>
  <cp:revision>494</cp:revision>
  <dcterms:created xsi:type="dcterms:W3CDTF">2013-07-22T07:36:09Z</dcterms:created>
  <dcterms:modified xsi:type="dcterms:W3CDTF">2015-06-10T03:26:44Z</dcterms:modified>
</cp:coreProperties>
</file>