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4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 name="Google Shape;7;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 name="Google Shape;9;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 name="Google Shape;10;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 name="Google Shape;11;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 name="Google Shape;12;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 name="Google Shape;13;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 name="Google Shape;14;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 name="Google Shape;15;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 name="Google Shape;16;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9" name="Google Shape;19;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0" name="Google Shape;20;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Google Shape;55;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6" name="Google Shape;56;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7" name="Google Shape;57;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8" name="Google Shape;58;p7"/>
          <p:cNvSpPr txBox="1">
            <a:spLocks noGrp="1"/>
          </p:cNvSpPr>
          <p:nvPr>
            <p:ph type="ctrTitle"/>
          </p:nvPr>
        </p:nvSpPr>
        <p:spPr>
          <a:xfrm>
            <a:off x="3195574" y="2067305"/>
            <a:ext cx="6626852" cy="509104"/>
          </a:xfrm>
          <a:prstGeom prst="rect">
            <a:avLst/>
          </a:prstGeom>
          <a:noFill/>
          <a:ln>
            <a:noFill/>
          </a:ln>
        </p:spPr>
        <p:txBody>
          <a:bodyPr spcFirstLastPara="1" wrap="square" lIns="0" tIns="16500" rIns="0" bIns="0" anchor="t" anchorCtr="0">
            <a:spAutoFit/>
          </a:bodyPr>
          <a:lstStyle/>
          <a:p>
            <a:pPr marL="3213735" lvl="0" indent="0" algn="l" rtl="0">
              <a:lnSpc>
                <a:spcPct val="100000"/>
              </a:lnSpc>
              <a:spcBef>
                <a:spcPts val="0"/>
              </a:spcBef>
              <a:spcAft>
                <a:spcPts val="0"/>
              </a:spcAft>
              <a:buNone/>
            </a:pPr>
            <a:r>
              <a:rPr lang="en-US" dirty="0" smtClean="0"/>
              <a:t>Bala </a:t>
            </a:r>
            <a:r>
              <a:rPr lang="en-US" dirty="0" err="1" smtClean="0"/>
              <a:t>subramani</a:t>
            </a:r>
            <a:r>
              <a:rPr lang="en-US" dirty="0" smtClean="0"/>
              <a:t> A</a:t>
            </a:r>
            <a:endParaRPr dirty="0"/>
          </a:p>
        </p:txBody>
      </p:sp>
      <p:sp>
        <p:nvSpPr>
          <p:cNvPr id="59" name="Google Shape;59;p7"/>
          <p:cNvSpPr txBox="1"/>
          <p:nvPr/>
        </p:nvSpPr>
        <p:spPr>
          <a:xfrm>
            <a:off x="6484620" y="2821622"/>
            <a:ext cx="185928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2D936B"/>
                </a:solidFill>
                <a:latin typeface="Trebuchet MS"/>
                <a:ea typeface="Trebuchet MS"/>
                <a:cs typeface="Trebuchet MS"/>
                <a:sym typeface="Trebuchet MS"/>
              </a:rPr>
              <a:t>Final Project</a:t>
            </a:r>
            <a:endParaRPr sz="2400">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Google Shape;197;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8" name="Google Shape;198;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9" name="Google Shape;199;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00" name="Google Shape;200;p16"/>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1" name="Google Shape;201;p16"/>
          <p:cNvSpPr txBox="1">
            <a:spLocks noGrp="1"/>
          </p:cNvSpPr>
          <p:nvPr>
            <p:ph type="title"/>
          </p:nvPr>
        </p:nvSpPr>
        <p:spPr>
          <a:xfrm>
            <a:off x="293506" y="385444"/>
            <a:ext cx="2597177" cy="752119"/>
          </a:xfrm>
          <a:prstGeom prst="rect">
            <a:avLst/>
          </a:prstGeom>
          <a:noFill/>
          <a:ln>
            <a:noFill/>
          </a:ln>
        </p:spPr>
        <p:txBody>
          <a:bodyPr spcFirstLastPara="1" wrap="square" lIns="0" tIns="13325" rIns="0" bIns="0" anchor="t" anchorCtr="0">
            <a:spAutoFit/>
          </a:bodyPr>
          <a:lstStyle/>
          <a:p>
            <a:pPr marL="12700" lvl="0"/>
            <a:r>
              <a:rPr lang="en-US" dirty="0"/>
              <a:t>RESULTS</a:t>
            </a:r>
            <a:endParaRPr dirty="0"/>
          </a:p>
        </p:txBody>
      </p:sp>
      <p:sp>
        <p:nvSpPr>
          <p:cNvPr id="202" name="Google Shape;202;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latin typeface="Trebuchet MS"/>
              <a:ea typeface="Trebuchet MS"/>
              <a:cs typeface="Trebuchet MS"/>
              <a:sym typeface="Trebuchet MS"/>
            </a:endParaRPr>
          </a:p>
        </p:txBody>
      </p:sp>
      <p:sp>
        <p:nvSpPr>
          <p:cNvPr id="203" name="Google Shape;203;p16"/>
          <p:cNvSpPr txBox="1"/>
          <p:nvPr/>
        </p:nvSpPr>
        <p:spPr>
          <a:xfrm>
            <a:off x="683259" y="6111875"/>
            <a:ext cx="1230630" cy="33528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2000" u="sng" dirty="0">
                <a:solidFill>
                  <a:srgbClr val="006FC0"/>
                </a:solidFill>
                <a:latin typeface="Trebuchet MS"/>
                <a:ea typeface="Trebuchet MS"/>
                <a:cs typeface="Trebuchet MS"/>
                <a:sym typeface="Trebuchet MS"/>
              </a:rPr>
              <a:t>Demo Link</a:t>
            </a:r>
            <a:endParaRPr sz="2000" dirty="0">
              <a:latin typeface="Trebuchet MS"/>
              <a:ea typeface="Trebuchet MS"/>
              <a:cs typeface="Trebuchet MS"/>
              <a:sym typeface="Trebuchet MS"/>
            </a:endParaRPr>
          </a:p>
        </p:txBody>
      </p:sp>
      <p:pic>
        <p:nvPicPr>
          <p:cNvPr id="3" name="Picture 2"/>
          <p:cNvPicPr>
            <a:picLocks noChangeAspect="1"/>
          </p:cNvPicPr>
          <p:nvPr/>
        </p:nvPicPr>
        <p:blipFill>
          <a:blip r:embed="rId4"/>
          <a:stretch>
            <a:fillRect/>
          </a:stretch>
        </p:blipFill>
        <p:spPr>
          <a:xfrm>
            <a:off x="351639" y="1741807"/>
            <a:ext cx="11154179" cy="2194813"/>
          </a:xfrm>
          <a:prstGeom prst="rect">
            <a:avLst/>
          </a:prstGeom>
        </p:spPr>
      </p:pic>
      <p:pic>
        <p:nvPicPr>
          <p:cNvPr id="4" name="Picture 3"/>
          <p:cNvPicPr>
            <a:picLocks noChangeAspect="1"/>
          </p:cNvPicPr>
          <p:nvPr/>
        </p:nvPicPr>
        <p:blipFill>
          <a:blip r:embed="rId5"/>
          <a:stretch>
            <a:fillRect/>
          </a:stretch>
        </p:blipFill>
        <p:spPr>
          <a:xfrm>
            <a:off x="293505" y="4384464"/>
            <a:ext cx="11602065" cy="1503414"/>
          </a:xfrm>
          <a:prstGeom prst="rect">
            <a:avLst/>
          </a:prstGeom>
        </p:spPr>
      </p:pic>
      <p:pic>
        <p:nvPicPr>
          <p:cNvPr id="5" name="Picture 4"/>
          <p:cNvPicPr>
            <a:picLocks noChangeAspect="1"/>
          </p:cNvPicPr>
          <p:nvPr/>
        </p:nvPicPr>
        <p:blipFill>
          <a:blip r:embed="rId6"/>
          <a:stretch>
            <a:fillRect/>
          </a:stretch>
        </p:blipFill>
        <p:spPr>
          <a:xfrm>
            <a:off x="7893841" y="211885"/>
            <a:ext cx="2648320" cy="1299089"/>
          </a:xfrm>
          <a:prstGeom prst="rect">
            <a:avLst/>
          </a:prstGeom>
        </p:spPr>
      </p:pic>
      <p:sp>
        <p:nvSpPr>
          <p:cNvPr id="7" name="Rectangle 6"/>
          <p:cNvSpPr/>
          <p:nvPr/>
        </p:nvSpPr>
        <p:spPr>
          <a:xfrm>
            <a:off x="293506" y="1212452"/>
            <a:ext cx="1176925" cy="461665"/>
          </a:xfrm>
          <a:prstGeom prst="rect">
            <a:avLst/>
          </a:prstGeom>
        </p:spPr>
        <p:txBody>
          <a:bodyPr wrap="none">
            <a:spAutoFit/>
          </a:bodyPr>
          <a:lstStyle/>
          <a:p>
            <a:r>
              <a:rPr lang="en-US" sz="2400" dirty="0" smtClean="0"/>
              <a:t>Before:</a:t>
            </a:r>
            <a:endParaRPr lang="en-US" sz="2400" dirty="0"/>
          </a:p>
        </p:txBody>
      </p:sp>
      <p:sp>
        <p:nvSpPr>
          <p:cNvPr id="8" name="Rectangle 7"/>
          <p:cNvSpPr/>
          <p:nvPr/>
        </p:nvSpPr>
        <p:spPr>
          <a:xfrm>
            <a:off x="293054" y="3922799"/>
            <a:ext cx="918841" cy="461665"/>
          </a:xfrm>
          <a:prstGeom prst="rect">
            <a:avLst/>
          </a:prstGeom>
        </p:spPr>
        <p:txBody>
          <a:bodyPr wrap="none">
            <a:spAutoFit/>
          </a:bodyPr>
          <a:lstStyle/>
          <a:p>
            <a:r>
              <a:rPr lang="en-US" sz="2400" dirty="0" smtClean="0"/>
              <a:t>After:</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sp>
        <p:nvSpPr>
          <p:cNvPr id="67" name="Google Shape;67;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68" name="Google Shape;68;p8"/>
          <p:cNvGrpSpPr/>
          <p:nvPr/>
        </p:nvGrpSpPr>
        <p:grpSpPr>
          <a:xfrm>
            <a:off x="7448612" y="0"/>
            <a:ext cx="4743796" cy="6858466"/>
            <a:chOff x="7448612" y="0"/>
            <a:chExt cx="4743796" cy="6858466"/>
          </a:xfrm>
        </p:grpSpPr>
        <p:sp>
          <p:nvSpPr>
            <p:cNvPr id="69" name="Google Shape;69;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0" name="Google Shape;70;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1" name="Google Shape;71;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2" name="Google Shape;72;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3" name="Google Shape;73;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5" name="Google Shape;75;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6" name="Google Shape;76;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7" name="Google Shape;77;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78" name="Google Shape;78;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9" name="Google Shape;79;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0" name="Google Shape;80;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1" name="Google Shape;81;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2" name="Google Shape;82;p8"/>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3" name="Google Shape;83;p8"/>
          <p:cNvGrpSpPr/>
          <p:nvPr/>
        </p:nvGrpSpPr>
        <p:grpSpPr>
          <a:xfrm>
            <a:off x="466725" y="6410325"/>
            <a:ext cx="3705225" cy="295275"/>
            <a:chOff x="466725" y="6410325"/>
            <a:chExt cx="3705225" cy="295275"/>
          </a:xfrm>
        </p:grpSpPr>
        <p:pic>
          <p:nvPicPr>
            <p:cNvPr id="84" name="Google Shape;84;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5" name="Google Shape;85;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6" name="Google Shape;86;p8"/>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7" name="Google Shape;87;p8"/>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88" name="Google Shape;88;p8"/>
          <p:cNvSpPr txBox="1"/>
          <p:nvPr/>
        </p:nvSpPr>
        <p:spPr>
          <a:xfrm>
            <a:off x="739774" y="2019299"/>
            <a:ext cx="8102070" cy="1990725"/>
          </a:xfrm>
          <a:prstGeom prst="rect">
            <a:avLst/>
          </a:prstGeom>
          <a:noFill/>
          <a:ln>
            <a:noFill/>
          </a:ln>
        </p:spPr>
        <p:txBody>
          <a:bodyPr spcFirstLastPara="1" wrap="square" lIns="91425" tIns="91425" rIns="91425" bIns="91425" anchor="t" anchorCtr="0">
            <a:noAutofit/>
          </a:bodyPr>
          <a:lstStyle/>
          <a:p>
            <a:pPr lvl="0"/>
            <a:r>
              <a:rPr lang="en-US" sz="4100" dirty="0">
                <a:latin typeface="Calibri"/>
                <a:ea typeface="Calibri"/>
                <a:cs typeface="Calibri"/>
                <a:sym typeface="Calibri"/>
              </a:rPr>
              <a:t>Automated Text Summarization Using Natural Language Processing</a:t>
            </a:r>
            <a:endParaRPr sz="4100" dirty="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3" name="Google Shape;93;p9"/>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94" name="Google Shape;94;p9"/>
          <p:cNvGrpSpPr/>
          <p:nvPr/>
        </p:nvGrpSpPr>
        <p:grpSpPr>
          <a:xfrm>
            <a:off x="7448612" y="0"/>
            <a:ext cx="4743796" cy="6858466"/>
            <a:chOff x="7448612" y="0"/>
            <a:chExt cx="4743796" cy="6858466"/>
          </a:xfrm>
        </p:grpSpPr>
        <p:sp>
          <p:nvSpPr>
            <p:cNvPr id="95" name="Google Shape;95;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6" name="Google Shape;96;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7" name="Google Shape;97;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 name="Google Shape;98;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1" name="Google Shape;101;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2" name="Google Shape;102;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3" name="Google Shape;103;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04" name="Google Shape;104;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5" name="Google Shape;105;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6" name="Google Shape;106;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7" name="Google Shape;107;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08" name="Google Shape;108;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09" name="Google Shape;109;p9"/>
          <p:cNvGrpSpPr/>
          <p:nvPr/>
        </p:nvGrpSpPr>
        <p:grpSpPr>
          <a:xfrm>
            <a:off x="47625" y="3819523"/>
            <a:ext cx="4124325" cy="3009898"/>
            <a:chOff x="47625" y="3819523"/>
            <a:chExt cx="4124325" cy="3009898"/>
          </a:xfrm>
        </p:grpSpPr>
        <p:pic>
          <p:nvPicPr>
            <p:cNvPr id="110" name="Google Shape;110;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1" name="Google Shape;111;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2" name="Google Shape;112;p9"/>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3" name="Google Shape;113;p9"/>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4" name="Google Shape;114;p9"/>
          <p:cNvSpPr txBox="1"/>
          <p:nvPr/>
        </p:nvSpPr>
        <p:spPr>
          <a:xfrm>
            <a:off x="1862700" y="1531425"/>
            <a:ext cx="7003200" cy="4850400"/>
          </a:xfrm>
          <a:prstGeom prst="rect">
            <a:avLst/>
          </a:prstGeom>
          <a:noFill/>
          <a:ln>
            <a:noFill/>
          </a:ln>
        </p:spPr>
        <p:txBody>
          <a:bodyPr spcFirstLastPara="1" wrap="square" lIns="91425" tIns="91425" rIns="91425" bIns="91425" anchor="t" anchorCtr="0">
            <a:noAutofit/>
          </a:bodyPr>
          <a:lstStyle/>
          <a:p>
            <a:pPr marL="457200" lvl="0" indent="-431800" algn="l" rtl="0">
              <a:spcBef>
                <a:spcPts val="0"/>
              </a:spcBef>
              <a:spcAft>
                <a:spcPts val="0"/>
              </a:spcAft>
              <a:buSzPts val="3200"/>
              <a:buFont typeface="Calibri"/>
              <a:buChar char="●"/>
            </a:pPr>
            <a:r>
              <a:rPr lang="en-US" sz="3200">
                <a:latin typeface="Calibri"/>
                <a:ea typeface="Calibri"/>
                <a:cs typeface="Calibri"/>
                <a:sym typeface="Calibri"/>
              </a:rPr>
              <a:t>Problem Statement</a:t>
            </a:r>
            <a:endParaRPr sz="3200">
              <a:latin typeface="Calibri"/>
              <a:ea typeface="Calibri"/>
              <a:cs typeface="Calibri"/>
              <a:sym typeface="Calibri"/>
            </a:endParaRPr>
          </a:p>
          <a:p>
            <a:pPr marL="457200" lvl="0" indent="-431800" algn="l" rtl="0">
              <a:spcBef>
                <a:spcPts val="0"/>
              </a:spcBef>
              <a:spcAft>
                <a:spcPts val="0"/>
              </a:spcAft>
              <a:buSzPts val="3200"/>
              <a:buFont typeface="Calibri"/>
              <a:buChar char="●"/>
            </a:pPr>
            <a:r>
              <a:rPr lang="en-US" sz="3200">
                <a:latin typeface="Calibri"/>
                <a:ea typeface="Calibri"/>
                <a:cs typeface="Calibri"/>
                <a:sym typeface="Calibri"/>
              </a:rPr>
              <a:t>Project Overview</a:t>
            </a:r>
            <a:endParaRPr sz="3200">
              <a:latin typeface="Calibri"/>
              <a:ea typeface="Calibri"/>
              <a:cs typeface="Calibri"/>
              <a:sym typeface="Calibri"/>
            </a:endParaRPr>
          </a:p>
          <a:p>
            <a:pPr marL="457200" lvl="0" indent="-431800" algn="l" rtl="0">
              <a:spcBef>
                <a:spcPts val="0"/>
              </a:spcBef>
              <a:spcAft>
                <a:spcPts val="0"/>
              </a:spcAft>
              <a:buSzPts val="3200"/>
              <a:buFont typeface="Calibri"/>
              <a:buChar char="●"/>
            </a:pPr>
            <a:r>
              <a:rPr lang="en-US" sz="3200">
                <a:latin typeface="Calibri"/>
                <a:ea typeface="Calibri"/>
                <a:cs typeface="Calibri"/>
                <a:sym typeface="Calibri"/>
              </a:rPr>
              <a:t>Who are the end users?</a:t>
            </a:r>
            <a:endParaRPr sz="3200">
              <a:latin typeface="Calibri"/>
              <a:ea typeface="Calibri"/>
              <a:cs typeface="Calibri"/>
              <a:sym typeface="Calibri"/>
            </a:endParaRPr>
          </a:p>
          <a:p>
            <a:pPr marL="457200" lvl="0" indent="-431800" algn="l" rtl="0">
              <a:spcBef>
                <a:spcPts val="0"/>
              </a:spcBef>
              <a:spcAft>
                <a:spcPts val="0"/>
              </a:spcAft>
              <a:buSzPts val="3200"/>
              <a:buFont typeface="Calibri"/>
              <a:buChar char="●"/>
            </a:pPr>
            <a:r>
              <a:rPr lang="en-US" sz="3200">
                <a:latin typeface="Calibri"/>
                <a:ea typeface="Calibri"/>
                <a:cs typeface="Calibri"/>
                <a:sym typeface="Calibri"/>
              </a:rPr>
              <a:t>Solutions and value of propositions</a:t>
            </a:r>
            <a:endParaRPr sz="3200">
              <a:latin typeface="Calibri"/>
              <a:ea typeface="Calibri"/>
              <a:cs typeface="Calibri"/>
              <a:sym typeface="Calibri"/>
            </a:endParaRPr>
          </a:p>
          <a:p>
            <a:pPr marL="457200" lvl="0" indent="-431800" algn="l" rtl="0">
              <a:spcBef>
                <a:spcPts val="0"/>
              </a:spcBef>
              <a:spcAft>
                <a:spcPts val="0"/>
              </a:spcAft>
              <a:buSzPts val="3200"/>
              <a:buFont typeface="Calibri"/>
              <a:buChar char="●"/>
            </a:pPr>
            <a:r>
              <a:rPr lang="en-US" sz="3200">
                <a:latin typeface="Calibri"/>
                <a:ea typeface="Calibri"/>
                <a:cs typeface="Calibri"/>
                <a:sym typeface="Calibri"/>
              </a:rPr>
              <a:t>WOW factor in the solution</a:t>
            </a:r>
            <a:endParaRPr sz="3200">
              <a:latin typeface="Calibri"/>
              <a:ea typeface="Calibri"/>
              <a:cs typeface="Calibri"/>
              <a:sym typeface="Calibri"/>
            </a:endParaRPr>
          </a:p>
          <a:p>
            <a:pPr marL="457200" lvl="0" indent="-431800" algn="l" rtl="0">
              <a:spcBef>
                <a:spcPts val="0"/>
              </a:spcBef>
              <a:spcAft>
                <a:spcPts val="0"/>
              </a:spcAft>
              <a:buSzPts val="3200"/>
              <a:buFont typeface="Calibri"/>
              <a:buChar char="●"/>
            </a:pPr>
            <a:r>
              <a:rPr lang="en-US" sz="3200">
                <a:latin typeface="Calibri"/>
                <a:ea typeface="Calibri"/>
                <a:cs typeface="Calibri"/>
                <a:sym typeface="Calibri"/>
              </a:rPr>
              <a:t>Modelling</a:t>
            </a:r>
            <a:endParaRPr sz="3200">
              <a:latin typeface="Calibri"/>
              <a:ea typeface="Calibri"/>
              <a:cs typeface="Calibri"/>
              <a:sym typeface="Calibri"/>
            </a:endParaRPr>
          </a:p>
          <a:p>
            <a:pPr marL="457200" lvl="0" indent="-431800" algn="l" rtl="0">
              <a:spcBef>
                <a:spcPts val="0"/>
              </a:spcBef>
              <a:spcAft>
                <a:spcPts val="0"/>
              </a:spcAft>
              <a:buSzPts val="3200"/>
              <a:buFont typeface="Calibri"/>
              <a:buChar char="●"/>
            </a:pPr>
            <a:r>
              <a:rPr lang="en-US" sz="3200">
                <a:latin typeface="Calibri"/>
                <a:ea typeface="Calibri"/>
                <a:cs typeface="Calibri"/>
                <a:sym typeface="Calibri"/>
              </a:rPr>
              <a:t>Results</a:t>
            </a:r>
            <a:endParaRPr sz="3200">
              <a:latin typeface="Calibri"/>
              <a:ea typeface="Calibri"/>
              <a:cs typeface="Calibri"/>
              <a:sym typeface="Calibri"/>
            </a:endParaRPr>
          </a:p>
          <a:p>
            <a:pPr marL="457200" lvl="0" indent="0" algn="l" rtl="0">
              <a:spcBef>
                <a:spcPts val="0"/>
              </a:spcBef>
              <a:spcAft>
                <a:spcPts val="0"/>
              </a:spcAft>
              <a:buNone/>
            </a:pPr>
            <a:endParaRPr sz="32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pSp>
        <p:nvGrpSpPr>
          <p:cNvPr id="119" name="Google Shape;119;p10"/>
          <p:cNvGrpSpPr/>
          <p:nvPr/>
        </p:nvGrpSpPr>
        <p:grpSpPr>
          <a:xfrm>
            <a:off x="7991475" y="2933700"/>
            <a:ext cx="2762250" cy="3257550"/>
            <a:chOff x="7991475" y="2933700"/>
            <a:chExt cx="2762250" cy="3257550"/>
          </a:xfrm>
        </p:grpSpPr>
        <p:sp>
          <p:nvSpPr>
            <p:cNvPr id="120" name="Google Shape;120;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1" name="Google Shape;121;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22" name="Google Shape;122;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3" name="Google Shape;123;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4" name="Google Shape;124;p10"/>
          <p:cNvSpPr txBox="1">
            <a:spLocks noGrp="1"/>
          </p:cNvSpPr>
          <p:nvPr>
            <p:ph type="title"/>
          </p:nvPr>
        </p:nvSpPr>
        <p:spPr>
          <a:xfrm>
            <a:off x="834072" y="575055"/>
            <a:ext cx="56368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dirty="0"/>
          </a:p>
        </p:txBody>
      </p:sp>
      <p:pic>
        <p:nvPicPr>
          <p:cNvPr id="125" name="Google Shape;125;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6" name="Google Shape;126;p10"/>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7" name="Google Shape;127;p10"/>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28" name="Google Shape;128;p10"/>
          <p:cNvSpPr txBox="1"/>
          <p:nvPr/>
        </p:nvSpPr>
        <p:spPr>
          <a:xfrm>
            <a:off x="834075" y="1789471"/>
            <a:ext cx="7300275" cy="4542503"/>
          </a:xfrm>
          <a:prstGeom prst="rect">
            <a:avLst/>
          </a:prstGeom>
          <a:noFill/>
          <a:ln>
            <a:noFill/>
          </a:ln>
        </p:spPr>
        <p:txBody>
          <a:bodyPr spcFirstLastPara="1" wrap="square" lIns="91425" tIns="91425" rIns="91425" bIns="91425" anchor="t" anchorCtr="0">
            <a:spAutoFit/>
          </a:bodyPr>
          <a:lstStyle/>
          <a:p>
            <a:pPr lvl="0"/>
            <a:r>
              <a:rPr lang="en-US" sz="2500" dirty="0">
                <a:latin typeface="Calibri"/>
                <a:ea typeface="Calibri"/>
                <a:cs typeface="Calibri"/>
                <a:sym typeface="Calibri"/>
              </a:rPr>
              <a:t>Develop an Automated Text Summarization System that utilizes Natural Language Processing techniques to extract key information and generate concise summaries from large volumes of text. The system should be capable of analyzing text documents, identifying important sentences, and generating summaries that accurately capture the main points of the original content. The goal is to provide users with a time-efficient solution for processing and digesting large amounts of textual data, enabling them to extract relevant insights quickly and effectively.</a:t>
            </a:r>
            <a:endParaRPr sz="2500" dirty="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grpSp>
        <p:nvGrpSpPr>
          <p:cNvPr id="133" name="Google Shape;133;p11"/>
          <p:cNvGrpSpPr/>
          <p:nvPr/>
        </p:nvGrpSpPr>
        <p:grpSpPr>
          <a:xfrm>
            <a:off x="8658225" y="2647950"/>
            <a:ext cx="3533775" cy="3810000"/>
            <a:chOff x="8658225" y="2647950"/>
            <a:chExt cx="3533775" cy="3810000"/>
          </a:xfrm>
        </p:grpSpPr>
        <p:sp>
          <p:nvSpPr>
            <p:cNvPr id="134" name="Google Shape;134;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5" name="Google Shape;135;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36" name="Google Shape;136;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7" name="Google Shape;137;p1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8" name="Google Shape;138;p11"/>
          <p:cNvSpPr txBox="1">
            <a:spLocks noGrp="1"/>
          </p:cNvSpPr>
          <p:nvPr>
            <p:ph type="title"/>
          </p:nvPr>
        </p:nvSpPr>
        <p:spPr>
          <a:xfrm>
            <a:off x="739775" y="829627"/>
            <a:ext cx="526351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39" name="Google Shape;139;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0" name="Google Shape;140;p1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1" name="Google Shape;141;p1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2" name="Google Shape;142;p11"/>
          <p:cNvSpPr txBox="1"/>
          <p:nvPr/>
        </p:nvSpPr>
        <p:spPr>
          <a:xfrm>
            <a:off x="739775" y="2232950"/>
            <a:ext cx="8533200" cy="4416563"/>
          </a:xfrm>
          <a:prstGeom prst="rect">
            <a:avLst/>
          </a:prstGeom>
          <a:noFill/>
          <a:ln>
            <a:noFill/>
          </a:ln>
        </p:spPr>
        <p:txBody>
          <a:bodyPr spcFirstLastPara="1" wrap="square" lIns="91425" tIns="91425" rIns="91425" bIns="91425" anchor="t" anchorCtr="0">
            <a:spAutoFit/>
          </a:bodyPr>
          <a:lstStyle/>
          <a:p>
            <a:pPr lvl="0">
              <a:buClr>
                <a:schemeClr val="dk1"/>
              </a:buClr>
              <a:buSzPts val="1100"/>
            </a:pPr>
            <a:r>
              <a:rPr lang="en-US" sz="2500" dirty="0">
                <a:solidFill>
                  <a:schemeClr val="dk1"/>
                </a:solidFill>
                <a:latin typeface="Calibri"/>
                <a:ea typeface="Calibri"/>
                <a:cs typeface="Calibri"/>
                <a:sym typeface="Calibri"/>
              </a:rPr>
              <a:t>The "Automated Text Summarization Using NLP" project focuses on creating a system that can automatically summarize large volumes of text. By leveraging Natural Language Processing (NLP) techniques, the system preprocesses input text, identifies key terms through frequency analysis, scores sentences based on their relevance, and generates concise summaries. The project aims to save time for users by quickly extracting essential information from text documents, ensuring scalability to handle varying document lengths, maintaining accuracy in summary generation, and offering a user-friendly interface for easy interaction.</a:t>
            </a:r>
            <a:endParaRPr sz="2500" dirty="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8" name="Google Shape;148;p1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9" name="Google Shape;149;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0" name="Google Shape;150;p12"/>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1" name="Google Shape;151;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2" name="Google Shape;152;p1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3" name="Google Shape;153;p1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54" name="Google Shape;154;p12"/>
          <p:cNvSpPr txBox="1"/>
          <p:nvPr/>
        </p:nvSpPr>
        <p:spPr>
          <a:xfrm>
            <a:off x="739775" y="2019300"/>
            <a:ext cx="8369100" cy="4616618"/>
          </a:xfrm>
          <a:prstGeom prst="rect">
            <a:avLst/>
          </a:prstGeom>
          <a:noFill/>
          <a:ln>
            <a:noFill/>
          </a:ln>
        </p:spPr>
        <p:txBody>
          <a:bodyPr spcFirstLastPara="1" wrap="square" lIns="91425" tIns="91425" rIns="91425" bIns="91425" anchor="t" anchorCtr="0">
            <a:spAutoFit/>
          </a:bodyPr>
          <a:lstStyle/>
          <a:p>
            <a:pPr marL="457200" lvl="0" indent="-342900">
              <a:buSzPts val="1800"/>
              <a:buFont typeface="Calibri"/>
              <a:buChar char="●"/>
            </a:pPr>
            <a:r>
              <a:rPr lang="en-US" sz="1800" b="1" dirty="0">
                <a:latin typeface="Calibri"/>
                <a:ea typeface="Calibri"/>
                <a:cs typeface="Calibri"/>
                <a:sym typeface="Calibri"/>
              </a:rPr>
              <a:t>Researchers and Academics: </a:t>
            </a:r>
            <a:r>
              <a:rPr lang="en-US" sz="1800" dirty="0">
                <a:latin typeface="Calibri"/>
                <a:ea typeface="Calibri"/>
                <a:cs typeface="Calibri"/>
                <a:sym typeface="Calibri"/>
              </a:rPr>
              <a:t>Scholars and researchers who need to review and summarize academic papers, articles, and research studies.</a:t>
            </a:r>
          </a:p>
          <a:p>
            <a:pPr marL="457200" lvl="0" indent="-342900">
              <a:buSzPts val="1800"/>
              <a:buFont typeface="Calibri"/>
              <a:buChar char="●"/>
            </a:pPr>
            <a:r>
              <a:rPr lang="en-US" sz="1800" b="1" dirty="0">
                <a:latin typeface="Calibri"/>
                <a:ea typeface="Calibri"/>
                <a:cs typeface="Calibri"/>
                <a:sym typeface="Calibri"/>
              </a:rPr>
              <a:t>Professionals in Business and Industry: </a:t>
            </a:r>
            <a:r>
              <a:rPr lang="en-US" sz="1800" dirty="0">
                <a:latin typeface="Calibri"/>
                <a:ea typeface="Calibri"/>
                <a:cs typeface="Calibri"/>
                <a:sym typeface="Calibri"/>
              </a:rPr>
              <a:t>Professionals in business, finance, marketing, and other industries who need to analyze reports, market trends, customer feedback, and textual data for decision-making.</a:t>
            </a:r>
          </a:p>
          <a:p>
            <a:pPr marL="457200" lvl="0" indent="-342900">
              <a:buSzPts val="1800"/>
              <a:buFont typeface="Calibri"/>
              <a:buChar char="●"/>
            </a:pPr>
            <a:r>
              <a:rPr lang="en-US" sz="1800" b="1" dirty="0">
                <a:latin typeface="Calibri"/>
                <a:ea typeface="Calibri"/>
                <a:cs typeface="Calibri"/>
                <a:sym typeface="Calibri"/>
              </a:rPr>
              <a:t>Journalists and Media Professionals: </a:t>
            </a:r>
            <a:r>
              <a:rPr lang="en-US" sz="1800" dirty="0">
                <a:latin typeface="Calibri"/>
                <a:ea typeface="Calibri"/>
                <a:cs typeface="Calibri"/>
                <a:sym typeface="Calibri"/>
              </a:rPr>
              <a:t>Journalists, editors, and media professionals who need to summarize news articles, press releases, and other sources for staying updated.</a:t>
            </a:r>
          </a:p>
          <a:p>
            <a:pPr marL="457200" lvl="0" indent="-342900">
              <a:buSzPts val="1800"/>
              <a:buFont typeface="Calibri"/>
              <a:buChar char="●"/>
            </a:pPr>
            <a:r>
              <a:rPr lang="en-US" sz="1800" b="1" dirty="0">
                <a:latin typeface="Calibri"/>
                <a:ea typeface="Calibri"/>
                <a:cs typeface="Calibri"/>
                <a:sym typeface="Calibri"/>
              </a:rPr>
              <a:t>Students and Educators: Students </a:t>
            </a:r>
            <a:r>
              <a:rPr lang="en-US" sz="1800" dirty="0">
                <a:latin typeface="Calibri"/>
                <a:ea typeface="Calibri"/>
                <a:cs typeface="Calibri"/>
                <a:sym typeface="Calibri"/>
              </a:rPr>
              <a:t>who need to summarize textbooks, lectures, and research materials for studying, and educators who create study guides.</a:t>
            </a:r>
          </a:p>
          <a:p>
            <a:pPr marL="457200" lvl="0" indent="-342900">
              <a:buSzPts val="1800"/>
              <a:buFont typeface="Calibri"/>
              <a:buChar char="●"/>
            </a:pPr>
            <a:r>
              <a:rPr lang="en-US" sz="1800" b="1" dirty="0">
                <a:latin typeface="Calibri"/>
                <a:ea typeface="Calibri"/>
                <a:cs typeface="Calibri"/>
                <a:sym typeface="Calibri"/>
              </a:rPr>
              <a:t>Legal and Medical Professionals: </a:t>
            </a:r>
            <a:r>
              <a:rPr lang="en-US" sz="1800" dirty="0">
                <a:latin typeface="Calibri"/>
                <a:ea typeface="Calibri"/>
                <a:cs typeface="Calibri"/>
                <a:sym typeface="Calibri"/>
              </a:rPr>
              <a:t>Legal experts, lawyers, medical practitioners, and healthcare professionals who require concise summaries of legal briefs, medical records, and case studies.</a:t>
            </a:r>
          </a:p>
          <a:p>
            <a:pPr marL="457200" lvl="0" indent="-342900">
              <a:buSzPts val="1800"/>
              <a:buFont typeface="Calibri"/>
              <a:buChar char="●"/>
            </a:pPr>
            <a:r>
              <a:rPr lang="en-US" sz="1800" b="1" dirty="0">
                <a:latin typeface="Calibri"/>
                <a:ea typeface="Calibri"/>
                <a:cs typeface="Calibri"/>
                <a:sym typeface="Calibri"/>
              </a:rPr>
              <a:t>Content Aggregators and Curators: </a:t>
            </a:r>
            <a:r>
              <a:rPr lang="en-US" sz="1800" dirty="0">
                <a:latin typeface="Calibri"/>
                <a:ea typeface="Calibri"/>
                <a:cs typeface="Calibri"/>
                <a:sym typeface="Calibri"/>
              </a:rPr>
              <a:t>Platforms and websites that aggregate and curate content from various sources, providing users with summarized information on specific topics or trends.</a:t>
            </a:r>
            <a:endParaRPr sz="1800" dirty="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13"/>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0" name="Google Shape;160;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1" name="Google Shape;161;p1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2" name="Google Shape;162;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3" name="Google Shape;163;p13"/>
          <p:cNvSpPr txBox="1">
            <a:spLocks noGrp="1"/>
          </p:cNvSpPr>
          <p:nvPr>
            <p:ph type="title"/>
          </p:nvPr>
        </p:nvSpPr>
        <p:spPr>
          <a:xfrm>
            <a:off x="514565" y="320310"/>
            <a:ext cx="9763200" cy="11217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YOUR SOLUTION AND ITS VALUE PROPOSITION</a:t>
            </a:r>
            <a:endParaRPr sz="3600"/>
          </a:p>
        </p:txBody>
      </p:sp>
      <p:pic>
        <p:nvPicPr>
          <p:cNvPr id="164" name="Google Shape;164;p13"/>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5" name="Google Shape;165;p13"/>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6" name="Google Shape;166;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7" name="Google Shape;167;p13"/>
          <p:cNvSpPr txBox="1"/>
          <p:nvPr/>
        </p:nvSpPr>
        <p:spPr>
          <a:xfrm>
            <a:off x="3562675" y="1277500"/>
            <a:ext cx="7654200" cy="517061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800" b="1" dirty="0">
                <a:latin typeface="Calibri"/>
                <a:ea typeface="Calibri"/>
                <a:cs typeface="Calibri"/>
                <a:sym typeface="Calibri"/>
              </a:rPr>
              <a:t>Solution:</a:t>
            </a:r>
            <a:endParaRPr sz="1800" b="1"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dirty="0">
              <a:latin typeface="Calibri"/>
              <a:ea typeface="Calibri"/>
              <a:cs typeface="Calibri"/>
              <a:sym typeface="Calibri"/>
            </a:endParaRPr>
          </a:p>
          <a:p>
            <a:pPr lvl="0">
              <a:buClr>
                <a:schemeClr val="dk1"/>
              </a:buClr>
              <a:buSzPts val="1100"/>
            </a:pPr>
            <a:r>
              <a:rPr lang="en-US" sz="1800" dirty="0">
                <a:latin typeface="Calibri"/>
                <a:ea typeface="Calibri"/>
                <a:cs typeface="Calibri"/>
                <a:sym typeface="Calibri"/>
              </a:rPr>
              <a:t>Our "Automated Text Summarization Using NLP" system automates the summarization of large volumes of text using advanced Natural Language Processing techniques. It saves time, ensures accuracy, and offers scalability, making it an efficient tool for extracting key insights from text data.</a:t>
            </a:r>
          </a:p>
          <a:p>
            <a:pPr marL="0" lvl="0" indent="0" algn="l" rtl="0">
              <a:spcBef>
                <a:spcPts val="0"/>
              </a:spcBef>
              <a:spcAft>
                <a:spcPts val="0"/>
              </a:spcAft>
              <a:buClr>
                <a:schemeClr val="dk1"/>
              </a:buClr>
              <a:buSzPts val="1100"/>
              <a:buFont typeface="Arial"/>
              <a:buNone/>
            </a:pPr>
            <a:endParaRPr lang="en-US" sz="1800" dirty="0" smtClean="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b="1" dirty="0" smtClean="0">
                <a:latin typeface="Calibri"/>
                <a:ea typeface="Calibri"/>
                <a:cs typeface="Calibri"/>
                <a:sym typeface="Calibri"/>
              </a:rPr>
              <a:t>Value </a:t>
            </a:r>
            <a:r>
              <a:rPr lang="en-US" sz="1800" b="1" dirty="0">
                <a:latin typeface="Calibri"/>
                <a:ea typeface="Calibri"/>
                <a:cs typeface="Calibri"/>
                <a:sym typeface="Calibri"/>
              </a:rPr>
              <a:t>Proposition:</a:t>
            </a:r>
            <a:endParaRPr sz="1800" b="1"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dirty="0">
              <a:latin typeface="Calibri"/>
              <a:ea typeface="Calibri"/>
              <a:cs typeface="Calibri"/>
              <a:sym typeface="Calibri"/>
            </a:endParaRPr>
          </a:p>
          <a:p>
            <a:pPr marL="457200" lvl="0" indent="-342900">
              <a:buSzPts val="1800"/>
              <a:buFont typeface="Calibri"/>
              <a:buChar char="●"/>
            </a:pPr>
            <a:r>
              <a:rPr lang="en-US" sz="1800" b="1" dirty="0">
                <a:latin typeface="Calibri"/>
                <a:ea typeface="Calibri"/>
                <a:cs typeface="Calibri"/>
                <a:sym typeface="Calibri"/>
              </a:rPr>
              <a:t>Time Savings: </a:t>
            </a:r>
            <a:r>
              <a:rPr lang="en-US" sz="1800" dirty="0">
                <a:latin typeface="Calibri"/>
                <a:ea typeface="Calibri"/>
                <a:cs typeface="Calibri"/>
                <a:sym typeface="Calibri"/>
              </a:rPr>
              <a:t>Quickly extracts essential information from lengthy text documents.</a:t>
            </a:r>
          </a:p>
          <a:p>
            <a:pPr marL="457200" lvl="0" indent="-342900">
              <a:buSzPts val="1800"/>
              <a:buFont typeface="Calibri"/>
              <a:buChar char="●"/>
            </a:pPr>
            <a:r>
              <a:rPr lang="en-US" sz="1800" b="1" dirty="0">
                <a:latin typeface="Calibri"/>
                <a:ea typeface="Calibri"/>
                <a:cs typeface="Calibri"/>
                <a:sym typeface="Calibri"/>
              </a:rPr>
              <a:t>Accuracy</a:t>
            </a:r>
            <a:r>
              <a:rPr lang="en-US" sz="1800" b="1" dirty="0" smtClean="0">
                <a:latin typeface="Calibri"/>
                <a:ea typeface="Calibri"/>
                <a:cs typeface="Calibri"/>
                <a:sym typeface="Calibri"/>
              </a:rPr>
              <a:t>: </a:t>
            </a:r>
            <a:r>
              <a:rPr lang="en-US" sz="1800" dirty="0" smtClean="0">
                <a:latin typeface="Calibri"/>
                <a:ea typeface="Calibri"/>
                <a:cs typeface="Calibri"/>
                <a:sym typeface="Calibri"/>
              </a:rPr>
              <a:t>Ensures accurate summarization of main points and key insights.</a:t>
            </a:r>
            <a:endParaRPr lang="en-US" sz="1800" dirty="0">
              <a:latin typeface="Calibri"/>
              <a:ea typeface="Calibri"/>
              <a:cs typeface="Calibri"/>
              <a:sym typeface="Calibri"/>
            </a:endParaRPr>
          </a:p>
          <a:p>
            <a:pPr marL="457200" lvl="0" indent="-342900">
              <a:buSzPts val="1800"/>
              <a:buFont typeface="Calibri"/>
              <a:buChar char="●"/>
            </a:pPr>
            <a:r>
              <a:rPr lang="en-US" sz="1800" b="1" dirty="0">
                <a:latin typeface="Calibri"/>
                <a:ea typeface="Calibri"/>
                <a:cs typeface="Calibri"/>
                <a:sym typeface="Calibri"/>
              </a:rPr>
              <a:t>Scalability: </a:t>
            </a:r>
            <a:r>
              <a:rPr lang="en-US" sz="1800" dirty="0" smtClean="0">
                <a:latin typeface="Calibri"/>
                <a:ea typeface="Calibri"/>
                <a:cs typeface="Calibri"/>
                <a:sym typeface="Calibri"/>
              </a:rPr>
              <a:t>Handles </a:t>
            </a:r>
            <a:r>
              <a:rPr lang="en-US" sz="1800" dirty="0">
                <a:latin typeface="Calibri"/>
                <a:ea typeface="Calibri"/>
                <a:cs typeface="Calibri"/>
                <a:sym typeface="Calibri"/>
              </a:rPr>
              <a:t>varying document lengths and formats for processing large volumes of text.</a:t>
            </a:r>
          </a:p>
          <a:p>
            <a:pPr marL="457200" lvl="0" indent="-342900">
              <a:buSzPts val="1800"/>
              <a:buFont typeface="Calibri"/>
              <a:buChar char="●"/>
            </a:pPr>
            <a:r>
              <a:rPr lang="en-US" sz="1800" b="1" dirty="0">
                <a:latin typeface="Calibri"/>
                <a:ea typeface="Calibri"/>
                <a:cs typeface="Calibri"/>
                <a:sym typeface="Calibri"/>
              </a:rPr>
              <a:t>Efficiency: </a:t>
            </a:r>
            <a:r>
              <a:rPr lang="en-US" sz="1800" dirty="0">
                <a:latin typeface="Calibri"/>
                <a:ea typeface="Calibri"/>
                <a:cs typeface="Calibri"/>
                <a:sym typeface="Calibri"/>
              </a:rPr>
              <a:t>Streamlines text analysis workflows, enabling users to make informed decisions faster.</a:t>
            </a:r>
          </a:p>
          <a:p>
            <a:pPr marL="457200" lvl="0" indent="-342900">
              <a:buSzPts val="1800"/>
              <a:buFont typeface="Calibri"/>
              <a:buChar char="●"/>
            </a:pPr>
            <a:r>
              <a:rPr lang="en-US" sz="1800" b="1" dirty="0">
                <a:latin typeface="Calibri"/>
                <a:ea typeface="Calibri"/>
                <a:cs typeface="Calibri"/>
                <a:sym typeface="Calibri"/>
              </a:rPr>
              <a:t>User-Friendly Interface: </a:t>
            </a:r>
            <a:r>
              <a:rPr lang="en-US" sz="1800" dirty="0">
                <a:latin typeface="Calibri"/>
                <a:ea typeface="Calibri"/>
                <a:cs typeface="Calibri"/>
                <a:sym typeface="Calibri"/>
              </a:rPr>
              <a:t>Simplifies input and access to summaries, enhancing usability for all users</a:t>
            </a:r>
            <a:r>
              <a:rPr lang="en-US" sz="1800" b="1" dirty="0">
                <a:latin typeface="Calibri"/>
                <a:ea typeface="Calibri"/>
                <a:cs typeface="Calibri"/>
                <a:sym typeface="Calibri"/>
              </a:rPr>
              <a:t>.</a:t>
            </a:r>
            <a:endParaRPr sz="1800" dirty="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4"/>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3" name="Google Shape;173;p1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4" name="Google Shape;174;p14"/>
          <p:cNvSpPr/>
          <p:nvPr/>
        </p:nvSpPr>
        <p:spPr>
          <a:xfrm>
            <a:off x="9810750" y="16088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5" name="Google Shape;175;p1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76" name="Google Shape;176;p14"/>
          <p:cNvPicPr preferRelativeResize="0"/>
          <p:nvPr/>
        </p:nvPicPr>
        <p:blipFill rotWithShape="1">
          <a:blip r:embed="rId3">
            <a:alphaModFix/>
          </a:blip>
          <a:srcRect/>
          <a:stretch/>
        </p:blipFill>
        <p:spPr>
          <a:xfrm>
            <a:off x="66675" y="4342531"/>
            <a:ext cx="1773550" cy="2458319"/>
          </a:xfrm>
          <a:prstGeom prst="rect">
            <a:avLst/>
          </a:prstGeom>
          <a:noFill/>
          <a:ln>
            <a:noFill/>
          </a:ln>
        </p:spPr>
      </p:pic>
      <p:sp>
        <p:nvSpPr>
          <p:cNvPr id="177" name="Google Shape;177;p14"/>
          <p:cNvSpPr txBox="1">
            <a:spLocks noGrp="1"/>
          </p:cNvSpPr>
          <p:nvPr>
            <p:ph type="title"/>
          </p:nvPr>
        </p:nvSpPr>
        <p:spPr>
          <a:xfrm>
            <a:off x="752475" y="262650"/>
            <a:ext cx="10537500" cy="670800"/>
          </a:xfrm>
          <a:prstGeom prst="rect">
            <a:avLst/>
          </a:prstGeom>
          <a:noFill/>
          <a:ln>
            <a:noFill/>
          </a:ln>
        </p:spPr>
        <p:txBody>
          <a:bodyPr spcFirstLastPara="1" wrap="square" lIns="0" tIns="16500" rIns="0" bIns="0" anchor="t" anchorCtr="0">
            <a:spAutoFit/>
          </a:bodyPr>
          <a:lstStyle/>
          <a:p>
            <a:pPr marL="469900" lvl="0" indent="0" algn="l" rtl="0">
              <a:lnSpc>
                <a:spcPct val="100000"/>
              </a:lnSpc>
              <a:spcBef>
                <a:spcPts val="0"/>
              </a:spcBef>
              <a:spcAft>
                <a:spcPts val="0"/>
              </a:spcAft>
              <a:buNone/>
            </a:pPr>
            <a:r>
              <a:rPr lang="en-US" sz="4250"/>
              <a:t>THE WOW IN YOUR SOLUTION</a:t>
            </a:r>
            <a:endParaRPr sz="4250"/>
          </a:p>
        </p:txBody>
      </p:sp>
      <p:sp>
        <p:nvSpPr>
          <p:cNvPr id="178" name="Google Shape;178;p14"/>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latin typeface="Trebuchet MS"/>
              <a:ea typeface="Trebuchet MS"/>
              <a:cs typeface="Trebuchet MS"/>
              <a:sym typeface="Trebuchet MS"/>
            </a:endParaRPr>
          </a:p>
        </p:txBody>
      </p:sp>
      <p:sp>
        <p:nvSpPr>
          <p:cNvPr id="179" name="Google Shape;179;p14"/>
          <p:cNvSpPr txBox="1"/>
          <p:nvPr/>
        </p:nvSpPr>
        <p:spPr>
          <a:xfrm>
            <a:off x="1266450" y="933450"/>
            <a:ext cx="7795907" cy="517061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sz="1800" dirty="0">
              <a:latin typeface="Calibri"/>
              <a:ea typeface="Calibri"/>
              <a:cs typeface="Calibri"/>
              <a:sym typeface="Calibri"/>
            </a:endParaRPr>
          </a:p>
          <a:p>
            <a:pPr lvl="0">
              <a:buClr>
                <a:schemeClr val="dk1"/>
              </a:buClr>
              <a:buSzPts val="1100"/>
            </a:pPr>
            <a:r>
              <a:rPr lang="en-US" sz="1800" dirty="0">
                <a:latin typeface="Calibri"/>
                <a:ea typeface="Calibri"/>
                <a:cs typeface="Calibri"/>
                <a:sym typeface="Calibri"/>
              </a:rPr>
              <a:t>The "wow" factor in </a:t>
            </a:r>
            <a:r>
              <a:rPr lang="en-US" sz="1800" dirty="0">
                <a:latin typeface="Calibri"/>
                <a:ea typeface="Calibri"/>
                <a:cs typeface="Calibri"/>
                <a:sym typeface="Calibri"/>
              </a:rPr>
              <a:t>Our "Automated Text Summarization Using NLP" system is a game-changer, seamlessly condensing vast amounts of text into concise summaries with lightning speed and unmatched accuracy</a:t>
            </a:r>
            <a:r>
              <a:rPr lang="en-US" sz="1800" dirty="0" smtClean="0">
                <a:latin typeface="Calibri"/>
                <a:ea typeface="Calibri"/>
                <a:cs typeface="Calibri"/>
                <a:sym typeface="Calibri"/>
              </a:rPr>
              <a:t>.</a:t>
            </a:r>
          </a:p>
          <a:p>
            <a:pPr marL="457200" lvl="0" indent="-342900">
              <a:buSzPts val="1800"/>
              <a:buFont typeface="Calibri"/>
              <a:buChar char="●"/>
            </a:pPr>
            <a:r>
              <a:rPr lang="en-US" sz="1800" b="1" dirty="0">
                <a:latin typeface="Calibri"/>
                <a:ea typeface="Calibri"/>
                <a:cs typeface="Calibri"/>
                <a:sym typeface="Calibri"/>
              </a:rPr>
              <a:t>Instant Insight: </a:t>
            </a:r>
            <a:r>
              <a:rPr lang="en-US" sz="1800" dirty="0">
                <a:latin typeface="Calibri"/>
                <a:ea typeface="Calibri"/>
                <a:cs typeface="Calibri"/>
                <a:sym typeface="Calibri"/>
              </a:rPr>
              <a:t>Instantly distills mountains of text into succinct summaries, empowering users to extract key insights with lightning speed.</a:t>
            </a:r>
          </a:p>
          <a:p>
            <a:pPr marL="457200" lvl="0" indent="-342900">
              <a:buSzPts val="1800"/>
              <a:buFont typeface="Calibri"/>
              <a:buChar char="●"/>
            </a:pPr>
            <a:r>
              <a:rPr lang="en-US" sz="1800" b="1" dirty="0">
                <a:latin typeface="Calibri"/>
                <a:ea typeface="Calibri"/>
                <a:cs typeface="Calibri"/>
                <a:sym typeface="Calibri"/>
              </a:rPr>
              <a:t>Precision</a:t>
            </a:r>
            <a:r>
              <a:rPr lang="en-US" sz="1800" dirty="0">
                <a:latin typeface="Calibri"/>
                <a:ea typeface="Calibri"/>
                <a:cs typeface="Calibri"/>
                <a:sym typeface="Calibri"/>
              </a:rPr>
              <a:t>: Harnesses the power of cutting-edge NLP algorithms to ensure each summary encapsulates the essence of the original content with pinpoint accuracy.</a:t>
            </a:r>
          </a:p>
          <a:p>
            <a:pPr marL="457200" lvl="0" indent="-342900">
              <a:buSzPts val="1800"/>
              <a:buFont typeface="Calibri"/>
              <a:buChar char="●"/>
            </a:pPr>
            <a:r>
              <a:rPr lang="en-US" sz="1800" b="1" dirty="0">
                <a:latin typeface="Calibri"/>
                <a:ea typeface="Calibri"/>
                <a:cs typeface="Calibri"/>
                <a:sym typeface="Calibri"/>
              </a:rPr>
              <a:t>Endless Scalability: </a:t>
            </a:r>
            <a:r>
              <a:rPr lang="en-US" sz="1800" dirty="0">
                <a:latin typeface="Calibri"/>
                <a:ea typeface="Calibri"/>
                <a:cs typeface="Calibri"/>
                <a:sym typeface="Calibri"/>
              </a:rPr>
              <a:t>Seamlessly scales to handle vast volumes of text data, from individual documents to entire archives, without compromising performance.</a:t>
            </a:r>
          </a:p>
          <a:p>
            <a:pPr marL="457200" lvl="0" indent="-342900">
              <a:buSzPts val="1800"/>
              <a:buFont typeface="Calibri"/>
              <a:buChar char="●"/>
            </a:pPr>
            <a:r>
              <a:rPr lang="en-US" sz="1800" b="1" dirty="0">
                <a:latin typeface="Calibri"/>
                <a:ea typeface="Calibri"/>
                <a:cs typeface="Calibri"/>
                <a:sym typeface="Calibri"/>
              </a:rPr>
              <a:t>Unmatched Efficiency: </a:t>
            </a:r>
            <a:r>
              <a:rPr lang="en-US" sz="1800" dirty="0">
                <a:latin typeface="Calibri"/>
                <a:ea typeface="Calibri"/>
                <a:cs typeface="Calibri"/>
                <a:sym typeface="Calibri"/>
              </a:rPr>
              <a:t>Revolutionizes text analysis workflows, freeing up valuable time and resources for users to focus on strategic decision-making and innovation.</a:t>
            </a:r>
          </a:p>
          <a:p>
            <a:pPr marL="457200" lvl="0" indent="-342900">
              <a:buSzPts val="1800"/>
              <a:buFont typeface="Calibri"/>
              <a:buChar char="●"/>
            </a:pPr>
            <a:r>
              <a:rPr lang="en-US" sz="1800" b="1" dirty="0">
                <a:latin typeface="Calibri"/>
                <a:ea typeface="Calibri"/>
                <a:cs typeface="Calibri"/>
                <a:sym typeface="Calibri"/>
              </a:rPr>
              <a:t>Intuitive Interface: </a:t>
            </a:r>
            <a:r>
              <a:rPr lang="en-US" sz="1800" dirty="0">
                <a:latin typeface="Calibri"/>
                <a:ea typeface="Calibri"/>
                <a:cs typeface="Calibri"/>
                <a:sym typeface="Calibri"/>
              </a:rPr>
              <a:t>Redefines user experience with an intuitive interface that simplifies text input and access to summaries, ensuring effortless navigation and seamless integration into existing workflows</a:t>
            </a:r>
            <a:r>
              <a:rPr lang="en-US" sz="1800" b="1" dirty="0">
                <a:latin typeface="Calibri"/>
                <a:ea typeface="Calibri"/>
                <a:cs typeface="Calibri"/>
                <a:sym typeface="Calibri"/>
              </a:rPr>
              <a:t>.</a:t>
            </a:r>
            <a:endParaRPr sz="1800" dirty="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5"/>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5" name="Google Shape;185;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86" name="Google Shape;186;p15"/>
          <p:cNvSpPr/>
          <p:nvPr/>
        </p:nvSpPr>
        <p:spPr>
          <a:xfrm>
            <a:off x="10737000" y="159442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87" name="Google Shape;187;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88" name="Google Shape;188;p15"/>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89" name="Google Shape;189;p15"/>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latin typeface="Trebuchet MS"/>
              <a:ea typeface="Trebuchet MS"/>
              <a:cs typeface="Trebuchet MS"/>
              <a:sym typeface="Trebuchet MS"/>
            </a:endParaRPr>
          </a:p>
        </p:txBody>
      </p:sp>
      <p:sp>
        <p:nvSpPr>
          <p:cNvPr id="190" name="Google Shape;190;p15"/>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latin typeface="Trebuchet MS"/>
                <a:ea typeface="Trebuchet MS"/>
                <a:cs typeface="Trebuchet MS"/>
                <a:sym typeface="Trebuchet MS"/>
              </a:rPr>
              <a:t>MODELLING</a:t>
            </a:r>
            <a:endParaRPr sz="4800">
              <a:latin typeface="Trebuchet MS"/>
              <a:ea typeface="Trebuchet MS"/>
              <a:cs typeface="Trebuchet MS"/>
              <a:sym typeface="Trebuchet MS"/>
            </a:endParaRPr>
          </a:p>
        </p:txBody>
      </p:sp>
      <p:sp>
        <p:nvSpPr>
          <p:cNvPr id="191" name="Google Shape;191;p15"/>
          <p:cNvSpPr txBox="1"/>
          <p:nvPr/>
        </p:nvSpPr>
        <p:spPr>
          <a:xfrm>
            <a:off x="752475" y="1338943"/>
            <a:ext cx="8162925" cy="4062620"/>
          </a:xfrm>
          <a:prstGeom prst="rect">
            <a:avLst/>
          </a:prstGeom>
          <a:noFill/>
          <a:ln>
            <a:noFill/>
          </a:ln>
        </p:spPr>
        <p:txBody>
          <a:bodyPr spcFirstLastPara="1" wrap="square" lIns="91425" tIns="91425" rIns="91425" bIns="91425" anchor="t" anchorCtr="0">
            <a:spAutoFit/>
          </a:bodyPr>
          <a:lstStyle/>
          <a:p>
            <a:pPr marL="457200" lvl="0" indent="-342900">
              <a:buSzPts val="1800"/>
              <a:buFont typeface="Calibri"/>
              <a:buChar char="●"/>
            </a:pPr>
            <a:r>
              <a:rPr lang="en-US" sz="1800" b="1" dirty="0">
                <a:latin typeface="Calibri"/>
                <a:ea typeface="Calibri"/>
                <a:cs typeface="Calibri"/>
                <a:sym typeface="Calibri"/>
              </a:rPr>
              <a:t>Preprocessing: </a:t>
            </a:r>
            <a:r>
              <a:rPr lang="en-US" sz="1800" dirty="0">
                <a:latin typeface="Calibri"/>
                <a:ea typeface="Calibri"/>
                <a:cs typeface="Calibri"/>
                <a:sym typeface="Calibri"/>
              </a:rPr>
              <a:t>Prepare text data by tokenization, stop word removal, and punctuation removal.</a:t>
            </a:r>
          </a:p>
          <a:p>
            <a:pPr marL="457200" lvl="0" indent="-342900">
              <a:buSzPts val="1800"/>
              <a:buFont typeface="Calibri"/>
              <a:buChar char="●"/>
            </a:pPr>
            <a:r>
              <a:rPr lang="en-US" sz="1800" b="1" dirty="0">
                <a:latin typeface="Calibri"/>
                <a:ea typeface="Calibri"/>
                <a:cs typeface="Calibri"/>
                <a:sym typeface="Calibri"/>
              </a:rPr>
              <a:t>Feature Extraction: </a:t>
            </a:r>
            <a:r>
              <a:rPr lang="en-US" sz="1800" dirty="0">
                <a:latin typeface="Calibri"/>
                <a:ea typeface="Calibri"/>
                <a:cs typeface="Calibri"/>
                <a:sym typeface="Calibri"/>
              </a:rPr>
              <a:t>Extract relevant features such as word frequencies or word </a:t>
            </a:r>
            <a:r>
              <a:rPr lang="en-US" sz="1800" dirty="0" err="1">
                <a:latin typeface="Calibri"/>
                <a:ea typeface="Calibri"/>
                <a:cs typeface="Calibri"/>
                <a:sym typeface="Calibri"/>
              </a:rPr>
              <a:t>embeddings</a:t>
            </a:r>
            <a:r>
              <a:rPr lang="en-US" sz="1800" dirty="0">
                <a:latin typeface="Calibri"/>
                <a:ea typeface="Calibri"/>
                <a:cs typeface="Calibri"/>
                <a:sym typeface="Calibri"/>
              </a:rPr>
              <a:t>.</a:t>
            </a:r>
          </a:p>
          <a:p>
            <a:pPr marL="457200" lvl="0" indent="-342900">
              <a:buSzPts val="1800"/>
              <a:buFont typeface="Calibri"/>
              <a:buChar char="●"/>
            </a:pPr>
            <a:r>
              <a:rPr lang="en-US" sz="1800" b="1" dirty="0">
                <a:latin typeface="Calibri"/>
                <a:ea typeface="Calibri"/>
                <a:cs typeface="Calibri"/>
                <a:sym typeface="Calibri"/>
              </a:rPr>
              <a:t>Sentence Scoring: </a:t>
            </a:r>
            <a:r>
              <a:rPr lang="en-US" sz="1800" dirty="0">
                <a:latin typeface="Calibri"/>
                <a:ea typeface="Calibri"/>
                <a:cs typeface="Calibri"/>
                <a:sym typeface="Calibri"/>
              </a:rPr>
              <a:t>Assign scores to sentences based on relevance to the overall content.</a:t>
            </a:r>
          </a:p>
          <a:p>
            <a:pPr marL="457200" lvl="0" indent="-342900">
              <a:buSzPts val="1800"/>
              <a:buFont typeface="Calibri"/>
              <a:buChar char="●"/>
            </a:pPr>
            <a:r>
              <a:rPr lang="en-US" sz="1800" b="1" dirty="0">
                <a:latin typeface="Calibri"/>
                <a:ea typeface="Calibri"/>
                <a:cs typeface="Calibri"/>
                <a:sym typeface="Calibri"/>
              </a:rPr>
              <a:t>Model Selection: </a:t>
            </a:r>
            <a:r>
              <a:rPr lang="en-US" sz="1800" dirty="0">
                <a:latin typeface="Calibri"/>
                <a:ea typeface="Calibri"/>
                <a:cs typeface="Calibri"/>
                <a:sym typeface="Calibri"/>
              </a:rPr>
              <a:t>Choose between extractive (e.g., </a:t>
            </a:r>
            <a:r>
              <a:rPr lang="en-US" sz="1800" dirty="0" err="1">
                <a:latin typeface="Calibri"/>
                <a:ea typeface="Calibri"/>
                <a:cs typeface="Calibri"/>
                <a:sym typeface="Calibri"/>
              </a:rPr>
              <a:t>TextRank</a:t>
            </a:r>
            <a:r>
              <a:rPr lang="en-US" sz="1800" dirty="0">
                <a:latin typeface="Calibri"/>
                <a:ea typeface="Calibri"/>
                <a:cs typeface="Calibri"/>
                <a:sym typeface="Calibri"/>
              </a:rPr>
              <a:t>) or abstractive (e.g., sequence-to-sequence models) approaches.</a:t>
            </a:r>
          </a:p>
          <a:p>
            <a:pPr marL="457200" lvl="0" indent="-342900">
              <a:buSzPts val="1800"/>
              <a:buFont typeface="Calibri"/>
              <a:buChar char="●"/>
            </a:pPr>
            <a:r>
              <a:rPr lang="en-US" sz="1800" b="1" dirty="0">
                <a:latin typeface="Calibri"/>
                <a:ea typeface="Calibri"/>
                <a:cs typeface="Calibri"/>
                <a:sym typeface="Calibri"/>
              </a:rPr>
              <a:t>Training: </a:t>
            </a:r>
            <a:r>
              <a:rPr lang="en-US" sz="1800" dirty="0">
                <a:latin typeface="Calibri"/>
                <a:ea typeface="Calibri"/>
                <a:cs typeface="Calibri"/>
                <a:sym typeface="Calibri"/>
              </a:rPr>
              <a:t>Train models on annotated datasets to learn how to generate summaries.</a:t>
            </a:r>
          </a:p>
          <a:p>
            <a:pPr marL="457200" lvl="0" indent="-342900">
              <a:buSzPts val="1800"/>
              <a:buFont typeface="Calibri"/>
              <a:buChar char="●"/>
            </a:pPr>
            <a:r>
              <a:rPr lang="en-US" sz="1800" b="1" dirty="0">
                <a:latin typeface="Calibri"/>
                <a:ea typeface="Calibri"/>
                <a:cs typeface="Calibri"/>
                <a:sym typeface="Calibri"/>
              </a:rPr>
              <a:t>Evaluation: </a:t>
            </a:r>
            <a:r>
              <a:rPr lang="en-US" sz="1800" dirty="0">
                <a:latin typeface="Calibri"/>
                <a:ea typeface="Calibri"/>
                <a:cs typeface="Calibri"/>
                <a:sym typeface="Calibri"/>
              </a:rPr>
              <a:t>Assess model performance using metrics like ROUGE to measure summary quality.</a:t>
            </a:r>
          </a:p>
          <a:p>
            <a:pPr marL="457200" lvl="0" indent="-342900">
              <a:buSzPts val="1800"/>
              <a:buFont typeface="Calibri"/>
              <a:buChar char="●"/>
            </a:pPr>
            <a:r>
              <a:rPr lang="en-US" sz="1800" b="1" dirty="0">
                <a:latin typeface="Calibri"/>
                <a:ea typeface="Calibri"/>
                <a:cs typeface="Calibri"/>
                <a:sym typeface="Calibri"/>
              </a:rPr>
              <a:t>Fine-Tuning and Optimization: </a:t>
            </a:r>
            <a:r>
              <a:rPr lang="en-US" sz="1800" dirty="0">
                <a:latin typeface="Calibri"/>
                <a:ea typeface="Calibri"/>
                <a:cs typeface="Calibri"/>
                <a:sym typeface="Calibri"/>
              </a:rPr>
              <a:t>Adjust </a:t>
            </a:r>
            <a:r>
              <a:rPr lang="en-US" sz="1800" dirty="0" err="1">
                <a:latin typeface="Calibri"/>
                <a:ea typeface="Calibri"/>
                <a:cs typeface="Calibri"/>
                <a:sym typeface="Calibri"/>
              </a:rPr>
              <a:t>hyperparameters</a:t>
            </a:r>
            <a:r>
              <a:rPr lang="en-US" sz="1800" dirty="0">
                <a:latin typeface="Calibri"/>
                <a:ea typeface="Calibri"/>
                <a:cs typeface="Calibri"/>
                <a:sym typeface="Calibri"/>
              </a:rPr>
              <a:t> and explore different architectures for improved performance.</a:t>
            </a:r>
            <a:endParaRPr sz="1800" dirty="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846</Words>
  <Application>Microsoft Office PowerPoint</Application>
  <PresentationFormat>Widescreen</PresentationFormat>
  <Paragraphs>75</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Bala subramani A</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Bala subramani A</dc:title>
  <cp:lastModifiedBy>Bala</cp:lastModifiedBy>
  <cp:revision>4</cp:revision>
  <dcterms:modified xsi:type="dcterms:W3CDTF">2024-04-05T10:16:15Z</dcterms:modified>
</cp:coreProperties>
</file>