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Automation of ARK Data Collection and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Oscar Daniel</a:t>
            </a:r>
          </a:p>
        </p:txBody>
      </p:sp>
      <p:sp>
        <p:nvSpPr>
          <p:cNvPr id="4" name="Date Placeholder 3"/>
          <p:cNvSpPr>
            <a:spLocks noGrp="1"/>
          </p:cNvSpPr>
          <p:nvPr>
            <p:ph idx="10" sz="half" type="dt"/>
          </p:nvPr>
        </p:nvSpPr>
        <p:spPr/>
        <p:txBody>
          <a:bodyPr/>
          <a:lstStyle/>
          <a:p>
            <a:pPr lvl="0" indent="0" marL="0">
              <a:buNone/>
            </a:pPr>
            <a:r>
              <a:rPr/>
              <a:t>2022-03-29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Then we can work out the number of people who had their prescription changed to another agent, and what percentage of those people had their first switch in &lt;=72 hours.</a:t>
            </a:r>
          </a:p>
          <a:p>
            <a:pPr lvl="0" indent="0">
              <a:buNone/>
            </a:pPr>
            <a:r>
              <a:rPr i="1">
                <a:solidFill>
                  <a:srgbClr val="60A0B0"/>
                </a:solidFill>
                <a:latin typeface="Courier"/>
              </a:rPr>
              <a:t>#get all courses where the second decision was that the drug was switched</a:t>
            </a:r>
            <a:br/>
            <a:r>
              <a:rPr>
                <a:latin typeface="Courier"/>
              </a:rPr>
              <a:t>rx_switched </a:t>
            </a:r>
            <a:r>
              <a:rPr>
                <a:solidFill>
                  <a:srgbClr val="007020"/>
                </a:solidFill>
                <a:latin typeface="Courier"/>
              </a:rPr>
              <a:t>&lt;-</a:t>
            </a:r>
            <a:r>
              <a:rPr>
                <a:latin typeface="Courier"/>
              </a:rPr>
              <a:t> ark_results </a:t>
            </a:r>
            <a:r>
              <a:rPr>
                <a:solidFill>
                  <a:srgbClr val="4070A0"/>
                </a:solidFill>
                <a:latin typeface="Courier"/>
              </a:rPr>
              <a:t>%&gt;%</a:t>
            </a:r>
            <a:r>
              <a:rPr>
                <a:latin typeface="Courier"/>
              </a:rPr>
              <a:t>  </a:t>
            </a:r>
            <a:r>
              <a:rPr>
                <a:solidFill>
                  <a:srgbClr val="06287E"/>
                </a:solidFill>
                <a:latin typeface="Courier"/>
              </a:rPr>
              <a:t>filter</a:t>
            </a:r>
            <a:r>
              <a:rPr>
                <a:latin typeface="Courier"/>
              </a:rPr>
              <a:t>(</a:t>
            </a:r>
            <a:r>
              <a:rPr>
                <a:solidFill>
                  <a:srgbClr val="06287E"/>
                </a:solidFill>
                <a:latin typeface="Courier"/>
              </a:rPr>
              <a:t>grepl</a:t>
            </a:r>
            <a:r>
              <a:rPr>
                <a:latin typeface="Courier"/>
              </a:rPr>
              <a:t>(</a:t>
            </a:r>
            <a:r>
              <a:rPr>
                <a:solidFill>
                  <a:srgbClr val="4070A0"/>
                </a:solidFill>
                <a:latin typeface="Courier"/>
              </a:rPr>
              <a:t>"*switch*"</a:t>
            </a:r>
            <a:r>
              <a:rPr>
                <a:latin typeface="Courier"/>
              </a:rPr>
              <a:t>, Decision_2, </a:t>
            </a:r>
            <a:r>
              <a:rPr>
                <a:solidFill>
                  <a:srgbClr val="7D9029"/>
                </a:solidFill>
                <a:latin typeface="Courier"/>
              </a:rPr>
              <a:t>ignore.case =</a:t>
            </a: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a:t>
            </a:r>
            <a:r>
              <a:rPr>
                <a:solidFill>
                  <a:srgbClr val="06287E"/>
                </a:solidFill>
                <a:latin typeface="Courier"/>
              </a:rPr>
              <a:t>grepl</a:t>
            </a:r>
            <a:r>
              <a:rPr>
                <a:latin typeface="Courier"/>
              </a:rPr>
              <a:t>(</a:t>
            </a:r>
            <a:r>
              <a:rPr>
                <a:solidFill>
                  <a:srgbClr val="4070A0"/>
                </a:solidFill>
                <a:latin typeface="Courier"/>
              </a:rPr>
              <a:t>"*change*"</a:t>
            </a:r>
            <a:r>
              <a:rPr>
                <a:latin typeface="Courier"/>
              </a:rPr>
              <a:t>, Decision_2, </a:t>
            </a:r>
            <a:r>
              <a:rPr>
                <a:solidFill>
                  <a:srgbClr val="7D9029"/>
                </a:solidFill>
                <a:latin typeface="Courier"/>
              </a:rPr>
              <a:t>ignore.case =</a:t>
            </a:r>
            <a:r>
              <a:rPr>
                <a:latin typeface="Courier"/>
              </a:rPr>
              <a:t> </a:t>
            </a:r>
            <a:r>
              <a:rPr>
                <a:solidFill>
                  <a:srgbClr val="880000"/>
                </a:solidFill>
                <a:latin typeface="Courier"/>
              </a:rPr>
              <a:t>TRUE</a:t>
            </a:r>
            <a:r>
              <a:rPr>
                <a:latin typeface="Courier"/>
              </a:rPr>
              <a:t>))</a:t>
            </a:r>
            <a:br/>
            <a:r>
              <a:rPr i="1">
                <a:solidFill>
                  <a:srgbClr val="60A0B0"/>
                </a:solidFill>
                <a:latin typeface="Courier"/>
              </a:rPr>
              <a:t>#floor by week to group them together</a:t>
            </a:r>
            <a:br/>
            <a:r>
              <a:rPr>
                <a:latin typeface="Courier"/>
              </a:rPr>
              <a:t>rx_switched</a:t>
            </a:r>
            <a:r>
              <a:rPr>
                <a:solidFill>
                  <a:srgbClr val="4070A0"/>
                </a:solidFill>
                <a:latin typeface="Courier"/>
              </a:rPr>
              <a:t>$</a:t>
            </a:r>
            <a:r>
              <a:rPr>
                <a:latin typeface="Courier"/>
              </a:rPr>
              <a:t>Prescription.start_1 </a:t>
            </a:r>
            <a:r>
              <a:rPr>
                <a:solidFill>
                  <a:srgbClr val="007020"/>
                </a:solidFill>
                <a:latin typeface="Courier"/>
              </a:rPr>
              <a:t>&lt;-</a:t>
            </a:r>
            <a:r>
              <a:rPr>
                <a:latin typeface="Courier"/>
              </a:rPr>
              <a:t> </a:t>
            </a:r>
            <a:r>
              <a:rPr>
                <a:solidFill>
                  <a:srgbClr val="06287E"/>
                </a:solidFill>
                <a:latin typeface="Courier"/>
              </a:rPr>
              <a:t>floor_date</a:t>
            </a:r>
            <a:r>
              <a:rPr>
                <a:latin typeface="Courier"/>
              </a:rPr>
              <a:t>(rx_switched</a:t>
            </a:r>
            <a:r>
              <a:rPr>
                <a:solidFill>
                  <a:srgbClr val="4070A0"/>
                </a:solidFill>
                <a:latin typeface="Courier"/>
              </a:rPr>
              <a:t>$</a:t>
            </a:r>
            <a:r>
              <a:rPr>
                <a:latin typeface="Courier"/>
              </a:rPr>
              <a:t>Prescription.start_1, </a:t>
            </a:r>
            <a:r>
              <a:rPr>
                <a:solidFill>
                  <a:srgbClr val="4070A0"/>
                </a:solidFill>
                <a:latin typeface="Courier"/>
              </a:rPr>
              <a:t>"week"</a:t>
            </a:r>
            <a:r>
              <a:rPr>
                <a:latin typeface="Courier"/>
              </a:rPr>
              <a:t>)</a:t>
            </a:r>
            <a:br/>
            <a:r>
              <a:rPr i="1">
                <a:solidFill>
                  <a:srgbClr val="60A0B0"/>
                </a:solidFill>
                <a:latin typeface="Courier"/>
              </a:rPr>
              <a:t>#then take those and count how many there were each week</a:t>
            </a:r>
            <a:br/>
            <a:r>
              <a:rPr>
                <a:latin typeface="Courier"/>
              </a:rPr>
              <a:t>rx_switched_week </a:t>
            </a:r>
            <a:r>
              <a:rPr>
                <a:solidFill>
                  <a:srgbClr val="007020"/>
                </a:solidFill>
                <a:latin typeface="Courier"/>
              </a:rPr>
              <a:t>&lt;-</a:t>
            </a:r>
            <a:r>
              <a:rPr>
                <a:latin typeface="Courier"/>
              </a:rPr>
              <a:t> rx_switched </a:t>
            </a:r>
            <a:r>
              <a:rPr>
                <a:solidFill>
                  <a:srgbClr val="4070A0"/>
                </a:solidFill>
                <a:latin typeface="Courier"/>
              </a:rPr>
              <a:t>%&gt;%</a:t>
            </a:r>
            <a:r>
              <a:rPr>
                <a:latin typeface="Courier"/>
              </a:rPr>
              <a:t>  </a:t>
            </a:r>
            <a:r>
              <a:rPr>
                <a:solidFill>
                  <a:srgbClr val="06287E"/>
                </a:solidFill>
                <a:latin typeface="Courier"/>
              </a:rPr>
              <a:t>group_by</a:t>
            </a:r>
            <a:r>
              <a:rPr>
                <a:latin typeface="Courier"/>
              </a:rPr>
              <a:t>(Prescription.start_1) </a:t>
            </a:r>
            <a:r>
              <a:rPr>
                <a:solidFill>
                  <a:srgbClr val="4070A0"/>
                </a:solidFill>
                <a:latin typeface="Courier"/>
              </a:rPr>
              <a:t>%&gt;%</a:t>
            </a:r>
            <a:r>
              <a:rPr>
                <a:latin typeface="Courier"/>
              </a:rPr>
              <a:t>  </a:t>
            </a:r>
            <a:r>
              <a:rPr>
                <a:solidFill>
                  <a:srgbClr val="06287E"/>
                </a:solidFill>
                <a:latin typeface="Courier"/>
              </a:rPr>
              <a:t>count</a:t>
            </a:r>
            <a:r>
              <a:rPr>
                <a:latin typeface="Courier"/>
              </a:rPr>
              <a:t>(Prescription.start_1)</a:t>
            </a:r>
            <a:br/>
            <a:r>
              <a:rPr i="1">
                <a:solidFill>
                  <a:srgbClr val="60A0B0"/>
                </a:solidFill>
                <a:latin typeface="Courier"/>
              </a:rPr>
              <a:t>#then select only the short ones</a:t>
            </a:r>
            <a:br/>
            <a:r>
              <a:rPr>
                <a:latin typeface="Courier"/>
              </a:rPr>
              <a:t>rx_switched_short </a:t>
            </a:r>
            <a:r>
              <a:rPr>
                <a:solidFill>
                  <a:srgbClr val="007020"/>
                </a:solidFill>
                <a:latin typeface="Courier"/>
              </a:rPr>
              <a:t>&lt;-</a:t>
            </a:r>
            <a:r>
              <a:rPr>
                <a:latin typeface="Courier"/>
              </a:rPr>
              <a:t>rx_switched </a:t>
            </a:r>
            <a:r>
              <a:rPr>
                <a:solidFill>
                  <a:srgbClr val="4070A0"/>
                </a:solidFill>
                <a:latin typeface="Courier"/>
              </a:rPr>
              <a:t>%&gt;%</a:t>
            </a:r>
            <a:r>
              <a:rPr>
                <a:latin typeface="Courier"/>
              </a:rPr>
              <a:t>  </a:t>
            </a:r>
            <a:r>
              <a:rPr>
                <a:solidFill>
                  <a:srgbClr val="06287E"/>
                </a:solidFill>
                <a:latin typeface="Courier"/>
              </a:rPr>
              <a:t>filter</a:t>
            </a:r>
            <a:r>
              <a:rPr>
                <a:latin typeface="Courier"/>
              </a:rPr>
              <a:t>(Prescription_Length_1 </a:t>
            </a:r>
            <a:r>
              <a:rPr>
                <a:solidFill>
                  <a:srgbClr val="4070A0"/>
                </a:solidFill>
                <a:latin typeface="Courier"/>
              </a:rPr>
              <a:t>&lt;=</a:t>
            </a:r>
            <a:r>
              <a:rPr>
                <a:latin typeface="Courier"/>
              </a:rPr>
              <a:t> </a:t>
            </a:r>
            <a:r>
              <a:rPr>
                <a:solidFill>
                  <a:srgbClr val="40A070"/>
                </a:solidFill>
                <a:latin typeface="Courier"/>
              </a:rPr>
              <a:t>72</a:t>
            </a:r>
            <a:r>
              <a:rPr>
                <a:latin typeface="Courier"/>
              </a:rPr>
              <a:t>)</a:t>
            </a:r>
            <a:br/>
            <a:r>
              <a:rPr i="1">
                <a:solidFill>
                  <a:srgbClr val="60A0B0"/>
                </a:solidFill>
                <a:latin typeface="Courier"/>
              </a:rPr>
              <a:t>#then count how many there were each week</a:t>
            </a:r>
            <a:br/>
            <a:r>
              <a:rPr>
                <a:latin typeface="Courier"/>
              </a:rPr>
              <a:t>rx_switched_short_week </a:t>
            </a:r>
            <a:r>
              <a:rPr>
                <a:solidFill>
                  <a:srgbClr val="007020"/>
                </a:solidFill>
                <a:latin typeface="Courier"/>
              </a:rPr>
              <a:t>&lt;-</a:t>
            </a:r>
            <a:r>
              <a:rPr>
                <a:latin typeface="Courier"/>
              </a:rPr>
              <a:t> rx_switched_short </a:t>
            </a:r>
            <a:r>
              <a:rPr>
                <a:solidFill>
                  <a:srgbClr val="4070A0"/>
                </a:solidFill>
                <a:latin typeface="Courier"/>
              </a:rPr>
              <a:t>%&gt;%</a:t>
            </a:r>
            <a:r>
              <a:rPr>
                <a:latin typeface="Courier"/>
              </a:rPr>
              <a:t>  </a:t>
            </a:r>
            <a:r>
              <a:rPr>
                <a:solidFill>
                  <a:srgbClr val="06287E"/>
                </a:solidFill>
                <a:latin typeface="Courier"/>
              </a:rPr>
              <a:t>group_by</a:t>
            </a:r>
            <a:r>
              <a:rPr>
                <a:latin typeface="Courier"/>
              </a:rPr>
              <a:t>(Prescription.start_1) </a:t>
            </a:r>
            <a:r>
              <a:rPr>
                <a:solidFill>
                  <a:srgbClr val="4070A0"/>
                </a:solidFill>
                <a:latin typeface="Courier"/>
              </a:rPr>
              <a:t>%&gt;%</a:t>
            </a:r>
            <a:r>
              <a:rPr>
                <a:latin typeface="Courier"/>
              </a:rPr>
              <a:t>  </a:t>
            </a:r>
            <a:r>
              <a:rPr>
                <a:solidFill>
                  <a:srgbClr val="06287E"/>
                </a:solidFill>
                <a:latin typeface="Courier"/>
              </a:rPr>
              <a:t>count</a:t>
            </a:r>
            <a:r>
              <a:rPr>
                <a:latin typeface="Courier"/>
              </a:rPr>
              <a:t>(Prescription.start_1)</a:t>
            </a:r>
            <a:br/>
            <a:r>
              <a:rPr i="1">
                <a:solidFill>
                  <a:srgbClr val="60A0B0"/>
                </a:solidFill>
                <a:latin typeface="Courier"/>
              </a:rPr>
              <a:t>#then compare them </a:t>
            </a:r>
            <a:br/>
            <a:r>
              <a:rPr>
                <a:latin typeface="Courier"/>
              </a:rPr>
              <a:t>percent_in_week_switched </a:t>
            </a:r>
            <a:r>
              <a:rPr>
                <a:solidFill>
                  <a:srgbClr val="007020"/>
                </a:solidFill>
                <a:latin typeface="Courier"/>
              </a:rPr>
              <a:t>&lt;-</a:t>
            </a:r>
            <a:r>
              <a:rPr>
                <a:latin typeface="Courier"/>
              </a:rPr>
              <a:t> </a:t>
            </a:r>
            <a:r>
              <a:rPr>
                <a:solidFill>
                  <a:srgbClr val="06287E"/>
                </a:solidFill>
                <a:latin typeface="Courier"/>
              </a:rPr>
              <a:t>data.frame</a:t>
            </a:r>
            <a:r>
              <a:rPr>
                <a:latin typeface="Courier"/>
              </a:rPr>
              <a:t>(rx_switched_week</a:t>
            </a:r>
            <a:r>
              <a:rPr>
                <a:solidFill>
                  <a:srgbClr val="4070A0"/>
                </a:solidFill>
                <a:latin typeface="Courier"/>
              </a:rPr>
              <a:t>$</a:t>
            </a:r>
            <a:r>
              <a:rPr>
                <a:latin typeface="Courier"/>
              </a:rPr>
              <a:t>Prescription.start_1)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percent_short =</a:t>
            </a:r>
            <a:r>
              <a:rPr>
                <a:latin typeface="Courier"/>
              </a:rPr>
              <a:t> rx_switched_short_week</a:t>
            </a:r>
            <a:r>
              <a:rPr>
                <a:solidFill>
                  <a:srgbClr val="4070A0"/>
                </a:solidFill>
                <a:latin typeface="Courier"/>
              </a:rPr>
              <a:t>$</a:t>
            </a:r>
            <a:r>
              <a:rPr>
                <a:latin typeface="Courier"/>
              </a:rPr>
              <a:t>n</a:t>
            </a:r>
            <a:r>
              <a:rPr>
                <a:solidFill>
                  <a:srgbClr val="4070A0"/>
                </a:solidFill>
                <a:latin typeface="Courier"/>
              </a:rPr>
              <a:t>/</a:t>
            </a:r>
            <a:r>
              <a:rPr>
                <a:latin typeface="Courier"/>
              </a:rPr>
              <a:t>rx_switched_week</a:t>
            </a:r>
            <a:r>
              <a:rPr>
                <a:solidFill>
                  <a:srgbClr val="4070A0"/>
                </a:solidFill>
                <a:latin typeface="Courier"/>
              </a:rPr>
              <a:t>$</a:t>
            </a:r>
            <a:r>
              <a:rPr>
                <a:latin typeface="Courier"/>
              </a:rPr>
              <a:t>n </a:t>
            </a:r>
            <a:r>
              <a:rPr>
                <a:solidFill>
                  <a:srgbClr val="4070A0"/>
                </a:solidFill>
                <a:latin typeface="Courier"/>
              </a:rPr>
              <a:t>*</a:t>
            </a:r>
            <a:r>
              <a:rPr>
                <a:solidFill>
                  <a:srgbClr val="40A070"/>
                </a:solidFill>
                <a:latin typeface="Courier"/>
              </a:rPr>
              <a:t>100</a:t>
            </a:r>
            <a:r>
              <a:rPr>
                <a:latin typeface="Courier"/>
              </a:rPr>
              <a:t>)</a:t>
            </a:r>
          </a:p>
          <a:p>
            <a:pPr lvl="0" indent="0" marL="0">
              <a:buNone/>
            </a:pPr>
            <a:r>
              <a:rPr/>
              <a:t>Then put them into a graph!</a:t>
            </a:r>
          </a:p>
          <a:p>
            <a:pPr lvl="0" indent="0">
              <a:buNone/>
            </a:pPr>
            <a:r>
              <a:rPr>
                <a:latin typeface="Courier"/>
              </a:rPr>
              <a:t>percent_in_week_switched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rx_switched_week.Prescription.start_1, </a:t>
            </a:r>
            <a:r>
              <a:rPr>
                <a:solidFill>
                  <a:srgbClr val="7D9029"/>
                </a:solidFill>
                <a:latin typeface="Courier"/>
              </a:rPr>
              <a:t>y =</a:t>
            </a:r>
            <a:r>
              <a:rPr>
                <a:latin typeface="Courier"/>
              </a:rPr>
              <a:t> percent_short)) </a:t>
            </a:r>
            <a:r>
              <a:rPr>
                <a:solidFill>
                  <a:srgbClr val="4070A0"/>
                </a:solidFill>
                <a:latin typeface="Courier"/>
              </a:rPr>
              <a:t>+</a:t>
            </a:r>
            <a:br/>
            <a:r>
              <a:rPr>
                <a:latin typeface="Courier"/>
              </a:rPr>
              <a:t>    </a:t>
            </a:r>
            <a:r>
              <a:rPr>
                <a:solidFill>
                  <a:srgbClr val="06287E"/>
                </a:solidFill>
                <a:latin typeface="Courier"/>
              </a:rPr>
              <a:t>ylim</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"Month"</a:t>
            </a:r>
            <a:r>
              <a:rPr>
                <a:latin typeface="Courier"/>
              </a:rPr>
              <a:t>, </a:t>
            </a:r>
            <a:r>
              <a:rPr>
                <a:solidFill>
                  <a:srgbClr val="7D9029"/>
                </a:solidFill>
                <a:latin typeface="Courier"/>
              </a:rPr>
              <a:t>y =</a:t>
            </a:r>
            <a:r>
              <a:rPr>
                <a:latin typeface="Courier"/>
              </a:rPr>
              <a:t> </a:t>
            </a:r>
            <a:r>
              <a:rPr>
                <a:solidFill>
                  <a:srgbClr val="4070A0"/>
                </a:solidFill>
                <a:latin typeface="Courier"/>
              </a:rPr>
              <a:t>"Percentage of rx &lt;= 72 hours"</a:t>
            </a:r>
            <a:r>
              <a:rPr>
                <a:latin typeface="Courier"/>
              </a:rPr>
              <a:t>, </a:t>
            </a:r>
            <a:r>
              <a:rPr>
                <a:solidFill>
                  <a:srgbClr val="7D9029"/>
                </a:solidFill>
                <a:latin typeface="Courier"/>
              </a:rPr>
              <a:t>title =</a:t>
            </a:r>
            <a:r>
              <a:rPr>
                <a:latin typeface="Courier"/>
              </a:rPr>
              <a:t> </a:t>
            </a:r>
            <a:r>
              <a:rPr>
                <a:solidFill>
                  <a:srgbClr val="4070A0"/>
                </a:solidFill>
                <a:latin typeface="Courier"/>
              </a:rPr>
              <a:t>"Proportion of Antibiotic Switches that were Within 72 Hours, Lilac Ward Dec '21 - Mar '22"</a:t>
            </a:r>
            <a:r>
              <a:rPr>
                <a:latin typeface="Courier"/>
              </a:rPr>
              <a:t>, </a:t>
            </a:r>
            <a:r>
              <a:rPr>
                <a:solidFill>
                  <a:srgbClr val="7D9029"/>
                </a:solidFill>
                <a:latin typeface="Courier"/>
              </a:rPr>
              <a:t>subtitle =</a:t>
            </a:r>
            <a:r>
              <a:rPr>
                <a:latin typeface="Courier"/>
              </a:rPr>
              <a:t> </a:t>
            </a:r>
            <a:r>
              <a:rPr>
                <a:solidFill>
                  <a:srgbClr val="4070A0"/>
                </a:solidFill>
                <a:latin typeface="Courier"/>
              </a:rPr>
              <a:t>"Including both oral and IV regiments"</a:t>
            </a:r>
            <a:r>
              <a:rPr>
                <a:latin typeface="Courier"/>
              </a:rPr>
              <a:t>)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7D9029"/>
                </a:solidFill>
                <a:latin typeface="Courier"/>
              </a:rPr>
              <a:t>colour =</a:t>
            </a:r>
            <a:r>
              <a:rPr>
                <a:latin typeface="Courier"/>
              </a:rPr>
              <a:t> </a:t>
            </a:r>
            <a:r>
              <a:rPr>
                <a:solidFill>
                  <a:srgbClr val="4070A0"/>
                </a:solidFill>
                <a:latin typeface="Courier"/>
              </a:rPr>
              <a:t>"black"</a:t>
            </a:r>
            <a:r>
              <a:rPr>
                <a:latin typeface="Courier"/>
              </a:rPr>
              <a:t>, </a:t>
            </a:r>
            <a:r>
              <a:rPr>
                <a:solidFill>
                  <a:srgbClr val="7D9029"/>
                </a:solidFill>
                <a:latin typeface="Courier"/>
              </a:rPr>
              <a:t>fill =</a:t>
            </a:r>
            <a:r>
              <a:rPr>
                <a:latin typeface="Courier"/>
              </a:rPr>
              <a:t> </a:t>
            </a:r>
            <a:r>
              <a:rPr>
                <a:solidFill>
                  <a:srgbClr val="4070A0"/>
                </a:solidFill>
                <a:latin typeface="Courier"/>
              </a:rPr>
              <a:t>"pink"</a:t>
            </a:r>
            <a:r>
              <a:rPr>
                <a:latin typeface="Courier"/>
              </a:rPr>
              <a:t>)</a:t>
            </a:r>
          </a:p>
        </p:txBody>
      </p:sp>
      <p:pic>
        <p:nvPicPr>
          <p:cNvPr descr="ARK-Automation_files/figure-pptx/unnamed-chunk-1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i="1">
                <a:solidFill>
                  <a:srgbClr val="60A0B0"/>
                </a:solidFill>
                <a:latin typeface="Courier"/>
              </a:rPr>
              <a:t>#get all courses where the first decision was IV to oral switch</a:t>
            </a:r>
            <a:br/>
            <a:r>
              <a:rPr>
                <a:latin typeface="Courier"/>
              </a:rPr>
              <a:t>rx_switched </a:t>
            </a:r>
            <a:r>
              <a:rPr>
                <a:solidFill>
                  <a:srgbClr val="007020"/>
                </a:solidFill>
                <a:latin typeface="Courier"/>
              </a:rPr>
              <a:t>&lt;-</a:t>
            </a:r>
            <a:r>
              <a:rPr>
                <a:latin typeface="Courier"/>
              </a:rPr>
              <a:t> ark_results </a:t>
            </a:r>
            <a:r>
              <a:rPr>
                <a:solidFill>
                  <a:srgbClr val="4070A0"/>
                </a:solidFill>
                <a:latin typeface="Courier"/>
              </a:rPr>
              <a:t>%&gt;%</a:t>
            </a:r>
            <a:r>
              <a:rPr>
                <a:latin typeface="Courier"/>
              </a:rPr>
              <a:t>  </a:t>
            </a:r>
            <a:r>
              <a:rPr>
                <a:solidFill>
                  <a:srgbClr val="06287E"/>
                </a:solidFill>
                <a:latin typeface="Courier"/>
              </a:rPr>
              <a:t>filter</a:t>
            </a:r>
            <a:r>
              <a:rPr>
                <a:latin typeface="Courier"/>
              </a:rPr>
              <a:t>(</a:t>
            </a:r>
            <a:r>
              <a:rPr>
                <a:solidFill>
                  <a:srgbClr val="06287E"/>
                </a:solidFill>
                <a:latin typeface="Courier"/>
              </a:rPr>
              <a:t>grepl</a:t>
            </a:r>
            <a:r>
              <a:rPr>
                <a:latin typeface="Courier"/>
              </a:rPr>
              <a:t>(</a:t>
            </a:r>
            <a:r>
              <a:rPr>
                <a:solidFill>
                  <a:srgbClr val="4070A0"/>
                </a:solidFill>
                <a:latin typeface="Courier"/>
              </a:rPr>
              <a:t>"*Intravenous to Oral*"</a:t>
            </a:r>
            <a:r>
              <a:rPr>
                <a:latin typeface="Courier"/>
              </a:rPr>
              <a:t>, Decision_2))</a:t>
            </a:r>
            <a:br/>
            <a:r>
              <a:rPr i="1">
                <a:solidFill>
                  <a:srgbClr val="60A0B0"/>
                </a:solidFill>
                <a:latin typeface="Courier"/>
              </a:rPr>
              <a:t>#floor by week to group them together</a:t>
            </a:r>
            <a:br/>
            <a:r>
              <a:rPr>
                <a:latin typeface="Courier"/>
              </a:rPr>
              <a:t>rx_switched</a:t>
            </a:r>
            <a:r>
              <a:rPr>
                <a:solidFill>
                  <a:srgbClr val="4070A0"/>
                </a:solidFill>
                <a:latin typeface="Courier"/>
              </a:rPr>
              <a:t>$</a:t>
            </a:r>
            <a:r>
              <a:rPr>
                <a:latin typeface="Courier"/>
              </a:rPr>
              <a:t>Prescription.start_1 </a:t>
            </a:r>
            <a:r>
              <a:rPr>
                <a:solidFill>
                  <a:srgbClr val="007020"/>
                </a:solidFill>
                <a:latin typeface="Courier"/>
              </a:rPr>
              <a:t>&lt;-</a:t>
            </a:r>
            <a:r>
              <a:rPr>
                <a:latin typeface="Courier"/>
              </a:rPr>
              <a:t> </a:t>
            </a:r>
            <a:r>
              <a:rPr>
                <a:solidFill>
                  <a:srgbClr val="06287E"/>
                </a:solidFill>
                <a:latin typeface="Courier"/>
              </a:rPr>
              <a:t>floor_date</a:t>
            </a:r>
            <a:r>
              <a:rPr>
                <a:latin typeface="Courier"/>
              </a:rPr>
              <a:t>(rx_switched</a:t>
            </a:r>
            <a:r>
              <a:rPr>
                <a:solidFill>
                  <a:srgbClr val="4070A0"/>
                </a:solidFill>
                <a:latin typeface="Courier"/>
              </a:rPr>
              <a:t>$</a:t>
            </a:r>
            <a:r>
              <a:rPr>
                <a:latin typeface="Courier"/>
              </a:rPr>
              <a:t>Prescription.start_1, </a:t>
            </a:r>
            <a:r>
              <a:rPr>
                <a:solidFill>
                  <a:srgbClr val="4070A0"/>
                </a:solidFill>
                <a:latin typeface="Courier"/>
              </a:rPr>
              <a:t>"week"</a:t>
            </a:r>
            <a:r>
              <a:rPr>
                <a:latin typeface="Courier"/>
              </a:rPr>
              <a:t>)</a:t>
            </a:r>
            <a:br/>
            <a:r>
              <a:rPr i="1">
                <a:solidFill>
                  <a:srgbClr val="60A0B0"/>
                </a:solidFill>
                <a:latin typeface="Courier"/>
              </a:rPr>
              <a:t>#then take those and count how many there were each week</a:t>
            </a:r>
            <a:br/>
            <a:r>
              <a:rPr>
                <a:latin typeface="Courier"/>
              </a:rPr>
              <a:t>rx_switched_week </a:t>
            </a:r>
            <a:r>
              <a:rPr>
                <a:solidFill>
                  <a:srgbClr val="007020"/>
                </a:solidFill>
                <a:latin typeface="Courier"/>
              </a:rPr>
              <a:t>&lt;-</a:t>
            </a:r>
            <a:r>
              <a:rPr>
                <a:latin typeface="Courier"/>
              </a:rPr>
              <a:t> rx_switched </a:t>
            </a:r>
            <a:r>
              <a:rPr>
                <a:solidFill>
                  <a:srgbClr val="4070A0"/>
                </a:solidFill>
                <a:latin typeface="Courier"/>
              </a:rPr>
              <a:t>%&gt;%</a:t>
            </a:r>
            <a:r>
              <a:rPr>
                <a:latin typeface="Courier"/>
              </a:rPr>
              <a:t>  </a:t>
            </a:r>
            <a:r>
              <a:rPr>
                <a:solidFill>
                  <a:srgbClr val="06287E"/>
                </a:solidFill>
                <a:latin typeface="Courier"/>
              </a:rPr>
              <a:t>group_by</a:t>
            </a:r>
            <a:r>
              <a:rPr>
                <a:latin typeface="Courier"/>
              </a:rPr>
              <a:t>(Prescription.start_1) </a:t>
            </a:r>
            <a:r>
              <a:rPr>
                <a:solidFill>
                  <a:srgbClr val="4070A0"/>
                </a:solidFill>
                <a:latin typeface="Courier"/>
              </a:rPr>
              <a:t>%&gt;%</a:t>
            </a:r>
            <a:r>
              <a:rPr>
                <a:latin typeface="Courier"/>
              </a:rPr>
              <a:t>  </a:t>
            </a:r>
            <a:r>
              <a:rPr>
                <a:solidFill>
                  <a:srgbClr val="06287E"/>
                </a:solidFill>
                <a:latin typeface="Courier"/>
              </a:rPr>
              <a:t>count</a:t>
            </a:r>
            <a:r>
              <a:rPr>
                <a:latin typeface="Courier"/>
              </a:rPr>
              <a:t>(Prescription.start_1)</a:t>
            </a:r>
            <a:br/>
            <a:r>
              <a:rPr i="1">
                <a:solidFill>
                  <a:srgbClr val="60A0B0"/>
                </a:solidFill>
                <a:latin typeface="Courier"/>
              </a:rPr>
              <a:t>#then select only the short ones</a:t>
            </a:r>
            <a:br/>
            <a:r>
              <a:rPr>
                <a:latin typeface="Courier"/>
              </a:rPr>
              <a:t>rx_switched_short </a:t>
            </a:r>
            <a:r>
              <a:rPr>
                <a:solidFill>
                  <a:srgbClr val="007020"/>
                </a:solidFill>
                <a:latin typeface="Courier"/>
              </a:rPr>
              <a:t>&lt;-</a:t>
            </a:r>
            <a:r>
              <a:rPr>
                <a:latin typeface="Courier"/>
              </a:rPr>
              <a:t>rx_switched </a:t>
            </a:r>
            <a:r>
              <a:rPr>
                <a:solidFill>
                  <a:srgbClr val="4070A0"/>
                </a:solidFill>
                <a:latin typeface="Courier"/>
              </a:rPr>
              <a:t>%&gt;%</a:t>
            </a:r>
            <a:r>
              <a:rPr>
                <a:latin typeface="Courier"/>
              </a:rPr>
              <a:t>  </a:t>
            </a:r>
            <a:r>
              <a:rPr>
                <a:solidFill>
                  <a:srgbClr val="06287E"/>
                </a:solidFill>
                <a:latin typeface="Courier"/>
              </a:rPr>
              <a:t>filter</a:t>
            </a:r>
            <a:r>
              <a:rPr>
                <a:latin typeface="Courier"/>
              </a:rPr>
              <a:t>(Prescription_Length_1 </a:t>
            </a:r>
            <a:r>
              <a:rPr>
                <a:solidFill>
                  <a:srgbClr val="4070A0"/>
                </a:solidFill>
                <a:latin typeface="Courier"/>
              </a:rPr>
              <a:t>&lt;=</a:t>
            </a:r>
            <a:r>
              <a:rPr>
                <a:latin typeface="Courier"/>
              </a:rPr>
              <a:t> </a:t>
            </a:r>
            <a:r>
              <a:rPr>
                <a:solidFill>
                  <a:srgbClr val="40A070"/>
                </a:solidFill>
                <a:latin typeface="Courier"/>
              </a:rPr>
              <a:t>72</a:t>
            </a:r>
            <a:r>
              <a:rPr>
                <a:latin typeface="Courier"/>
              </a:rPr>
              <a:t>)</a:t>
            </a:r>
            <a:br/>
            <a:r>
              <a:rPr i="1">
                <a:solidFill>
                  <a:srgbClr val="60A0B0"/>
                </a:solidFill>
                <a:latin typeface="Courier"/>
              </a:rPr>
              <a:t>#then count how many there were each week</a:t>
            </a:r>
            <a:br/>
            <a:r>
              <a:rPr>
                <a:latin typeface="Courier"/>
              </a:rPr>
              <a:t>rx_switched_short_week </a:t>
            </a:r>
            <a:r>
              <a:rPr>
                <a:solidFill>
                  <a:srgbClr val="007020"/>
                </a:solidFill>
                <a:latin typeface="Courier"/>
              </a:rPr>
              <a:t>&lt;-</a:t>
            </a:r>
            <a:r>
              <a:rPr>
                <a:latin typeface="Courier"/>
              </a:rPr>
              <a:t> rx_switched_short </a:t>
            </a:r>
            <a:r>
              <a:rPr>
                <a:solidFill>
                  <a:srgbClr val="4070A0"/>
                </a:solidFill>
                <a:latin typeface="Courier"/>
              </a:rPr>
              <a:t>%&gt;%</a:t>
            </a:r>
            <a:r>
              <a:rPr>
                <a:latin typeface="Courier"/>
              </a:rPr>
              <a:t>  </a:t>
            </a:r>
            <a:r>
              <a:rPr>
                <a:solidFill>
                  <a:srgbClr val="06287E"/>
                </a:solidFill>
                <a:latin typeface="Courier"/>
              </a:rPr>
              <a:t>group_by</a:t>
            </a:r>
            <a:r>
              <a:rPr>
                <a:latin typeface="Courier"/>
              </a:rPr>
              <a:t>(Prescription.start_1) </a:t>
            </a:r>
            <a:r>
              <a:rPr>
                <a:solidFill>
                  <a:srgbClr val="4070A0"/>
                </a:solidFill>
                <a:latin typeface="Courier"/>
              </a:rPr>
              <a:t>%&gt;%</a:t>
            </a:r>
            <a:r>
              <a:rPr>
                <a:latin typeface="Courier"/>
              </a:rPr>
              <a:t>  </a:t>
            </a:r>
            <a:r>
              <a:rPr>
                <a:solidFill>
                  <a:srgbClr val="06287E"/>
                </a:solidFill>
                <a:latin typeface="Courier"/>
              </a:rPr>
              <a:t>count</a:t>
            </a:r>
            <a:r>
              <a:rPr>
                <a:latin typeface="Courier"/>
              </a:rPr>
              <a:t>(Prescription.start_1)</a:t>
            </a:r>
            <a:br/>
            <a:r>
              <a:rPr i="1">
                <a:solidFill>
                  <a:srgbClr val="60A0B0"/>
                </a:solidFill>
                <a:latin typeface="Courier"/>
              </a:rPr>
              <a:t>#then compare them </a:t>
            </a:r>
            <a:br/>
            <a:r>
              <a:rPr>
                <a:latin typeface="Courier"/>
              </a:rPr>
              <a:t>percent_in_week_switched </a:t>
            </a:r>
            <a:r>
              <a:rPr>
                <a:solidFill>
                  <a:srgbClr val="007020"/>
                </a:solidFill>
                <a:latin typeface="Courier"/>
              </a:rPr>
              <a:t>&lt;-</a:t>
            </a:r>
            <a:r>
              <a:rPr>
                <a:latin typeface="Courier"/>
              </a:rPr>
              <a:t> </a:t>
            </a:r>
            <a:r>
              <a:rPr>
                <a:solidFill>
                  <a:srgbClr val="06287E"/>
                </a:solidFill>
                <a:latin typeface="Courier"/>
              </a:rPr>
              <a:t>data.frame</a:t>
            </a:r>
            <a:r>
              <a:rPr>
                <a:latin typeface="Courier"/>
              </a:rPr>
              <a:t>(rx_switched_week</a:t>
            </a:r>
            <a:r>
              <a:rPr>
                <a:solidFill>
                  <a:srgbClr val="4070A0"/>
                </a:solidFill>
                <a:latin typeface="Courier"/>
              </a:rPr>
              <a:t>$</a:t>
            </a:r>
            <a:r>
              <a:rPr>
                <a:latin typeface="Courier"/>
              </a:rPr>
              <a:t>Prescription.start_1)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percent_short =</a:t>
            </a:r>
            <a:r>
              <a:rPr>
                <a:latin typeface="Courier"/>
              </a:rPr>
              <a:t> rx_switched_short_week</a:t>
            </a:r>
            <a:r>
              <a:rPr>
                <a:solidFill>
                  <a:srgbClr val="4070A0"/>
                </a:solidFill>
                <a:latin typeface="Courier"/>
              </a:rPr>
              <a:t>$</a:t>
            </a:r>
            <a:r>
              <a:rPr>
                <a:latin typeface="Courier"/>
              </a:rPr>
              <a:t>n</a:t>
            </a:r>
            <a:r>
              <a:rPr>
                <a:solidFill>
                  <a:srgbClr val="4070A0"/>
                </a:solidFill>
                <a:latin typeface="Courier"/>
              </a:rPr>
              <a:t>/</a:t>
            </a:r>
            <a:r>
              <a:rPr>
                <a:latin typeface="Courier"/>
              </a:rPr>
              <a:t>rx_switched_week</a:t>
            </a:r>
            <a:r>
              <a:rPr>
                <a:solidFill>
                  <a:srgbClr val="4070A0"/>
                </a:solidFill>
                <a:latin typeface="Courier"/>
              </a:rPr>
              <a:t>$</a:t>
            </a:r>
            <a:r>
              <a:rPr>
                <a:latin typeface="Courier"/>
              </a:rPr>
              <a:t>n </a:t>
            </a:r>
            <a:r>
              <a:rPr>
                <a:solidFill>
                  <a:srgbClr val="4070A0"/>
                </a:solidFill>
                <a:latin typeface="Courier"/>
              </a:rPr>
              <a:t>*</a:t>
            </a:r>
            <a:r>
              <a:rPr>
                <a:solidFill>
                  <a:srgbClr val="40A070"/>
                </a:solidFill>
                <a:latin typeface="Courier"/>
              </a:rPr>
              <a:t>100</a:t>
            </a:r>
            <a:r>
              <a:rPr>
                <a:latin typeface="Courier"/>
              </a:rPr>
              <a:t>)</a:t>
            </a:r>
          </a:p>
          <a:p>
            <a:pPr lvl="0" indent="0">
              <a:buNone/>
            </a:pPr>
            <a:r>
              <a:rPr>
                <a:latin typeface="Courier"/>
              </a:rPr>
              <a:t>percent_in_week_switched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rx_switched_week.Prescription.start_1, </a:t>
            </a:r>
            <a:r>
              <a:rPr>
                <a:solidFill>
                  <a:srgbClr val="7D9029"/>
                </a:solidFill>
                <a:latin typeface="Courier"/>
              </a:rPr>
              <a:t>y =</a:t>
            </a:r>
            <a:r>
              <a:rPr>
                <a:latin typeface="Courier"/>
              </a:rPr>
              <a:t> percent_short)) </a:t>
            </a:r>
            <a:r>
              <a:rPr>
                <a:solidFill>
                  <a:srgbClr val="4070A0"/>
                </a:solidFill>
                <a:latin typeface="Courier"/>
              </a:rPr>
              <a:t>+</a:t>
            </a:r>
            <a:br/>
            <a:r>
              <a:rPr>
                <a:latin typeface="Courier"/>
              </a:rPr>
              <a:t>   </a:t>
            </a:r>
            <a:r>
              <a:rPr>
                <a:solidFill>
                  <a:srgbClr val="06287E"/>
                </a:solidFill>
                <a:latin typeface="Courier"/>
              </a:rPr>
              <a:t>ylim</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"Month"</a:t>
            </a:r>
            <a:r>
              <a:rPr>
                <a:latin typeface="Courier"/>
              </a:rPr>
              <a:t>, </a:t>
            </a:r>
            <a:r>
              <a:rPr>
                <a:solidFill>
                  <a:srgbClr val="7D9029"/>
                </a:solidFill>
                <a:latin typeface="Courier"/>
              </a:rPr>
              <a:t>y =</a:t>
            </a:r>
            <a:r>
              <a:rPr>
                <a:latin typeface="Courier"/>
              </a:rPr>
              <a:t> </a:t>
            </a:r>
            <a:r>
              <a:rPr>
                <a:solidFill>
                  <a:srgbClr val="4070A0"/>
                </a:solidFill>
                <a:latin typeface="Courier"/>
              </a:rPr>
              <a:t>"Percentage of rx &lt;= 72 hours"</a:t>
            </a:r>
            <a:r>
              <a:rPr>
                <a:latin typeface="Courier"/>
              </a:rPr>
              <a:t>, </a:t>
            </a:r>
            <a:r>
              <a:rPr>
                <a:solidFill>
                  <a:srgbClr val="7D9029"/>
                </a:solidFill>
                <a:latin typeface="Courier"/>
              </a:rPr>
              <a:t>title =</a:t>
            </a:r>
            <a:r>
              <a:rPr>
                <a:latin typeface="Courier"/>
              </a:rPr>
              <a:t> </a:t>
            </a:r>
            <a:r>
              <a:rPr>
                <a:solidFill>
                  <a:srgbClr val="4070A0"/>
                </a:solidFill>
                <a:latin typeface="Courier"/>
              </a:rPr>
              <a:t>"IV to Oral switches that were within 72 Hours of the start of a course | Lilac Ward Dec '21 - Mar '22"</a:t>
            </a:r>
            <a:r>
              <a:rPr>
                <a:latin typeface="Courier"/>
              </a:rPr>
              <a:t>)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7D9029"/>
                </a:solidFill>
                <a:latin typeface="Courier"/>
              </a:rPr>
              <a:t>colour =</a:t>
            </a:r>
            <a:r>
              <a:rPr>
                <a:latin typeface="Courier"/>
              </a:rPr>
              <a:t> </a:t>
            </a:r>
            <a:r>
              <a:rPr>
                <a:solidFill>
                  <a:srgbClr val="4070A0"/>
                </a:solidFill>
                <a:latin typeface="Courier"/>
              </a:rPr>
              <a:t>"black"</a:t>
            </a:r>
            <a:r>
              <a:rPr>
                <a:latin typeface="Courier"/>
              </a:rPr>
              <a:t>, </a:t>
            </a:r>
            <a:r>
              <a:rPr>
                <a:solidFill>
                  <a:srgbClr val="7D9029"/>
                </a:solidFill>
                <a:latin typeface="Courier"/>
              </a:rPr>
              <a:t>fill =</a:t>
            </a:r>
            <a:r>
              <a:rPr>
                <a:latin typeface="Courier"/>
              </a:rPr>
              <a:t> </a:t>
            </a:r>
            <a:r>
              <a:rPr>
                <a:solidFill>
                  <a:srgbClr val="4070A0"/>
                </a:solidFill>
                <a:latin typeface="Courier"/>
              </a:rPr>
              <a:t>"pink"</a:t>
            </a:r>
            <a:r>
              <a:rPr>
                <a:latin typeface="Courier"/>
              </a:rPr>
              <a:t>)</a:t>
            </a:r>
          </a:p>
        </p:txBody>
      </p:sp>
      <p:pic>
        <p:nvPicPr>
          <p:cNvPr descr="ARK-Automation_files/figure-pptx/unnamed-chunk-1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Preamble</a:t>
            </a:r>
          </a:p>
          <a:p>
            <a:pPr lvl="0" indent="0" marL="0">
              <a:buNone/>
            </a:pPr>
            <a:r>
              <a:rPr/>
              <a:t>Call libraries, set numbers not to display as exponents and import raw data</a:t>
            </a:r>
          </a:p>
          <a:p>
            <a:pPr lvl="0" indent="0">
              <a:buNone/>
            </a:pPr>
            <a:r>
              <a:rPr>
                <a:solidFill>
                  <a:srgbClr val="06287E"/>
                </a:solidFill>
                <a:latin typeface="Courier"/>
              </a:rPr>
              <a:t>library</a:t>
            </a:r>
            <a:r>
              <a:rPr>
                <a:latin typeface="Courier"/>
              </a:rPr>
              <a:t>(tidyverse)</a:t>
            </a:r>
            <a:br/>
            <a:r>
              <a:rPr>
                <a:solidFill>
                  <a:srgbClr val="06287E"/>
                </a:solidFill>
                <a:latin typeface="Courier"/>
              </a:rPr>
              <a:t>library</a:t>
            </a:r>
            <a:r>
              <a:rPr>
                <a:latin typeface="Courier"/>
              </a:rPr>
              <a:t>(dplyr)</a:t>
            </a:r>
            <a:br/>
            <a:r>
              <a:rPr>
                <a:solidFill>
                  <a:srgbClr val="06287E"/>
                </a:solidFill>
                <a:latin typeface="Courier"/>
              </a:rPr>
              <a:t>library</a:t>
            </a:r>
            <a:r>
              <a:rPr>
                <a:latin typeface="Courier"/>
              </a:rPr>
              <a:t>(lubridate)</a:t>
            </a:r>
            <a:br/>
            <a:r>
              <a:rPr>
                <a:solidFill>
                  <a:srgbClr val="06287E"/>
                </a:solidFill>
                <a:latin typeface="Courier"/>
              </a:rPr>
              <a:t>library</a:t>
            </a:r>
            <a:r>
              <a:rPr>
                <a:latin typeface="Courier"/>
              </a:rPr>
              <a:t>(ggplot2)</a:t>
            </a:r>
            <a:br/>
            <a:r>
              <a:rPr>
                <a:solidFill>
                  <a:srgbClr val="06287E"/>
                </a:solidFill>
                <a:latin typeface="Courier"/>
              </a:rPr>
              <a:t>library</a:t>
            </a:r>
            <a:r>
              <a:rPr>
                <a:latin typeface="Courier"/>
              </a:rPr>
              <a:t>(ggthemes)</a:t>
            </a:r>
            <a:br/>
            <a:r>
              <a:rPr>
                <a:solidFill>
                  <a:srgbClr val="06287E"/>
                </a:solidFill>
                <a:latin typeface="Courier"/>
              </a:rPr>
              <a:t>options</a:t>
            </a:r>
            <a:r>
              <a:rPr>
                <a:latin typeface="Courier"/>
              </a:rPr>
              <a:t>(</a:t>
            </a:r>
            <a:r>
              <a:rPr>
                <a:solidFill>
                  <a:srgbClr val="7D9029"/>
                </a:solidFill>
                <a:latin typeface="Courier"/>
              </a:rPr>
              <a:t>scipen =</a:t>
            </a:r>
            <a:r>
              <a:rPr>
                <a:latin typeface="Courier"/>
              </a:rPr>
              <a:t> </a:t>
            </a:r>
            <a:r>
              <a:rPr>
                <a:solidFill>
                  <a:srgbClr val="40A070"/>
                </a:solidFill>
                <a:latin typeface="Courier"/>
              </a:rPr>
              <a:t>999</a:t>
            </a:r>
            <a:r>
              <a:rPr>
                <a:latin typeface="Courier"/>
              </a:rPr>
              <a:t>)</a:t>
            </a:r>
            <a:br/>
            <a:r>
              <a:rPr>
                <a:latin typeface="Courier"/>
              </a:rPr>
              <a:t>raw_data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7D9029"/>
                </a:solidFill>
                <a:latin typeface="Courier"/>
              </a:rPr>
              <a:t>file =</a:t>
            </a:r>
            <a:r>
              <a:rPr>
                <a:latin typeface="Courier"/>
              </a:rPr>
              <a:t> </a:t>
            </a:r>
            <a:r>
              <a:rPr>
                <a:solidFill>
                  <a:srgbClr val="4070A0"/>
                </a:solidFill>
                <a:latin typeface="Courier"/>
              </a:rPr>
              <a:t>"RAW_DATA\\Data Extract.csv"</a:t>
            </a:r>
            <a:r>
              <a:rPr>
                <a:latin typeface="Courier"/>
              </a:rPr>
              <a:t>)</a:t>
            </a:r>
            <a:br/>
            <a:r>
              <a:rPr>
                <a:latin typeface="Courier"/>
              </a:rPr>
              <a:t>Clean_Data </a:t>
            </a:r>
            <a:r>
              <a:rPr>
                <a:solidFill>
                  <a:srgbClr val="007020"/>
                </a:solidFill>
                <a:latin typeface="Courier"/>
              </a:rPr>
              <a:t>&lt;-</a:t>
            </a:r>
            <a:r>
              <a:rPr>
                <a:latin typeface="Courier"/>
              </a:rPr>
              <a:t> raw_data </a:t>
            </a:r>
          </a:p>
          <a:p>
            <a:pPr lvl="0" indent="0" marL="0">
              <a:spcBef>
                <a:spcPts val="3000"/>
              </a:spcBef>
              <a:buNone/>
            </a:pPr>
            <a:r>
              <a:rPr b="1"/>
              <a:t>Data Tidying</a:t>
            </a:r>
          </a:p>
          <a:p>
            <a:pPr lvl="0" indent="0" marL="0">
              <a:buNone/>
            </a:pPr>
            <a:r>
              <a:rPr/>
              <a:t>Before data analysis can be done, the data needs to be changed so that it only has information that we want to look at, that the data is in the correct format and that there is no sensitive information contained within it.</a:t>
            </a:r>
          </a:p>
          <a:p>
            <a:pPr lvl="0" indent="0" marL="0">
              <a:spcBef>
                <a:spcPts val="3000"/>
              </a:spcBef>
              <a:buNone/>
            </a:pPr>
            <a:r>
              <a:rPr b="1"/>
              <a:t>Anonymise NHS No.</a:t>
            </a:r>
          </a:p>
          <a:p>
            <a:pPr lvl="0" indent="0" marL="0">
              <a:buNone/>
            </a:pPr>
            <a:r>
              <a:rPr/>
              <a:t>Full NHS numbers are included in our raw data so we want to anonymise this to prevent sensitive data being shared. Turning the NHS number into an arbitrary ID number is an easy way to do this whilst still retaining the grouping of data to an individual.</a:t>
            </a:r>
          </a:p>
          <a:p>
            <a:pPr lvl="0" indent="0">
              <a:buNone/>
            </a:pPr>
            <a:r>
              <a:rPr i="1">
                <a:solidFill>
                  <a:srgbClr val="60A0B0"/>
                </a:solidFill>
                <a:latin typeface="Courier"/>
              </a:rPr>
              <a:t>#change NHS# into an arbitrary Patient ID No</a:t>
            </a:r>
            <a:br/>
            <a:r>
              <a:rPr>
                <a:latin typeface="Courier"/>
              </a:rPr>
              <a:t>PID </a:t>
            </a:r>
            <a:r>
              <a:rPr>
                <a:solidFill>
                  <a:srgbClr val="007020"/>
                </a:solidFill>
                <a:latin typeface="Courier"/>
              </a:rPr>
              <a:t>&lt;-</a:t>
            </a:r>
            <a:r>
              <a:rPr>
                <a:latin typeface="Courier"/>
              </a:rPr>
              <a:t> Clean_Data </a:t>
            </a:r>
            <a:r>
              <a:rPr>
                <a:solidFill>
                  <a:srgbClr val="4070A0"/>
                </a:solidFill>
                <a:latin typeface="Courier"/>
              </a:rPr>
              <a:t>%&gt;%</a:t>
            </a:r>
            <a:r>
              <a:rPr>
                <a:latin typeface="Courier"/>
              </a:rPr>
              <a:t>                                        </a:t>
            </a:r>
            <a:r>
              <a:rPr i="1">
                <a:solidFill>
                  <a:srgbClr val="60A0B0"/>
                </a:solidFill>
                <a:latin typeface="Courier"/>
              </a:rPr>
              <a:t># Create ID by group</a:t>
            </a:r>
            <a:br/>
            <a:r>
              <a:rPr>
                <a:latin typeface="Courier"/>
              </a:rPr>
              <a:t>  </a:t>
            </a:r>
            <a:r>
              <a:rPr>
                <a:solidFill>
                  <a:srgbClr val="06287E"/>
                </a:solidFill>
                <a:latin typeface="Courier"/>
              </a:rPr>
              <a:t>group_by</a:t>
            </a:r>
            <a:r>
              <a:rPr>
                <a:latin typeface="Courier"/>
              </a:rPr>
              <a:t>(NHS.)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ID =</a:t>
            </a:r>
            <a:r>
              <a:rPr>
                <a:latin typeface="Courier"/>
              </a:rPr>
              <a:t> </a:t>
            </a:r>
            <a:r>
              <a:rPr>
                <a:solidFill>
                  <a:srgbClr val="06287E"/>
                </a:solidFill>
                <a:latin typeface="Courier"/>
              </a:rPr>
              <a:t>cur_group_id</a:t>
            </a:r>
            <a:r>
              <a:rPr>
                <a:latin typeface="Courier"/>
              </a:rPr>
              <a:t>())</a:t>
            </a:r>
            <a:br/>
            <a:r>
              <a:rPr>
                <a:latin typeface="Courier"/>
              </a:rPr>
              <a:t>Clean_Data</a:t>
            </a:r>
            <a:r>
              <a:rPr>
                <a:solidFill>
                  <a:srgbClr val="4070A0"/>
                </a:solidFill>
                <a:latin typeface="Courier"/>
              </a:rPr>
              <a:t>$</a:t>
            </a:r>
            <a:r>
              <a:rPr>
                <a:latin typeface="Courier"/>
              </a:rPr>
              <a:t>NHS. </a:t>
            </a:r>
            <a:r>
              <a:rPr>
                <a:solidFill>
                  <a:srgbClr val="007020"/>
                </a:solidFill>
                <a:latin typeface="Courier"/>
              </a:rPr>
              <a:t>&lt;-</a:t>
            </a:r>
            <a:r>
              <a:rPr>
                <a:latin typeface="Courier"/>
              </a:rPr>
              <a:t> PID</a:t>
            </a:r>
            <a:r>
              <a:rPr>
                <a:solidFill>
                  <a:srgbClr val="4070A0"/>
                </a:solidFill>
                <a:latin typeface="Courier"/>
              </a:rPr>
              <a:t>$</a:t>
            </a:r>
            <a:r>
              <a:rPr>
                <a:latin typeface="Courier"/>
              </a:rPr>
              <a:t>ID</a:t>
            </a:r>
          </a:p>
          <a:p>
            <a:pPr lvl="0" indent="0" marL="0">
              <a:spcBef>
                <a:spcPts val="3000"/>
              </a:spcBef>
              <a:buNone/>
            </a:pPr>
            <a:r>
              <a:rPr b="1"/>
              <a:t>Convert Data into Correct Format</a:t>
            </a:r>
          </a:p>
          <a:p>
            <a:pPr lvl="0" indent="0" marL="0">
              <a:buNone/>
            </a:pPr>
            <a:r>
              <a:rPr/>
              <a:t>As the date columns come in character format, we need to convert them into date types so we can manipulate them properly later on. We can also set our character data to one case so that it is more readable and predictable.</a:t>
            </a:r>
          </a:p>
          <a:p>
            <a:pPr lvl="0" indent="0">
              <a:buNone/>
            </a:pPr>
            <a:r>
              <a:rPr i="1">
                <a:solidFill>
                  <a:srgbClr val="60A0B0"/>
                </a:solidFill>
                <a:latin typeface="Courier"/>
              </a:rPr>
              <a:t>#make columns dates not characters</a:t>
            </a:r>
            <a:br/>
            <a:r>
              <a:rPr>
                <a:latin typeface="Courier"/>
              </a:rPr>
              <a:t>Clean_Data</a:t>
            </a:r>
            <a:r>
              <a:rPr>
                <a:solidFill>
                  <a:srgbClr val="4070A0"/>
                </a:solidFill>
                <a:latin typeface="Courier"/>
              </a:rPr>
              <a:t>$</a:t>
            </a:r>
            <a:r>
              <a:rPr>
                <a:latin typeface="Courier"/>
              </a:rPr>
              <a:t>Prescription.start </a:t>
            </a:r>
            <a:r>
              <a:rPr>
                <a:solidFill>
                  <a:srgbClr val="007020"/>
                </a:solidFill>
                <a:latin typeface="Courier"/>
              </a:rPr>
              <a:t>&lt;-</a:t>
            </a:r>
            <a:r>
              <a:rPr>
                <a:latin typeface="Courier"/>
              </a:rPr>
              <a:t> </a:t>
            </a:r>
            <a:r>
              <a:rPr>
                <a:solidFill>
                  <a:srgbClr val="06287E"/>
                </a:solidFill>
                <a:latin typeface="Courier"/>
              </a:rPr>
              <a:t>dmy_hm</a:t>
            </a:r>
            <a:r>
              <a:rPr>
                <a:latin typeface="Courier"/>
              </a:rPr>
              <a:t>(Clean_Data</a:t>
            </a:r>
            <a:r>
              <a:rPr>
                <a:solidFill>
                  <a:srgbClr val="4070A0"/>
                </a:solidFill>
                <a:latin typeface="Courier"/>
              </a:rPr>
              <a:t>$</a:t>
            </a:r>
            <a:r>
              <a:rPr>
                <a:latin typeface="Courier"/>
              </a:rPr>
              <a:t>Prescription.start) </a:t>
            </a:r>
            <a:br/>
            <a:r>
              <a:rPr>
                <a:latin typeface="Courier"/>
              </a:rPr>
              <a:t>Clean_Data</a:t>
            </a:r>
            <a:r>
              <a:rPr>
                <a:solidFill>
                  <a:srgbClr val="4070A0"/>
                </a:solidFill>
                <a:latin typeface="Courier"/>
              </a:rPr>
              <a:t>$</a:t>
            </a:r>
            <a:r>
              <a:rPr>
                <a:latin typeface="Courier"/>
              </a:rPr>
              <a:t>Prescription.end </a:t>
            </a:r>
            <a:r>
              <a:rPr>
                <a:solidFill>
                  <a:srgbClr val="007020"/>
                </a:solidFill>
                <a:latin typeface="Courier"/>
              </a:rPr>
              <a:t>&lt;-</a:t>
            </a:r>
            <a:r>
              <a:rPr>
                <a:latin typeface="Courier"/>
              </a:rPr>
              <a:t> </a:t>
            </a:r>
            <a:r>
              <a:rPr>
                <a:solidFill>
                  <a:srgbClr val="06287E"/>
                </a:solidFill>
                <a:latin typeface="Courier"/>
              </a:rPr>
              <a:t>dmy_hm</a:t>
            </a:r>
            <a:r>
              <a:rPr>
                <a:latin typeface="Courier"/>
              </a:rPr>
              <a:t>(Clean_Data</a:t>
            </a:r>
            <a:r>
              <a:rPr>
                <a:solidFill>
                  <a:srgbClr val="4070A0"/>
                </a:solidFill>
                <a:latin typeface="Courier"/>
              </a:rPr>
              <a:t>$</a:t>
            </a:r>
            <a:r>
              <a:rPr>
                <a:latin typeface="Courier"/>
              </a:rPr>
              <a:t>Prescription.end)</a:t>
            </a:r>
            <a:br/>
            <a:br/>
            <a:br/>
            <a:r>
              <a:rPr i="1">
                <a:solidFill>
                  <a:srgbClr val="60A0B0"/>
                </a:solidFill>
                <a:latin typeface="Courier"/>
              </a:rPr>
              <a:t>#make all character columns same case to reduce number of duplicates and ease readability</a:t>
            </a:r>
            <a:br/>
            <a:br/>
            <a:r>
              <a:rPr>
                <a:latin typeface="Courier"/>
              </a:rPr>
              <a:t>Clean_Data</a:t>
            </a:r>
            <a:r>
              <a:rPr>
                <a:solidFill>
                  <a:srgbClr val="4070A0"/>
                </a:solidFill>
                <a:latin typeface="Courier"/>
              </a:rPr>
              <a:t>$</a:t>
            </a:r>
            <a:r>
              <a:rPr>
                <a:latin typeface="Courier"/>
              </a:rPr>
              <a:t>Reason.given </a:t>
            </a:r>
            <a:r>
              <a:rPr>
                <a:solidFill>
                  <a:srgbClr val="007020"/>
                </a:solidFill>
                <a:latin typeface="Courier"/>
              </a:rPr>
              <a:t>&lt;-</a:t>
            </a:r>
            <a:r>
              <a:rPr>
                <a:solidFill>
                  <a:srgbClr val="06287E"/>
                </a:solidFill>
                <a:latin typeface="Courier"/>
              </a:rPr>
              <a:t>str_to_upper</a:t>
            </a:r>
            <a:r>
              <a:rPr>
                <a:latin typeface="Courier"/>
              </a:rPr>
              <a:t>(Clean_Data</a:t>
            </a:r>
            <a:r>
              <a:rPr>
                <a:solidFill>
                  <a:srgbClr val="4070A0"/>
                </a:solidFill>
                <a:latin typeface="Courier"/>
              </a:rPr>
              <a:t>$</a:t>
            </a:r>
            <a:r>
              <a:rPr>
                <a:latin typeface="Courier"/>
              </a:rPr>
              <a:t>Reason.given, </a:t>
            </a:r>
            <a:r>
              <a:rPr>
                <a:solidFill>
                  <a:srgbClr val="7D9029"/>
                </a:solidFill>
                <a:latin typeface="Courier"/>
              </a:rPr>
              <a:t>locale =</a:t>
            </a:r>
            <a:r>
              <a:rPr>
                <a:solidFill>
                  <a:srgbClr val="4070A0"/>
                </a:solidFill>
                <a:latin typeface="Courier"/>
              </a:rPr>
              <a:t>"en"</a:t>
            </a:r>
            <a:r>
              <a:rPr>
                <a:latin typeface="Courier"/>
              </a:rPr>
              <a:t>) </a:t>
            </a:r>
            <a:br/>
            <a:r>
              <a:rPr>
                <a:latin typeface="Courier"/>
              </a:rPr>
              <a:t>Clean_Data</a:t>
            </a:r>
            <a:r>
              <a:rPr>
                <a:solidFill>
                  <a:srgbClr val="4070A0"/>
                </a:solidFill>
                <a:latin typeface="Courier"/>
              </a:rPr>
              <a:t>$</a:t>
            </a:r>
            <a:r>
              <a:rPr>
                <a:latin typeface="Courier"/>
              </a:rPr>
              <a:t>Name </a:t>
            </a:r>
            <a:r>
              <a:rPr>
                <a:solidFill>
                  <a:srgbClr val="007020"/>
                </a:solidFill>
                <a:latin typeface="Courier"/>
              </a:rPr>
              <a:t>&lt;-</a:t>
            </a:r>
            <a:r>
              <a:rPr>
                <a:solidFill>
                  <a:srgbClr val="06287E"/>
                </a:solidFill>
                <a:latin typeface="Courier"/>
              </a:rPr>
              <a:t>str_to_title</a:t>
            </a:r>
            <a:r>
              <a:rPr>
                <a:latin typeface="Courier"/>
              </a:rPr>
              <a:t>(Clean_Data</a:t>
            </a:r>
            <a:r>
              <a:rPr>
                <a:solidFill>
                  <a:srgbClr val="4070A0"/>
                </a:solidFill>
                <a:latin typeface="Courier"/>
              </a:rPr>
              <a:t>$</a:t>
            </a:r>
            <a:r>
              <a:rPr>
                <a:latin typeface="Courier"/>
              </a:rPr>
              <a:t>Name, </a:t>
            </a:r>
            <a:r>
              <a:rPr>
                <a:solidFill>
                  <a:srgbClr val="7D9029"/>
                </a:solidFill>
                <a:latin typeface="Courier"/>
              </a:rPr>
              <a:t>locale =</a:t>
            </a:r>
            <a:r>
              <a:rPr>
                <a:solidFill>
                  <a:srgbClr val="4070A0"/>
                </a:solidFill>
                <a:latin typeface="Courier"/>
              </a:rPr>
              <a:t>"en"</a:t>
            </a:r>
            <a:r>
              <a:rPr>
                <a:latin typeface="Courier"/>
              </a:rPr>
              <a:t>)</a:t>
            </a:r>
            <a:br/>
            <a:r>
              <a:rPr>
                <a:latin typeface="Courier"/>
              </a:rPr>
              <a:t>Clean_Data</a:t>
            </a:r>
            <a:r>
              <a:rPr>
                <a:solidFill>
                  <a:srgbClr val="4070A0"/>
                </a:solidFill>
                <a:latin typeface="Courier"/>
              </a:rPr>
              <a:t>$</a:t>
            </a:r>
            <a:r>
              <a:rPr>
                <a:latin typeface="Courier"/>
              </a:rPr>
              <a:t>Route </a:t>
            </a:r>
            <a:r>
              <a:rPr>
                <a:solidFill>
                  <a:srgbClr val="007020"/>
                </a:solidFill>
                <a:latin typeface="Courier"/>
              </a:rPr>
              <a:t>&lt;-</a:t>
            </a:r>
            <a:r>
              <a:rPr>
                <a:solidFill>
                  <a:srgbClr val="06287E"/>
                </a:solidFill>
                <a:latin typeface="Courier"/>
              </a:rPr>
              <a:t>str_to_title</a:t>
            </a:r>
            <a:r>
              <a:rPr>
                <a:latin typeface="Courier"/>
              </a:rPr>
              <a:t>(Clean_Data</a:t>
            </a:r>
            <a:r>
              <a:rPr>
                <a:solidFill>
                  <a:srgbClr val="4070A0"/>
                </a:solidFill>
                <a:latin typeface="Courier"/>
              </a:rPr>
              <a:t>$</a:t>
            </a:r>
            <a:r>
              <a:rPr>
                <a:latin typeface="Courier"/>
              </a:rPr>
              <a:t>Route, </a:t>
            </a:r>
            <a:r>
              <a:rPr>
                <a:solidFill>
                  <a:srgbClr val="7D9029"/>
                </a:solidFill>
                <a:latin typeface="Courier"/>
              </a:rPr>
              <a:t>locale =</a:t>
            </a:r>
            <a:r>
              <a:rPr>
                <a:solidFill>
                  <a:srgbClr val="4070A0"/>
                </a:solidFill>
                <a:latin typeface="Courier"/>
              </a:rPr>
              <a:t>"en"</a:t>
            </a:r>
            <a:r>
              <a:rPr>
                <a:latin typeface="Courier"/>
              </a:rPr>
              <a:t>)</a:t>
            </a:r>
            <a:br/>
            <a:br/>
            <a:r>
              <a:rPr i="1">
                <a:solidFill>
                  <a:srgbClr val="60A0B0"/>
                </a:solidFill>
                <a:latin typeface="Courier"/>
              </a:rPr>
              <a:t>#take the difference between the start and end times of each rx, then make that a new column</a:t>
            </a:r>
            <a:br/>
            <a:r>
              <a:rPr>
                <a:latin typeface="Courier"/>
              </a:rPr>
              <a:t>Clean_Data</a:t>
            </a:r>
            <a:r>
              <a:rPr>
                <a:solidFill>
                  <a:srgbClr val="4070A0"/>
                </a:solidFill>
                <a:latin typeface="Courier"/>
              </a:rPr>
              <a:t>$</a:t>
            </a:r>
            <a:r>
              <a:rPr>
                <a:latin typeface="Courier"/>
              </a:rPr>
              <a:t>Prescription_Length </a:t>
            </a:r>
            <a:r>
              <a:rPr>
                <a:solidFill>
                  <a:srgbClr val="007020"/>
                </a:solidFill>
                <a:latin typeface="Courier"/>
              </a:rPr>
              <a:t>&lt;-</a:t>
            </a:r>
            <a:r>
              <a:rPr>
                <a:latin typeface="Courier"/>
              </a:rPr>
              <a:t> </a:t>
            </a:r>
            <a:r>
              <a:rPr>
                <a:solidFill>
                  <a:srgbClr val="06287E"/>
                </a:solidFill>
                <a:latin typeface="Courier"/>
              </a:rPr>
              <a:t>interval</a:t>
            </a:r>
            <a:r>
              <a:rPr>
                <a:latin typeface="Courier"/>
              </a:rPr>
              <a:t>(Clean_Data</a:t>
            </a:r>
            <a:r>
              <a:rPr>
                <a:solidFill>
                  <a:srgbClr val="4070A0"/>
                </a:solidFill>
                <a:latin typeface="Courier"/>
              </a:rPr>
              <a:t>$</a:t>
            </a:r>
            <a:r>
              <a:rPr>
                <a:latin typeface="Courier"/>
              </a:rPr>
              <a:t>Prescription.start, Clean_Data</a:t>
            </a:r>
            <a:r>
              <a:rPr>
                <a:solidFill>
                  <a:srgbClr val="4070A0"/>
                </a:solidFill>
                <a:latin typeface="Courier"/>
              </a:rPr>
              <a:t>$</a:t>
            </a:r>
            <a:r>
              <a:rPr>
                <a:latin typeface="Courier"/>
              </a:rPr>
              <a:t>Prescription.end) </a:t>
            </a:r>
            <a:r>
              <a:rPr>
                <a:solidFill>
                  <a:srgbClr val="4070A0"/>
                </a:solidFill>
                <a:latin typeface="Courier"/>
              </a:rPr>
              <a:t>/</a:t>
            </a:r>
            <a:r>
              <a:rPr>
                <a:latin typeface="Courier"/>
              </a:rPr>
              <a:t> </a:t>
            </a:r>
            <a:r>
              <a:rPr>
                <a:solidFill>
                  <a:srgbClr val="06287E"/>
                </a:solidFill>
                <a:latin typeface="Courier"/>
              </a:rPr>
              <a:t>hours</a:t>
            </a:r>
            <a:r>
              <a:rPr>
                <a:latin typeface="Courier"/>
              </a:rPr>
              <a:t>(</a:t>
            </a:r>
            <a:r>
              <a:rPr>
                <a:solidFill>
                  <a:srgbClr val="40A070"/>
                </a:solidFill>
                <a:latin typeface="Courier"/>
              </a:rPr>
              <a:t>1</a:t>
            </a:r>
            <a:r>
              <a:rPr>
                <a:latin typeface="Courier"/>
              </a:rPr>
              <a:t>)</a:t>
            </a:r>
            <a:br/>
            <a:r>
              <a:rPr>
                <a:solidFill>
                  <a:srgbClr val="06287E"/>
                </a:solidFill>
                <a:latin typeface="Courier"/>
              </a:rPr>
              <a:t>head</a:t>
            </a:r>
            <a:r>
              <a:rPr>
                <a:latin typeface="Courier"/>
              </a:rPr>
              <a:t>(</a:t>
            </a:r>
            <a:r>
              <a:rPr>
                <a:solidFill>
                  <a:srgbClr val="06287E"/>
                </a:solidFill>
                <a:latin typeface="Courier"/>
              </a:rPr>
              <a:t>select</a:t>
            </a:r>
            <a:r>
              <a:rPr>
                <a:latin typeface="Courier"/>
              </a:rPr>
              <a:t>(Clean_Data, </a:t>
            </a:r>
            <a:r>
              <a:rPr>
                <a:solidFill>
                  <a:srgbClr val="06287E"/>
                </a:solidFill>
                <a:latin typeface="Courier"/>
              </a:rPr>
              <a:t>c</a:t>
            </a:r>
            <a:r>
              <a:rPr>
                <a:latin typeface="Courier"/>
              </a:rPr>
              <a:t>(NHS., Prescription_Length)))</a:t>
            </a:r>
          </a:p>
          <a:p>
            <a:pPr lvl="0" indent="0">
              <a:buNone/>
            </a:pPr>
            <a:r>
              <a:rPr>
                <a:latin typeface="Courier"/>
              </a:rPr>
              <a:t>##   NHS. Prescription_Length
## 1    1           50.750000
## 2    2            1.933333
## 3    2           34.550000
## 4    3           25.050000
## 5    3           27.450000
## 6    3            1.633333</a:t>
            </a:r>
          </a:p>
          <a:p>
            <a:pPr lvl="0" indent="0" marL="0">
              <a:spcBef>
                <a:spcPts val="3000"/>
              </a:spcBef>
              <a:buNone/>
            </a:pPr>
            <a:r>
              <a:rPr b="1"/>
              <a:t>Remove inappropriate data</a:t>
            </a:r>
          </a:p>
          <a:p>
            <a:pPr lvl="0" indent="0" marL="0">
              <a:buNone/>
            </a:pPr>
            <a:r>
              <a:rPr/>
              <a:t>First we need to format data remove any irrelevant or erroneous data.</a:t>
            </a:r>
          </a:p>
          <a:p>
            <a:pPr lvl="0" indent="0">
              <a:buNone/>
            </a:pPr>
            <a:r>
              <a:rPr i="1">
                <a:solidFill>
                  <a:srgbClr val="60A0B0"/>
                </a:solidFill>
                <a:latin typeface="Courier"/>
              </a:rPr>
              <a:t>#remove duplicates</a:t>
            </a:r>
            <a:br/>
            <a:r>
              <a:rPr>
                <a:latin typeface="Courier"/>
              </a:rPr>
              <a:t>Clean_Data </a:t>
            </a:r>
            <a:r>
              <a:rPr>
                <a:solidFill>
                  <a:srgbClr val="007020"/>
                </a:solidFill>
                <a:latin typeface="Courier"/>
              </a:rPr>
              <a:t>&lt;-</a:t>
            </a:r>
            <a:r>
              <a:rPr>
                <a:latin typeface="Courier"/>
              </a:rPr>
              <a:t> Clean_Data[</a:t>
            </a:r>
            <a:r>
              <a:rPr>
                <a:solidFill>
                  <a:srgbClr val="4070A0"/>
                </a:solidFill>
                <a:latin typeface="Courier"/>
              </a:rPr>
              <a:t>!</a:t>
            </a:r>
            <a:r>
              <a:rPr>
                <a:solidFill>
                  <a:srgbClr val="06287E"/>
                </a:solidFill>
                <a:latin typeface="Courier"/>
              </a:rPr>
              <a:t>duplicated</a:t>
            </a:r>
            <a:r>
              <a:rPr>
                <a:latin typeface="Courier"/>
              </a:rPr>
              <a:t>(Clean_Data), ]</a:t>
            </a:r>
            <a:br/>
            <a:br/>
            <a:r>
              <a:rPr i="1">
                <a:solidFill>
                  <a:srgbClr val="60A0B0"/>
                </a:solidFill>
                <a:latin typeface="Courier"/>
              </a:rPr>
              <a:t>#remove prescriptions before Dec 1st 2021 and ending after 2022</a:t>
            </a:r>
            <a:br/>
            <a:r>
              <a:rPr>
                <a:latin typeface="Courier"/>
              </a:rPr>
              <a:t> </a:t>
            </a:r>
            <a:br/>
            <a:r>
              <a:rPr>
                <a:latin typeface="Courier"/>
              </a:rPr>
              <a:t>Clean_Data </a:t>
            </a:r>
            <a:r>
              <a:rPr>
                <a:solidFill>
                  <a:srgbClr val="007020"/>
                </a:solidFill>
                <a:latin typeface="Courier"/>
              </a:rPr>
              <a:t>&lt;-</a:t>
            </a:r>
            <a:r>
              <a:rPr>
                <a:latin typeface="Courier"/>
              </a:rPr>
              <a:t> </a:t>
            </a:r>
            <a:r>
              <a:rPr>
                <a:solidFill>
                  <a:srgbClr val="06287E"/>
                </a:solidFill>
                <a:latin typeface="Courier"/>
              </a:rPr>
              <a:t>filter</a:t>
            </a:r>
            <a:r>
              <a:rPr>
                <a:latin typeface="Courier"/>
              </a:rPr>
              <a:t>(Clean_Data, Prescription.start </a:t>
            </a:r>
            <a:r>
              <a:rPr>
                <a:solidFill>
                  <a:srgbClr val="4070A0"/>
                </a:solidFill>
                <a:latin typeface="Courier"/>
              </a:rPr>
              <a:t>&gt;=</a:t>
            </a:r>
            <a:r>
              <a:rPr>
                <a:latin typeface="Courier"/>
              </a:rPr>
              <a:t> </a:t>
            </a:r>
            <a:r>
              <a:rPr>
                <a:solidFill>
                  <a:srgbClr val="06287E"/>
                </a:solidFill>
                <a:latin typeface="Courier"/>
              </a:rPr>
              <a:t>as.POSIXct</a:t>
            </a:r>
            <a:r>
              <a:rPr>
                <a:latin typeface="Courier"/>
              </a:rPr>
              <a:t>(</a:t>
            </a:r>
            <a:r>
              <a:rPr>
                <a:solidFill>
                  <a:srgbClr val="4070A0"/>
                </a:solidFill>
                <a:latin typeface="Courier"/>
              </a:rPr>
              <a:t>"2021-12-01 00:00"</a:t>
            </a:r>
            <a:r>
              <a:rPr>
                <a:latin typeface="Courier"/>
              </a:rPr>
              <a:t>))</a:t>
            </a:r>
            <a:br/>
            <a:br/>
            <a:r>
              <a:rPr>
                <a:latin typeface="Courier"/>
              </a:rPr>
              <a:t>Clean_Data </a:t>
            </a:r>
            <a:r>
              <a:rPr>
                <a:solidFill>
                  <a:srgbClr val="007020"/>
                </a:solidFill>
                <a:latin typeface="Courier"/>
              </a:rPr>
              <a:t>&lt;-</a:t>
            </a:r>
            <a:r>
              <a:rPr>
                <a:latin typeface="Courier"/>
              </a:rPr>
              <a:t> </a:t>
            </a:r>
            <a:r>
              <a:rPr>
                <a:solidFill>
                  <a:srgbClr val="06287E"/>
                </a:solidFill>
                <a:latin typeface="Courier"/>
              </a:rPr>
              <a:t>filter</a:t>
            </a:r>
            <a:r>
              <a:rPr>
                <a:latin typeface="Courier"/>
              </a:rPr>
              <a:t>(Clean_Data, Prescription.end </a:t>
            </a:r>
            <a:r>
              <a:rPr>
                <a:solidFill>
                  <a:srgbClr val="4070A0"/>
                </a:solidFill>
                <a:latin typeface="Courier"/>
              </a:rPr>
              <a:t>&lt;</a:t>
            </a:r>
            <a:r>
              <a:rPr>
                <a:latin typeface="Courier"/>
              </a:rPr>
              <a:t> </a:t>
            </a:r>
            <a:r>
              <a:rPr>
                <a:solidFill>
                  <a:srgbClr val="06287E"/>
                </a:solidFill>
                <a:latin typeface="Courier"/>
              </a:rPr>
              <a:t>as.POSIXct</a:t>
            </a:r>
            <a:r>
              <a:rPr>
                <a:latin typeface="Courier"/>
              </a:rPr>
              <a:t>(</a:t>
            </a:r>
            <a:r>
              <a:rPr>
                <a:solidFill>
                  <a:srgbClr val="4070A0"/>
                </a:solidFill>
                <a:latin typeface="Courier"/>
              </a:rPr>
              <a:t>"2022-12-31 00:00"</a:t>
            </a:r>
            <a:r>
              <a:rPr>
                <a:latin typeface="Courier"/>
              </a:rPr>
              <a:t>))</a:t>
            </a:r>
            <a:br/>
            <a:br/>
            <a:br/>
            <a:r>
              <a:rPr>
                <a:latin typeface="Courier"/>
              </a:rPr>
              <a:t>  </a:t>
            </a:r>
            <a:br/>
            <a:r>
              <a:rPr i="1">
                <a:solidFill>
                  <a:srgbClr val="60A0B0"/>
                </a:solidFill>
                <a:latin typeface="Courier"/>
              </a:rPr>
              <a:t>#remove any stat, bleed, prophylactic abx, leg cramps, hepatic encephalopathy, SIADH or nystatin rx</a:t>
            </a:r>
            <a:br/>
            <a:r>
              <a:rPr>
                <a:latin typeface="Courier"/>
              </a:rPr>
              <a:t>  Clean_Data </a:t>
            </a:r>
            <a:r>
              <a:rPr>
                <a:solidFill>
                  <a:srgbClr val="007020"/>
                </a:solidFill>
                <a:latin typeface="Courier"/>
              </a:rPr>
              <a:t>&lt;-</a:t>
            </a:r>
            <a:r>
              <a:rPr>
                <a:latin typeface="Courier"/>
              </a:rPr>
              <a:t> Clean_Data </a:t>
            </a:r>
            <a:r>
              <a:rPr>
                <a:solidFill>
                  <a:srgbClr val="4070A0"/>
                </a:solidFill>
                <a:latin typeface="Courier"/>
              </a:rPr>
              <a:t>%&gt;%</a:t>
            </a:r>
            <a:br/>
            <a:r>
              <a:rPr>
                <a:latin typeface="Courier"/>
              </a:rPr>
              <a:t>    </a:t>
            </a:r>
            <a:r>
              <a:rPr>
                <a:solidFill>
                  <a:srgbClr val="06287E"/>
                </a:solidFill>
                <a:latin typeface="Courier"/>
              </a:rPr>
              <a:t>filter</a:t>
            </a:r>
            <a:r>
              <a:rPr>
                <a:latin typeface="Courier"/>
              </a:rPr>
              <a:t>(</a:t>
            </a:r>
            <a:r>
              <a:rPr>
                <a:solidFill>
                  <a:srgbClr val="4070A0"/>
                </a:solidFill>
                <a:latin typeface="Courier"/>
              </a:rPr>
              <a:t>!</a:t>
            </a:r>
            <a:r>
              <a:rPr>
                <a:latin typeface="Courier"/>
              </a:rPr>
              <a:t>(</a:t>
            </a:r>
            <a:r>
              <a:rPr>
                <a:solidFill>
                  <a:srgbClr val="06287E"/>
                </a:solidFill>
                <a:latin typeface="Courier"/>
              </a:rPr>
              <a:t>grepl</a:t>
            </a:r>
            <a:r>
              <a:rPr>
                <a:latin typeface="Courier"/>
              </a:rPr>
              <a:t>(</a:t>
            </a:r>
            <a:r>
              <a:rPr>
                <a:solidFill>
                  <a:srgbClr val="4070A0"/>
                </a:solidFill>
                <a:latin typeface="Courier"/>
              </a:rPr>
              <a:t>"*BLEED*"</a:t>
            </a:r>
            <a:r>
              <a:rPr>
                <a:latin typeface="Courier"/>
              </a:rPr>
              <a:t>, Reason.given) </a:t>
            </a:r>
            <a:r>
              <a:rPr>
                <a:solidFill>
                  <a:srgbClr val="4070A0"/>
                </a:solidFill>
                <a:latin typeface="Courier"/>
              </a:rPr>
              <a:t>|</a:t>
            </a:r>
            <a:r>
              <a:rPr>
                <a:latin typeface="Courier"/>
              </a:rPr>
              <a:t> </a:t>
            </a:r>
            <a:r>
              <a:rPr>
                <a:solidFill>
                  <a:srgbClr val="06287E"/>
                </a:solidFill>
                <a:latin typeface="Courier"/>
              </a:rPr>
              <a:t>grepl</a:t>
            </a:r>
            <a:r>
              <a:rPr>
                <a:latin typeface="Courier"/>
              </a:rPr>
              <a:t>(</a:t>
            </a:r>
            <a:r>
              <a:rPr>
                <a:solidFill>
                  <a:srgbClr val="4070A0"/>
                </a:solidFill>
                <a:latin typeface="Courier"/>
              </a:rPr>
              <a:t>"*PROPHY*"</a:t>
            </a:r>
            <a:r>
              <a:rPr>
                <a:latin typeface="Courier"/>
              </a:rPr>
              <a:t>, Reason.given) </a:t>
            </a:r>
            <a:r>
              <a:rPr>
                <a:solidFill>
                  <a:srgbClr val="4070A0"/>
                </a:solidFill>
                <a:latin typeface="Courier"/>
              </a:rPr>
              <a:t>|</a:t>
            </a:r>
            <a:r>
              <a:rPr>
                <a:latin typeface="Courier"/>
              </a:rPr>
              <a:t> </a:t>
            </a:r>
            <a:r>
              <a:rPr>
                <a:solidFill>
                  <a:srgbClr val="06287E"/>
                </a:solidFill>
                <a:latin typeface="Courier"/>
              </a:rPr>
              <a:t>grepl</a:t>
            </a:r>
            <a:r>
              <a:rPr>
                <a:latin typeface="Courier"/>
              </a:rPr>
              <a:t>(</a:t>
            </a:r>
            <a:r>
              <a:rPr>
                <a:solidFill>
                  <a:srgbClr val="4070A0"/>
                </a:solidFill>
                <a:latin typeface="Courier"/>
              </a:rPr>
              <a:t>"*CRAMP*"</a:t>
            </a:r>
            <a:r>
              <a:rPr>
                <a:latin typeface="Courier"/>
              </a:rPr>
              <a:t>, Reason.given) </a:t>
            </a:r>
            <a:r>
              <a:rPr>
                <a:solidFill>
                  <a:srgbClr val="4070A0"/>
                </a:solidFill>
                <a:latin typeface="Courier"/>
              </a:rPr>
              <a:t>|</a:t>
            </a:r>
            <a:r>
              <a:rPr>
                <a:latin typeface="Courier"/>
              </a:rPr>
              <a:t> </a:t>
            </a:r>
            <a:br/>
            <a:r>
              <a:rPr>
                <a:latin typeface="Courier"/>
              </a:rPr>
              <a:t>               </a:t>
            </a:r>
            <a:r>
              <a:rPr>
                <a:solidFill>
                  <a:srgbClr val="06287E"/>
                </a:solidFill>
                <a:latin typeface="Courier"/>
              </a:rPr>
              <a:t>grepl</a:t>
            </a:r>
            <a:r>
              <a:rPr>
                <a:latin typeface="Courier"/>
              </a:rPr>
              <a:t>(</a:t>
            </a:r>
            <a:r>
              <a:rPr>
                <a:solidFill>
                  <a:srgbClr val="4070A0"/>
                </a:solidFill>
                <a:latin typeface="Courier"/>
              </a:rPr>
              <a:t>"MS"</a:t>
            </a:r>
            <a:r>
              <a:rPr>
                <a:latin typeface="Courier"/>
              </a:rPr>
              <a:t>, Reason.given) </a:t>
            </a:r>
            <a:r>
              <a:rPr>
                <a:solidFill>
                  <a:srgbClr val="4070A0"/>
                </a:solidFill>
                <a:latin typeface="Courier"/>
              </a:rPr>
              <a:t>|</a:t>
            </a:r>
            <a:r>
              <a:rPr>
                <a:latin typeface="Courier"/>
              </a:rPr>
              <a:t> </a:t>
            </a:r>
            <a:r>
              <a:rPr>
                <a:solidFill>
                  <a:srgbClr val="06287E"/>
                </a:solidFill>
                <a:latin typeface="Courier"/>
              </a:rPr>
              <a:t>grepl</a:t>
            </a:r>
            <a:r>
              <a:rPr>
                <a:latin typeface="Courier"/>
              </a:rPr>
              <a:t>(</a:t>
            </a:r>
            <a:r>
              <a:rPr>
                <a:solidFill>
                  <a:srgbClr val="4070A0"/>
                </a:solidFill>
                <a:latin typeface="Courier"/>
              </a:rPr>
              <a:t>"*ONCE*"</a:t>
            </a:r>
            <a:r>
              <a:rPr>
                <a:latin typeface="Courier"/>
              </a:rPr>
              <a:t>, Frequency) </a:t>
            </a:r>
            <a:r>
              <a:rPr>
                <a:solidFill>
                  <a:srgbClr val="4070A0"/>
                </a:solidFill>
                <a:latin typeface="Courier"/>
              </a:rPr>
              <a:t>|</a:t>
            </a:r>
            <a:r>
              <a:rPr>
                <a:latin typeface="Courier"/>
              </a:rPr>
              <a:t> </a:t>
            </a:r>
            <a:r>
              <a:rPr>
                <a:solidFill>
                  <a:srgbClr val="06287E"/>
                </a:solidFill>
                <a:latin typeface="Courier"/>
              </a:rPr>
              <a:t>grepl</a:t>
            </a:r>
            <a:r>
              <a:rPr>
                <a:latin typeface="Courier"/>
              </a:rPr>
              <a:t>(</a:t>
            </a:r>
            <a:r>
              <a:rPr>
                <a:solidFill>
                  <a:srgbClr val="4070A0"/>
                </a:solidFill>
                <a:latin typeface="Courier"/>
              </a:rPr>
              <a:t>"H.ENCEPH*"</a:t>
            </a:r>
            <a:r>
              <a:rPr>
                <a:latin typeface="Courier"/>
              </a:rPr>
              <a:t>, Reason.given) </a:t>
            </a:r>
            <a:r>
              <a:rPr>
                <a:solidFill>
                  <a:srgbClr val="4070A0"/>
                </a:solidFill>
                <a:latin typeface="Courier"/>
              </a:rPr>
              <a:t>|</a:t>
            </a:r>
            <a:r>
              <a:rPr>
                <a:latin typeface="Courier"/>
              </a:rPr>
              <a:t> </a:t>
            </a:r>
            <a:r>
              <a:rPr>
                <a:solidFill>
                  <a:srgbClr val="06287E"/>
                </a:solidFill>
                <a:latin typeface="Courier"/>
              </a:rPr>
              <a:t>grepl</a:t>
            </a:r>
            <a:r>
              <a:rPr>
                <a:latin typeface="Courier"/>
              </a:rPr>
              <a:t>(</a:t>
            </a:r>
            <a:r>
              <a:rPr>
                <a:solidFill>
                  <a:srgbClr val="4070A0"/>
                </a:solidFill>
                <a:latin typeface="Courier"/>
              </a:rPr>
              <a:t>"*HEPATIC ENCEPHALOPATHY*"</a:t>
            </a:r>
            <a:r>
              <a:rPr>
                <a:latin typeface="Courier"/>
              </a:rPr>
              <a:t>, Reason.given) </a:t>
            </a:r>
            <a:r>
              <a:rPr>
                <a:solidFill>
                  <a:srgbClr val="4070A0"/>
                </a:solidFill>
                <a:latin typeface="Courier"/>
              </a:rPr>
              <a:t>|</a:t>
            </a:r>
            <a:r>
              <a:rPr>
                <a:latin typeface="Courier"/>
              </a:rPr>
              <a:t> </a:t>
            </a:r>
            <a:r>
              <a:rPr>
                <a:solidFill>
                  <a:srgbClr val="06287E"/>
                </a:solidFill>
                <a:latin typeface="Courier"/>
              </a:rPr>
              <a:t>grepl</a:t>
            </a:r>
            <a:r>
              <a:rPr>
                <a:latin typeface="Courier"/>
              </a:rPr>
              <a:t>(</a:t>
            </a:r>
            <a:r>
              <a:rPr>
                <a:solidFill>
                  <a:srgbClr val="4070A0"/>
                </a:solidFill>
                <a:latin typeface="Courier"/>
              </a:rPr>
              <a:t>"NYSTATIN"</a:t>
            </a:r>
            <a:r>
              <a:rPr>
                <a:latin typeface="Courier"/>
              </a:rPr>
              <a:t>, Name) </a:t>
            </a:r>
            <a:r>
              <a:rPr>
                <a:solidFill>
                  <a:srgbClr val="4070A0"/>
                </a:solidFill>
                <a:latin typeface="Courier"/>
              </a:rPr>
              <a:t>|</a:t>
            </a:r>
            <a:r>
              <a:rPr>
                <a:latin typeface="Courier"/>
              </a:rPr>
              <a:t> </a:t>
            </a:r>
            <a:r>
              <a:rPr>
                <a:solidFill>
                  <a:srgbClr val="06287E"/>
                </a:solidFill>
                <a:latin typeface="Courier"/>
              </a:rPr>
              <a:t>grepl</a:t>
            </a:r>
            <a:r>
              <a:rPr>
                <a:latin typeface="Courier"/>
              </a:rPr>
              <a:t>(</a:t>
            </a:r>
            <a:r>
              <a:rPr>
                <a:solidFill>
                  <a:srgbClr val="4070A0"/>
                </a:solidFill>
                <a:latin typeface="Courier"/>
              </a:rPr>
              <a:t>"NYSTAN"</a:t>
            </a:r>
            <a:r>
              <a:rPr>
                <a:latin typeface="Courier"/>
              </a:rPr>
              <a:t>, Name) </a:t>
            </a:r>
            <a:r>
              <a:rPr>
                <a:solidFill>
                  <a:srgbClr val="4070A0"/>
                </a:solidFill>
                <a:latin typeface="Courier"/>
              </a:rPr>
              <a:t>|</a:t>
            </a:r>
            <a:r>
              <a:rPr>
                <a:latin typeface="Courier"/>
              </a:rPr>
              <a:t> </a:t>
            </a:r>
            <a:r>
              <a:rPr>
                <a:solidFill>
                  <a:srgbClr val="06287E"/>
                </a:solidFill>
                <a:latin typeface="Courier"/>
              </a:rPr>
              <a:t>grepl</a:t>
            </a:r>
            <a:r>
              <a:rPr>
                <a:latin typeface="Courier"/>
              </a:rPr>
              <a:t>(</a:t>
            </a:r>
            <a:r>
              <a:rPr>
                <a:solidFill>
                  <a:srgbClr val="4070A0"/>
                </a:solidFill>
                <a:latin typeface="Courier"/>
              </a:rPr>
              <a:t>"SIADH"</a:t>
            </a:r>
            <a:r>
              <a:rPr>
                <a:latin typeface="Courier"/>
              </a:rPr>
              <a:t>, Reason.given) </a:t>
            </a:r>
            <a:r>
              <a:rPr>
                <a:solidFill>
                  <a:srgbClr val="4070A0"/>
                </a:solidFill>
                <a:latin typeface="Courier"/>
              </a:rPr>
              <a:t>|</a:t>
            </a:r>
            <a:r>
              <a:rPr>
                <a:latin typeface="Courier"/>
              </a:rPr>
              <a:t> </a:t>
            </a:r>
            <a:r>
              <a:rPr>
                <a:solidFill>
                  <a:srgbClr val="06287E"/>
                </a:solidFill>
                <a:latin typeface="Courier"/>
              </a:rPr>
              <a:t>grepl</a:t>
            </a:r>
            <a:r>
              <a:rPr>
                <a:latin typeface="Courier"/>
              </a:rPr>
              <a:t>(</a:t>
            </a:r>
            <a:r>
              <a:rPr>
                <a:solidFill>
                  <a:srgbClr val="4070A0"/>
                </a:solidFill>
                <a:latin typeface="Courier"/>
              </a:rPr>
              <a:t>"^Amantadine"</a:t>
            </a:r>
            <a:r>
              <a:rPr>
                <a:latin typeface="Courier"/>
              </a:rPr>
              <a:t>, Name)))</a:t>
            </a:r>
            <a:br/>
            <a:r>
              <a:rPr>
                <a:latin typeface="Courier"/>
              </a:rPr>
              <a:t>  </a:t>
            </a:r>
            <a:br/>
            <a:r>
              <a:rPr i="1">
                <a:solidFill>
                  <a:srgbClr val="60A0B0"/>
                </a:solidFill>
                <a:latin typeface="Courier"/>
              </a:rPr>
              <a:t>#remove any prescriptions where they could not have had more than one dose </a:t>
            </a:r>
            <a:br/>
            <a:br/>
            <a:r>
              <a:rPr>
                <a:latin typeface="Courier"/>
              </a:rPr>
              <a:t> Clean_Data </a:t>
            </a:r>
            <a:r>
              <a:rPr>
                <a:solidFill>
                  <a:srgbClr val="007020"/>
                </a:solidFill>
                <a:latin typeface="Courier"/>
              </a:rPr>
              <a:t>&lt;-</a:t>
            </a:r>
            <a:r>
              <a:rPr>
                <a:latin typeface="Courier"/>
              </a:rPr>
              <a:t> </a:t>
            </a:r>
            <a:r>
              <a:rPr>
                <a:solidFill>
                  <a:srgbClr val="06287E"/>
                </a:solidFill>
                <a:latin typeface="Courier"/>
              </a:rPr>
              <a:t>filter</a:t>
            </a:r>
            <a:r>
              <a:rPr>
                <a:latin typeface="Courier"/>
              </a:rPr>
              <a:t>(Clean_Data, Frequency </a:t>
            </a:r>
            <a:r>
              <a:rPr>
                <a:solidFill>
                  <a:srgbClr val="4070A0"/>
                </a:solidFill>
                <a:latin typeface="Courier"/>
              </a:rPr>
              <a:t>==</a:t>
            </a:r>
            <a:r>
              <a:rPr>
                <a:latin typeface="Courier"/>
              </a:rPr>
              <a:t> </a:t>
            </a:r>
            <a:r>
              <a:rPr>
                <a:solidFill>
                  <a:srgbClr val="4070A0"/>
                </a:solidFill>
                <a:latin typeface="Courier"/>
              </a:rPr>
              <a:t>"THREE times a DAY"</a:t>
            </a:r>
            <a:r>
              <a:rPr>
                <a:latin typeface="Courier"/>
              </a:rPr>
              <a:t> </a:t>
            </a:r>
            <a:r>
              <a:rPr>
                <a:solidFill>
                  <a:srgbClr val="4070A0"/>
                </a:solidFill>
                <a:latin typeface="Courier"/>
              </a:rPr>
              <a:t>&amp;</a:t>
            </a:r>
            <a:r>
              <a:rPr>
                <a:latin typeface="Courier"/>
              </a:rPr>
              <a:t> Prescription_Length </a:t>
            </a:r>
            <a:r>
              <a:rPr>
                <a:solidFill>
                  <a:srgbClr val="4070A0"/>
                </a:solidFill>
                <a:latin typeface="Courier"/>
              </a:rPr>
              <a:t>&gt;</a:t>
            </a:r>
            <a:r>
              <a:rPr>
                <a:latin typeface="Courier"/>
              </a:rPr>
              <a:t> </a:t>
            </a:r>
            <a:r>
              <a:rPr>
                <a:solidFill>
                  <a:srgbClr val="40A070"/>
                </a:solidFill>
                <a:latin typeface="Courier"/>
              </a:rPr>
              <a:t>8</a:t>
            </a:r>
            <a:r>
              <a:rPr>
                <a:latin typeface="Courier"/>
              </a:rPr>
              <a:t> </a:t>
            </a:r>
            <a:r>
              <a:rPr>
                <a:solidFill>
                  <a:srgbClr val="4070A0"/>
                </a:solidFill>
                <a:latin typeface="Courier"/>
              </a:rPr>
              <a:t>|</a:t>
            </a:r>
            <a:r>
              <a:rPr>
                <a:latin typeface="Courier"/>
              </a:rPr>
              <a:t> Frequency </a:t>
            </a:r>
            <a:r>
              <a:rPr>
                <a:solidFill>
                  <a:srgbClr val="4070A0"/>
                </a:solidFill>
                <a:latin typeface="Courier"/>
              </a:rPr>
              <a:t>==</a:t>
            </a:r>
            <a:r>
              <a:rPr>
                <a:latin typeface="Courier"/>
              </a:rPr>
              <a:t> </a:t>
            </a:r>
            <a:r>
              <a:rPr>
                <a:solidFill>
                  <a:srgbClr val="4070A0"/>
                </a:solidFill>
                <a:latin typeface="Courier"/>
              </a:rPr>
              <a:t>"FOUR times a DAY"</a:t>
            </a:r>
            <a:r>
              <a:rPr>
                <a:latin typeface="Courier"/>
              </a:rPr>
              <a:t> </a:t>
            </a:r>
            <a:r>
              <a:rPr>
                <a:solidFill>
                  <a:srgbClr val="4070A0"/>
                </a:solidFill>
                <a:latin typeface="Courier"/>
              </a:rPr>
              <a:t>&amp;</a:t>
            </a:r>
            <a:r>
              <a:rPr>
                <a:latin typeface="Courier"/>
              </a:rPr>
              <a:t> Clean_Data</a:t>
            </a:r>
            <a:r>
              <a:rPr>
                <a:solidFill>
                  <a:srgbClr val="4070A0"/>
                </a:solidFill>
                <a:latin typeface="Courier"/>
              </a:rPr>
              <a:t>$</a:t>
            </a:r>
            <a:r>
              <a:rPr>
                <a:latin typeface="Courier"/>
              </a:rPr>
              <a:t>Prescription_Length </a:t>
            </a:r>
            <a:r>
              <a:rPr>
                <a:solidFill>
                  <a:srgbClr val="4070A0"/>
                </a:solidFill>
                <a:latin typeface="Courier"/>
              </a:rPr>
              <a:t>&gt;</a:t>
            </a:r>
            <a:r>
              <a:rPr>
                <a:latin typeface="Courier"/>
              </a:rPr>
              <a:t> </a:t>
            </a:r>
            <a:r>
              <a:rPr>
                <a:solidFill>
                  <a:srgbClr val="40A070"/>
                </a:solidFill>
                <a:latin typeface="Courier"/>
              </a:rPr>
              <a:t>6</a:t>
            </a:r>
            <a:r>
              <a:rPr>
                <a:latin typeface="Courier"/>
              </a:rPr>
              <a:t> </a:t>
            </a:r>
            <a:r>
              <a:rPr>
                <a:solidFill>
                  <a:srgbClr val="4070A0"/>
                </a:solidFill>
                <a:latin typeface="Courier"/>
              </a:rPr>
              <a:t>|</a:t>
            </a:r>
            <a:r>
              <a:rPr>
                <a:latin typeface="Courier"/>
              </a:rPr>
              <a:t> Frequency </a:t>
            </a:r>
            <a:r>
              <a:rPr>
                <a:solidFill>
                  <a:srgbClr val="4070A0"/>
                </a:solidFill>
                <a:latin typeface="Courier"/>
              </a:rPr>
              <a:t>==</a:t>
            </a:r>
            <a:r>
              <a:rPr>
                <a:latin typeface="Courier"/>
              </a:rPr>
              <a:t> </a:t>
            </a:r>
            <a:r>
              <a:rPr>
                <a:solidFill>
                  <a:srgbClr val="4070A0"/>
                </a:solidFill>
                <a:latin typeface="Courier"/>
              </a:rPr>
              <a:t>"TWICE a DAY"</a:t>
            </a:r>
            <a:r>
              <a:rPr>
                <a:latin typeface="Courier"/>
              </a:rPr>
              <a:t> </a:t>
            </a:r>
            <a:r>
              <a:rPr>
                <a:solidFill>
                  <a:srgbClr val="4070A0"/>
                </a:solidFill>
                <a:latin typeface="Courier"/>
              </a:rPr>
              <a:t>&amp;</a:t>
            </a:r>
            <a:r>
              <a:rPr>
                <a:latin typeface="Courier"/>
              </a:rPr>
              <a:t> Prescription_Length </a:t>
            </a:r>
            <a:r>
              <a:rPr>
                <a:solidFill>
                  <a:srgbClr val="4070A0"/>
                </a:solidFill>
                <a:latin typeface="Courier"/>
              </a:rPr>
              <a:t>&gt;</a:t>
            </a:r>
            <a:r>
              <a:rPr>
                <a:latin typeface="Courier"/>
              </a:rPr>
              <a:t> </a:t>
            </a:r>
            <a:r>
              <a:rPr>
                <a:solidFill>
                  <a:srgbClr val="40A070"/>
                </a:solidFill>
                <a:latin typeface="Courier"/>
              </a:rPr>
              <a:t>12</a:t>
            </a:r>
            <a:r>
              <a:rPr>
                <a:latin typeface="Courier"/>
              </a:rPr>
              <a:t>)</a:t>
            </a:r>
          </a:p>
          <a:p>
            <a:pPr lvl="0" indent="0" marL="0">
              <a:spcBef>
                <a:spcPts val="3000"/>
              </a:spcBef>
              <a:buNone/>
            </a:pPr>
            <a:r>
              <a:rPr b="1"/>
              <a:t>Regular expressions</a:t>
            </a:r>
          </a:p>
          <a:p>
            <a:pPr lvl="0" indent="0" marL="0">
              <a:buNone/>
            </a:pPr>
            <a:r>
              <a:rPr/>
              <a:t>Use some regex to normalise common indication names, remove ambiguous abbreviations and correct for some spelling mistakes</a:t>
            </a:r>
          </a:p>
          <a:p>
            <a:pPr lvl="0" indent="0">
              <a:buNone/>
            </a:pPr>
            <a:r>
              <a:rPr i="1">
                <a:solidFill>
                  <a:srgbClr val="60A0B0"/>
                </a:solidFill>
                <a:latin typeface="Courier"/>
              </a:rPr>
              <a:t>#make all UTIs display as Urinary Tract Infection</a:t>
            </a:r>
            <a:br/>
            <a:r>
              <a:rPr>
                <a:latin typeface="Courier"/>
              </a:rPr>
              <a:t>  Clean_Data</a:t>
            </a:r>
            <a:r>
              <a:rPr>
                <a:solidFill>
                  <a:srgbClr val="4070A0"/>
                </a:solidFill>
                <a:latin typeface="Courier"/>
              </a:rPr>
              <a:t>$</a:t>
            </a:r>
            <a:r>
              <a:rPr>
                <a:latin typeface="Courier"/>
              </a:rPr>
              <a:t>Reason.given </a:t>
            </a:r>
            <a:r>
              <a:rPr>
                <a:solidFill>
                  <a:srgbClr val="007020"/>
                </a:solidFill>
                <a:latin typeface="Courier"/>
              </a:rPr>
              <a:t>&lt;-</a:t>
            </a:r>
            <a:r>
              <a:rPr>
                <a:latin typeface="Courier"/>
              </a:rPr>
              <a:t> </a:t>
            </a:r>
            <a:r>
              <a:rPr>
                <a:solidFill>
                  <a:srgbClr val="06287E"/>
                </a:solidFill>
                <a:latin typeface="Courier"/>
              </a:rPr>
              <a:t>gsub</a:t>
            </a:r>
            <a:r>
              <a:rPr>
                <a:latin typeface="Courier"/>
              </a:rPr>
              <a:t>( </a:t>
            </a:r>
            <a:r>
              <a:rPr>
                <a:solidFill>
                  <a:srgbClr val="4070A0"/>
                </a:solidFill>
                <a:latin typeface="Courier"/>
              </a:rPr>
              <a:t>"UTI"</a:t>
            </a:r>
            <a:r>
              <a:rPr>
                <a:latin typeface="Courier"/>
              </a:rPr>
              <a:t>, </a:t>
            </a:r>
            <a:r>
              <a:rPr>
                <a:solidFill>
                  <a:srgbClr val="4070A0"/>
                </a:solidFill>
                <a:latin typeface="Courier"/>
              </a:rPr>
              <a:t>"URINARY TRACT INFECTION"</a:t>
            </a:r>
            <a:r>
              <a:rPr>
                <a:latin typeface="Courier"/>
              </a:rPr>
              <a:t>,Clean_Data</a:t>
            </a:r>
            <a:r>
              <a:rPr>
                <a:solidFill>
                  <a:srgbClr val="4070A0"/>
                </a:solidFill>
                <a:latin typeface="Courier"/>
              </a:rPr>
              <a:t>$</a:t>
            </a:r>
            <a:r>
              <a:rPr>
                <a:latin typeface="Courier"/>
              </a:rPr>
              <a:t>Reason.given) </a:t>
            </a:r>
            <a:br/>
            <a:r>
              <a:rPr>
                <a:latin typeface="Courier"/>
              </a:rPr>
              <a:t>  </a:t>
            </a:r>
            <a:br/>
            <a:r>
              <a:rPr>
                <a:latin typeface="Courier"/>
              </a:rPr>
              <a:t>  </a:t>
            </a:r>
            <a:r>
              <a:rPr i="1">
                <a:solidFill>
                  <a:srgbClr val="60A0B0"/>
                </a:solidFill>
                <a:latin typeface="Courier"/>
              </a:rPr>
              <a:t>#make all community acquired pneumonia display as CAP</a:t>
            </a:r>
            <a:br/>
            <a:r>
              <a:rPr>
                <a:latin typeface="Courier"/>
              </a:rPr>
              <a:t>  Clean_Data</a:t>
            </a:r>
            <a:r>
              <a:rPr>
                <a:solidFill>
                  <a:srgbClr val="4070A0"/>
                </a:solidFill>
                <a:latin typeface="Courier"/>
              </a:rPr>
              <a:t>$</a:t>
            </a:r>
            <a:r>
              <a:rPr>
                <a:latin typeface="Courier"/>
              </a:rPr>
              <a:t>Reason.given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"CAP"</a:t>
            </a:r>
            <a:r>
              <a:rPr>
                <a:latin typeface="Courier"/>
              </a:rPr>
              <a:t>, </a:t>
            </a:r>
            <a:r>
              <a:rPr>
                <a:solidFill>
                  <a:srgbClr val="4070A0"/>
                </a:solidFill>
                <a:latin typeface="Courier"/>
              </a:rPr>
              <a:t>"COMMUNITY ACQUIRED PNEUMONIA"</a:t>
            </a:r>
            <a:r>
              <a:rPr>
                <a:latin typeface="Courier"/>
              </a:rPr>
              <a:t>, Clean_Data</a:t>
            </a:r>
            <a:r>
              <a:rPr>
                <a:solidFill>
                  <a:srgbClr val="4070A0"/>
                </a:solidFill>
                <a:latin typeface="Courier"/>
              </a:rPr>
              <a:t>$</a:t>
            </a:r>
            <a:r>
              <a:rPr>
                <a:latin typeface="Courier"/>
              </a:rPr>
              <a:t>Reason.given)</a:t>
            </a:r>
            <a:br/>
            <a:r>
              <a:rPr>
                <a:latin typeface="Courier"/>
              </a:rPr>
              <a:t>  </a:t>
            </a:r>
            <a:br/>
            <a:r>
              <a:rPr>
                <a:latin typeface="Courier"/>
              </a:rPr>
              <a:t>  </a:t>
            </a:r>
            <a:r>
              <a:rPr i="1">
                <a:solidFill>
                  <a:srgbClr val="60A0B0"/>
                </a:solidFill>
                <a:latin typeface="Courier"/>
              </a:rPr>
              <a:t>#make all IEoCOPD as IECOPD</a:t>
            </a:r>
            <a:br/>
            <a:r>
              <a:rPr>
                <a:latin typeface="Courier"/>
              </a:rPr>
              <a:t>  Clean_Data</a:t>
            </a:r>
            <a:r>
              <a:rPr>
                <a:solidFill>
                  <a:srgbClr val="4070A0"/>
                </a:solidFill>
                <a:latin typeface="Courier"/>
              </a:rPr>
              <a:t>$</a:t>
            </a:r>
            <a:r>
              <a:rPr>
                <a:latin typeface="Courier"/>
              </a:rPr>
              <a:t>Reason.given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"IECOPD"</a:t>
            </a:r>
            <a:r>
              <a:rPr>
                <a:latin typeface="Courier"/>
              </a:rPr>
              <a:t>, </a:t>
            </a:r>
            <a:r>
              <a:rPr>
                <a:solidFill>
                  <a:srgbClr val="4070A0"/>
                </a:solidFill>
                <a:latin typeface="Courier"/>
              </a:rPr>
              <a:t>"INFECTIVE EXACERBATION OF CHRONIC OBSTRUCTIVE PULMONARY DISEASE"</a:t>
            </a:r>
            <a:r>
              <a:rPr>
                <a:latin typeface="Courier"/>
              </a:rPr>
              <a:t>, Clean_Data</a:t>
            </a:r>
            <a:r>
              <a:rPr>
                <a:solidFill>
                  <a:srgbClr val="4070A0"/>
                </a:solidFill>
                <a:latin typeface="Courier"/>
              </a:rPr>
              <a:t>$</a:t>
            </a:r>
            <a:r>
              <a:rPr>
                <a:latin typeface="Courier"/>
              </a:rPr>
              <a:t>Reason.given) </a:t>
            </a:r>
            <a:br/>
            <a:r>
              <a:rPr>
                <a:latin typeface="Courier"/>
              </a:rPr>
              <a:t>  </a:t>
            </a:r>
            <a:br/>
            <a:r>
              <a:rPr>
                <a:latin typeface="Courier"/>
              </a:rPr>
              <a:t>  </a:t>
            </a:r>
            <a:r>
              <a:rPr i="1">
                <a:solidFill>
                  <a:srgbClr val="60A0B0"/>
                </a:solidFill>
                <a:latin typeface="Courier"/>
              </a:rPr>
              <a:t>#make all LRTI full name</a:t>
            </a:r>
            <a:br/>
            <a:r>
              <a:rPr>
                <a:latin typeface="Courier"/>
              </a:rPr>
              <a:t>  Clean_Data</a:t>
            </a:r>
            <a:r>
              <a:rPr>
                <a:solidFill>
                  <a:srgbClr val="4070A0"/>
                </a:solidFill>
                <a:latin typeface="Courier"/>
              </a:rPr>
              <a:t>$</a:t>
            </a:r>
            <a:r>
              <a:rPr>
                <a:latin typeface="Courier"/>
              </a:rPr>
              <a:t>Reason.given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"LRTI"</a:t>
            </a:r>
            <a:r>
              <a:rPr>
                <a:latin typeface="Courier"/>
              </a:rPr>
              <a:t>, </a:t>
            </a:r>
            <a:r>
              <a:rPr>
                <a:solidFill>
                  <a:srgbClr val="4070A0"/>
                </a:solidFill>
                <a:latin typeface="Courier"/>
              </a:rPr>
              <a:t>"LOWER RESPIRATORY TRACT INFECTION"</a:t>
            </a:r>
            <a:r>
              <a:rPr>
                <a:latin typeface="Courier"/>
              </a:rPr>
              <a:t>, Clean_Data</a:t>
            </a:r>
            <a:r>
              <a:rPr>
                <a:solidFill>
                  <a:srgbClr val="4070A0"/>
                </a:solidFill>
                <a:latin typeface="Courier"/>
              </a:rPr>
              <a:t>$</a:t>
            </a:r>
            <a:r>
              <a:rPr>
                <a:latin typeface="Courier"/>
              </a:rPr>
              <a:t>Reason.given) </a:t>
            </a:r>
            <a:br/>
            <a:r>
              <a:rPr>
                <a:latin typeface="Courier"/>
              </a:rPr>
              <a:t>  </a:t>
            </a:r>
            <a:r>
              <a:rPr i="1">
                <a:solidFill>
                  <a:srgbClr val="60A0B0"/>
                </a:solidFill>
                <a:latin typeface="Courier"/>
              </a:rPr>
              <a:t>#make any blank indications "Unrecorded"</a:t>
            </a:r>
            <a:br/>
            <a:r>
              <a:rPr>
                <a:latin typeface="Courier"/>
              </a:rPr>
              <a:t>  Clean_Data</a:t>
            </a:r>
            <a:r>
              <a:rPr>
                <a:solidFill>
                  <a:srgbClr val="4070A0"/>
                </a:solidFill>
                <a:latin typeface="Courier"/>
              </a:rPr>
              <a:t>$</a:t>
            </a:r>
            <a:r>
              <a:rPr>
                <a:latin typeface="Courier"/>
              </a:rPr>
              <a:t>Reason.given </a:t>
            </a:r>
            <a:r>
              <a:rPr>
                <a:solidFill>
                  <a:srgbClr val="007020"/>
                </a:solidFill>
                <a:latin typeface="Courier"/>
              </a:rPr>
              <a:t>&lt;-</a:t>
            </a:r>
            <a:r>
              <a:rPr>
                <a:latin typeface="Courier"/>
              </a:rPr>
              <a:t> </a:t>
            </a:r>
            <a:r>
              <a:rPr>
                <a:solidFill>
                  <a:srgbClr val="06287E"/>
                </a:solidFill>
                <a:latin typeface="Courier"/>
              </a:rPr>
              <a:t>sub</a:t>
            </a:r>
            <a:r>
              <a:rPr>
                <a:latin typeface="Courier"/>
              </a:rPr>
              <a:t>(</a:t>
            </a:r>
            <a:r>
              <a:rPr>
                <a:solidFill>
                  <a:srgbClr val="4070A0"/>
                </a:solidFill>
                <a:latin typeface="Courier"/>
              </a:rPr>
              <a:t>"^$"</a:t>
            </a:r>
            <a:r>
              <a:rPr>
                <a:latin typeface="Courier"/>
              </a:rPr>
              <a:t>, </a:t>
            </a:r>
            <a:r>
              <a:rPr>
                <a:solidFill>
                  <a:srgbClr val="4070A0"/>
                </a:solidFill>
                <a:latin typeface="Courier"/>
              </a:rPr>
              <a:t>"UNRECORDED"</a:t>
            </a:r>
            <a:r>
              <a:rPr>
                <a:latin typeface="Courier"/>
              </a:rPr>
              <a:t>, Clean_Data</a:t>
            </a:r>
            <a:r>
              <a:rPr>
                <a:solidFill>
                  <a:srgbClr val="4070A0"/>
                </a:solidFill>
                <a:latin typeface="Courier"/>
              </a:rPr>
              <a:t>$</a:t>
            </a:r>
            <a:r>
              <a:rPr>
                <a:latin typeface="Courier"/>
              </a:rPr>
              <a:t>Reason.given)</a:t>
            </a:r>
            <a:br/>
            <a:r>
              <a:rPr>
                <a:latin typeface="Courier"/>
              </a:rPr>
              <a:t>  </a:t>
            </a:r>
            <a:br/>
            <a:r>
              <a:rPr>
                <a:latin typeface="Courier"/>
              </a:rPr>
              <a:t>  </a:t>
            </a:r>
            <a:r>
              <a:rPr i="1">
                <a:solidFill>
                  <a:srgbClr val="60A0B0"/>
                </a:solidFill>
                <a:latin typeface="Courier"/>
              </a:rPr>
              <a:t>#correct common spelling mistakes</a:t>
            </a:r>
            <a:br/>
            <a:r>
              <a:rPr>
                <a:latin typeface="Courier"/>
              </a:rPr>
              <a:t>  Clean_Data</a:t>
            </a:r>
            <a:r>
              <a:rPr>
                <a:solidFill>
                  <a:srgbClr val="4070A0"/>
                </a:solidFill>
                <a:latin typeface="Courier"/>
              </a:rPr>
              <a:t>$</a:t>
            </a:r>
            <a:r>
              <a:rPr>
                <a:latin typeface="Courier"/>
              </a:rPr>
              <a:t>Reason.given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"PYONEPHRITIS"</a:t>
            </a:r>
            <a:r>
              <a:rPr>
                <a:latin typeface="Courier"/>
              </a:rPr>
              <a:t>, </a:t>
            </a:r>
            <a:r>
              <a:rPr>
                <a:solidFill>
                  <a:srgbClr val="4070A0"/>
                </a:solidFill>
                <a:latin typeface="Courier"/>
              </a:rPr>
              <a:t>"PYELONEPHRITIS"</a:t>
            </a:r>
            <a:r>
              <a:rPr>
                <a:latin typeface="Courier"/>
              </a:rPr>
              <a:t>, Clean_Data</a:t>
            </a:r>
            <a:r>
              <a:rPr>
                <a:solidFill>
                  <a:srgbClr val="4070A0"/>
                </a:solidFill>
                <a:latin typeface="Courier"/>
              </a:rPr>
              <a:t>$</a:t>
            </a:r>
            <a:r>
              <a:rPr>
                <a:latin typeface="Courier"/>
              </a:rPr>
              <a:t>Reason.given)</a:t>
            </a:r>
            <a:br/>
            <a:r>
              <a:rPr>
                <a:latin typeface="Courier"/>
              </a:rPr>
              <a:t>  </a:t>
            </a:r>
            <a:br/>
            <a:r>
              <a:rPr>
                <a:latin typeface="Courier"/>
              </a:rPr>
              <a:t>  Clean_Data</a:t>
            </a:r>
            <a:r>
              <a:rPr>
                <a:solidFill>
                  <a:srgbClr val="4070A0"/>
                </a:solidFill>
                <a:latin typeface="Courier"/>
              </a:rPr>
              <a:t>$</a:t>
            </a:r>
            <a:r>
              <a:rPr>
                <a:latin typeface="Courier"/>
              </a:rPr>
              <a:t>Reason.given </a:t>
            </a:r>
            <a:r>
              <a:rPr>
                <a:solidFill>
                  <a:srgbClr val="007020"/>
                </a:solidFill>
                <a:latin typeface="Courier"/>
              </a:rPr>
              <a:t>&lt;-</a:t>
            </a:r>
            <a:r>
              <a:rPr>
                <a:latin typeface="Courier"/>
              </a:rPr>
              <a:t> </a:t>
            </a:r>
            <a:r>
              <a:rPr>
                <a:solidFill>
                  <a:srgbClr val="06287E"/>
                </a:solidFill>
                <a:latin typeface="Courier"/>
              </a:rPr>
              <a:t>replace</a:t>
            </a:r>
            <a:r>
              <a:rPr>
                <a:latin typeface="Courier"/>
              </a:rPr>
              <a:t>(Clean_Data</a:t>
            </a:r>
            <a:r>
              <a:rPr>
                <a:solidFill>
                  <a:srgbClr val="4070A0"/>
                </a:solidFill>
                <a:latin typeface="Courier"/>
              </a:rPr>
              <a:t>$</a:t>
            </a:r>
            <a:r>
              <a:rPr>
                <a:latin typeface="Courier"/>
              </a:rPr>
              <a:t>Reason.given,</a:t>
            </a:r>
            <a:r>
              <a:rPr>
                <a:solidFill>
                  <a:srgbClr val="06287E"/>
                </a:solidFill>
                <a:latin typeface="Courier"/>
              </a:rPr>
              <a:t>grep</a:t>
            </a:r>
            <a:r>
              <a:rPr>
                <a:latin typeface="Courier"/>
              </a:rPr>
              <a:t>(</a:t>
            </a:r>
            <a:r>
              <a:rPr>
                <a:solidFill>
                  <a:srgbClr val="4070A0"/>
                </a:solidFill>
                <a:latin typeface="Courier"/>
              </a:rPr>
              <a:t>"DIFF"</a:t>
            </a:r>
            <a:r>
              <a:rPr>
                <a:latin typeface="Courier"/>
              </a:rPr>
              <a:t>,Clean_Data</a:t>
            </a:r>
            <a:r>
              <a:rPr>
                <a:solidFill>
                  <a:srgbClr val="4070A0"/>
                </a:solidFill>
                <a:latin typeface="Courier"/>
              </a:rPr>
              <a:t>$</a:t>
            </a:r>
            <a:r>
              <a:rPr>
                <a:latin typeface="Courier"/>
              </a:rPr>
              <a:t>Reason.given),</a:t>
            </a:r>
            <a:r>
              <a:rPr>
                <a:solidFill>
                  <a:srgbClr val="4070A0"/>
                </a:solidFill>
                <a:latin typeface="Courier"/>
              </a:rPr>
              <a:t>"CLOSTRIDIUM DIFFICILE"</a:t>
            </a:r>
            <a:r>
              <a:rPr>
                <a:latin typeface="Courier"/>
              </a:rPr>
              <a:t>)</a:t>
            </a:r>
            <a:br/>
            <a:r>
              <a:rPr>
                <a:latin typeface="Courier"/>
              </a:rPr>
              <a:t>    </a:t>
            </a:r>
            <a:br/>
            <a:r>
              <a:rPr>
                <a:latin typeface="Courier"/>
              </a:rPr>
              <a:t>  </a:t>
            </a:r>
            <a:br/>
            <a:r>
              <a:rPr>
                <a:latin typeface="Courier"/>
              </a:rPr>
              <a:t>  Clean_Data</a:t>
            </a:r>
            <a:r>
              <a:rPr>
                <a:solidFill>
                  <a:srgbClr val="4070A0"/>
                </a:solidFill>
                <a:latin typeface="Courier"/>
              </a:rPr>
              <a:t>$</a:t>
            </a:r>
            <a:r>
              <a:rPr>
                <a:latin typeface="Courier"/>
              </a:rPr>
              <a:t>Reason.given </a:t>
            </a:r>
            <a:r>
              <a:rPr>
                <a:solidFill>
                  <a:srgbClr val="007020"/>
                </a:solidFill>
                <a:latin typeface="Courier"/>
              </a:rPr>
              <a:t>&lt;-</a:t>
            </a:r>
            <a:r>
              <a:rPr>
                <a:latin typeface="Courier"/>
              </a:rPr>
              <a:t> </a:t>
            </a:r>
            <a:r>
              <a:rPr>
                <a:solidFill>
                  <a:srgbClr val="06287E"/>
                </a:solidFill>
                <a:latin typeface="Courier"/>
              </a:rPr>
              <a:t>str_to_title</a:t>
            </a:r>
            <a:r>
              <a:rPr>
                <a:latin typeface="Courier"/>
              </a:rPr>
              <a:t>(Clean_Data</a:t>
            </a:r>
            <a:r>
              <a:rPr>
                <a:solidFill>
                  <a:srgbClr val="4070A0"/>
                </a:solidFill>
                <a:latin typeface="Courier"/>
              </a:rPr>
              <a:t>$</a:t>
            </a:r>
            <a:r>
              <a:rPr>
                <a:latin typeface="Courier"/>
              </a:rPr>
              <a:t>Reason.given)</a:t>
            </a:r>
            <a:br/>
            <a:r>
              <a:rPr>
                <a:latin typeface="Courier"/>
              </a:rPr>
              <a:t>  </a:t>
            </a:r>
            <a:r>
              <a:rPr>
                <a:solidFill>
                  <a:srgbClr val="06287E"/>
                </a:solidFill>
                <a:latin typeface="Courier"/>
              </a:rPr>
              <a:t>head</a:t>
            </a:r>
            <a:r>
              <a:rPr>
                <a:latin typeface="Courier"/>
              </a:rPr>
              <a:t>( </a:t>
            </a:r>
            <a:r>
              <a:rPr>
                <a:solidFill>
                  <a:srgbClr val="06287E"/>
                </a:solidFill>
                <a:latin typeface="Courier"/>
              </a:rPr>
              <a:t>select</a:t>
            </a:r>
            <a:r>
              <a:rPr>
                <a:latin typeface="Courier"/>
              </a:rPr>
              <a:t>(Clean_Data, </a:t>
            </a:r>
            <a:r>
              <a:rPr>
                <a:solidFill>
                  <a:srgbClr val="06287E"/>
                </a:solidFill>
                <a:latin typeface="Courier"/>
              </a:rPr>
              <a:t>c</a:t>
            </a:r>
            <a:r>
              <a:rPr>
                <a:latin typeface="Courier"/>
              </a:rPr>
              <a:t>(NHS.,Name, Reason.given)))</a:t>
            </a:r>
          </a:p>
          <a:p>
            <a:pPr lvl="0" indent="0">
              <a:buNone/>
            </a:pPr>
            <a:r>
              <a:rPr>
                <a:latin typeface="Courier"/>
              </a:rPr>
              <a:t>##   NHS.         Name                      Reason.given
## 1    1 Piperacillin      Community Acquired Pneumonia
## 2    2  Amoxicillin Lower Respiratory Tract Infection
## 3    3  Tigecycline                               Sbp
## 4    3 Piperacillin Serious Intra-Abdominal Infection
## 5    3     Nystatin                       Oral Thrush
## 6    3   Vancomycin Serious Intra-Abdominal Infection</a:t>
            </a:r>
          </a:p>
          <a:p>
            <a:pPr lvl="0" indent="0" marL="0">
              <a:spcBef>
                <a:spcPts val="3000"/>
              </a:spcBef>
              <a:buNone/>
            </a:pPr>
            <a:r>
              <a:rPr b="1"/>
              <a:t>Data Wrangling</a:t>
            </a:r>
          </a:p>
          <a:p>
            <a:pPr lvl="0" indent="0" marL="0">
              <a:buNone/>
            </a:pPr>
            <a:r>
              <a:rPr/>
              <a:t>This is where we start to manipulate and extract important information from our dataset to be used in our visualisations.</a:t>
            </a:r>
          </a:p>
          <a:p>
            <a:pPr lvl="0" indent="0" marL="0">
              <a:spcBef>
                <a:spcPts val="3000"/>
              </a:spcBef>
              <a:buNone/>
            </a:pPr>
            <a:r>
              <a:rPr b="1"/>
              <a:t>Find Pertinent Information</a:t>
            </a:r>
          </a:p>
          <a:p>
            <a:pPr lvl="0" indent="0" marL="0">
              <a:buNone/>
            </a:pPr>
            <a:r>
              <a:rPr/>
              <a:t>To help us understand what data is in each column we can look at the distinct values in each. This is much faster than looking through and making a note of what we see. For the indication this is useful to see if there are any common ways that things are misspelled;</a:t>
            </a:r>
          </a:p>
          <a:p>
            <a:pPr lvl="0" indent="0">
              <a:buNone/>
            </a:pPr>
            <a:r>
              <a:rPr>
                <a:latin typeface="Courier"/>
              </a:rPr>
              <a:t>indications </a:t>
            </a:r>
            <a:r>
              <a:rPr>
                <a:solidFill>
                  <a:srgbClr val="007020"/>
                </a:solidFill>
                <a:latin typeface="Courier"/>
              </a:rPr>
              <a:t>&lt;-</a:t>
            </a:r>
            <a:r>
              <a:rPr>
                <a:latin typeface="Courier"/>
              </a:rPr>
              <a:t> </a:t>
            </a:r>
            <a:r>
              <a:rPr>
                <a:solidFill>
                  <a:srgbClr val="06287E"/>
                </a:solidFill>
                <a:latin typeface="Courier"/>
              </a:rPr>
              <a:t>distinct</a:t>
            </a:r>
            <a:r>
              <a:rPr>
                <a:latin typeface="Courier"/>
              </a:rPr>
              <a:t>(Clean_Data ,Clean_Data</a:t>
            </a:r>
            <a:r>
              <a:rPr>
                <a:solidFill>
                  <a:srgbClr val="4070A0"/>
                </a:solidFill>
                <a:latin typeface="Courier"/>
              </a:rPr>
              <a:t>$</a:t>
            </a:r>
            <a:r>
              <a:rPr>
                <a:latin typeface="Courier"/>
              </a:rPr>
              <a:t>Reason.given) </a:t>
            </a:r>
            <a:r>
              <a:rPr>
                <a:solidFill>
                  <a:srgbClr val="4070A0"/>
                </a:solidFill>
                <a:latin typeface="Courier"/>
              </a:rPr>
              <a:t>%&gt;%</a:t>
            </a:r>
            <a:r>
              <a:rPr>
                <a:latin typeface="Courier"/>
              </a:rPr>
              <a:t> </a:t>
            </a:r>
            <a:br/>
            <a:r>
              <a:rPr>
                <a:latin typeface="Courier"/>
              </a:rPr>
              <a:t>  </a:t>
            </a:r>
            <a:r>
              <a:rPr>
                <a:solidFill>
                  <a:srgbClr val="06287E"/>
                </a:solidFill>
                <a:latin typeface="Courier"/>
              </a:rPr>
              <a:t>head</a:t>
            </a:r>
            <a:r>
              <a:rPr>
                <a:latin typeface="Courier"/>
              </a:rPr>
              <a:t>()</a:t>
            </a:r>
          </a:p>
          <a:p>
            <a:pPr lvl="0" indent="0" marL="0">
              <a:buNone/>
            </a:pPr>
            <a:r>
              <a:rPr/>
              <a:t>This can further inform our tidying process and clean up more commonly misspelled words and phrases.</a:t>
            </a:r>
          </a:p>
          <a:p>
            <a:pPr lvl="0" indent="0" marL="0">
              <a:spcBef>
                <a:spcPts val="3000"/>
              </a:spcBef>
              <a:buNone/>
            </a:pPr>
            <a:r>
              <a:rPr b="1"/>
              <a:t>Pivoting</a:t>
            </a:r>
          </a:p>
          <a:p>
            <a:pPr lvl="0" indent="0" marL="0">
              <a:buNone/>
            </a:pPr>
            <a:r>
              <a:rPr/>
              <a:t>Now that we have our data fairly tidy and we have the necessary information added, we want to arrange the data in a way which will reflect the way the ark project wants the data to look;</a:t>
            </a:r>
          </a:p>
          <a:p>
            <a:pPr lvl="0" indent="0">
              <a:buNone/>
            </a:pPr>
            <a:r>
              <a:rPr i="1">
                <a:solidFill>
                  <a:srgbClr val="60A0B0"/>
                </a:solidFill>
                <a:latin typeface="Courier"/>
              </a:rPr>
              <a:t>#pivot wide</a:t>
            </a:r>
            <a:br/>
            <a:r>
              <a:rPr>
                <a:latin typeface="Courier"/>
              </a:rPr>
              <a:t>abx_per_indication </a:t>
            </a:r>
            <a:r>
              <a:rPr>
                <a:solidFill>
                  <a:srgbClr val="007020"/>
                </a:solidFill>
                <a:latin typeface="Courier"/>
              </a:rPr>
              <a:t>&lt;-</a:t>
            </a:r>
            <a:r>
              <a:rPr>
                <a:latin typeface="Courier"/>
              </a:rPr>
              <a:t> Clean_Data </a:t>
            </a:r>
            <a:r>
              <a:rPr>
                <a:solidFill>
                  <a:srgbClr val="4070A0"/>
                </a:solidFill>
                <a:latin typeface="Courier"/>
              </a:rPr>
              <a:t>%&gt;%</a:t>
            </a:r>
            <a:r>
              <a:rPr>
                <a:latin typeface="Courier"/>
              </a:rPr>
              <a:t> </a:t>
            </a:r>
            <a:r>
              <a:rPr>
                <a:solidFill>
                  <a:srgbClr val="06287E"/>
                </a:solidFill>
                <a:latin typeface="Courier"/>
              </a:rPr>
              <a:t>arrange</a:t>
            </a:r>
            <a:r>
              <a:rPr>
                <a:latin typeface="Courier"/>
              </a:rPr>
              <a:t>(Prescription.start) </a:t>
            </a:r>
            <a:r>
              <a:rPr>
                <a:solidFill>
                  <a:srgbClr val="4070A0"/>
                </a:solidFill>
                <a:latin typeface="Courier"/>
              </a:rPr>
              <a:t>%&gt;%</a:t>
            </a:r>
            <a:r>
              <a:rPr>
                <a:latin typeface="Courier"/>
              </a:rPr>
              <a:t>  </a:t>
            </a:r>
            <a:r>
              <a:rPr>
                <a:solidFill>
                  <a:srgbClr val="06287E"/>
                </a:solidFill>
                <a:latin typeface="Courier"/>
              </a:rPr>
              <a:t>group_by</a:t>
            </a:r>
            <a:r>
              <a:rPr>
                <a:latin typeface="Courier"/>
              </a:rPr>
              <a:t>(NHS.)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(NHS., Reason.given)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rn =</a:t>
            </a:r>
            <a:r>
              <a:rPr>
                <a:latin typeface="Courier"/>
              </a:rPr>
              <a:t> </a:t>
            </a:r>
            <a:r>
              <a:rPr>
                <a:solidFill>
                  <a:srgbClr val="06287E"/>
                </a:solidFill>
                <a:latin typeface="Courier"/>
              </a:rPr>
              <a:t>row_number</a:t>
            </a:r>
            <a:r>
              <a:rPr>
                <a:latin typeface="Courier"/>
              </a:rPr>
              <a:t>()) </a:t>
            </a:r>
            <a:r>
              <a:rPr>
                <a:solidFill>
                  <a:srgbClr val="4070A0"/>
                </a:solidFill>
                <a:latin typeface="Courier"/>
              </a:rPr>
              <a:t>%&gt;%</a:t>
            </a:r>
            <a:br/>
            <a:r>
              <a:rPr>
                <a:latin typeface="Courier"/>
              </a:rPr>
              <a:t>  </a:t>
            </a:r>
            <a:r>
              <a:rPr>
                <a:solidFill>
                  <a:srgbClr val="06287E"/>
                </a:solidFill>
                <a:latin typeface="Courier"/>
              </a:rPr>
              <a:t>pivot_wider</a:t>
            </a:r>
            <a:r>
              <a:rPr>
                <a:latin typeface="Courier"/>
              </a:rPr>
              <a:t>(</a:t>
            </a:r>
            <a:r>
              <a:rPr>
                <a:solidFill>
                  <a:srgbClr val="7D9029"/>
                </a:solidFill>
                <a:latin typeface="Courier"/>
              </a:rPr>
              <a:t>values_from =</a:t>
            </a:r>
            <a:r>
              <a:rPr>
                <a:latin typeface="Courier"/>
              </a:rPr>
              <a:t> </a:t>
            </a:r>
            <a:r>
              <a:rPr>
                <a:solidFill>
                  <a:srgbClr val="06287E"/>
                </a:solidFill>
                <a:latin typeface="Courier"/>
              </a:rPr>
              <a:t>c</a:t>
            </a:r>
            <a:r>
              <a:rPr>
                <a:latin typeface="Courier"/>
              </a:rPr>
              <a:t>(Name,Route,Prescription.start,Prescription.end, Dose, </a:t>
            </a:r>
            <a:br/>
            <a:r>
              <a:rPr>
                <a:latin typeface="Courier"/>
              </a:rPr>
              <a:t>                              Frequency, ARK.category, Prescription_Length ),</a:t>
            </a:r>
            <a:br/>
            <a:r>
              <a:rPr>
                <a:latin typeface="Courier"/>
              </a:rPr>
              <a:t>              </a:t>
            </a:r>
            <a:r>
              <a:rPr>
                <a:solidFill>
                  <a:srgbClr val="7D9029"/>
                </a:solidFill>
                <a:latin typeface="Courier"/>
              </a:rPr>
              <a:t>names_from =</a:t>
            </a:r>
            <a:r>
              <a:rPr>
                <a:latin typeface="Courier"/>
              </a:rPr>
              <a:t>  rn)</a:t>
            </a:r>
          </a:p>
          <a:p>
            <a:pPr lvl="0" indent="0" marL="0">
              <a:buNone/>
            </a:pPr>
            <a:r>
              <a:rPr/>
              <a:t>This groups the data by person and by the indication (as in ARK antibiotics should only be grouped by the same indication), and makes each row a course of antibiotics for an illness, rather than single prescriptions.</a:t>
            </a:r>
          </a:p>
          <a:p>
            <a:pPr lvl="0" indent="0" marL="0">
              <a:buNone/>
            </a:pPr>
            <a:r>
              <a:rPr/>
              <a:t>Now that our data is better presented we can look for certain things.</a:t>
            </a:r>
          </a:p>
          <a:p>
            <a:pPr lvl="0" indent="0" marL="0">
              <a:buNone/>
            </a:pPr>
            <a:r>
              <a:rPr/>
              <a:t>For example we may want to find the most commonly prescribed antibiotics, or the most common reasons that antibiotics are prescribed;</a:t>
            </a:r>
          </a:p>
          <a:p>
            <a:pPr lvl="0" indent="0" marL="0">
              <a:spcBef>
                <a:spcPts val="3000"/>
              </a:spcBef>
              <a:buNone/>
            </a:pPr>
            <a:r>
              <a:rPr b="1"/>
              <a:t>Find popular antibiotics and popular indications over time</a:t>
            </a:r>
          </a:p>
          <a:p>
            <a:pPr lvl="0" indent="0">
              <a:buNone/>
            </a:pPr>
            <a:r>
              <a:rPr i="1">
                <a:solidFill>
                  <a:srgbClr val="60A0B0"/>
                </a:solidFill>
                <a:latin typeface="Courier"/>
              </a:rPr>
              <a:t>#find top n most frequently prescribed abx</a:t>
            </a:r>
            <a:br/>
            <a:r>
              <a:rPr>
                <a:latin typeface="Courier"/>
              </a:rPr>
              <a:t>pop_abx </a:t>
            </a:r>
            <a:r>
              <a:rPr>
                <a:solidFill>
                  <a:srgbClr val="007020"/>
                </a:solidFill>
                <a:latin typeface="Courier"/>
              </a:rPr>
              <a:t>&lt;-</a:t>
            </a:r>
            <a:r>
              <a:rPr>
                <a:latin typeface="Courier"/>
              </a:rPr>
              <a:t> Clean_Data </a:t>
            </a:r>
            <a:r>
              <a:rPr>
                <a:solidFill>
                  <a:srgbClr val="4070A0"/>
                </a:solidFill>
                <a:latin typeface="Courier"/>
              </a:rPr>
              <a:t>%&gt;%</a:t>
            </a:r>
            <a:br/>
            <a:r>
              <a:rPr>
                <a:latin typeface="Courier"/>
              </a:rPr>
              <a:t>  </a:t>
            </a:r>
            <a:r>
              <a:rPr>
                <a:solidFill>
                  <a:srgbClr val="06287E"/>
                </a:solidFill>
                <a:latin typeface="Courier"/>
              </a:rPr>
              <a:t>count</a:t>
            </a:r>
            <a:r>
              <a:rPr>
                <a:latin typeface="Courier"/>
              </a:rPr>
              <a:t>(Name) </a:t>
            </a:r>
            <a:r>
              <a:rPr>
                <a:solidFill>
                  <a:srgbClr val="4070A0"/>
                </a:solidFill>
                <a:latin typeface="Courier"/>
              </a:rPr>
              <a:t>%&gt;%</a:t>
            </a:r>
            <a:br/>
            <a:r>
              <a:rPr>
                <a:latin typeface="Courier"/>
              </a:rPr>
              <a:t>  </a:t>
            </a:r>
            <a:r>
              <a:rPr>
                <a:solidFill>
                  <a:srgbClr val="06287E"/>
                </a:solidFill>
                <a:latin typeface="Courier"/>
              </a:rPr>
              <a:t>top_n</a:t>
            </a:r>
            <a:r>
              <a:rPr>
                <a:latin typeface="Courier"/>
              </a:rPr>
              <a:t>(</a:t>
            </a:r>
            <a:r>
              <a:rPr>
                <a:solidFill>
                  <a:srgbClr val="40A070"/>
                </a:solidFill>
                <a:latin typeface="Courier"/>
              </a:rPr>
              <a:t>10</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arrange</a:t>
            </a:r>
            <a:r>
              <a:rPr>
                <a:latin typeface="Courier"/>
              </a:rPr>
              <a:t>(</a:t>
            </a:r>
            <a:r>
              <a:rPr>
                <a:solidFill>
                  <a:srgbClr val="4070A0"/>
                </a:solidFill>
                <a:latin typeface="Courier"/>
              </a:rPr>
              <a:t>-</a:t>
            </a:r>
            <a:r>
              <a:rPr>
                <a:latin typeface="Courier"/>
              </a:rPr>
              <a:t>n) </a:t>
            </a:r>
            <a:r>
              <a:rPr>
                <a:solidFill>
                  <a:srgbClr val="4070A0"/>
                </a:solidFill>
                <a:latin typeface="Courier"/>
              </a:rPr>
              <a:t>%&gt;%</a:t>
            </a:r>
            <a:r>
              <a:rPr>
                <a:latin typeface="Courier"/>
              </a:rPr>
              <a:t> </a:t>
            </a:r>
            <a:br/>
            <a:r>
              <a:rPr>
                <a:latin typeface="Courier"/>
              </a:rPr>
              <a:t>  </a:t>
            </a:r>
            <a:r>
              <a:rPr>
                <a:solidFill>
                  <a:srgbClr val="06287E"/>
                </a:solidFill>
                <a:latin typeface="Courier"/>
              </a:rPr>
              <a:t>head</a:t>
            </a:r>
            <a:r>
              <a:rPr>
                <a:latin typeface="Courier"/>
              </a:rPr>
              <a:t>()</a:t>
            </a:r>
            <a:br/>
            <a:br/>
            <a:r>
              <a:rPr i="1">
                <a:solidFill>
                  <a:srgbClr val="60A0B0"/>
                </a:solidFill>
                <a:latin typeface="Courier"/>
              </a:rPr>
              <a:t>#get the agents lined up by their start times and find their frequency on that day</a:t>
            </a:r>
            <a:br/>
            <a:r>
              <a:rPr>
                <a:latin typeface="Courier"/>
              </a:rPr>
              <a:t>agent_by_date </a:t>
            </a:r>
            <a:r>
              <a:rPr>
                <a:solidFill>
                  <a:srgbClr val="007020"/>
                </a:solidFill>
                <a:latin typeface="Courier"/>
              </a:rPr>
              <a:t>&lt;-</a:t>
            </a:r>
            <a:r>
              <a:rPr>
                <a:latin typeface="Courier"/>
              </a:rPr>
              <a:t> Clean_Data </a:t>
            </a:r>
            <a:r>
              <a:rPr>
                <a:solidFill>
                  <a:srgbClr val="4070A0"/>
                </a:solidFill>
                <a:latin typeface="Courier"/>
              </a:rPr>
              <a:t>%&gt;%</a:t>
            </a:r>
            <a:br/>
            <a:r>
              <a:rPr>
                <a:latin typeface="Courier"/>
              </a:rPr>
              <a:t>  </a:t>
            </a:r>
            <a:r>
              <a:rPr>
                <a:solidFill>
                  <a:srgbClr val="06287E"/>
                </a:solidFill>
                <a:latin typeface="Courier"/>
              </a:rPr>
              <a:t>group_by</a:t>
            </a:r>
            <a:r>
              <a:rPr>
                <a:latin typeface="Courier"/>
              </a:rPr>
              <a:t>(Prescription.start) </a:t>
            </a:r>
            <a:r>
              <a:rPr>
                <a:solidFill>
                  <a:srgbClr val="4070A0"/>
                </a:solidFill>
                <a:latin typeface="Courier"/>
              </a:rPr>
              <a:t>%&gt;%</a:t>
            </a:r>
            <a:br/>
            <a:r>
              <a:rPr>
                <a:latin typeface="Courier"/>
              </a:rPr>
              <a:t>  </a:t>
            </a:r>
            <a:r>
              <a:rPr>
                <a:solidFill>
                  <a:srgbClr val="06287E"/>
                </a:solidFill>
                <a:latin typeface="Courier"/>
              </a:rPr>
              <a:t>count</a:t>
            </a:r>
            <a:r>
              <a:rPr>
                <a:latin typeface="Courier"/>
              </a:rPr>
              <a:t>(Name) </a:t>
            </a:r>
            <a:br/>
            <a:r>
              <a:rPr i="1">
                <a:solidFill>
                  <a:srgbClr val="60A0B0"/>
                </a:solidFill>
                <a:latin typeface="Courier"/>
              </a:rPr>
              <a:t>#then find their cumulative frequency over time</a:t>
            </a:r>
            <a:br/>
            <a:r>
              <a:rPr>
                <a:latin typeface="Courier"/>
              </a:rPr>
              <a:t>agent_by_date </a:t>
            </a:r>
            <a:r>
              <a:rPr>
                <a:solidFill>
                  <a:srgbClr val="007020"/>
                </a:solidFill>
                <a:latin typeface="Courier"/>
              </a:rPr>
              <a:t>&lt;-</a:t>
            </a:r>
            <a:r>
              <a:rPr>
                <a:latin typeface="Courier"/>
              </a:rPr>
              <a:t> agent_by_date </a:t>
            </a:r>
            <a:r>
              <a:rPr>
                <a:solidFill>
                  <a:srgbClr val="4070A0"/>
                </a:solidFill>
                <a:latin typeface="Courier"/>
              </a:rPr>
              <a:t>%&gt;%</a:t>
            </a:r>
            <a:br/>
            <a:r>
              <a:rPr>
                <a:latin typeface="Courier"/>
              </a:rPr>
              <a:t>  </a:t>
            </a:r>
            <a:r>
              <a:rPr>
                <a:solidFill>
                  <a:srgbClr val="06287E"/>
                </a:solidFill>
                <a:latin typeface="Courier"/>
              </a:rPr>
              <a:t>group_by</a:t>
            </a:r>
            <a:r>
              <a:rPr>
                <a:latin typeface="Courier"/>
              </a:rPr>
              <a:t>(Name)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Cum_n =</a:t>
            </a:r>
            <a:r>
              <a:rPr>
                <a:latin typeface="Courier"/>
              </a:rPr>
              <a:t> </a:t>
            </a:r>
            <a:r>
              <a:rPr>
                <a:solidFill>
                  <a:srgbClr val="06287E"/>
                </a:solidFill>
                <a:latin typeface="Courier"/>
              </a:rPr>
              <a:t>cumsum</a:t>
            </a:r>
            <a:r>
              <a:rPr>
                <a:latin typeface="Courier"/>
              </a:rPr>
              <a:t>(n)) </a:t>
            </a:r>
            <a:br/>
            <a:br/>
            <a:br/>
            <a:br/>
            <a:r>
              <a:rPr i="1">
                <a:solidFill>
                  <a:srgbClr val="60A0B0"/>
                </a:solidFill>
                <a:latin typeface="Courier"/>
              </a:rPr>
              <a:t>#find top n most frequent indications</a:t>
            </a:r>
            <a:br/>
            <a:r>
              <a:rPr>
                <a:latin typeface="Courier"/>
              </a:rPr>
              <a:t>pop_indic </a:t>
            </a:r>
            <a:r>
              <a:rPr>
                <a:solidFill>
                  <a:srgbClr val="007020"/>
                </a:solidFill>
                <a:latin typeface="Courier"/>
              </a:rPr>
              <a:t>&lt;-</a:t>
            </a:r>
            <a:r>
              <a:rPr>
                <a:latin typeface="Courier"/>
              </a:rPr>
              <a:t> abx_per_indication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(Reason.given) </a:t>
            </a:r>
            <a:r>
              <a:rPr>
                <a:solidFill>
                  <a:srgbClr val="4070A0"/>
                </a:solidFill>
                <a:latin typeface="Courier"/>
              </a:rPr>
              <a:t>%&gt;%</a:t>
            </a:r>
            <a:br/>
            <a:r>
              <a:rPr>
                <a:latin typeface="Courier"/>
              </a:rPr>
              <a:t>  </a:t>
            </a:r>
            <a:r>
              <a:rPr>
                <a:solidFill>
                  <a:srgbClr val="06287E"/>
                </a:solidFill>
                <a:latin typeface="Courier"/>
              </a:rPr>
              <a:t>count</a:t>
            </a:r>
            <a:r>
              <a:rPr>
                <a:latin typeface="Courier"/>
              </a:rPr>
              <a:t>(Reason.given) </a:t>
            </a:r>
            <a:r>
              <a:rPr>
                <a:solidFill>
                  <a:srgbClr val="4070A0"/>
                </a:solidFill>
                <a:latin typeface="Courier"/>
              </a:rPr>
              <a:t>%&gt;%</a:t>
            </a:r>
            <a:r>
              <a:rPr>
                <a:latin typeface="Courier"/>
              </a:rPr>
              <a:t> </a:t>
            </a:r>
            <a:br/>
            <a:r>
              <a:rPr>
                <a:latin typeface="Courier"/>
              </a:rPr>
              <a:t>  </a:t>
            </a:r>
            <a:r>
              <a:rPr>
                <a:solidFill>
                  <a:srgbClr val="06287E"/>
                </a:solidFill>
                <a:latin typeface="Courier"/>
              </a:rPr>
              <a:t>arrange</a:t>
            </a:r>
            <a:r>
              <a:rPr>
                <a:latin typeface="Courier"/>
              </a:rPr>
              <a:t>(</a:t>
            </a:r>
            <a:r>
              <a:rPr>
                <a:solidFill>
                  <a:srgbClr val="4070A0"/>
                </a:solidFill>
                <a:latin typeface="Courier"/>
              </a:rPr>
              <a:t>-</a:t>
            </a:r>
            <a:r>
              <a:rPr>
                <a:latin typeface="Courier"/>
              </a:rPr>
              <a:t>n) </a:t>
            </a:r>
            <a:br/>
            <a:r>
              <a:rPr>
                <a:latin typeface="Courier"/>
              </a:rPr>
              <a:t>pop_indic </a:t>
            </a:r>
            <a:r>
              <a:rPr>
                <a:solidFill>
                  <a:srgbClr val="007020"/>
                </a:solidFill>
                <a:latin typeface="Courier"/>
              </a:rPr>
              <a:t>&lt;-</a:t>
            </a:r>
            <a:r>
              <a:rPr>
                <a:latin typeface="Courier"/>
              </a:rPr>
              <a:t> </a:t>
            </a:r>
            <a:r>
              <a:rPr>
                <a:solidFill>
                  <a:srgbClr val="06287E"/>
                </a:solidFill>
                <a:latin typeface="Courier"/>
              </a:rPr>
              <a:t>head</a:t>
            </a:r>
            <a:r>
              <a:rPr>
                <a:latin typeface="Courier"/>
              </a:rPr>
              <a:t>(pop_indic, </a:t>
            </a:r>
            <a:r>
              <a:rPr>
                <a:solidFill>
                  <a:srgbClr val="7D9029"/>
                </a:solidFill>
                <a:latin typeface="Courier"/>
              </a:rPr>
              <a:t>n =</a:t>
            </a:r>
            <a:r>
              <a:rPr>
                <a:latin typeface="Courier"/>
              </a:rPr>
              <a:t> </a:t>
            </a:r>
            <a:r>
              <a:rPr>
                <a:solidFill>
                  <a:srgbClr val="40A070"/>
                </a:solidFill>
                <a:latin typeface="Courier"/>
              </a:rPr>
              <a:t>10</a:t>
            </a:r>
            <a:r>
              <a:rPr>
                <a:latin typeface="Courier"/>
              </a:rPr>
              <a:t>)</a:t>
            </a:r>
            <a:br/>
            <a:br/>
            <a:r>
              <a:rPr i="1">
                <a:solidFill>
                  <a:srgbClr val="60A0B0"/>
                </a:solidFill>
                <a:latin typeface="Courier"/>
              </a:rPr>
              <a:t>#then select only the most commonly prescribed abx</a:t>
            </a:r>
            <a:br/>
            <a:r>
              <a:rPr>
                <a:latin typeface="Courier"/>
              </a:rPr>
              <a:t>pop_agent_by_date </a:t>
            </a:r>
            <a:r>
              <a:rPr>
                <a:solidFill>
                  <a:srgbClr val="007020"/>
                </a:solidFill>
                <a:latin typeface="Courier"/>
              </a:rPr>
              <a:t>&lt;-</a:t>
            </a:r>
            <a:r>
              <a:rPr>
                <a:latin typeface="Courier"/>
              </a:rPr>
              <a:t> </a:t>
            </a:r>
            <a:r>
              <a:rPr>
                <a:solidFill>
                  <a:srgbClr val="06287E"/>
                </a:solidFill>
                <a:latin typeface="Courier"/>
              </a:rPr>
              <a:t>filter</a:t>
            </a:r>
            <a:r>
              <a:rPr>
                <a:latin typeface="Courier"/>
              </a:rPr>
              <a:t>(agent_by_date, Name </a:t>
            </a:r>
            <a:r>
              <a:rPr>
                <a:solidFill>
                  <a:srgbClr val="4070A0"/>
                </a:solidFill>
                <a:latin typeface="Courier"/>
              </a:rPr>
              <a:t>%in%</a:t>
            </a:r>
            <a:r>
              <a:rPr>
                <a:latin typeface="Courier"/>
              </a:rPr>
              <a:t> pop_abx</a:t>
            </a:r>
            <a:r>
              <a:rPr>
                <a:solidFill>
                  <a:srgbClr val="4070A0"/>
                </a:solidFill>
                <a:latin typeface="Courier"/>
              </a:rPr>
              <a:t>$</a:t>
            </a:r>
            <a:r>
              <a:rPr>
                <a:latin typeface="Courier"/>
              </a:rPr>
              <a:t>Name)</a:t>
            </a:r>
            <a:br/>
            <a:r>
              <a:rPr>
                <a:latin typeface="Courier"/>
              </a:rPr>
              <a:t>  </a:t>
            </a:r>
            <a:br/>
            <a:br/>
            <a:r>
              <a:rPr>
                <a:latin typeface="Courier"/>
              </a:rPr>
              <a:t>agent_by_reason </a:t>
            </a:r>
            <a:r>
              <a:rPr>
                <a:solidFill>
                  <a:srgbClr val="007020"/>
                </a:solidFill>
                <a:latin typeface="Courier"/>
              </a:rPr>
              <a:t>&lt;-</a:t>
            </a:r>
            <a:r>
              <a:rPr>
                <a:latin typeface="Courier"/>
              </a:rPr>
              <a:t> Clean_Data </a:t>
            </a:r>
            <a:r>
              <a:rPr>
                <a:solidFill>
                  <a:srgbClr val="4070A0"/>
                </a:solidFill>
                <a:latin typeface="Courier"/>
              </a:rPr>
              <a:t>%&gt;%</a:t>
            </a:r>
            <a:br/>
            <a:r>
              <a:rPr>
                <a:latin typeface="Courier"/>
              </a:rPr>
              <a:t>  </a:t>
            </a:r>
            <a:r>
              <a:rPr>
                <a:solidFill>
                  <a:srgbClr val="06287E"/>
                </a:solidFill>
                <a:latin typeface="Courier"/>
              </a:rPr>
              <a:t>group_by</a:t>
            </a:r>
            <a:r>
              <a:rPr>
                <a:latin typeface="Courier"/>
              </a:rPr>
              <a:t>(Reason.given) </a:t>
            </a:r>
            <a:r>
              <a:rPr>
                <a:solidFill>
                  <a:srgbClr val="4070A0"/>
                </a:solidFill>
                <a:latin typeface="Courier"/>
              </a:rPr>
              <a:t>%&gt;%</a:t>
            </a:r>
            <a:br/>
            <a:r>
              <a:rPr>
                <a:latin typeface="Courier"/>
              </a:rPr>
              <a:t>  </a:t>
            </a:r>
            <a:r>
              <a:rPr>
                <a:solidFill>
                  <a:srgbClr val="06287E"/>
                </a:solidFill>
                <a:latin typeface="Courier"/>
              </a:rPr>
              <a:t>count</a:t>
            </a:r>
            <a:r>
              <a:rPr>
                <a:latin typeface="Courier"/>
              </a:rPr>
              <a:t>(Name)</a:t>
            </a:r>
            <a:br/>
            <a:br/>
            <a:r>
              <a:rPr>
                <a:latin typeface="Courier"/>
              </a:rPr>
              <a:t>agent_by_reason </a:t>
            </a:r>
            <a:r>
              <a:rPr>
                <a:solidFill>
                  <a:srgbClr val="007020"/>
                </a:solidFill>
                <a:latin typeface="Courier"/>
              </a:rPr>
              <a:t>&lt;-</a:t>
            </a:r>
            <a:r>
              <a:rPr>
                <a:latin typeface="Courier"/>
              </a:rPr>
              <a:t> </a:t>
            </a:r>
            <a:r>
              <a:rPr>
                <a:solidFill>
                  <a:srgbClr val="06287E"/>
                </a:solidFill>
                <a:latin typeface="Courier"/>
              </a:rPr>
              <a:t>filter</a:t>
            </a:r>
            <a:r>
              <a:rPr>
                <a:latin typeface="Courier"/>
              </a:rPr>
              <a:t>(agent_by_reason,Reason.given </a:t>
            </a:r>
            <a:r>
              <a:rPr>
                <a:solidFill>
                  <a:srgbClr val="4070A0"/>
                </a:solidFill>
                <a:latin typeface="Courier"/>
              </a:rPr>
              <a:t>%in%</a:t>
            </a:r>
            <a:r>
              <a:rPr>
                <a:latin typeface="Courier"/>
              </a:rPr>
              <a:t> pop_indic</a:t>
            </a:r>
            <a:r>
              <a:rPr>
                <a:solidFill>
                  <a:srgbClr val="4070A0"/>
                </a:solidFill>
                <a:latin typeface="Courier"/>
              </a:rPr>
              <a:t>$</a:t>
            </a:r>
            <a:r>
              <a:rPr>
                <a:latin typeface="Courier"/>
              </a:rPr>
              <a:t>Reason.given) </a:t>
            </a:r>
            <a:r>
              <a:rPr>
                <a:solidFill>
                  <a:srgbClr val="4070A0"/>
                </a:solidFill>
                <a:latin typeface="Courier"/>
              </a:rPr>
              <a:t>%&gt;%</a:t>
            </a:r>
            <a:br/>
            <a:r>
              <a:rPr>
                <a:latin typeface="Courier"/>
              </a:rPr>
              <a:t>  </a:t>
            </a:r>
            <a:r>
              <a:rPr>
                <a:solidFill>
                  <a:srgbClr val="06287E"/>
                </a:solidFill>
                <a:latin typeface="Courier"/>
              </a:rPr>
              <a:t>print</a:t>
            </a:r>
            <a:r>
              <a:rPr>
                <a:latin typeface="Courier"/>
              </a:rPr>
              <a:t>()</a:t>
            </a:r>
          </a:p>
          <a:p>
            <a:pPr lvl="0" indent="0">
              <a:buNone/>
            </a:pPr>
            <a:r>
              <a:rPr>
                <a:latin typeface="Courier"/>
              </a:rPr>
              <a:t>## # A tibble: 73 x 3
## # Groups:   Reason.given [10]
##    Reason.given         Name                 n
##    &lt;chr&gt;                &lt;chr&gt;            &lt;int&gt;
##  1 Aspiration Pneumonia Amoxicillin          1
##  2 Aspiration Pneumonia Aztreonam            1
##  3 Aspiration Pneumonia Benzylpenicillin     5
##  4 Aspiration Pneumonia Metronidazole       11
##  5 Aspiration Pneumonia Piperacillin         2
##  6 Cellulitis           Amoxicillin          2
##  7 Cellulitis           Benzylpenicillin     4
##  8 Cellulitis           Cefotaxime           1
##  9 Cellulitis           Clarithromycin       5
## 10 Cellulitis           Clindamycin          1
## # ... with 63 more rows</a:t>
            </a:r>
          </a:p>
          <a:p>
            <a:pPr lvl="0" indent="0">
              <a:buNone/>
            </a:pPr>
            <a:r>
              <a:rPr i="1">
                <a:solidFill>
                  <a:srgbClr val="60A0B0"/>
                </a:solidFill>
                <a:latin typeface="Courier"/>
              </a:rPr>
              <a:t>#organise pop indic by date and count how many over time</a:t>
            </a:r>
            <a:br/>
            <a:r>
              <a:rPr>
                <a:latin typeface="Courier"/>
              </a:rPr>
              <a:t>indic_by_date </a:t>
            </a:r>
            <a:r>
              <a:rPr>
                <a:solidFill>
                  <a:srgbClr val="007020"/>
                </a:solidFill>
                <a:latin typeface="Courier"/>
              </a:rPr>
              <a:t>&lt;-</a:t>
            </a:r>
            <a:r>
              <a:rPr>
                <a:latin typeface="Courier"/>
              </a:rPr>
              <a:t> Clean_Data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(Prescription.start) </a:t>
            </a:r>
            <a:r>
              <a:rPr>
                <a:solidFill>
                  <a:srgbClr val="4070A0"/>
                </a:solidFill>
                <a:latin typeface="Courier"/>
              </a:rPr>
              <a:t>%&gt;%</a:t>
            </a:r>
            <a:r>
              <a:rPr>
                <a:latin typeface="Courier"/>
              </a:rPr>
              <a:t> </a:t>
            </a:r>
            <a:br/>
            <a:r>
              <a:rPr>
                <a:latin typeface="Courier"/>
              </a:rPr>
              <a:t>  </a:t>
            </a:r>
            <a:r>
              <a:rPr>
                <a:solidFill>
                  <a:srgbClr val="06287E"/>
                </a:solidFill>
                <a:latin typeface="Courier"/>
              </a:rPr>
              <a:t>count</a:t>
            </a:r>
            <a:r>
              <a:rPr>
                <a:latin typeface="Courier"/>
              </a:rPr>
              <a:t>(Reason.given)</a:t>
            </a:r>
            <a:br/>
            <a:r>
              <a:rPr i="1">
                <a:solidFill>
                  <a:srgbClr val="60A0B0"/>
                </a:solidFill>
                <a:latin typeface="Courier"/>
              </a:rPr>
              <a:t>#find most common indications</a:t>
            </a:r>
            <a:br/>
            <a:r>
              <a:rPr>
                <a:latin typeface="Courier"/>
              </a:rPr>
              <a:t>indic_by_date </a:t>
            </a:r>
            <a:r>
              <a:rPr>
                <a:solidFill>
                  <a:srgbClr val="007020"/>
                </a:solidFill>
                <a:latin typeface="Courier"/>
              </a:rPr>
              <a:t>&lt;-</a:t>
            </a:r>
            <a:r>
              <a:rPr>
                <a:latin typeface="Courier"/>
              </a:rPr>
              <a:t> indic_by_date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(Reason.given </a:t>
            </a:r>
            <a:r>
              <a:rPr>
                <a:solidFill>
                  <a:srgbClr val="4070A0"/>
                </a:solidFill>
                <a:latin typeface="Courier"/>
              </a:rPr>
              <a:t>%in%</a:t>
            </a:r>
            <a:r>
              <a:rPr>
                <a:latin typeface="Courier"/>
              </a:rPr>
              <a:t> pop_indic</a:t>
            </a:r>
            <a:r>
              <a:rPr>
                <a:solidFill>
                  <a:srgbClr val="4070A0"/>
                </a:solidFill>
                <a:latin typeface="Courier"/>
              </a:rPr>
              <a:t>$</a:t>
            </a:r>
            <a:r>
              <a:rPr>
                <a:latin typeface="Courier"/>
              </a:rPr>
              <a:t>Reason.given) </a:t>
            </a:r>
            <a:br/>
            <a:r>
              <a:rPr i="1">
                <a:solidFill>
                  <a:srgbClr val="60A0B0"/>
                </a:solidFill>
                <a:latin typeface="Courier"/>
              </a:rPr>
              <a:t>#find totals over time  </a:t>
            </a:r>
            <a:br/>
            <a:r>
              <a:rPr>
                <a:latin typeface="Courier"/>
              </a:rPr>
              <a:t>indic_by_date </a:t>
            </a:r>
            <a:r>
              <a:rPr>
                <a:solidFill>
                  <a:srgbClr val="007020"/>
                </a:solidFill>
                <a:latin typeface="Courier"/>
              </a:rPr>
              <a:t>&lt;-</a:t>
            </a:r>
            <a:r>
              <a:rPr>
                <a:latin typeface="Courier"/>
              </a:rPr>
              <a:t> indic_by_date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Reason.given =</a:t>
            </a:r>
            <a:r>
              <a:rPr>
                <a:latin typeface="Courier"/>
              </a:rPr>
              <a:t> </a:t>
            </a:r>
            <a:r>
              <a:rPr>
                <a:solidFill>
                  <a:srgbClr val="06287E"/>
                </a:solidFill>
                <a:latin typeface="Courier"/>
              </a:rPr>
              <a:t>str_to_title</a:t>
            </a:r>
            <a:r>
              <a:rPr>
                <a:latin typeface="Courier"/>
              </a:rPr>
              <a:t>(Reason.given))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(Reason.given)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cum_n =</a:t>
            </a:r>
            <a:r>
              <a:rPr>
                <a:latin typeface="Courier"/>
              </a:rPr>
              <a:t> </a:t>
            </a:r>
            <a:r>
              <a:rPr>
                <a:solidFill>
                  <a:srgbClr val="06287E"/>
                </a:solidFill>
                <a:latin typeface="Courier"/>
              </a:rPr>
              <a:t>cumsum</a:t>
            </a:r>
            <a:r>
              <a:rPr>
                <a:latin typeface="Courier"/>
              </a:rPr>
              <a:t>(n))</a:t>
            </a:r>
          </a:p>
          <a:p>
            <a:pPr lvl="0" indent="0" marL="0">
              <a:spcBef>
                <a:spcPts val="3000"/>
              </a:spcBef>
              <a:buNone/>
            </a:pPr>
            <a:r>
              <a:rPr b="1"/>
              <a:t>Record Decisions</a:t>
            </a:r>
          </a:p>
          <a:p>
            <a:pPr lvl="0" indent="0" marL="0">
              <a:buNone/>
            </a:pPr>
            <a:r>
              <a:rPr/>
              <a:t>As ARK wants us to record the decisions that were made between each prescription, such as IV to Oral, Oral to IV or stopped.</a:t>
            </a:r>
          </a:p>
          <a:p>
            <a:pPr lvl="0" indent="0" marL="0">
              <a:buNone/>
            </a:pPr>
            <a:r>
              <a:rPr/>
              <a:t>To speed up processing time during testing just take a sample of 100 patients</a:t>
            </a:r>
          </a:p>
          <a:p>
            <a:pPr lvl="0" indent="0">
              <a:buNone/>
            </a:pPr>
            <a:r>
              <a:rPr>
                <a:latin typeface="Courier"/>
              </a:rPr>
              <a:t>abx_per_indication </a:t>
            </a:r>
            <a:r>
              <a:rPr>
                <a:solidFill>
                  <a:srgbClr val="007020"/>
                </a:solidFill>
                <a:latin typeface="Courier"/>
              </a:rPr>
              <a:t>=</a:t>
            </a:r>
            <a:r>
              <a:rPr>
                <a:latin typeface="Courier"/>
              </a:rPr>
              <a:t> abx_per_indication[</a:t>
            </a:r>
            <a:r>
              <a:rPr>
                <a:solidFill>
                  <a:srgbClr val="06287E"/>
                </a:solidFill>
                <a:latin typeface="Courier"/>
              </a:rPr>
              <a:t>sample</a:t>
            </a:r>
            <a:r>
              <a:rPr>
                <a:latin typeface="Courier"/>
              </a:rPr>
              <a:t>(</a:t>
            </a:r>
            <a:r>
              <a:rPr>
                <a:solidFill>
                  <a:srgbClr val="40A070"/>
                </a:solidFill>
                <a:latin typeface="Courier"/>
              </a:rPr>
              <a:t>1</a:t>
            </a:r>
            <a:r>
              <a:rPr>
                <a:solidFill>
                  <a:srgbClr val="4070A0"/>
                </a:solidFill>
                <a:latin typeface="Courier"/>
              </a:rPr>
              <a:t>:</a:t>
            </a:r>
            <a:r>
              <a:rPr>
                <a:solidFill>
                  <a:srgbClr val="06287E"/>
                </a:solidFill>
                <a:latin typeface="Courier"/>
              </a:rPr>
              <a:t>nrow</a:t>
            </a:r>
            <a:r>
              <a:rPr>
                <a:latin typeface="Courier"/>
              </a:rPr>
              <a:t>(abx_per_indication),</a:t>
            </a:r>
            <a:r>
              <a:rPr>
                <a:solidFill>
                  <a:srgbClr val="40A070"/>
                </a:solidFill>
                <a:latin typeface="Courier"/>
              </a:rPr>
              <a:t>100</a:t>
            </a:r>
            <a:r>
              <a:rPr>
                <a:latin typeface="Courier"/>
              </a:rPr>
              <a:t>),]</a:t>
            </a:r>
          </a:p>
          <a:p>
            <a:pPr lvl="0" indent="0">
              <a:buNone/>
            </a:pPr>
            <a:r>
              <a:rPr>
                <a:latin typeface="Courier"/>
              </a:rPr>
              <a:t>abx_per_indication </a:t>
            </a:r>
            <a:r>
              <a:rPr>
                <a:solidFill>
                  <a:srgbClr val="007020"/>
                </a:solidFill>
                <a:latin typeface="Courier"/>
              </a:rPr>
              <a:t>&lt;-</a:t>
            </a:r>
            <a:r>
              <a:rPr>
                <a:latin typeface="Courier"/>
              </a:rPr>
              <a:t> abx_per_indication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interval_1 =</a:t>
            </a:r>
            <a:r>
              <a:rPr>
                <a:latin typeface="Courier"/>
              </a:rPr>
              <a:t> </a:t>
            </a:r>
            <a:r>
              <a:rPr>
                <a:solidFill>
                  <a:srgbClr val="06287E"/>
                </a:solidFill>
                <a:latin typeface="Courier"/>
              </a:rPr>
              <a:t>interval</a:t>
            </a:r>
            <a:r>
              <a:rPr>
                <a:latin typeface="Courier"/>
              </a:rPr>
              <a:t>(Prescription.start_1, Prescription.start_2) </a:t>
            </a:r>
            <a:r>
              <a:rPr>
                <a:solidFill>
                  <a:srgbClr val="4070A0"/>
                </a:solidFill>
                <a:latin typeface="Courier"/>
              </a:rPr>
              <a:t>/</a:t>
            </a:r>
            <a:r>
              <a:rPr>
                <a:latin typeface="Courier"/>
              </a:rPr>
              <a:t> </a:t>
            </a:r>
            <a:r>
              <a:rPr>
                <a:solidFill>
                  <a:srgbClr val="06287E"/>
                </a:solidFill>
                <a:latin typeface="Courier"/>
              </a:rPr>
              <a:t>hours</a:t>
            </a:r>
            <a:r>
              <a:rPr>
                <a:latin typeface="Courier"/>
              </a:rPr>
              <a:t> (</a:t>
            </a:r>
            <a:r>
              <a:rPr>
                <a:solidFill>
                  <a:srgbClr val="40A070"/>
                </a:solidFill>
                <a:latin typeface="Courier"/>
              </a:rPr>
              <a:t>1</a:t>
            </a:r>
            <a:r>
              <a:rPr>
                <a:latin typeface="Courier"/>
              </a:rPr>
              <a:t>),</a:t>
            </a:r>
            <a:br/>
            <a:r>
              <a:rPr>
                <a:latin typeface="Courier"/>
              </a:rPr>
              <a:t>         </a:t>
            </a:r>
            <a:r>
              <a:rPr>
                <a:solidFill>
                  <a:srgbClr val="7D9029"/>
                </a:solidFill>
                <a:latin typeface="Courier"/>
              </a:rPr>
              <a:t>interval_2 =</a:t>
            </a:r>
            <a:r>
              <a:rPr>
                <a:latin typeface="Courier"/>
              </a:rPr>
              <a:t> </a:t>
            </a:r>
            <a:r>
              <a:rPr>
                <a:solidFill>
                  <a:srgbClr val="06287E"/>
                </a:solidFill>
                <a:latin typeface="Courier"/>
              </a:rPr>
              <a:t>interval</a:t>
            </a:r>
            <a:r>
              <a:rPr>
                <a:latin typeface="Courier"/>
              </a:rPr>
              <a:t>(Prescription.start_2, Prescription.start_3) </a:t>
            </a:r>
            <a:r>
              <a:rPr>
                <a:solidFill>
                  <a:srgbClr val="4070A0"/>
                </a:solidFill>
                <a:latin typeface="Courier"/>
              </a:rPr>
              <a:t>/</a:t>
            </a:r>
            <a:r>
              <a:rPr>
                <a:latin typeface="Courier"/>
              </a:rPr>
              <a:t> </a:t>
            </a:r>
            <a:r>
              <a:rPr>
                <a:solidFill>
                  <a:srgbClr val="06287E"/>
                </a:solidFill>
                <a:latin typeface="Courier"/>
              </a:rPr>
              <a:t>hours</a:t>
            </a:r>
            <a:r>
              <a:rPr>
                <a:latin typeface="Courier"/>
              </a:rPr>
              <a:t> (</a:t>
            </a:r>
            <a:r>
              <a:rPr>
                <a:solidFill>
                  <a:srgbClr val="40A070"/>
                </a:solidFill>
                <a:latin typeface="Courier"/>
              </a:rPr>
              <a:t>1</a:t>
            </a:r>
            <a:r>
              <a:rPr>
                <a:latin typeface="Courier"/>
              </a:rPr>
              <a:t>),</a:t>
            </a:r>
            <a:br/>
            <a:r>
              <a:rPr>
                <a:latin typeface="Courier"/>
              </a:rPr>
              <a:t>         </a:t>
            </a:r>
            <a:r>
              <a:rPr>
                <a:solidFill>
                  <a:srgbClr val="7D9029"/>
                </a:solidFill>
                <a:latin typeface="Courier"/>
              </a:rPr>
              <a:t>interval_3 =</a:t>
            </a:r>
            <a:r>
              <a:rPr>
                <a:latin typeface="Courier"/>
              </a:rPr>
              <a:t> </a:t>
            </a:r>
            <a:r>
              <a:rPr>
                <a:solidFill>
                  <a:srgbClr val="06287E"/>
                </a:solidFill>
                <a:latin typeface="Courier"/>
              </a:rPr>
              <a:t>interval</a:t>
            </a:r>
            <a:r>
              <a:rPr>
                <a:latin typeface="Courier"/>
              </a:rPr>
              <a:t>(Prescription.start_3, Prescription.start_4) </a:t>
            </a:r>
            <a:r>
              <a:rPr>
                <a:solidFill>
                  <a:srgbClr val="4070A0"/>
                </a:solidFill>
                <a:latin typeface="Courier"/>
              </a:rPr>
              <a:t>/</a:t>
            </a:r>
            <a:r>
              <a:rPr>
                <a:latin typeface="Courier"/>
              </a:rPr>
              <a:t> </a:t>
            </a:r>
            <a:r>
              <a:rPr>
                <a:solidFill>
                  <a:srgbClr val="06287E"/>
                </a:solidFill>
                <a:latin typeface="Courier"/>
              </a:rPr>
              <a:t>hours</a:t>
            </a:r>
            <a:r>
              <a:rPr>
                <a:latin typeface="Courier"/>
              </a:rPr>
              <a:t> (</a:t>
            </a:r>
            <a:r>
              <a:rPr>
                <a:solidFill>
                  <a:srgbClr val="40A070"/>
                </a:solidFill>
                <a:latin typeface="Courier"/>
              </a:rPr>
              <a:t>1</a:t>
            </a:r>
            <a:r>
              <a:rPr>
                <a:latin typeface="Courier"/>
              </a:rPr>
              <a:t>),</a:t>
            </a:r>
            <a:br/>
            <a:r>
              <a:rPr>
                <a:latin typeface="Courier"/>
              </a:rPr>
              <a:t>         </a:t>
            </a:r>
            <a:r>
              <a:rPr>
                <a:solidFill>
                  <a:srgbClr val="7D9029"/>
                </a:solidFill>
                <a:latin typeface="Courier"/>
              </a:rPr>
              <a:t>interval_4 =</a:t>
            </a:r>
            <a:r>
              <a:rPr>
                <a:latin typeface="Courier"/>
              </a:rPr>
              <a:t> </a:t>
            </a:r>
            <a:r>
              <a:rPr>
                <a:solidFill>
                  <a:srgbClr val="06287E"/>
                </a:solidFill>
                <a:latin typeface="Courier"/>
              </a:rPr>
              <a:t>interval</a:t>
            </a:r>
            <a:r>
              <a:rPr>
                <a:latin typeface="Courier"/>
              </a:rPr>
              <a:t>(Prescription.start_4, Prescription.start_5) </a:t>
            </a:r>
            <a:r>
              <a:rPr>
                <a:solidFill>
                  <a:srgbClr val="4070A0"/>
                </a:solidFill>
                <a:latin typeface="Courier"/>
              </a:rPr>
              <a:t>/</a:t>
            </a:r>
            <a:r>
              <a:rPr>
                <a:latin typeface="Courier"/>
              </a:rPr>
              <a:t> </a:t>
            </a:r>
            <a:r>
              <a:rPr>
                <a:solidFill>
                  <a:srgbClr val="06287E"/>
                </a:solidFill>
                <a:latin typeface="Courier"/>
              </a:rPr>
              <a:t>hours</a:t>
            </a:r>
            <a:r>
              <a:rPr>
                <a:latin typeface="Courier"/>
              </a:rPr>
              <a:t> (</a:t>
            </a:r>
            <a:r>
              <a:rPr>
                <a:solidFill>
                  <a:srgbClr val="40A070"/>
                </a:solidFill>
                <a:latin typeface="Courier"/>
              </a:rPr>
              <a:t>1</a:t>
            </a:r>
            <a:r>
              <a:rPr>
                <a:latin typeface="Courier"/>
              </a:rPr>
              <a:t>),</a:t>
            </a:r>
            <a:br/>
            <a:r>
              <a:rPr>
                <a:latin typeface="Courier"/>
              </a:rPr>
              <a:t>         </a:t>
            </a:r>
            <a:r>
              <a:rPr>
                <a:solidFill>
                  <a:srgbClr val="7D9029"/>
                </a:solidFill>
                <a:latin typeface="Courier"/>
              </a:rPr>
              <a:t>interval_5 =</a:t>
            </a:r>
            <a:r>
              <a:rPr>
                <a:latin typeface="Courier"/>
              </a:rPr>
              <a:t> </a:t>
            </a:r>
            <a:r>
              <a:rPr>
                <a:solidFill>
                  <a:srgbClr val="06287E"/>
                </a:solidFill>
                <a:latin typeface="Courier"/>
              </a:rPr>
              <a:t>interval</a:t>
            </a:r>
            <a:r>
              <a:rPr>
                <a:latin typeface="Courier"/>
              </a:rPr>
              <a:t>(Prescription.start_5, Prescription.start_6) </a:t>
            </a:r>
            <a:r>
              <a:rPr>
                <a:solidFill>
                  <a:srgbClr val="4070A0"/>
                </a:solidFill>
                <a:latin typeface="Courier"/>
              </a:rPr>
              <a:t>/</a:t>
            </a:r>
            <a:r>
              <a:rPr>
                <a:latin typeface="Courier"/>
              </a:rPr>
              <a:t> </a:t>
            </a:r>
            <a:r>
              <a:rPr>
                <a:solidFill>
                  <a:srgbClr val="06287E"/>
                </a:solidFill>
                <a:latin typeface="Courier"/>
              </a:rPr>
              <a:t>hours</a:t>
            </a:r>
            <a:r>
              <a:rPr>
                <a:latin typeface="Courier"/>
              </a:rPr>
              <a:t> (</a:t>
            </a:r>
            <a:r>
              <a:rPr>
                <a:solidFill>
                  <a:srgbClr val="40A070"/>
                </a:solidFill>
                <a:latin typeface="Courier"/>
              </a:rPr>
              <a:t>1</a:t>
            </a:r>
            <a:r>
              <a:rPr>
                <a:latin typeface="Courier"/>
              </a:rPr>
              <a:t>),</a:t>
            </a:r>
            <a:br/>
            <a:r>
              <a:rPr>
                <a:latin typeface="Courier"/>
              </a:rPr>
              <a:t>  )</a:t>
            </a:r>
          </a:p>
          <a:p>
            <a:pPr lvl="0" indent="0">
              <a:buNone/>
            </a:pPr>
            <a:r>
              <a:rPr i="1">
                <a:solidFill>
                  <a:srgbClr val="60A0B0"/>
                </a:solidFill>
                <a:latin typeface="Courier"/>
              </a:rPr>
              <a:t>#classify each change as per ARK protocol</a:t>
            </a:r>
            <a:br/>
            <a:br/>
            <a:r>
              <a:rPr i="1">
                <a:solidFill>
                  <a:srgbClr val="60A0B0"/>
                </a:solidFill>
                <a:latin typeface="Courier"/>
              </a:rPr>
              <a:t>#firstly, what was actually commenced</a:t>
            </a:r>
            <a:br/>
            <a:r>
              <a:rPr>
                <a:latin typeface="Courier"/>
              </a:rPr>
              <a:t>abx_per_indication </a:t>
            </a:r>
            <a:r>
              <a:rPr>
                <a:solidFill>
                  <a:srgbClr val="007020"/>
                </a:solidFill>
                <a:latin typeface="Courier"/>
              </a:rPr>
              <a:t>&lt;-</a:t>
            </a:r>
            <a:r>
              <a:rPr>
                <a:latin typeface="Courier"/>
              </a:rPr>
              <a:t> abx_per_indication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Decision_1 =</a:t>
            </a:r>
            <a:r>
              <a:rPr>
                <a:latin typeface="Courier"/>
              </a:rPr>
              <a:t> </a:t>
            </a:r>
            <a:r>
              <a:rPr>
                <a:solidFill>
                  <a:srgbClr val="06287E"/>
                </a:solidFill>
                <a:latin typeface="Courier"/>
              </a:rPr>
              <a:t>case_when</a:t>
            </a:r>
            <a:r>
              <a:rPr>
                <a:latin typeface="Courier"/>
              </a:rPr>
              <a:t>(</a:t>
            </a:r>
            <a:br/>
            <a:r>
              <a:rPr>
                <a:latin typeface="Courier"/>
              </a:rPr>
              <a:t>    Route_1 </a:t>
            </a:r>
            <a:r>
              <a:rPr>
                <a:solidFill>
                  <a:srgbClr val="4070A0"/>
                </a:solidFill>
                <a:latin typeface="Courier"/>
              </a:rPr>
              <a:t>==</a:t>
            </a:r>
            <a:r>
              <a:rPr>
                <a:latin typeface="Courier"/>
              </a:rPr>
              <a:t> </a:t>
            </a:r>
            <a:r>
              <a:rPr>
                <a:solidFill>
                  <a:srgbClr val="4070A0"/>
                </a:solidFill>
                <a:latin typeface="Courier"/>
              </a:rPr>
              <a:t>"Intravenous"</a:t>
            </a:r>
            <a:r>
              <a:rPr>
                <a:latin typeface="Courier"/>
              </a:rPr>
              <a:t> </a:t>
            </a:r>
            <a:r>
              <a:rPr>
                <a:solidFill>
                  <a:srgbClr val="4070A0"/>
                </a:solidFill>
                <a:latin typeface="Courier"/>
              </a:rPr>
              <a:t>&amp;</a:t>
            </a:r>
            <a:r>
              <a:rPr>
                <a:latin typeface="Courier"/>
              </a:rPr>
              <a:t> Route_2 </a:t>
            </a:r>
            <a:r>
              <a:rPr>
                <a:solidFill>
                  <a:srgbClr val="4070A0"/>
                </a:solidFill>
                <a:latin typeface="Courier"/>
              </a:rPr>
              <a:t>==</a:t>
            </a:r>
            <a:r>
              <a:rPr>
                <a:latin typeface="Courier"/>
              </a:rPr>
              <a:t> </a:t>
            </a:r>
            <a:r>
              <a:rPr>
                <a:solidFill>
                  <a:srgbClr val="4070A0"/>
                </a:solidFill>
                <a:latin typeface="Courier"/>
              </a:rPr>
              <a:t>"Intravenous"</a:t>
            </a:r>
            <a:r>
              <a:rPr>
                <a:latin typeface="Courier"/>
              </a:rPr>
              <a:t> </a:t>
            </a:r>
            <a:r>
              <a:rPr>
                <a:solidFill>
                  <a:srgbClr val="4070A0"/>
                </a:solidFill>
                <a:latin typeface="Courier"/>
              </a:rPr>
              <a:t>&amp;</a:t>
            </a:r>
            <a:r>
              <a:rPr>
                <a:latin typeface="Courier"/>
              </a:rPr>
              <a:t> interval_1 </a:t>
            </a:r>
            <a:r>
              <a:rPr>
                <a:solidFill>
                  <a:srgbClr val="4070A0"/>
                </a:solidFill>
                <a:latin typeface="Courier"/>
              </a:rPr>
              <a:t>&lt;</a:t>
            </a:r>
            <a:r>
              <a:rPr>
                <a:latin typeface="Courier"/>
              </a:rPr>
              <a:t> </a:t>
            </a:r>
            <a:r>
              <a:rPr>
                <a:solidFill>
                  <a:srgbClr val="40A070"/>
                </a:solidFill>
                <a:latin typeface="Courier"/>
              </a:rPr>
              <a:t>12</a:t>
            </a:r>
            <a:r>
              <a:rPr>
                <a:latin typeface="Courier"/>
              </a:rPr>
              <a:t> </a:t>
            </a:r>
            <a:r>
              <a:rPr>
                <a:solidFill>
                  <a:srgbClr val="4070A0"/>
                </a:solidFill>
                <a:latin typeface="Courier"/>
              </a:rPr>
              <a:t>&amp;</a:t>
            </a:r>
            <a:r>
              <a:rPr>
                <a:latin typeface="Courier"/>
              </a:rPr>
              <a:t> </a:t>
            </a:r>
            <a:br/>
            <a:r>
              <a:rPr>
                <a:latin typeface="Courier"/>
              </a:rPr>
              <a:t>      Prescription_Length_1 </a:t>
            </a:r>
            <a:r>
              <a:rPr>
                <a:solidFill>
                  <a:srgbClr val="4070A0"/>
                </a:solidFill>
                <a:latin typeface="Courier"/>
              </a:rPr>
              <a:t>&gt;</a:t>
            </a:r>
            <a:r>
              <a:rPr>
                <a:latin typeface="Courier"/>
              </a:rPr>
              <a:t> </a:t>
            </a:r>
            <a:r>
              <a:rPr>
                <a:solidFill>
                  <a:srgbClr val="40A070"/>
                </a:solidFill>
                <a:latin typeface="Courier"/>
              </a:rPr>
              <a:t>12</a:t>
            </a:r>
            <a:r>
              <a:rPr>
                <a:latin typeface="Courier"/>
              </a:rPr>
              <a:t> </a:t>
            </a:r>
            <a:r>
              <a:rPr>
                <a:solidFill>
                  <a:srgbClr val="4070A0"/>
                </a:solidFill>
                <a:latin typeface="Courier"/>
              </a:rPr>
              <a:t>~</a:t>
            </a:r>
            <a:r>
              <a:rPr>
                <a:latin typeface="Courier"/>
              </a:rPr>
              <a:t> </a:t>
            </a:r>
            <a:r>
              <a:rPr>
                <a:solidFill>
                  <a:srgbClr val="4070A0"/>
                </a:solidFill>
                <a:latin typeface="Courier"/>
              </a:rPr>
              <a:t>'Dual IV therapy started'</a:t>
            </a:r>
            <a:r>
              <a:rPr>
                <a:latin typeface="Courier"/>
              </a:rPr>
              <a:t>,</a:t>
            </a:r>
            <a:br/>
            <a:r>
              <a:rPr>
                <a:latin typeface="Courier"/>
              </a:rPr>
              <a:t>    Route_1 </a:t>
            </a:r>
            <a:r>
              <a:rPr>
                <a:solidFill>
                  <a:srgbClr val="4070A0"/>
                </a:solidFill>
                <a:latin typeface="Courier"/>
              </a:rPr>
              <a:t>==</a:t>
            </a:r>
            <a:r>
              <a:rPr>
                <a:latin typeface="Courier"/>
              </a:rPr>
              <a:t> </a:t>
            </a:r>
            <a:r>
              <a:rPr>
                <a:solidFill>
                  <a:srgbClr val="4070A0"/>
                </a:solidFill>
                <a:latin typeface="Courier"/>
              </a:rPr>
              <a:t>"Intravenous"</a:t>
            </a:r>
            <a:r>
              <a:rPr>
                <a:latin typeface="Courier"/>
              </a:rPr>
              <a:t> </a:t>
            </a:r>
            <a:r>
              <a:rPr>
                <a:solidFill>
                  <a:srgbClr val="4070A0"/>
                </a:solidFill>
                <a:latin typeface="Courier"/>
              </a:rPr>
              <a:t>&amp;</a:t>
            </a:r>
            <a:r>
              <a:rPr>
                <a:latin typeface="Courier"/>
              </a:rPr>
              <a:t>  Route_2 </a:t>
            </a:r>
            <a:r>
              <a:rPr>
                <a:solidFill>
                  <a:srgbClr val="4070A0"/>
                </a:solidFill>
                <a:latin typeface="Courier"/>
              </a:rPr>
              <a:t>==</a:t>
            </a:r>
            <a:r>
              <a:rPr>
                <a:latin typeface="Courier"/>
              </a:rPr>
              <a:t> </a:t>
            </a:r>
            <a:r>
              <a:rPr>
                <a:solidFill>
                  <a:srgbClr val="4070A0"/>
                </a:solidFill>
                <a:latin typeface="Courier"/>
              </a:rPr>
              <a:t>"Oral"</a:t>
            </a:r>
            <a:r>
              <a:rPr>
                <a:latin typeface="Courier"/>
              </a:rPr>
              <a:t> </a:t>
            </a:r>
            <a:r>
              <a:rPr>
                <a:solidFill>
                  <a:srgbClr val="4070A0"/>
                </a:solidFill>
                <a:latin typeface="Courier"/>
              </a:rPr>
              <a:t>&amp;</a:t>
            </a:r>
            <a:r>
              <a:rPr>
                <a:latin typeface="Courier"/>
              </a:rPr>
              <a:t> interval_1 </a:t>
            </a:r>
            <a:r>
              <a:rPr>
                <a:solidFill>
                  <a:srgbClr val="4070A0"/>
                </a:solidFill>
                <a:latin typeface="Courier"/>
              </a:rPr>
              <a:t>&lt;</a:t>
            </a:r>
            <a:r>
              <a:rPr>
                <a:latin typeface="Courier"/>
              </a:rPr>
              <a:t> </a:t>
            </a:r>
            <a:r>
              <a:rPr>
                <a:solidFill>
                  <a:srgbClr val="40A070"/>
                </a:solidFill>
                <a:latin typeface="Courier"/>
              </a:rPr>
              <a:t>12</a:t>
            </a:r>
            <a:r>
              <a:rPr>
                <a:latin typeface="Courier"/>
              </a:rPr>
              <a:t> </a:t>
            </a:r>
            <a:r>
              <a:rPr>
                <a:solidFill>
                  <a:srgbClr val="4070A0"/>
                </a:solidFill>
                <a:latin typeface="Courier"/>
              </a:rPr>
              <a:t>&amp;</a:t>
            </a:r>
            <a:r>
              <a:rPr>
                <a:latin typeface="Courier"/>
              </a:rPr>
              <a:t> </a:t>
            </a:r>
            <a:br/>
            <a:r>
              <a:rPr>
                <a:latin typeface="Courier"/>
              </a:rPr>
              <a:t>      Prescription_Length_1 </a:t>
            </a:r>
            <a:r>
              <a:rPr>
                <a:solidFill>
                  <a:srgbClr val="4070A0"/>
                </a:solidFill>
                <a:latin typeface="Courier"/>
              </a:rPr>
              <a:t>&gt;</a:t>
            </a:r>
            <a:r>
              <a:rPr>
                <a:latin typeface="Courier"/>
              </a:rPr>
              <a:t> </a:t>
            </a:r>
            <a:r>
              <a:rPr>
                <a:solidFill>
                  <a:srgbClr val="40A070"/>
                </a:solidFill>
                <a:latin typeface="Courier"/>
              </a:rPr>
              <a:t>12</a:t>
            </a:r>
            <a:r>
              <a:rPr>
                <a:latin typeface="Courier"/>
              </a:rPr>
              <a:t> </a:t>
            </a:r>
            <a:r>
              <a:rPr>
                <a:solidFill>
                  <a:srgbClr val="4070A0"/>
                </a:solidFill>
                <a:latin typeface="Courier"/>
              </a:rPr>
              <a:t>~</a:t>
            </a:r>
            <a:r>
              <a:rPr>
                <a:latin typeface="Courier"/>
              </a:rPr>
              <a:t> </a:t>
            </a:r>
            <a:r>
              <a:rPr>
                <a:solidFill>
                  <a:srgbClr val="4070A0"/>
                </a:solidFill>
                <a:latin typeface="Courier"/>
              </a:rPr>
              <a:t>'IV and Oral started'</a:t>
            </a:r>
            <a:r>
              <a:rPr>
                <a:latin typeface="Courier"/>
              </a:rPr>
              <a:t>,</a:t>
            </a:r>
            <a:br/>
            <a:r>
              <a:rPr>
                <a:latin typeface="Courier"/>
              </a:rPr>
              <a:t>    Route_1 </a:t>
            </a:r>
            <a:r>
              <a:rPr>
                <a:solidFill>
                  <a:srgbClr val="4070A0"/>
                </a:solidFill>
                <a:latin typeface="Courier"/>
              </a:rPr>
              <a:t>=="Oral"</a:t>
            </a:r>
            <a:r>
              <a:rPr>
                <a:latin typeface="Courier"/>
              </a:rPr>
              <a:t> </a:t>
            </a:r>
            <a:r>
              <a:rPr>
                <a:solidFill>
                  <a:srgbClr val="4070A0"/>
                </a:solidFill>
                <a:latin typeface="Courier"/>
              </a:rPr>
              <a:t>&amp;</a:t>
            </a:r>
            <a:r>
              <a:rPr>
                <a:latin typeface="Courier"/>
              </a:rPr>
              <a:t> Route_2 </a:t>
            </a:r>
            <a:r>
              <a:rPr>
                <a:solidFill>
                  <a:srgbClr val="4070A0"/>
                </a:solidFill>
                <a:latin typeface="Courier"/>
              </a:rPr>
              <a:t>==</a:t>
            </a:r>
            <a:r>
              <a:rPr>
                <a:latin typeface="Courier"/>
              </a:rPr>
              <a:t> </a:t>
            </a:r>
            <a:r>
              <a:rPr>
                <a:solidFill>
                  <a:srgbClr val="4070A0"/>
                </a:solidFill>
                <a:latin typeface="Courier"/>
              </a:rPr>
              <a:t>"Intravenous"</a:t>
            </a:r>
            <a:r>
              <a:rPr>
                <a:latin typeface="Courier"/>
              </a:rPr>
              <a:t> </a:t>
            </a:r>
            <a:r>
              <a:rPr>
                <a:solidFill>
                  <a:srgbClr val="4070A0"/>
                </a:solidFill>
                <a:latin typeface="Courier"/>
              </a:rPr>
              <a:t>&amp;</a:t>
            </a:r>
            <a:r>
              <a:rPr>
                <a:latin typeface="Courier"/>
              </a:rPr>
              <a:t> interval_1 </a:t>
            </a:r>
            <a:r>
              <a:rPr>
                <a:solidFill>
                  <a:srgbClr val="4070A0"/>
                </a:solidFill>
                <a:latin typeface="Courier"/>
              </a:rPr>
              <a:t>&lt;</a:t>
            </a:r>
            <a:r>
              <a:rPr>
                <a:latin typeface="Courier"/>
              </a:rPr>
              <a:t> </a:t>
            </a:r>
            <a:r>
              <a:rPr>
                <a:solidFill>
                  <a:srgbClr val="40A070"/>
                </a:solidFill>
                <a:latin typeface="Courier"/>
              </a:rPr>
              <a:t>12</a:t>
            </a:r>
            <a:r>
              <a:rPr>
                <a:latin typeface="Courier"/>
              </a:rPr>
              <a:t> </a:t>
            </a:r>
            <a:r>
              <a:rPr>
                <a:solidFill>
                  <a:srgbClr val="4070A0"/>
                </a:solidFill>
                <a:latin typeface="Courier"/>
              </a:rPr>
              <a:t>~</a:t>
            </a:r>
            <a:r>
              <a:rPr>
                <a:latin typeface="Courier"/>
              </a:rPr>
              <a:t> </a:t>
            </a:r>
            <a:r>
              <a:rPr>
                <a:solidFill>
                  <a:srgbClr val="4070A0"/>
                </a:solidFill>
                <a:latin typeface="Courier"/>
              </a:rPr>
              <a:t>"IV and Oral started"</a:t>
            </a:r>
            <a:r>
              <a:rPr>
                <a:latin typeface="Courier"/>
              </a:rPr>
              <a:t>,</a:t>
            </a:r>
            <a:br/>
            <a:r>
              <a:rPr>
                <a:latin typeface="Courier"/>
              </a:rPr>
              <a:t>    Route_1 </a:t>
            </a:r>
            <a:r>
              <a:rPr>
                <a:solidFill>
                  <a:srgbClr val="4070A0"/>
                </a:solidFill>
                <a:latin typeface="Courier"/>
              </a:rPr>
              <a:t>==</a:t>
            </a:r>
            <a:r>
              <a:rPr>
                <a:latin typeface="Courier"/>
              </a:rPr>
              <a:t> </a:t>
            </a:r>
            <a:r>
              <a:rPr>
                <a:solidFill>
                  <a:srgbClr val="4070A0"/>
                </a:solidFill>
                <a:latin typeface="Courier"/>
              </a:rPr>
              <a:t>"Intravenous"</a:t>
            </a:r>
            <a:r>
              <a:rPr>
                <a:latin typeface="Courier"/>
              </a:rPr>
              <a:t> </a:t>
            </a:r>
            <a:r>
              <a:rPr>
                <a:solidFill>
                  <a:srgbClr val="4070A0"/>
                </a:solidFill>
                <a:latin typeface="Courier"/>
              </a:rPr>
              <a:t>&amp;</a:t>
            </a:r>
            <a:r>
              <a:rPr>
                <a:latin typeface="Courier"/>
              </a:rPr>
              <a:t> Route_2 </a:t>
            </a:r>
            <a:r>
              <a:rPr>
                <a:solidFill>
                  <a:srgbClr val="4070A0"/>
                </a:solidFill>
                <a:latin typeface="Courier"/>
              </a:rPr>
              <a:t>==</a:t>
            </a:r>
            <a:r>
              <a:rPr>
                <a:latin typeface="Courier"/>
              </a:rPr>
              <a:t> </a:t>
            </a:r>
            <a:r>
              <a:rPr>
                <a:solidFill>
                  <a:srgbClr val="4070A0"/>
                </a:solidFill>
                <a:latin typeface="Courier"/>
              </a:rPr>
              <a:t>"Oral"</a:t>
            </a:r>
            <a:r>
              <a:rPr>
                <a:latin typeface="Courier"/>
              </a:rPr>
              <a:t> </a:t>
            </a:r>
            <a:r>
              <a:rPr>
                <a:solidFill>
                  <a:srgbClr val="4070A0"/>
                </a:solidFill>
                <a:latin typeface="Courier"/>
              </a:rPr>
              <a:t>&amp;</a:t>
            </a:r>
            <a:r>
              <a:rPr>
                <a:latin typeface="Courier"/>
              </a:rPr>
              <a:t> interval_1 </a:t>
            </a:r>
            <a:r>
              <a:rPr>
                <a:solidFill>
                  <a:srgbClr val="4070A0"/>
                </a:solidFill>
                <a:latin typeface="Courier"/>
              </a:rPr>
              <a:t>&lt;</a:t>
            </a:r>
            <a:r>
              <a:rPr>
                <a:latin typeface="Courier"/>
              </a:rPr>
              <a:t> </a:t>
            </a:r>
            <a:r>
              <a:rPr>
                <a:solidFill>
                  <a:srgbClr val="40A070"/>
                </a:solidFill>
                <a:latin typeface="Courier"/>
              </a:rPr>
              <a:t>12</a:t>
            </a:r>
            <a:r>
              <a:rPr>
                <a:latin typeface="Courier"/>
              </a:rPr>
              <a:t> </a:t>
            </a:r>
            <a:r>
              <a:rPr>
                <a:solidFill>
                  <a:srgbClr val="4070A0"/>
                </a:solidFill>
                <a:latin typeface="Courier"/>
              </a:rPr>
              <a:t>&amp;</a:t>
            </a:r>
            <a:r>
              <a:rPr>
                <a:latin typeface="Courier"/>
              </a:rPr>
              <a:t> </a:t>
            </a:r>
            <a:br/>
            <a:r>
              <a:rPr>
                <a:latin typeface="Courier"/>
              </a:rPr>
              <a:t>      Prescription_Length_1 </a:t>
            </a:r>
            <a:r>
              <a:rPr>
                <a:solidFill>
                  <a:srgbClr val="4070A0"/>
                </a:solidFill>
                <a:latin typeface="Courier"/>
              </a:rPr>
              <a:t>&gt;</a:t>
            </a:r>
            <a:r>
              <a:rPr>
                <a:latin typeface="Courier"/>
              </a:rPr>
              <a:t> </a:t>
            </a:r>
            <a:r>
              <a:rPr>
                <a:solidFill>
                  <a:srgbClr val="40A070"/>
                </a:solidFill>
                <a:latin typeface="Courier"/>
              </a:rPr>
              <a:t>12</a:t>
            </a:r>
            <a:r>
              <a:rPr>
                <a:latin typeface="Courier"/>
              </a:rPr>
              <a:t> </a:t>
            </a:r>
            <a:r>
              <a:rPr>
                <a:solidFill>
                  <a:srgbClr val="4070A0"/>
                </a:solidFill>
                <a:latin typeface="Courier"/>
              </a:rPr>
              <a:t>~</a:t>
            </a:r>
            <a:r>
              <a:rPr>
                <a:latin typeface="Courier"/>
              </a:rPr>
              <a:t> </a:t>
            </a:r>
            <a:r>
              <a:rPr>
                <a:solidFill>
                  <a:srgbClr val="4070A0"/>
                </a:solidFill>
                <a:latin typeface="Courier"/>
              </a:rPr>
              <a:t>'Dual Oral therapy started'</a:t>
            </a:r>
            <a:r>
              <a:rPr>
                <a:latin typeface="Courier"/>
              </a:rPr>
              <a:t>,</a:t>
            </a:r>
            <a:br/>
            <a:r>
              <a:rPr>
                <a:latin typeface="Courier"/>
              </a:rPr>
              <a:t>    interval_1 </a:t>
            </a:r>
            <a:r>
              <a:rPr>
                <a:solidFill>
                  <a:srgbClr val="4070A0"/>
                </a:solidFill>
                <a:latin typeface="Courier"/>
              </a:rPr>
              <a:t>&gt;</a:t>
            </a:r>
            <a:r>
              <a:rPr>
                <a:latin typeface="Courier"/>
              </a:rPr>
              <a:t> </a:t>
            </a:r>
            <a:r>
              <a:rPr>
                <a:solidFill>
                  <a:srgbClr val="40A070"/>
                </a:solidFill>
                <a:latin typeface="Courier"/>
              </a:rPr>
              <a:t>12</a:t>
            </a:r>
            <a:r>
              <a:rPr>
                <a:latin typeface="Courier"/>
              </a:rPr>
              <a:t> </a:t>
            </a:r>
            <a:r>
              <a:rPr>
                <a:solidFill>
                  <a:srgbClr val="4070A0"/>
                </a:solidFill>
                <a:latin typeface="Courier"/>
              </a:rPr>
              <a:t>|</a:t>
            </a:r>
            <a:r>
              <a:rPr>
                <a:latin typeface="Courier"/>
              </a:rPr>
              <a:t> </a:t>
            </a:r>
            <a:r>
              <a:rPr>
                <a:solidFill>
                  <a:srgbClr val="06287E"/>
                </a:solidFill>
                <a:latin typeface="Courier"/>
              </a:rPr>
              <a:t>is.na</a:t>
            </a:r>
            <a:r>
              <a:rPr>
                <a:latin typeface="Courier"/>
              </a:rPr>
              <a:t>(interval_1) </a:t>
            </a:r>
            <a:r>
              <a:rPr>
                <a:solidFill>
                  <a:srgbClr val="4070A0"/>
                </a:solidFill>
                <a:latin typeface="Courier"/>
              </a:rPr>
              <a:t>|</a:t>
            </a:r>
            <a:r>
              <a:rPr>
                <a:latin typeface="Courier"/>
              </a:rPr>
              <a:t> Prescription_Length_1 </a:t>
            </a:r>
            <a:r>
              <a:rPr>
                <a:solidFill>
                  <a:srgbClr val="4070A0"/>
                </a:solidFill>
                <a:latin typeface="Courier"/>
              </a:rPr>
              <a:t>&lt;=</a:t>
            </a:r>
            <a:r>
              <a:rPr>
                <a:solidFill>
                  <a:srgbClr val="40A070"/>
                </a:solidFill>
                <a:latin typeface="Courier"/>
              </a:rPr>
              <a:t>12</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(Route_1, </a:t>
            </a:r>
            <a:r>
              <a:rPr>
                <a:solidFill>
                  <a:srgbClr val="4070A0"/>
                </a:solidFill>
                <a:latin typeface="Courier"/>
              </a:rPr>
              <a:t>" started"</a:t>
            </a:r>
            <a:r>
              <a:rPr>
                <a:latin typeface="Courier"/>
              </a:rPr>
              <a:t>),</a:t>
            </a:r>
            <a:br/>
            <a:r>
              <a:rPr>
                <a:latin typeface="Courier"/>
              </a:rPr>
              <a:t>    </a:t>
            </a:r>
            <a:br/>
            <a:b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a:t>
            </a:r>
            <a:r>
              <a:rPr>
                <a:solidFill>
                  <a:srgbClr val="4070A0"/>
                </a:solidFill>
                <a:latin typeface="Courier"/>
              </a:rPr>
              <a:t>'something else'</a:t>
            </a:r>
            <a:br/>
            <a:r>
              <a:rPr>
                <a:latin typeface="Courier"/>
              </a:rPr>
              <a:t>  ))</a:t>
            </a:r>
          </a:p>
          <a:p>
            <a:pPr lvl="0" indent="0" marL="0">
              <a:buNone/>
            </a:pPr>
            <a:r>
              <a:rPr/>
              <a:t>```{ deprecated} test &lt;- filter(abx_per_indication, NHS. == 121)</a:t>
            </a:r>
          </a:p>
          <a:p>
            <a:pPr lvl="0" indent="0" marL="0">
              <a:buNone/>
            </a:pPr>
            <a:r>
              <a:rPr/>
              <a:t>#what happened after the initial prescription</a:t>
            </a:r>
          </a:p>
          <a:p>
            <a:pPr lvl="0" indent="0" marL="0">
              <a:buNone/>
            </a:pPr>
            <a:r>
              <a:rPr/>
              <a:t>abx_per_indication &lt;- abx_per_indication %&gt;% mutate(Decision_2 = case_when(Route_1 == Route_2 &amp; Name_1 == Name_2 &amp; Dose_1 == Dose_2 &amp; Frequency_1 == Frequency_2 ~ paste0(Route_2, ” “, Name_2,” continued”),</a:t>
            </a:r>
            <a:br/>
            <a:r>
              <a:rPr/>
              <a:t>Route_1 == Route_2 &amp; Name_1 != Name_2 &amp; Decision_1 == “Oral started” ~ paste0(‘Agent switched to’, Name_2), Route_1 == Route_2 &amp; Name_1 != Name_2 &amp; Decision_1 == “Intravenous started” ~ paste0(‘Agent switched to’, Name_2), Route_1 == Route_2 &amp; Dose_1 != Dose_2 &amp; Frequency_1 != Frequency_2 &amp; Name_1 == Name_2 ~ paste0(‘Regiment changed to’, Dose_2, ” “,Frequency_2),</a:t>
            </a:r>
          </a:p>
          <a:p>
            <a:pPr lvl="0" indent="0">
              <a:buNone/>
            </a:pPr>
            <a:r>
              <a:rPr>
                <a:latin typeface="Courier"/>
              </a:rPr>
              <a:t>    Route_1 =="Intravenous" &amp; Route_2 == "Intravenous" &amp; ARK.category_2 == "FINAL" ~ paste0('Finalised as IV ', Name_2),
    Route_1 =="Oral" &amp; Route_2 == "Oral" &amp; is.na(Route_3) &amp; ARK.category_2 == "FINAL" ~ paste0('Finalised as Oral ', Name_2),
    #see if there was a single agent switch
    Prescription.end_1 &lt; Prescription.start_2 + 1 &amp; Decision_1 != "IV and Oral started"  ~ paste0(Route_1, " to ", Route_2, " switch"),
    Prescription.end_1 &lt; Prescription.start_2 + 1 &amp; Decision_1 != "Dual IV therapy started"  ~ paste0(Route_1, " to ", Route_2, " switch"),
    Prescription.end_1 &gt; Prescription.start_2 + 1 &amp; Decision_1 != "IV and Oral started" ~ paste0(Route_2, " " ,Name_2, " added"),
    Prescription.end_1 &gt; Prescription.start_2 + 1 &amp; Decision_1 != "Dual IV therapy started" ~ paste0(Route_2, " " ,Name_2, " added"),
 is.na(Route_2)  &amp; Prescription_Length_1 &lt;=72 ~ paste0('Stopped as ', Route_1, ' within 72 hours'),
 is.na(Route_2) &amp; Prescription_Length_1 &gt; 72 ~ paste0('Stopped as ', Route_1, ' beyond 72 hours'),
 TRUE ~ "something else",))
 #Decision_1 == "IV and Oral started" # then becomes what decision three would look AT
    #Route_1 == Route_2 &amp; Name_1 == Name_2 &amp; Dose_1 == Dose_2 &amp; Frequency_1 == Frequency_2  ~ 'No Change'</a:t>
            </a:r>
          </a:p>
          <a:p>
            <a:pPr lvl="0" indent="0">
              <a:buNone/>
            </a:pPr>
            <a:r>
              <a:rPr>
                <a:latin typeface="Courier"/>
              </a:rPr>
              <a:t>
```{ deprecated}
 abx_per_indication &lt;- abx_per_indication %&gt;% 
  mutate(Decision_2 = case_when(Prescription.end_1 &lt; Prescription.start_3 +1 &amp; Prescription.end_2 &lt; Prescription.start_3 +1 &amp; Decision_1 == "IV and Oral started" &amp; Name_3 != NA  ~ paste0( "IV and Oral to ", Route_3, " switch"),
        Prescription.end_1 &lt; Prescription.start_3 &amp; Prescription.end_2 &lt; Prescription.start_3 &amp; Decision_1 == "Dual IV therapy started"  ~ paste0(Route_1, " to ", Route_3, " switch"),))</a:t>
            </a:r>
          </a:p>
          <a:p>
            <a:pPr lvl="0" indent="0">
              <a:buNone/>
            </a:pPr>
            <a:r>
              <a:rPr>
                <a:latin typeface="Courier"/>
              </a:rPr>
              <a:t> abx_per_indication </a:t>
            </a:r>
            <a:r>
              <a:rPr>
                <a:solidFill>
                  <a:srgbClr val="007020"/>
                </a:solidFill>
                <a:latin typeface="Courier"/>
              </a:rPr>
              <a:t>&lt;-</a:t>
            </a:r>
            <a:r>
              <a:rPr>
                <a:latin typeface="Courier"/>
              </a:rPr>
              <a:t> abx_per_indication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Decision_2 =</a:t>
            </a:r>
            <a:r>
              <a:rPr>
                <a:latin typeface="Courier"/>
              </a:rPr>
              <a:t> </a:t>
            </a:r>
            <a:r>
              <a:rPr>
                <a:solidFill>
                  <a:srgbClr val="06287E"/>
                </a:solidFill>
                <a:latin typeface="Courier"/>
              </a:rPr>
              <a:t>case_when</a:t>
            </a:r>
            <a:r>
              <a:rPr>
                <a:latin typeface="Courier"/>
              </a:rPr>
              <a:t>(</a:t>
            </a:r>
            <a:br/>
            <a:r>
              <a:rPr>
                <a:latin typeface="Courier"/>
              </a:rPr>
              <a:t>    </a:t>
            </a:r>
            <a:r>
              <a:rPr i="1">
                <a:solidFill>
                  <a:srgbClr val="60A0B0"/>
                </a:solidFill>
                <a:latin typeface="Courier"/>
              </a:rPr>
              <a:t>#if two agents were started at once, see if one of them was stopped and what replaced it</a:t>
            </a:r>
            <a:br/>
            <a:r>
              <a:rPr>
                <a:latin typeface="Courier"/>
              </a:rPr>
              <a:t>    Decision_1 </a:t>
            </a:r>
            <a:r>
              <a:rPr>
                <a:solidFill>
                  <a:srgbClr val="4070A0"/>
                </a:solidFill>
                <a:latin typeface="Courier"/>
              </a:rPr>
              <a:t>==</a:t>
            </a:r>
            <a:r>
              <a:rPr>
                <a:latin typeface="Courier"/>
              </a:rPr>
              <a:t> </a:t>
            </a:r>
            <a:r>
              <a:rPr>
                <a:solidFill>
                  <a:srgbClr val="4070A0"/>
                </a:solidFill>
                <a:latin typeface="Courier"/>
              </a:rPr>
              <a:t>"IV and Oral started"</a:t>
            </a:r>
            <a:r>
              <a:rPr>
                <a:latin typeface="Courier"/>
              </a:rPr>
              <a:t> </a:t>
            </a:r>
            <a:r>
              <a:rPr>
                <a:solidFill>
                  <a:srgbClr val="4070A0"/>
                </a:solidFill>
                <a:latin typeface="Courier"/>
              </a:rPr>
              <a:t>&amp;</a:t>
            </a:r>
            <a:r>
              <a:rPr>
                <a:latin typeface="Courier"/>
              </a:rPr>
              <a:t> Prescription.end_1 </a:t>
            </a:r>
            <a:r>
              <a:rPr>
                <a:solidFill>
                  <a:srgbClr val="4070A0"/>
                </a:solidFill>
                <a:latin typeface="Courier"/>
              </a:rPr>
              <a:t>&lt;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&amp;</a:t>
            </a:r>
            <a:r>
              <a:rPr>
                <a:latin typeface="Courier"/>
              </a:rPr>
              <a:t> Prescription.start_4 </a:t>
            </a:r>
            <a:r>
              <a:rPr>
                <a:solidFill>
                  <a:srgbClr val="4070A0"/>
                </a:solidFill>
                <a:latin typeface="Courier"/>
              </a:rPr>
              <a:t>&gt;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(Name_1,</a:t>
            </a:r>
            <a:r>
              <a:rPr>
                <a:solidFill>
                  <a:srgbClr val="4070A0"/>
                </a:solidFill>
                <a:latin typeface="Courier"/>
              </a:rPr>
              <a:t>" "</a:t>
            </a:r>
            <a:r>
              <a:rPr>
                <a:latin typeface="Courier"/>
              </a:rPr>
              <a:t>, Route_1  , </a:t>
            </a:r>
            <a:r>
              <a:rPr>
                <a:solidFill>
                  <a:srgbClr val="4070A0"/>
                </a:solidFill>
                <a:latin typeface="Courier"/>
              </a:rPr>
              <a:t>" to "</a:t>
            </a:r>
            <a:r>
              <a:rPr>
                <a:latin typeface="Courier"/>
              </a:rPr>
              <a:t>, Route_3 ,</a:t>
            </a:r>
            <a:r>
              <a:rPr>
                <a:solidFill>
                  <a:srgbClr val="4070A0"/>
                </a:solidFill>
                <a:latin typeface="Courier"/>
              </a:rPr>
              <a:t>" "</a:t>
            </a:r>
            <a:r>
              <a:rPr>
                <a:latin typeface="Courier"/>
              </a:rPr>
              <a:t>, Name_3, </a:t>
            </a:r>
            <a:r>
              <a:rPr>
                <a:solidFill>
                  <a:srgbClr val="4070A0"/>
                </a:solidFill>
                <a:latin typeface="Courier"/>
              </a:rPr>
              <a:t>" partial switch"</a:t>
            </a:r>
            <a:r>
              <a:rPr>
                <a:latin typeface="Courier"/>
              </a:rPr>
              <a:t>),</a:t>
            </a:r>
            <a:br/>
            <a:r>
              <a:rPr>
                <a:latin typeface="Courier"/>
              </a:rPr>
              <a:t>                  Decision_1 </a:t>
            </a:r>
            <a:r>
              <a:rPr>
                <a:solidFill>
                  <a:srgbClr val="4070A0"/>
                </a:solidFill>
                <a:latin typeface="Courier"/>
              </a:rPr>
              <a:t>==</a:t>
            </a:r>
            <a:r>
              <a:rPr>
                <a:latin typeface="Courier"/>
              </a:rPr>
              <a:t> </a:t>
            </a:r>
            <a:r>
              <a:rPr>
                <a:solidFill>
                  <a:srgbClr val="4070A0"/>
                </a:solidFill>
                <a:latin typeface="Courier"/>
              </a:rPr>
              <a:t>"IV and Oral started"</a:t>
            </a:r>
            <a:r>
              <a:rPr>
                <a:latin typeface="Courier"/>
              </a:rPr>
              <a:t> </a:t>
            </a:r>
            <a:r>
              <a:rPr>
                <a:solidFill>
                  <a:srgbClr val="4070A0"/>
                </a:solidFill>
                <a:latin typeface="Courier"/>
              </a:rPr>
              <a:t>&amp;</a:t>
            </a:r>
            <a:r>
              <a:rPr>
                <a:latin typeface="Courier"/>
              </a:rPr>
              <a:t> Prescription.end_2 </a:t>
            </a:r>
            <a:r>
              <a:rPr>
                <a:solidFill>
                  <a:srgbClr val="4070A0"/>
                </a:solidFill>
                <a:latin typeface="Courier"/>
              </a:rPr>
              <a:t>&lt;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&amp;</a:t>
            </a:r>
            <a:r>
              <a:rPr>
                <a:latin typeface="Courier"/>
              </a:rPr>
              <a:t> Prescription.start_4 </a:t>
            </a:r>
            <a:r>
              <a:rPr>
                <a:solidFill>
                  <a:srgbClr val="4070A0"/>
                </a:solidFill>
                <a:latin typeface="Courier"/>
              </a:rPr>
              <a:t>&gt;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(Name_2,</a:t>
            </a:r>
            <a:r>
              <a:rPr>
                <a:solidFill>
                  <a:srgbClr val="4070A0"/>
                </a:solidFill>
                <a:latin typeface="Courier"/>
              </a:rPr>
              <a:t>" "</a:t>
            </a:r>
            <a:r>
              <a:rPr>
                <a:latin typeface="Courier"/>
              </a:rPr>
              <a:t>, Route_2  , </a:t>
            </a:r>
            <a:r>
              <a:rPr>
                <a:solidFill>
                  <a:srgbClr val="4070A0"/>
                </a:solidFill>
                <a:latin typeface="Courier"/>
              </a:rPr>
              <a:t>" to "</a:t>
            </a:r>
            <a:r>
              <a:rPr>
                <a:latin typeface="Courier"/>
              </a:rPr>
              <a:t>, Route_3 ,</a:t>
            </a:r>
            <a:r>
              <a:rPr>
                <a:solidFill>
                  <a:srgbClr val="4070A0"/>
                </a:solidFill>
                <a:latin typeface="Courier"/>
              </a:rPr>
              <a:t>" "</a:t>
            </a:r>
            <a:r>
              <a:rPr>
                <a:latin typeface="Courier"/>
              </a:rPr>
              <a:t>, Name_3, </a:t>
            </a:r>
            <a:r>
              <a:rPr>
                <a:solidFill>
                  <a:srgbClr val="4070A0"/>
                </a:solidFill>
                <a:latin typeface="Courier"/>
              </a:rPr>
              <a:t>" partial switch"</a:t>
            </a:r>
            <a:r>
              <a:rPr>
                <a:latin typeface="Courier"/>
              </a:rPr>
              <a:t>),                                </a:t>
            </a:r>
            <a:br/>
            <a:r>
              <a:rPr>
                <a:latin typeface="Courier"/>
              </a:rPr>
              <a:t>                                </a:t>
            </a:r>
            <a:br/>
            <a:r>
              <a:rPr>
                <a:latin typeface="Courier"/>
              </a:rPr>
              <a:t>         Decision_1 </a:t>
            </a:r>
            <a:r>
              <a:rPr>
                <a:solidFill>
                  <a:srgbClr val="4070A0"/>
                </a:solidFill>
                <a:latin typeface="Courier"/>
              </a:rPr>
              <a:t>==</a:t>
            </a:r>
            <a:r>
              <a:rPr>
                <a:latin typeface="Courier"/>
              </a:rPr>
              <a:t> </a:t>
            </a:r>
            <a:r>
              <a:rPr>
                <a:solidFill>
                  <a:srgbClr val="4070A0"/>
                </a:solidFill>
                <a:latin typeface="Courier"/>
              </a:rPr>
              <a:t>"Dual IV therapy started"</a:t>
            </a:r>
            <a:r>
              <a:rPr>
                <a:latin typeface="Courier"/>
              </a:rPr>
              <a:t>  </a:t>
            </a:r>
            <a:r>
              <a:rPr>
                <a:solidFill>
                  <a:srgbClr val="4070A0"/>
                </a:solidFill>
                <a:latin typeface="Courier"/>
              </a:rPr>
              <a:t>&amp;</a:t>
            </a:r>
            <a:r>
              <a:rPr>
                <a:latin typeface="Courier"/>
              </a:rPr>
              <a:t> Prescription.end_1 </a:t>
            </a:r>
            <a:r>
              <a:rPr>
                <a:solidFill>
                  <a:srgbClr val="4070A0"/>
                </a:solidFill>
                <a:latin typeface="Courier"/>
              </a:rPr>
              <a:t>&lt;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&amp;</a:t>
            </a:r>
            <a:r>
              <a:rPr>
                <a:latin typeface="Courier"/>
              </a:rPr>
              <a:t> Prescription.start_4 </a:t>
            </a:r>
            <a:r>
              <a:rPr>
                <a:solidFill>
                  <a:srgbClr val="4070A0"/>
                </a:solidFill>
                <a:latin typeface="Courier"/>
              </a:rPr>
              <a:t>&gt;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(Name_1,</a:t>
            </a:r>
            <a:r>
              <a:rPr>
                <a:solidFill>
                  <a:srgbClr val="4070A0"/>
                </a:solidFill>
                <a:latin typeface="Courier"/>
              </a:rPr>
              <a:t>" "</a:t>
            </a:r>
            <a:r>
              <a:rPr>
                <a:latin typeface="Courier"/>
              </a:rPr>
              <a:t>, Route_1  , </a:t>
            </a:r>
            <a:r>
              <a:rPr>
                <a:solidFill>
                  <a:srgbClr val="4070A0"/>
                </a:solidFill>
                <a:latin typeface="Courier"/>
              </a:rPr>
              <a:t>" to "</a:t>
            </a:r>
            <a:r>
              <a:rPr>
                <a:latin typeface="Courier"/>
              </a:rPr>
              <a:t>, Route_3 ,</a:t>
            </a:r>
            <a:r>
              <a:rPr>
                <a:solidFill>
                  <a:srgbClr val="4070A0"/>
                </a:solidFill>
                <a:latin typeface="Courier"/>
              </a:rPr>
              <a:t>" "</a:t>
            </a:r>
            <a:r>
              <a:rPr>
                <a:latin typeface="Courier"/>
              </a:rPr>
              <a:t>, Name_3, </a:t>
            </a:r>
            <a:r>
              <a:rPr>
                <a:solidFill>
                  <a:srgbClr val="4070A0"/>
                </a:solidFill>
                <a:latin typeface="Courier"/>
              </a:rPr>
              <a:t>" partial switch"</a:t>
            </a:r>
            <a:r>
              <a:rPr>
                <a:latin typeface="Courier"/>
              </a:rPr>
              <a:t>),</a:t>
            </a:r>
            <a:br/>
            <a:r>
              <a:rPr>
                <a:latin typeface="Courier"/>
              </a:rPr>
              <a:t>         Decision_1 </a:t>
            </a:r>
            <a:r>
              <a:rPr>
                <a:solidFill>
                  <a:srgbClr val="4070A0"/>
                </a:solidFill>
                <a:latin typeface="Courier"/>
              </a:rPr>
              <a:t>==</a:t>
            </a:r>
            <a:r>
              <a:rPr>
                <a:latin typeface="Courier"/>
              </a:rPr>
              <a:t> </a:t>
            </a:r>
            <a:r>
              <a:rPr>
                <a:solidFill>
                  <a:srgbClr val="4070A0"/>
                </a:solidFill>
                <a:latin typeface="Courier"/>
              </a:rPr>
              <a:t>"Dual IV therapy started"</a:t>
            </a:r>
            <a:r>
              <a:rPr>
                <a:latin typeface="Courier"/>
              </a:rPr>
              <a:t> </a:t>
            </a:r>
            <a:r>
              <a:rPr>
                <a:solidFill>
                  <a:srgbClr val="4070A0"/>
                </a:solidFill>
                <a:latin typeface="Courier"/>
              </a:rPr>
              <a:t>&amp;</a:t>
            </a:r>
            <a:r>
              <a:rPr>
                <a:latin typeface="Courier"/>
              </a:rPr>
              <a:t> Prescription.end_2 </a:t>
            </a:r>
            <a:r>
              <a:rPr>
                <a:solidFill>
                  <a:srgbClr val="4070A0"/>
                </a:solidFill>
                <a:latin typeface="Courier"/>
              </a:rPr>
              <a:t>&lt;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&amp;</a:t>
            </a:r>
            <a:r>
              <a:rPr>
                <a:latin typeface="Courier"/>
              </a:rPr>
              <a:t> Prescription.start_4 </a:t>
            </a:r>
            <a:r>
              <a:rPr>
                <a:solidFill>
                  <a:srgbClr val="4070A0"/>
                </a:solidFill>
                <a:latin typeface="Courier"/>
              </a:rPr>
              <a:t>&gt;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(Name_1,</a:t>
            </a:r>
            <a:r>
              <a:rPr>
                <a:solidFill>
                  <a:srgbClr val="4070A0"/>
                </a:solidFill>
                <a:latin typeface="Courier"/>
              </a:rPr>
              <a:t>" "</a:t>
            </a:r>
            <a:r>
              <a:rPr>
                <a:latin typeface="Courier"/>
              </a:rPr>
              <a:t>, Route_1  , </a:t>
            </a:r>
            <a:r>
              <a:rPr>
                <a:solidFill>
                  <a:srgbClr val="4070A0"/>
                </a:solidFill>
                <a:latin typeface="Courier"/>
              </a:rPr>
              <a:t>" to "</a:t>
            </a:r>
            <a:r>
              <a:rPr>
                <a:latin typeface="Courier"/>
              </a:rPr>
              <a:t>, Route_3 ,</a:t>
            </a:r>
            <a:r>
              <a:rPr>
                <a:solidFill>
                  <a:srgbClr val="4070A0"/>
                </a:solidFill>
                <a:latin typeface="Courier"/>
              </a:rPr>
              <a:t>" "</a:t>
            </a:r>
            <a:r>
              <a:rPr>
                <a:latin typeface="Courier"/>
              </a:rPr>
              <a:t>, Name_3, </a:t>
            </a:r>
            <a:r>
              <a:rPr>
                <a:solidFill>
                  <a:srgbClr val="4070A0"/>
                </a:solidFill>
                <a:latin typeface="Courier"/>
              </a:rPr>
              <a:t>" partial switch"</a:t>
            </a:r>
            <a:r>
              <a:rPr>
                <a:latin typeface="Courier"/>
              </a:rPr>
              <a:t>),</a:t>
            </a:r>
            <a:br/>
            <a:r>
              <a:rPr>
                <a:latin typeface="Courier"/>
              </a:rPr>
              <a:t>    </a:t>
            </a:r>
            <a:r>
              <a:rPr i="1">
                <a:solidFill>
                  <a:srgbClr val="60A0B0"/>
                </a:solidFill>
                <a:latin typeface="Courier"/>
              </a:rPr>
              <a:t>#what if one was stopped and nothing replaced it</a:t>
            </a:r>
            <a:br/>
            <a:r>
              <a:rPr>
                <a:latin typeface="Courier"/>
              </a:rPr>
              <a:t>    Decision_1 </a:t>
            </a:r>
            <a:r>
              <a:rPr>
                <a:solidFill>
                  <a:srgbClr val="4070A0"/>
                </a:solidFill>
                <a:latin typeface="Courier"/>
              </a:rPr>
              <a:t>==</a:t>
            </a:r>
            <a:r>
              <a:rPr>
                <a:latin typeface="Courier"/>
              </a:rPr>
              <a:t> </a:t>
            </a:r>
            <a:r>
              <a:rPr>
                <a:solidFill>
                  <a:srgbClr val="4070A0"/>
                </a:solidFill>
                <a:latin typeface="Courier"/>
              </a:rPr>
              <a:t>"IV and Oral started"</a:t>
            </a:r>
            <a:r>
              <a:rPr>
                <a:latin typeface="Courier"/>
              </a:rPr>
              <a:t> </a:t>
            </a:r>
            <a:r>
              <a:rPr>
                <a:solidFill>
                  <a:srgbClr val="4070A0"/>
                </a:solidFill>
                <a:latin typeface="Courier"/>
              </a:rPr>
              <a:t>&amp;</a:t>
            </a:r>
            <a:r>
              <a:rPr>
                <a:latin typeface="Courier"/>
              </a:rPr>
              <a:t> Prescription.end_2 </a:t>
            </a:r>
            <a:r>
              <a:rPr>
                <a:solidFill>
                  <a:srgbClr val="4070A0"/>
                </a:solidFill>
                <a:latin typeface="Courier"/>
              </a:rPr>
              <a:t>&lt;</a:t>
            </a:r>
            <a:r>
              <a:rPr>
                <a:latin typeface="Courier"/>
              </a:rPr>
              <a:t> Prescription.end_1 </a:t>
            </a:r>
            <a:r>
              <a:rPr>
                <a:solidFill>
                  <a:srgbClr val="4070A0"/>
                </a:solidFill>
                <a:latin typeface="Courier"/>
              </a:rPr>
              <a:t>+</a:t>
            </a:r>
            <a:r>
              <a:rPr>
                <a:latin typeface="Courier"/>
              </a:rPr>
              <a:t> </a:t>
            </a:r>
            <a:r>
              <a:rPr>
                <a:solidFill>
                  <a:srgbClr val="40A070"/>
                </a:solidFill>
                <a:latin typeface="Courier"/>
              </a:rPr>
              <a:t>6</a:t>
            </a:r>
            <a:r>
              <a:rPr>
                <a:latin typeface="Courier"/>
              </a:rPr>
              <a:t>  </a:t>
            </a:r>
            <a:r>
              <a:rPr>
                <a:solidFill>
                  <a:srgbClr val="4070A0"/>
                </a:solidFill>
                <a:latin typeface="Courier"/>
              </a:rPr>
              <a:t>&amp;</a:t>
            </a:r>
            <a:r>
              <a:rPr>
                <a:latin typeface="Courier"/>
              </a:rPr>
              <a:t> </a:t>
            </a:r>
            <a:r>
              <a:rPr>
                <a:solidFill>
                  <a:srgbClr val="06287E"/>
                </a:solidFill>
                <a:latin typeface="Courier"/>
              </a:rPr>
              <a:t>is.na</a:t>
            </a:r>
            <a:r>
              <a:rPr>
                <a:latin typeface="Courier"/>
              </a:rPr>
              <a:t>(Name_3) </a:t>
            </a:r>
            <a:r>
              <a:rPr>
                <a:solidFill>
                  <a:srgbClr val="4070A0"/>
                </a:solidFill>
                <a:latin typeface="Courier"/>
              </a:rPr>
              <a:t>~</a:t>
            </a:r>
            <a:r>
              <a:rPr>
                <a:latin typeface="Courier"/>
              </a:rPr>
              <a:t> </a:t>
            </a:r>
            <a:r>
              <a:rPr>
                <a:solidFill>
                  <a:srgbClr val="06287E"/>
                </a:solidFill>
                <a:latin typeface="Courier"/>
              </a:rPr>
              <a:t>paste0</a:t>
            </a:r>
            <a:r>
              <a:rPr>
                <a:latin typeface="Courier"/>
              </a:rPr>
              <a:t>(Name_2,</a:t>
            </a:r>
            <a:r>
              <a:rPr>
                <a:solidFill>
                  <a:srgbClr val="4070A0"/>
                </a:solidFill>
                <a:latin typeface="Courier"/>
              </a:rPr>
              <a:t>" "</a:t>
            </a:r>
            <a:r>
              <a:rPr>
                <a:latin typeface="Courier"/>
              </a:rPr>
              <a:t>, Route_2  , </a:t>
            </a:r>
            <a:r>
              <a:rPr>
                <a:solidFill>
                  <a:srgbClr val="4070A0"/>
                </a:solidFill>
                <a:latin typeface="Courier"/>
              </a:rPr>
              <a:t>" stopped"</a:t>
            </a:r>
            <a:r>
              <a:rPr>
                <a:latin typeface="Courier"/>
              </a:rPr>
              <a:t>),</a:t>
            </a:r>
            <a:br/>
            <a:r>
              <a:rPr>
                <a:latin typeface="Courier"/>
              </a:rPr>
              <a:t>    Decision_1 </a:t>
            </a:r>
            <a:r>
              <a:rPr>
                <a:solidFill>
                  <a:srgbClr val="4070A0"/>
                </a:solidFill>
                <a:latin typeface="Courier"/>
              </a:rPr>
              <a:t>==</a:t>
            </a:r>
            <a:r>
              <a:rPr>
                <a:latin typeface="Courier"/>
              </a:rPr>
              <a:t> </a:t>
            </a:r>
            <a:r>
              <a:rPr>
                <a:solidFill>
                  <a:srgbClr val="4070A0"/>
                </a:solidFill>
                <a:latin typeface="Courier"/>
              </a:rPr>
              <a:t>"IV and Oral started"</a:t>
            </a:r>
            <a:r>
              <a:rPr>
                <a:latin typeface="Courier"/>
              </a:rPr>
              <a:t> </a:t>
            </a:r>
            <a:r>
              <a:rPr>
                <a:solidFill>
                  <a:srgbClr val="4070A0"/>
                </a:solidFill>
                <a:latin typeface="Courier"/>
              </a:rPr>
              <a:t>&amp;</a:t>
            </a:r>
            <a:r>
              <a:rPr>
                <a:latin typeface="Courier"/>
              </a:rPr>
              <a:t> Prescription.end_1 </a:t>
            </a:r>
            <a:r>
              <a:rPr>
                <a:solidFill>
                  <a:srgbClr val="4070A0"/>
                </a:solidFill>
                <a:latin typeface="Courier"/>
              </a:rPr>
              <a:t>&lt;</a:t>
            </a:r>
            <a:r>
              <a:rPr>
                <a:latin typeface="Courier"/>
              </a:rPr>
              <a:t> Prescription.end_2 </a:t>
            </a:r>
            <a:r>
              <a:rPr>
                <a:solidFill>
                  <a:srgbClr val="4070A0"/>
                </a:solidFill>
                <a:latin typeface="Courier"/>
              </a:rPr>
              <a:t>+</a:t>
            </a:r>
            <a:r>
              <a:rPr>
                <a:latin typeface="Courier"/>
              </a:rPr>
              <a:t> </a:t>
            </a:r>
            <a:r>
              <a:rPr>
                <a:solidFill>
                  <a:srgbClr val="40A070"/>
                </a:solidFill>
                <a:latin typeface="Courier"/>
              </a:rPr>
              <a:t>6</a:t>
            </a:r>
            <a:r>
              <a:rPr>
                <a:latin typeface="Courier"/>
              </a:rPr>
              <a:t>  </a:t>
            </a:r>
            <a:r>
              <a:rPr>
                <a:solidFill>
                  <a:srgbClr val="4070A0"/>
                </a:solidFill>
                <a:latin typeface="Courier"/>
              </a:rPr>
              <a:t>&amp;</a:t>
            </a:r>
            <a:r>
              <a:rPr>
                <a:latin typeface="Courier"/>
              </a:rPr>
              <a:t> </a:t>
            </a:r>
            <a:r>
              <a:rPr>
                <a:solidFill>
                  <a:srgbClr val="06287E"/>
                </a:solidFill>
                <a:latin typeface="Courier"/>
              </a:rPr>
              <a:t>is.na</a:t>
            </a:r>
            <a:r>
              <a:rPr>
                <a:latin typeface="Courier"/>
              </a:rPr>
              <a:t>(Name_3) </a:t>
            </a:r>
            <a:r>
              <a:rPr>
                <a:solidFill>
                  <a:srgbClr val="4070A0"/>
                </a:solidFill>
                <a:latin typeface="Courier"/>
              </a:rPr>
              <a:t>~</a:t>
            </a:r>
            <a:r>
              <a:rPr>
                <a:latin typeface="Courier"/>
              </a:rPr>
              <a:t> </a:t>
            </a:r>
            <a:r>
              <a:rPr>
                <a:solidFill>
                  <a:srgbClr val="06287E"/>
                </a:solidFill>
                <a:latin typeface="Courier"/>
              </a:rPr>
              <a:t>paste0</a:t>
            </a:r>
            <a:r>
              <a:rPr>
                <a:latin typeface="Courier"/>
              </a:rPr>
              <a:t>(Name_1,</a:t>
            </a:r>
            <a:r>
              <a:rPr>
                <a:solidFill>
                  <a:srgbClr val="4070A0"/>
                </a:solidFill>
                <a:latin typeface="Courier"/>
              </a:rPr>
              <a:t>" "</a:t>
            </a:r>
            <a:r>
              <a:rPr>
                <a:latin typeface="Courier"/>
              </a:rPr>
              <a:t>, Route_1  , </a:t>
            </a:r>
            <a:r>
              <a:rPr>
                <a:solidFill>
                  <a:srgbClr val="4070A0"/>
                </a:solidFill>
                <a:latin typeface="Courier"/>
              </a:rPr>
              <a:t>" stopped"</a:t>
            </a:r>
            <a:r>
              <a:rPr>
                <a:latin typeface="Courier"/>
              </a:rPr>
              <a:t>),</a:t>
            </a:r>
            <a:br/>
            <a:r>
              <a:rPr>
                <a:latin typeface="Courier"/>
              </a:rPr>
              <a:t>    </a:t>
            </a:r>
            <a:br/>
            <a:r>
              <a:rPr>
                <a:latin typeface="Courier"/>
              </a:rPr>
              <a:t>    </a:t>
            </a:r>
            <a:r>
              <a:rPr i="1">
                <a:solidFill>
                  <a:srgbClr val="60A0B0"/>
                </a:solidFill>
                <a:latin typeface="Courier"/>
              </a:rPr>
              <a:t>#see if both agents were stopped and what replaced them </a:t>
            </a:r>
            <a:br/>
            <a:r>
              <a:rPr>
                <a:latin typeface="Courier"/>
              </a:rPr>
              <a:t>    </a:t>
            </a:r>
            <a:br/>
            <a:r>
              <a:rPr>
                <a:latin typeface="Courier"/>
              </a:rPr>
              <a:t>         Decision_1 </a:t>
            </a:r>
            <a:r>
              <a:rPr>
                <a:solidFill>
                  <a:srgbClr val="4070A0"/>
                </a:solidFill>
                <a:latin typeface="Courier"/>
              </a:rPr>
              <a:t>==</a:t>
            </a:r>
            <a:r>
              <a:rPr>
                <a:latin typeface="Courier"/>
              </a:rPr>
              <a:t> </a:t>
            </a:r>
            <a:r>
              <a:rPr>
                <a:solidFill>
                  <a:srgbClr val="4070A0"/>
                </a:solidFill>
                <a:latin typeface="Courier"/>
              </a:rPr>
              <a:t>"IV and Oral started"</a:t>
            </a:r>
            <a:r>
              <a:rPr>
                <a:latin typeface="Courier"/>
              </a:rPr>
              <a:t> </a:t>
            </a:r>
            <a:r>
              <a:rPr>
                <a:solidFill>
                  <a:srgbClr val="4070A0"/>
                </a:solidFill>
                <a:latin typeface="Courier"/>
              </a:rPr>
              <a:t>&amp;</a:t>
            </a:r>
            <a:r>
              <a:rPr>
                <a:latin typeface="Courier"/>
              </a:rPr>
              <a:t> Prescription.end_1 </a:t>
            </a:r>
            <a:r>
              <a:rPr>
                <a:solidFill>
                  <a:srgbClr val="4070A0"/>
                </a:solidFill>
                <a:latin typeface="Courier"/>
              </a:rPr>
              <a:t>&lt;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&amp;</a:t>
            </a:r>
            <a:r>
              <a:rPr>
                <a:latin typeface="Courier"/>
              </a:rPr>
              <a:t> Prescription.end_2 </a:t>
            </a:r>
            <a:r>
              <a:rPr>
                <a:solidFill>
                  <a:srgbClr val="4070A0"/>
                </a:solidFill>
                <a:latin typeface="Courier"/>
              </a:rPr>
              <a:t>&lt;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&amp;</a:t>
            </a:r>
            <a:r>
              <a:rPr>
                <a:latin typeface="Courier"/>
              </a:rPr>
              <a:t> Prescription.start_4 </a:t>
            </a:r>
            <a:r>
              <a:rPr>
                <a:solidFill>
                  <a:srgbClr val="4070A0"/>
                </a:solidFill>
                <a:latin typeface="Courier"/>
              </a:rPr>
              <a:t>&gt;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(Route_2,</a:t>
            </a:r>
            <a:r>
              <a:rPr>
                <a:solidFill>
                  <a:srgbClr val="4070A0"/>
                </a:solidFill>
                <a:latin typeface="Courier"/>
              </a:rPr>
              <a:t>" and "</a:t>
            </a:r>
            <a:r>
              <a:rPr>
                <a:latin typeface="Courier"/>
              </a:rPr>
              <a:t>, Route_1  , </a:t>
            </a:r>
            <a:r>
              <a:rPr>
                <a:solidFill>
                  <a:srgbClr val="4070A0"/>
                </a:solidFill>
                <a:latin typeface="Courier"/>
              </a:rPr>
              <a:t>" to "</a:t>
            </a:r>
            <a:r>
              <a:rPr>
                <a:latin typeface="Courier"/>
              </a:rPr>
              <a:t>, Route_3 ,</a:t>
            </a:r>
            <a:r>
              <a:rPr>
                <a:solidFill>
                  <a:srgbClr val="4070A0"/>
                </a:solidFill>
                <a:latin typeface="Courier"/>
              </a:rPr>
              <a:t>" "</a:t>
            </a:r>
            <a:r>
              <a:rPr>
                <a:latin typeface="Courier"/>
              </a:rPr>
              <a:t>, Name_3, </a:t>
            </a:r>
            <a:r>
              <a:rPr>
                <a:solidFill>
                  <a:srgbClr val="4070A0"/>
                </a:solidFill>
                <a:latin typeface="Courier"/>
              </a:rPr>
              <a:t>" total switch"</a:t>
            </a:r>
            <a:r>
              <a:rPr>
                <a:latin typeface="Courier"/>
              </a:rPr>
              <a:t>),</a:t>
            </a:r>
            <a:br/>
            <a:r>
              <a:rPr>
                <a:latin typeface="Courier"/>
              </a:rPr>
              <a:t>    Decision_1 </a:t>
            </a:r>
            <a:r>
              <a:rPr>
                <a:solidFill>
                  <a:srgbClr val="4070A0"/>
                </a:solidFill>
                <a:latin typeface="Courier"/>
              </a:rPr>
              <a:t>==</a:t>
            </a:r>
            <a:r>
              <a:rPr>
                <a:latin typeface="Courier"/>
              </a:rPr>
              <a:t> </a:t>
            </a:r>
            <a:r>
              <a:rPr>
                <a:solidFill>
                  <a:srgbClr val="4070A0"/>
                </a:solidFill>
                <a:latin typeface="Courier"/>
              </a:rPr>
              <a:t>"Dual IV therapy started"</a:t>
            </a:r>
            <a:r>
              <a:rPr>
                <a:latin typeface="Courier"/>
              </a:rPr>
              <a:t> </a:t>
            </a:r>
            <a:r>
              <a:rPr>
                <a:solidFill>
                  <a:srgbClr val="4070A0"/>
                </a:solidFill>
                <a:latin typeface="Courier"/>
              </a:rPr>
              <a:t>&amp;</a:t>
            </a:r>
            <a:r>
              <a:rPr>
                <a:latin typeface="Courier"/>
              </a:rPr>
              <a:t> Prescription.end_1 </a:t>
            </a:r>
            <a:r>
              <a:rPr>
                <a:solidFill>
                  <a:srgbClr val="4070A0"/>
                </a:solidFill>
                <a:latin typeface="Courier"/>
              </a:rPr>
              <a:t>&lt;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&amp;</a:t>
            </a:r>
            <a:r>
              <a:rPr>
                <a:latin typeface="Courier"/>
              </a:rPr>
              <a:t> Prescription.end_2 </a:t>
            </a:r>
            <a:r>
              <a:rPr>
                <a:solidFill>
                  <a:srgbClr val="4070A0"/>
                </a:solidFill>
                <a:latin typeface="Courier"/>
              </a:rPr>
              <a:t>&lt;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&amp;</a:t>
            </a:r>
            <a:r>
              <a:rPr>
                <a:latin typeface="Courier"/>
              </a:rPr>
              <a:t> Prescription.start_4 </a:t>
            </a:r>
            <a:r>
              <a:rPr>
                <a:solidFill>
                  <a:srgbClr val="4070A0"/>
                </a:solidFill>
                <a:latin typeface="Courier"/>
              </a:rPr>
              <a:t>&gt;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(Route_2,</a:t>
            </a:r>
            <a:r>
              <a:rPr>
                <a:solidFill>
                  <a:srgbClr val="4070A0"/>
                </a:solidFill>
                <a:latin typeface="Courier"/>
              </a:rPr>
              <a:t>" and "</a:t>
            </a:r>
            <a:r>
              <a:rPr>
                <a:latin typeface="Courier"/>
              </a:rPr>
              <a:t>, Route_1  , </a:t>
            </a:r>
            <a:r>
              <a:rPr>
                <a:solidFill>
                  <a:srgbClr val="4070A0"/>
                </a:solidFill>
                <a:latin typeface="Courier"/>
              </a:rPr>
              <a:t>" to "</a:t>
            </a:r>
            <a:r>
              <a:rPr>
                <a:latin typeface="Courier"/>
              </a:rPr>
              <a:t>, Route_3 ,</a:t>
            </a:r>
            <a:r>
              <a:rPr>
                <a:solidFill>
                  <a:srgbClr val="4070A0"/>
                </a:solidFill>
                <a:latin typeface="Courier"/>
              </a:rPr>
              <a:t>" "</a:t>
            </a:r>
            <a:r>
              <a:rPr>
                <a:latin typeface="Courier"/>
              </a:rPr>
              <a:t>, Name_3, </a:t>
            </a:r>
            <a:r>
              <a:rPr>
                <a:solidFill>
                  <a:srgbClr val="4070A0"/>
                </a:solidFill>
                <a:latin typeface="Courier"/>
              </a:rPr>
              <a:t>" total switch"</a:t>
            </a:r>
            <a:r>
              <a:rPr>
                <a:latin typeface="Courier"/>
              </a:rPr>
              <a:t>),</a:t>
            </a:r>
            <a:br/>
            <a:r>
              <a:rPr>
                <a:latin typeface="Courier"/>
              </a:rPr>
              <a:t>    </a:t>
            </a:r>
            <a:r>
              <a:rPr i="1">
                <a:solidFill>
                  <a:srgbClr val="60A0B0"/>
                </a:solidFill>
                <a:latin typeface="Courier"/>
              </a:rPr>
              <a:t>#if both were stopped and that was the end of the course</a:t>
            </a:r>
            <a:br/>
            <a:r>
              <a:rPr>
                <a:latin typeface="Courier"/>
              </a:rPr>
              <a:t>  Decision_1 </a:t>
            </a:r>
            <a:r>
              <a:rPr>
                <a:solidFill>
                  <a:srgbClr val="4070A0"/>
                </a:solidFill>
                <a:latin typeface="Courier"/>
              </a:rPr>
              <a:t>==</a:t>
            </a:r>
            <a:r>
              <a:rPr>
                <a:latin typeface="Courier"/>
              </a:rPr>
              <a:t> </a:t>
            </a:r>
            <a:r>
              <a:rPr>
                <a:solidFill>
                  <a:srgbClr val="4070A0"/>
                </a:solidFill>
                <a:latin typeface="Courier"/>
              </a:rPr>
              <a:t>"IV and Oral started"</a:t>
            </a:r>
            <a:r>
              <a:rPr>
                <a:latin typeface="Courier"/>
              </a:rPr>
              <a:t> </a:t>
            </a:r>
            <a:r>
              <a:rPr>
                <a:solidFill>
                  <a:srgbClr val="4070A0"/>
                </a:solidFill>
                <a:latin typeface="Courier"/>
              </a:rPr>
              <a:t>&amp;</a:t>
            </a:r>
            <a:r>
              <a:rPr>
                <a:latin typeface="Courier"/>
              </a:rPr>
              <a:t> </a:t>
            </a:r>
            <a:r>
              <a:rPr>
                <a:solidFill>
                  <a:srgbClr val="06287E"/>
                </a:solidFill>
                <a:latin typeface="Courier"/>
              </a:rPr>
              <a:t>is.na</a:t>
            </a:r>
            <a:r>
              <a:rPr>
                <a:latin typeface="Courier"/>
              </a:rPr>
              <a:t>(Name_3) </a:t>
            </a:r>
            <a:r>
              <a:rPr>
                <a:solidFill>
                  <a:srgbClr val="4070A0"/>
                </a:solidFill>
                <a:latin typeface="Courier"/>
              </a:rPr>
              <a:t>&amp;</a:t>
            </a:r>
            <a:r>
              <a:rPr>
                <a:latin typeface="Courier"/>
              </a:rPr>
              <a:t> </a:t>
            </a:r>
            <a:r>
              <a:rPr>
                <a:solidFill>
                  <a:srgbClr val="06287E"/>
                </a:solidFill>
                <a:latin typeface="Courier"/>
              </a:rPr>
              <a:t>between</a:t>
            </a:r>
            <a:r>
              <a:rPr>
                <a:latin typeface="Courier"/>
              </a:rPr>
              <a:t>(</a:t>
            </a:r>
            <a:r>
              <a:rPr>
                <a:solidFill>
                  <a:srgbClr val="06287E"/>
                </a:solidFill>
                <a:latin typeface="Courier"/>
              </a:rPr>
              <a:t>interval</a:t>
            </a:r>
            <a:r>
              <a:rPr>
                <a:latin typeface="Courier"/>
              </a:rPr>
              <a:t>(Prescription.end_1, Prescription.end_2) </a:t>
            </a:r>
            <a:r>
              <a:rPr>
                <a:solidFill>
                  <a:srgbClr val="4070A0"/>
                </a:solidFill>
                <a:latin typeface="Courier"/>
              </a:rPr>
              <a:t>/</a:t>
            </a:r>
            <a:r>
              <a:rPr>
                <a:latin typeface="Courier"/>
              </a:rPr>
              <a:t> </a:t>
            </a:r>
            <a:r>
              <a:rPr>
                <a:solidFill>
                  <a:srgbClr val="06287E"/>
                </a:solidFill>
                <a:latin typeface="Courier"/>
              </a:rPr>
              <a:t>hours</a:t>
            </a:r>
            <a:r>
              <a:rPr>
                <a:latin typeface="Courier"/>
              </a:rPr>
              <a:t>(</a:t>
            </a:r>
            <a:r>
              <a:rPr>
                <a:solidFill>
                  <a:srgbClr val="40A070"/>
                </a:solidFill>
                <a:latin typeface="Courier"/>
              </a:rPr>
              <a:t>1</a:t>
            </a:r>
            <a:r>
              <a:rPr>
                <a:latin typeface="Courier"/>
              </a:rPr>
              <a:t>), </a:t>
            </a:r>
            <a:r>
              <a:rPr>
                <a:solidFill>
                  <a:srgbClr val="4070A0"/>
                </a:solidFill>
                <a:latin typeface="Courier"/>
              </a:rPr>
              <a:t>-</a:t>
            </a:r>
            <a:r>
              <a:rPr>
                <a:solidFill>
                  <a:srgbClr val="40A070"/>
                </a:solidFill>
                <a:latin typeface="Courier"/>
              </a:rPr>
              <a:t>1</a:t>
            </a:r>
            <a:r>
              <a:rPr>
                <a:latin typeface="Courier"/>
              </a:rPr>
              <a:t>, </a:t>
            </a:r>
            <a:r>
              <a:rPr>
                <a:solidFill>
                  <a:srgbClr val="40A070"/>
                </a:solidFill>
                <a:latin typeface="Courier"/>
              </a:rPr>
              <a:t>1</a:t>
            </a:r>
            <a:r>
              <a:rPr>
                <a:latin typeface="Courier"/>
              </a:rPr>
              <a:t> ) </a:t>
            </a:r>
            <a:r>
              <a:rPr>
                <a:solidFill>
                  <a:srgbClr val="4070A0"/>
                </a:solidFill>
                <a:latin typeface="Courier"/>
              </a:rPr>
              <a:t>&amp;</a:t>
            </a:r>
            <a:r>
              <a:rPr>
                <a:latin typeface="Courier"/>
              </a:rPr>
              <a:t> Prescription_Length_1 </a:t>
            </a:r>
            <a:r>
              <a:rPr>
                <a:solidFill>
                  <a:srgbClr val="4070A0"/>
                </a:solidFill>
                <a:latin typeface="Courier"/>
              </a:rPr>
              <a:t>&lt;=</a:t>
            </a:r>
            <a:r>
              <a:rPr>
                <a:latin typeface="Courier"/>
              </a:rPr>
              <a:t> </a:t>
            </a:r>
            <a:r>
              <a:rPr>
                <a:solidFill>
                  <a:srgbClr val="40A070"/>
                </a:solidFill>
                <a:latin typeface="Courier"/>
              </a:rPr>
              <a:t>72</a:t>
            </a:r>
            <a:r>
              <a:rPr>
                <a:latin typeface="Courier"/>
              </a:rPr>
              <a:t>  </a:t>
            </a:r>
            <a:r>
              <a:rPr>
                <a:solidFill>
                  <a:srgbClr val="4070A0"/>
                </a:solidFill>
                <a:latin typeface="Courier"/>
              </a:rPr>
              <a:t>|</a:t>
            </a:r>
            <a:br/>
            <a:r>
              <a:rPr>
                <a:latin typeface="Courier"/>
              </a:rPr>
              <a:t>    Decision_1 </a:t>
            </a:r>
            <a:r>
              <a:rPr>
                <a:solidFill>
                  <a:srgbClr val="4070A0"/>
                </a:solidFill>
                <a:latin typeface="Courier"/>
              </a:rPr>
              <a:t>==</a:t>
            </a:r>
            <a:r>
              <a:rPr>
                <a:latin typeface="Courier"/>
              </a:rPr>
              <a:t> </a:t>
            </a:r>
            <a:r>
              <a:rPr>
                <a:solidFill>
                  <a:srgbClr val="4070A0"/>
                </a:solidFill>
                <a:latin typeface="Courier"/>
              </a:rPr>
              <a:t>"Dual IV therapy started"</a:t>
            </a:r>
            <a:r>
              <a:rPr>
                <a:latin typeface="Courier"/>
              </a:rPr>
              <a:t> </a:t>
            </a:r>
            <a:r>
              <a:rPr>
                <a:solidFill>
                  <a:srgbClr val="4070A0"/>
                </a:solidFill>
                <a:latin typeface="Courier"/>
              </a:rPr>
              <a:t>&amp;</a:t>
            </a:r>
            <a:r>
              <a:rPr>
                <a:latin typeface="Courier"/>
              </a:rPr>
              <a:t> </a:t>
            </a:r>
            <a:r>
              <a:rPr>
                <a:solidFill>
                  <a:srgbClr val="06287E"/>
                </a:solidFill>
                <a:latin typeface="Courier"/>
              </a:rPr>
              <a:t>is.na</a:t>
            </a:r>
            <a:r>
              <a:rPr>
                <a:latin typeface="Courier"/>
              </a:rPr>
              <a:t>(Name_3) </a:t>
            </a:r>
            <a:r>
              <a:rPr>
                <a:solidFill>
                  <a:srgbClr val="4070A0"/>
                </a:solidFill>
                <a:latin typeface="Courier"/>
              </a:rPr>
              <a:t>&amp;</a:t>
            </a:r>
            <a:r>
              <a:rPr>
                <a:latin typeface="Courier"/>
              </a:rPr>
              <a:t> </a:t>
            </a:r>
            <a:r>
              <a:rPr>
                <a:solidFill>
                  <a:srgbClr val="06287E"/>
                </a:solidFill>
                <a:latin typeface="Courier"/>
              </a:rPr>
              <a:t>between</a:t>
            </a:r>
            <a:r>
              <a:rPr>
                <a:latin typeface="Courier"/>
              </a:rPr>
              <a:t>(</a:t>
            </a:r>
            <a:r>
              <a:rPr>
                <a:solidFill>
                  <a:srgbClr val="06287E"/>
                </a:solidFill>
                <a:latin typeface="Courier"/>
              </a:rPr>
              <a:t>interval</a:t>
            </a:r>
            <a:r>
              <a:rPr>
                <a:latin typeface="Courier"/>
              </a:rPr>
              <a:t>(Prescription.end_1, Prescription.end_2) </a:t>
            </a:r>
            <a:r>
              <a:rPr>
                <a:solidFill>
                  <a:srgbClr val="4070A0"/>
                </a:solidFill>
                <a:latin typeface="Courier"/>
              </a:rPr>
              <a:t>/</a:t>
            </a:r>
            <a:r>
              <a:rPr>
                <a:latin typeface="Courier"/>
              </a:rPr>
              <a:t> </a:t>
            </a:r>
            <a:r>
              <a:rPr>
                <a:solidFill>
                  <a:srgbClr val="06287E"/>
                </a:solidFill>
                <a:latin typeface="Courier"/>
              </a:rPr>
              <a:t>hours</a:t>
            </a:r>
            <a:r>
              <a:rPr>
                <a:latin typeface="Courier"/>
              </a:rPr>
              <a:t>(</a:t>
            </a:r>
            <a:r>
              <a:rPr>
                <a:solidFill>
                  <a:srgbClr val="40A070"/>
                </a:solidFill>
                <a:latin typeface="Courier"/>
              </a:rPr>
              <a:t>1</a:t>
            </a:r>
            <a:r>
              <a:rPr>
                <a:latin typeface="Courier"/>
              </a:rPr>
              <a:t>), </a:t>
            </a:r>
            <a:r>
              <a:rPr>
                <a:solidFill>
                  <a:srgbClr val="4070A0"/>
                </a:solidFill>
                <a:latin typeface="Courier"/>
              </a:rPr>
              <a:t>-</a:t>
            </a:r>
            <a:r>
              <a:rPr>
                <a:solidFill>
                  <a:srgbClr val="40A070"/>
                </a:solidFill>
                <a:latin typeface="Courier"/>
              </a:rPr>
              <a:t>1</a:t>
            </a:r>
            <a:r>
              <a:rPr>
                <a:latin typeface="Courier"/>
              </a:rPr>
              <a:t>, </a:t>
            </a:r>
            <a:r>
              <a:rPr>
                <a:solidFill>
                  <a:srgbClr val="40A070"/>
                </a:solidFill>
                <a:latin typeface="Courier"/>
              </a:rPr>
              <a:t>1</a:t>
            </a:r>
            <a:r>
              <a:rPr>
                <a:latin typeface="Courier"/>
              </a:rPr>
              <a:t> )  </a:t>
            </a:r>
            <a:r>
              <a:rPr>
                <a:solidFill>
                  <a:srgbClr val="4070A0"/>
                </a:solidFill>
                <a:latin typeface="Courier"/>
              </a:rPr>
              <a:t>&amp;</a:t>
            </a:r>
            <a:r>
              <a:rPr>
                <a:latin typeface="Courier"/>
              </a:rPr>
              <a:t> Prescription_Length_1 </a:t>
            </a:r>
            <a:r>
              <a:rPr>
                <a:solidFill>
                  <a:srgbClr val="4070A0"/>
                </a:solidFill>
                <a:latin typeface="Courier"/>
              </a:rPr>
              <a:t>&lt;=</a:t>
            </a:r>
            <a:r>
              <a:rPr>
                <a:latin typeface="Courier"/>
              </a:rPr>
              <a:t> </a:t>
            </a:r>
            <a:r>
              <a:rPr>
                <a:solidFill>
                  <a:srgbClr val="40A070"/>
                </a:solidFill>
                <a:latin typeface="Courier"/>
              </a:rPr>
              <a:t>72</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a:t>
            </a:r>
            <a:r>
              <a:rPr>
                <a:solidFill>
                  <a:srgbClr val="4070A0"/>
                </a:solidFill>
                <a:latin typeface="Courier"/>
              </a:rPr>
              <a:t>"Both stopped within 72 hours"</a:t>
            </a:r>
            <a:r>
              <a:rPr>
                <a:latin typeface="Courier"/>
              </a:rPr>
              <a:t>),</a:t>
            </a:r>
            <a:br/>
            <a:r>
              <a:rPr>
                <a:latin typeface="Courier"/>
              </a:rPr>
              <a:t>    Decision_1 </a:t>
            </a:r>
            <a:r>
              <a:rPr>
                <a:solidFill>
                  <a:srgbClr val="4070A0"/>
                </a:solidFill>
                <a:latin typeface="Courier"/>
              </a:rPr>
              <a:t>==</a:t>
            </a:r>
            <a:r>
              <a:rPr>
                <a:latin typeface="Courier"/>
              </a:rPr>
              <a:t> </a:t>
            </a:r>
            <a:r>
              <a:rPr>
                <a:solidFill>
                  <a:srgbClr val="4070A0"/>
                </a:solidFill>
                <a:latin typeface="Courier"/>
              </a:rPr>
              <a:t>"IV and Oral started"</a:t>
            </a:r>
            <a:r>
              <a:rPr>
                <a:latin typeface="Courier"/>
              </a:rPr>
              <a:t> </a:t>
            </a:r>
            <a:r>
              <a:rPr>
                <a:solidFill>
                  <a:srgbClr val="4070A0"/>
                </a:solidFill>
                <a:latin typeface="Courier"/>
              </a:rPr>
              <a:t>&amp;</a:t>
            </a:r>
            <a:r>
              <a:rPr>
                <a:latin typeface="Courier"/>
              </a:rPr>
              <a:t> </a:t>
            </a:r>
            <a:r>
              <a:rPr>
                <a:solidFill>
                  <a:srgbClr val="06287E"/>
                </a:solidFill>
                <a:latin typeface="Courier"/>
              </a:rPr>
              <a:t>is.na</a:t>
            </a:r>
            <a:r>
              <a:rPr>
                <a:latin typeface="Courier"/>
              </a:rPr>
              <a:t>(Name_3) </a:t>
            </a:r>
            <a:r>
              <a:rPr>
                <a:solidFill>
                  <a:srgbClr val="4070A0"/>
                </a:solidFill>
                <a:latin typeface="Courier"/>
              </a:rPr>
              <a:t>&amp;</a:t>
            </a:r>
            <a:r>
              <a:rPr>
                <a:latin typeface="Courier"/>
              </a:rPr>
              <a:t> </a:t>
            </a:r>
            <a:r>
              <a:rPr>
                <a:solidFill>
                  <a:srgbClr val="06287E"/>
                </a:solidFill>
                <a:latin typeface="Courier"/>
              </a:rPr>
              <a:t>between</a:t>
            </a:r>
            <a:r>
              <a:rPr>
                <a:latin typeface="Courier"/>
              </a:rPr>
              <a:t>(</a:t>
            </a:r>
            <a:r>
              <a:rPr>
                <a:solidFill>
                  <a:srgbClr val="06287E"/>
                </a:solidFill>
                <a:latin typeface="Courier"/>
              </a:rPr>
              <a:t>interval</a:t>
            </a:r>
            <a:r>
              <a:rPr>
                <a:latin typeface="Courier"/>
              </a:rPr>
              <a:t>(Prescription.end_1, Prescription.end_2) </a:t>
            </a:r>
            <a:r>
              <a:rPr>
                <a:solidFill>
                  <a:srgbClr val="4070A0"/>
                </a:solidFill>
                <a:latin typeface="Courier"/>
              </a:rPr>
              <a:t>/</a:t>
            </a:r>
            <a:r>
              <a:rPr>
                <a:latin typeface="Courier"/>
              </a:rPr>
              <a:t> </a:t>
            </a:r>
            <a:r>
              <a:rPr>
                <a:solidFill>
                  <a:srgbClr val="06287E"/>
                </a:solidFill>
                <a:latin typeface="Courier"/>
              </a:rPr>
              <a:t>hours</a:t>
            </a:r>
            <a:r>
              <a:rPr>
                <a:latin typeface="Courier"/>
              </a:rPr>
              <a:t>(</a:t>
            </a:r>
            <a:r>
              <a:rPr>
                <a:solidFill>
                  <a:srgbClr val="40A070"/>
                </a:solidFill>
                <a:latin typeface="Courier"/>
              </a:rPr>
              <a:t>1</a:t>
            </a:r>
            <a:r>
              <a:rPr>
                <a:latin typeface="Courier"/>
              </a:rPr>
              <a:t>), </a:t>
            </a:r>
            <a:r>
              <a:rPr>
                <a:solidFill>
                  <a:srgbClr val="4070A0"/>
                </a:solidFill>
                <a:latin typeface="Courier"/>
              </a:rPr>
              <a:t>-</a:t>
            </a:r>
            <a:r>
              <a:rPr>
                <a:solidFill>
                  <a:srgbClr val="40A070"/>
                </a:solidFill>
                <a:latin typeface="Courier"/>
              </a:rPr>
              <a:t>1</a:t>
            </a:r>
            <a:r>
              <a:rPr>
                <a:latin typeface="Courier"/>
              </a:rPr>
              <a:t>, </a:t>
            </a:r>
            <a:r>
              <a:rPr>
                <a:solidFill>
                  <a:srgbClr val="40A070"/>
                </a:solidFill>
                <a:latin typeface="Courier"/>
              </a:rPr>
              <a:t>1</a:t>
            </a:r>
            <a:r>
              <a:rPr>
                <a:latin typeface="Courier"/>
              </a:rPr>
              <a:t> ) </a:t>
            </a:r>
            <a:r>
              <a:rPr>
                <a:solidFill>
                  <a:srgbClr val="4070A0"/>
                </a:solidFill>
                <a:latin typeface="Courier"/>
              </a:rPr>
              <a:t>&amp;</a:t>
            </a:r>
            <a:r>
              <a:rPr>
                <a:latin typeface="Courier"/>
              </a:rPr>
              <a:t> Prescription_Length_1 </a:t>
            </a:r>
            <a:r>
              <a:rPr>
                <a:solidFill>
                  <a:srgbClr val="4070A0"/>
                </a:solidFill>
                <a:latin typeface="Courier"/>
              </a:rPr>
              <a:t>&lt;=</a:t>
            </a:r>
            <a:r>
              <a:rPr>
                <a:latin typeface="Courier"/>
              </a:rPr>
              <a:t> </a:t>
            </a:r>
            <a:r>
              <a:rPr>
                <a:solidFill>
                  <a:srgbClr val="40A070"/>
                </a:solidFill>
                <a:latin typeface="Courier"/>
              </a:rPr>
              <a:t>72</a:t>
            </a:r>
            <a:r>
              <a:rPr>
                <a:latin typeface="Courier"/>
              </a:rPr>
              <a:t>  </a:t>
            </a:r>
            <a:r>
              <a:rPr>
                <a:solidFill>
                  <a:srgbClr val="4070A0"/>
                </a:solidFill>
                <a:latin typeface="Courier"/>
              </a:rPr>
              <a:t>|</a:t>
            </a:r>
            <a:br/>
            <a:r>
              <a:rPr>
                <a:latin typeface="Courier"/>
              </a:rPr>
              <a:t>    Decision_1 </a:t>
            </a:r>
            <a:r>
              <a:rPr>
                <a:solidFill>
                  <a:srgbClr val="4070A0"/>
                </a:solidFill>
                <a:latin typeface="Courier"/>
              </a:rPr>
              <a:t>==</a:t>
            </a:r>
            <a:r>
              <a:rPr>
                <a:latin typeface="Courier"/>
              </a:rPr>
              <a:t> </a:t>
            </a:r>
            <a:r>
              <a:rPr>
                <a:solidFill>
                  <a:srgbClr val="4070A0"/>
                </a:solidFill>
                <a:latin typeface="Courier"/>
              </a:rPr>
              <a:t>"Dual IV therapy started"</a:t>
            </a:r>
            <a:r>
              <a:rPr>
                <a:latin typeface="Courier"/>
              </a:rPr>
              <a:t> </a:t>
            </a:r>
            <a:r>
              <a:rPr>
                <a:solidFill>
                  <a:srgbClr val="4070A0"/>
                </a:solidFill>
                <a:latin typeface="Courier"/>
              </a:rPr>
              <a:t>&amp;</a:t>
            </a:r>
            <a:r>
              <a:rPr>
                <a:latin typeface="Courier"/>
              </a:rPr>
              <a:t> </a:t>
            </a:r>
            <a:r>
              <a:rPr>
                <a:solidFill>
                  <a:srgbClr val="06287E"/>
                </a:solidFill>
                <a:latin typeface="Courier"/>
              </a:rPr>
              <a:t>is.na</a:t>
            </a:r>
            <a:r>
              <a:rPr>
                <a:latin typeface="Courier"/>
              </a:rPr>
              <a:t>(Name_3) </a:t>
            </a:r>
            <a:r>
              <a:rPr>
                <a:solidFill>
                  <a:srgbClr val="4070A0"/>
                </a:solidFill>
                <a:latin typeface="Courier"/>
              </a:rPr>
              <a:t>&amp;</a:t>
            </a:r>
            <a:r>
              <a:rPr>
                <a:latin typeface="Courier"/>
              </a:rPr>
              <a:t> </a:t>
            </a:r>
            <a:r>
              <a:rPr>
                <a:solidFill>
                  <a:srgbClr val="06287E"/>
                </a:solidFill>
                <a:latin typeface="Courier"/>
              </a:rPr>
              <a:t>between</a:t>
            </a:r>
            <a:r>
              <a:rPr>
                <a:latin typeface="Courier"/>
              </a:rPr>
              <a:t>(</a:t>
            </a:r>
            <a:r>
              <a:rPr>
                <a:solidFill>
                  <a:srgbClr val="06287E"/>
                </a:solidFill>
                <a:latin typeface="Courier"/>
              </a:rPr>
              <a:t>interval</a:t>
            </a:r>
            <a:r>
              <a:rPr>
                <a:latin typeface="Courier"/>
              </a:rPr>
              <a:t>(Prescription.end_1, Prescription.end_2) </a:t>
            </a:r>
            <a:r>
              <a:rPr>
                <a:solidFill>
                  <a:srgbClr val="4070A0"/>
                </a:solidFill>
                <a:latin typeface="Courier"/>
              </a:rPr>
              <a:t>/</a:t>
            </a:r>
            <a:r>
              <a:rPr>
                <a:latin typeface="Courier"/>
              </a:rPr>
              <a:t> </a:t>
            </a:r>
            <a:r>
              <a:rPr>
                <a:solidFill>
                  <a:srgbClr val="06287E"/>
                </a:solidFill>
                <a:latin typeface="Courier"/>
              </a:rPr>
              <a:t>hours</a:t>
            </a:r>
            <a:r>
              <a:rPr>
                <a:latin typeface="Courier"/>
              </a:rPr>
              <a:t>(</a:t>
            </a:r>
            <a:r>
              <a:rPr>
                <a:solidFill>
                  <a:srgbClr val="40A070"/>
                </a:solidFill>
                <a:latin typeface="Courier"/>
              </a:rPr>
              <a:t>1</a:t>
            </a:r>
            <a:r>
              <a:rPr>
                <a:latin typeface="Courier"/>
              </a:rPr>
              <a:t>), </a:t>
            </a:r>
            <a:r>
              <a:rPr>
                <a:solidFill>
                  <a:srgbClr val="4070A0"/>
                </a:solidFill>
                <a:latin typeface="Courier"/>
              </a:rPr>
              <a:t>-</a:t>
            </a:r>
            <a:r>
              <a:rPr>
                <a:solidFill>
                  <a:srgbClr val="40A070"/>
                </a:solidFill>
                <a:latin typeface="Courier"/>
              </a:rPr>
              <a:t>1</a:t>
            </a:r>
            <a:r>
              <a:rPr>
                <a:latin typeface="Courier"/>
              </a:rPr>
              <a:t>, </a:t>
            </a:r>
            <a:r>
              <a:rPr>
                <a:solidFill>
                  <a:srgbClr val="40A070"/>
                </a:solidFill>
                <a:latin typeface="Courier"/>
              </a:rPr>
              <a:t>1</a:t>
            </a:r>
            <a:r>
              <a:rPr>
                <a:latin typeface="Courier"/>
              </a:rPr>
              <a:t> )  </a:t>
            </a:r>
            <a:r>
              <a:rPr>
                <a:solidFill>
                  <a:srgbClr val="4070A0"/>
                </a:solidFill>
                <a:latin typeface="Courier"/>
              </a:rPr>
              <a:t>&amp;</a:t>
            </a:r>
            <a:r>
              <a:rPr>
                <a:latin typeface="Courier"/>
              </a:rPr>
              <a:t> Prescription_Length_1 </a:t>
            </a:r>
            <a:r>
              <a:rPr>
                <a:solidFill>
                  <a:srgbClr val="4070A0"/>
                </a:solidFill>
                <a:latin typeface="Courier"/>
              </a:rPr>
              <a:t>&gt;</a:t>
            </a:r>
            <a:r>
              <a:rPr>
                <a:latin typeface="Courier"/>
              </a:rPr>
              <a:t> </a:t>
            </a:r>
            <a:r>
              <a:rPr>
                <a:solidFill>
                  <a:srgbClr val="40A070"/>
                </a:solidFill>
                <a:latin typeface="Courier"/>
              </a:rPr>
              <a:t>72</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a:t>
            </a:r>
            <a:r>
              <a:rPr>
                <a:solidFill>
                  <a:srgbClr val="4070A0"/>
                </a:solidFill>
                <a:latin typeface="Courier"/>
              </a:rPr>
              <a:t>"Both stopped beyond 72 hours"</a:t>
            </a:r>
            <a:r>
              <a:rPr>
                <a:latin typeface="Courier"/>
              </a:rPr>
              <a:t>),</a:t>
            </a:r>
            <a:br/>
            <a:r>
              <a:rPr>
                <a:latin typeface="Courier"/>
              </a:rPr>
              <a:t>  </a:t>
            </a:r>
            <a:r>
              <a:rPr i="1">
                <a:solidFill>
                  <a:srgbClr val="60A0B0"/>
                </a:solidFill>
                <a:latin typeface="Courier"/>
              </a:rPr>
              <a:t>#what if just one agent was initially prescribed and just re-prescribed exactly as it was</a:t>
            </a:r>
            <a:br/>
            <a:r>
              <a:rPr>
                <a:latin typeface="Courier"/>
              </a:rPr>
              <a:t>Decision_1 </a:t>
            </a:r>
            <a:r>
              <a:rPr>
                <a:solidFill>
                  <a:srgbClr val="4070A0"/>
                </a:solidFill>
                <a:latin typeface="Courier"/>
              </a:rPr>
              <a:t>!=</a:t>
            </a:r>
            <a:r>
              <a:rPr>
                <a:latin typeface="Courier"/>
              </a:rPr>
              <a:t> </a:t>
            </a:r>
            <a:r>
              <a:rPr>
                <a:solidFill>
                  <a:srgbClr val="4070A0"/>
                </a:solidFill>
                <a:latin typeface="Courier"/>
              </a:rPr>
              <a:t>"IV and Oral started"</a:t>
            </a:r>
            <a:r>
              <a:rPr>
                <a:latin typeface="Courier"/>
              </a:rPr>
              <a:t> </a:t>
            </a:r>
            <a:r>
              <a:rPr>
                <a:solidFill>
                  <a:srgbClr val="4070A0"/>
                </a:solidFill>
                <a:latin typeface="Courier"/>
              </a:rPr>
              <a:t>&amp;</a:t>
            </a:r>
            <a:r>
              <a:rPr>
                <a:latin typeface="Courier"/>
              </a:rPr>
              <a:t> Decision_1 </a:t>
            </a:r>
            <a:r>
              <a:rPr>
                <a:solidFill>
                  <a:srgbClr val="4070A0"/>
                </a:solidFill>
                <a:latin typeface="Courier"/>
              </a:rPr>
              <a:t>!=</a:t>
            </a:r>
            <a:r>
              <a:rPr>
                <a:latin typeface="Courier"/>
              </a:rPr>
              <a:t> </a:t>
            </a:r>
            <a:r>
              <a:rPr>
                <a:solidFill>
                  <a:srgbClr val="4070A0"/>
                </a:solidFill>
                <a:latin typeface="Courier"/>
              </a:rPr>
              <a:t>"Dual IV therapy started"</a:t>
            </a:r>
            <a:r>
              <a:rPr>
                <a:latin typeface="Courier"/>
              </a:rPr>
              <a:t> </a:t>
            </a:r>
            <a:r>
              <a:rPr>
                <a:solidFill>
                  <a:srgbClr val="4070A0"/>
                </a:solidFill>
                <a:latin typeface="Courier"/>
              </a:rPr>
              <a:t>&amp;</a:t>
            </a:r>
            <a:r>
              <a:rPr>
                <a:latin typeface="Courier"/>
              </a:rPr>
              <a:t> Decision_1 </a:t>
            </a:r>
            <a:r>
              <a:rPr>
                <a:solidFill>
                  <a:srgbClr val="4070A0"/>
                </a:solidFill>
                <a:latin typeface="Courier"/>
              </a:rPr>
              <a:t>!=</a:t>
            </a:r>
            <a:r>
              <a:rPr>
                <a:latin typeface="Courier"/>
              </a:rPr>
              <a:t> </a:t>
            </a:r>
            <a:r>
              <a:rPr>
                <a:solidFill>
                  <a:srgbClr val="4070A0"/>
                </a:solidFill>
                <a:latin typeface="Courier"/>
              </a:rPr>
              <a:t>"Dual Oral therapy started"</a:t>
            </a:r>
            <a:r>
              <a:rPr>
                <a:latin typeface="Courier"/>
              </a:rPr>
              <a:t> </a:t>
            </a:r>
            <a:r>
              <a:rPr>
                <a:solidFill>
                  <a:srgbClr val="4070A0"/>
                </a:solidFill>
                <a:latin typeface="Courier"/>
              </a:rPr>
              <a:t>&amp;</a:t>
            </a:r>
            <a:br/>
            <a:r>
              <a:rPr>
                <a:latin typeface="Courier"/>
              </a:rPr>
              <a:t>  Name_1 </a:t>
            </a:r>
            <a:r>
              <a:rPr>
                <a:solidFill>
                  <a:srgbClr val="4070A0"/>
                </a:solidFill>
                <a:latin typeface="Courier"/>
              </a:rPr>
              <a:t>==</a:t>
            </a:r>
            <a:r>
              <a:rPr>
                <a:latin typeface="Courier"/>
              </a:rPr>
              <a:t> Name_2 </a:t>
            </a:r>
            <a:r>
              <a:rPr>
                <a:solidFill>
                  <a:srgbClr val="4070A0"/>
                </a:solidFill>
                <a:latin typeface="Courier"/>
              </a:rPr>
              <a:t>&amp;</a:t>
            </a:r>
            <a:r>
              <a:rPr>
                <a:latin typeface="Courier"/>
              </a:rPr>
              <a:t> Route_1 </a:t>
            </a:r>
            <a:r>
              <a:rPr>
                <a:solidFill>
                  <a:srgbClr val="4070A0"/>
                </a:solidFill>
                <a:latin typeface="Courier"/>
              </a:rPr>
              <a:t>==</a:t>
            </a:r>
            <a:r>
              <a:rPr>
                <a:latin typeface="Courier"/>
              </a:rPr>
              <a:t> Route_2 </a:t>
            </a:r>
            <a:r>
              <a:rPr>
                <a:solidFill>
                  <a:srgbClr val="4070A0"/>
                </a:solidFill>
                <a:latin typeface="Courier"/>
              </a:rPr>
              <a:t>&amp;</a:t>
            </a:r>
            <a:r>
              <a:rPr>
                <a:latin typeface="Courier"/>
              </a:rPr>
              <a:t> Dose_1 </a:t>
            </a:r>
            <a:r>
              <a:rPr>
                <a:solidFill>
                  <a:srgbClr val="4070A0"/>
                </a:solidFill>
                <a:latin typeface="Courier"/>
              </a:rPr>
              <a:t>==</a:t>
            </a:r>
            <a:r>
              <a:rPr>
                <a:latin typeface="Courier"/>
              </a:rPr>
              <a:t> Dose_2 </a:t>
            </a:r>
            <a:r>
              <a:rPr>
                <a:solidFill>
                  <a:srgbClr val="4070A0"/>
                </a:solidFill>
                <a:latin typeface="Courier"/>
              </a:rPr>
              <a:t>&amp;</a:t>
            </a:r>
            <a:r>
              <a:rPr>
                <a:latin typeface="Courier"/>
              </a:rPr>
              <a:t> Frequency_1 </a:t>
            </a:r>
            <a:r>
              <a:rPr>
                <a:solidFill>
                  <a:srgbClr val="4070A0"/>
                </a:solidFill>
                <a:latin typeface="Courier"/>
              </a:rPr>
              <a:t>==</a:t>
            </a:r>
            <a:r>
              <a:rPr>
                <a:latin typeface="Courier"/>
              </a:rPr>
              <a:t> Frequency_2 </a:t>
            </a:r>
            <a:r>
              <a:rPr>
                <a:solidFill>
                  <a:srgbClr val="4070A0"/>
                </a:solidFill>
                <a:latin typeface="Courier"/>
              </a:rPr>
              <a:t>~</a:t>
            </a:r>
            <a:r>
              <a:rPr>
                <a:latin typeface="Courier"/>
              </a:rPr>
              <a:t> </a:t>
            </a:r>
            <a:r>
              <a:rPr>
                <a:solidFill>
                  <a:srgbClr val="06287E"/>
                </a:solidFill>
                <a:latin typeface="Courier"/>
              </a:rPr>
              <a:t>paste0</a:t>
            </a:r>
            <a:r>
              <a:rPr>
                <a:latin typeface="Courier"/>
              </a:rPr>
              <a:t>(</a:t>
            </a:r>
            <a:r>
              <a:rPr>
                <a:solidFill>
                  <a:srgbClr val="4070A0"/>
                </a:solidFill>
                <a:latin typeface="Courier"/>
              </a:rPr>
              <a:t>"Prescription continued, reviewed after "</a:t>
            </a:r>
            <a:r>
              <a:rPr>
                <a:latin typeface="Courier"/>
              </a:rPr>
              <a:t>,interval_1, </a:t>
            </a:r>
            <a:r>
              <a:rPr>
                <a:solidFill>
                  <a:srgbClr val="4070A0"/>
                </a:solidFill>
                <a:latin typeface="Courier"/>
              </a:rPr>
              <a:t>" hours"</a:t>
            </a:r>
            <a:r>
              <a:rPr>
                <a:latin typeface="Courier"/>
              </a:rPr>
              <a:t>),</a:t>
            </a:r>
            <a:br/>
            <a:r>
              <a:rPr>
                <a:latin typeface="Courier"/>
              </a:rPr>
              <a:t>  </a:t>
            </a:r>
            <a:r>
              <a:rPr i="1">
                <a:solidFill>
                  <a:srgbClr val="60A0B0"/>
                </a:solidFill>
                <a:latin typeface="Courier"/>
              </a:rPr>
              <a:t>#what if just one agent was initially prescribed, and then was changed</a:t>
            </a:r>
            <a:br/>
            <a:r>
              <a:rPr>
                <a:latin typeface="Courier"/>
              </a:rPr>
              <a:t>  Decision_1 </a:t>
            </a:r>
            <a:r>
              <a:rPr>
                <a:solidFill>
                  <a:srgbClr val="4070A0"/>
                </a:solidFill>
                <a:latin typeface="Courier"/>
              </a:rPr>
              <a:t>!=</a:t>
            </a:r>
            <a:r>
              <a:rPr>
                <a:latin typeface="Courier"/>
              </a:rPr>
              <a:t> </a:t>
            </a:r>
            <a:r>
              <a:rPr>
                <a:solidFill>
                  <a:srgbClr val="4070A0"/>
                </a:solidFill>
                <a:latin typeface="Courier"/>
              </a:rPr>
              <a:t>"IV and Oral started"</a:t>
            </a:r>
            <a:r>
              <a:rPr>
                <a:latin typeface="Courier"/>
              </a:rPr>
              <a:t> </a:t>
            </a:r>
            <a:r>
              <a:rPr>
                <a:solidFill>
                  <a:srgbClr val="4070A0"/>
                </a:solidFill>
                <a:latin typeface="Courier"/>
              </a:rPr>
              <a:t>&amp;</a:t>
            </a:r>
            <a:r>
              <a:rPr>
                <a:latin typeface="Courier"/>
              </a:rPr>
              <a:t> Decision_1 </a:t>
            </a:r>
            <a:r>
              <a:rPr>
                <a:solidFill>
                  <a:srgbClr val="4070A0"/>
                </a:solidFill>
                <a:latin typeface="Courier"/>
              </a:rPr>
              <a:t>!=</a:t>
            </a:r>
            <a:r>
              <a:rPr>
                <a:latin typeface="Courier"/>
              </a:rPr>
              <a:t> </a:t>
            </a:r>
            <a:r>
              <a:rPr>
                <a:solidFill>
                  <a:srgbClr val="4070A0"/>
                </a:solidFill>
                <a:latin typeface="Courier"/>
              </a:rPr>
              <a:t>"Dual IV therapy started"</a:t>
            </a:r>
            <a:r>
              <a:rPr>
                <a:latin typeface="Courier"/>
              </a:rPr>
              <a:t> </a:t>
            </a:r>
            <a:r>
              <a:rPr>
                <a:solidFill>
                  <a:srgbClr val="4070A0"/>
                </a:solidFill>
                <a:latin typeface="Courier"/>
              </a:rPr>
              <a:t>&amp;</a:t>
            </a:r>
            <a:r>
              <a:rPr>
                <a:latin typeface="Courier"/>
              </a:rPr>
              <a:t> Prescription.end_1 </a:t>
            </a:r>
            <a:r>
              <a:rPr>
                <a:solidFill>
                  <a:srgbClr val="4070A0"/>
                </a:solidFill>
                <a:latin typeface="Courier"/>
              </a:rPr>
              <a:t>&lt;</a:t>
            </a:r>
            <a:r>
              <a:rPr>
                <a:latin typeface="Courier"/>
              </a:rPr>
              <a:t> Prescription.start_2 </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&amp;</a:t>
            </a:r>
            <a:r>
              <a:rPr>
                <a:latin typeface="Courier"/>
              </a:rPr>
              <a:t> Name_1 </a:t>
            </a:r>
            <a:r>
              <a:rPr>
                <a:solidFill>
                  <a:srgbClr val="4070A0"/>
                </a:solidFill>
                <a:latin typeface="Courier"/>
              </a:rPr>
              <a:t>!=</a:t>
            </a:r>
            <a:r>
              <a:rPr>
                <a:latin typeface="Courier"/>
              </a:rPr>
              <a:t> Name_2 </a:t>
            </a:r>
            <a:r>
              <a:rPr>
                <a:solidFill>
                  <a:srgbClr val="4070A0"/>
                </a:solidFill>
                <a:latin typeface="Courier"/>
              </a:rPr>
              <a:t>&amp;</a:t>
            </a:r>
            <a:r>
              <a:rPr>
                <a:latin typeface="Courier"/>
              </a:rPr>
              <a:t> Route_1 </a:t>
            </a:r>
            <a:r>
              <a:rPr>
                <a:solidFill>
                  <a:srgbClr val="4070A0"/>
                </a:solidFill>
                <a:latin typeface="Courier"/>
              </a:rPr>
              <a:t>!=</a:t>
            </a:r>
            <a:r>
              <a:rPr>
                <a:latin typeface="Courier"/>
              </a:rPr>
              <a:t> Route_2 </a:t>
            </a:r>
            <a:r>
              <a:rPr>
                <a:solidFill>
                  <a:srgbClr val="4070A0"/>
                </a:solidFill>
                <a:latin typeface="Courier"/>
              </a:rPr>
              <a:t>&amp;</a:t>
            </a:r>
            <a:r>
              <a:rPr>
                <a:latin typeface="Courier"/>
              </a:rPr>
              <a:t>  Dose_1 </a:t>
            </a:r>
            <a:r>
              <a:rPr>
                <a:solidFill>
                  <a:srgbClr val="4070A0"/>
                </a:solidFill>
                <a:latin typeface="Courier"/>
              </a:rPr>
              <a:t>!=</a:t>
            </a:r>
            <a:r>
              <a:rPr>
                <a:latin typeface="Courier"/>
              </a:rPr>
              <a:t> Dose_2 </a:t>
            </a:r>
            <a:r>
              <a:rPr>
                <a:solidFill>
                  <a:srgbClr val="4070A0"/>
                </a:solidFill>
                <a:latin typeface="Courier"/>
              </a:rPr>
              <a:t>&amp;</a:t>
            </a:r>
            <a:r>
              <a:rPr>
                <a:latin typeface="Courier"/>
              </a:rPr>
              <a:t> Frequency_1 </a:t>
            </a:r>
            <a:r>
              <a:rPr>
                <a:solidFill>
                  <a:srgbClr val="4070A0"/>
                </a:solidFill>
                <a:latin typeface="Courier"/>
              </a:rPr>
              <a:t>!=</a:t>
            </a:r>
            <a:r>
              <a:rPr>
                <a:latin typeface="Courier"/>
              </a:rPr>
              <a:t> Frequency_2 </a:t>
            </a:r>
            <a:r>
              <a:rPr>
                <a:solidFill>
                  <a:srgbClr val="4070A0"/>
                </a:solidFill>
                <a:latin typeface="Courier"/>
              </a:rPr>
              <a:t>~</a:t>
            </a:r>
            <a:r>
              <a:rPr>
                <a:latin typeface="Courier"/>
              </a:rPr>
              <a:t> </a:t>
            </a:r>
            <a:r>
              <a:rPr>
                <a:solidFill>
                  <a:srgbClr val="06287E"/>
                </a:solidFill>
                <a:latin typeface="Courier"/>
              </a:rPr>
              <a:t>paste0</a:t>
            </a:r>
            <a:r>
              <a:rPr>
                <a:latin typeface="Courier"/>
              </a:rPr>
              <a:t>(Name_1, </a:t>
            </a:r>
            <a:r>
              <a:rPr>
                <a:solidFill>
                  <a:srgbClr val="4070A0"/>
                </a:solidFill>
                <a:latin typeface="Courier"/>
              </a:rPr>
              <a:t>" "</a:t>
            </a:r>
            <a:r>
              <a:rPr>
                <a:latin typeface="Courier"/>
              </a:rPr>
              <a:t>, Route_1, </a:t>
            </a:r>
            <a:r>
              <a:rPr>
                <a:solidFill>
                  <a:srgbClr val="4070A0"/>
                </a:solidFill>
                <a:latin typeface="Courier"/>
              </a:rPr>
              <a:t>" to "</a:t>
            </a:r>
            <a:r>
              <a:rPr>
                <a:latin typeface="Courier"/>
              </a:rPr>
              <a:t>,Route_2, </a:t>
            </a:r>
            <a:r>
              <a:rPr>
                <a:solidFill>
                  <a:srgbClr val="4070A0"/>
                </a:solidFill>
                <a:latin typeface="Courier"/>
              </a:rPr>
              <a:t>" "</a:t>
            </a:r>
            <a:r>
              <a:rPr>
                <a:latin typeface="Courier"/>
              </a:rPr>
              <a:t>, Name_2, </a:t>
            </a:r>
            <a:r>
              <a:rPr>
                <a:solidFill>
                  <a:srgbClr val="4070A0"/>
                </a:solidFill>
                <a:latin typeface="Courier"/>
              </a:rPr>
              <a:t>" switch"</a:t>
            </a:r>
            <a:r>
              <a:rPr>
                <a:latin typeface="Courier"/>
              </a:rPr>
              <a:t> ),</a:t>
            </a:r>
            <a:br/>
            <a:r>
              <a:rPr>
                <a:latin typeface="Courier"/>
              </a:rPr>
              <a:t>  </a:t>
            </a:r>
            <a:br/>
            <a:r>
              <a:rPr>
                <a:latin typeface="Courier"/>
              </a:rPr>
              <a:t>  </a:t>
            </a:r>
            <a:r>
              <a:rPr i="1">
                <a:solidFill>
                  <a:srgbClr val="60A0B0"/>
                </a:solidFill>
                <a:latin typeface="Courier"/>
              </a:rPr>
              <a:t>#what if something was added, before the first one was stopped?</a:t>
            </a:r>
            <a:br/>
            <a:r>
              <a:rPr>
                <a:latin typeface="Courier"/>
              </a:rPr>
              <a:t>   Decision_1 </a:t>
            </a:r>
            <a:r>
              <a:rPr>
                <a:solidFill>
                  <a:srgbClr val="4070A0"/>
                </a:solidFill>
                <a:latin typeface="Courier"/>
              </a:rPr>
              <a:t>!=</a:t>
            </a:r>
            <a:r>
              <a:rPr>
                <a:latin typeface="Courier"/>
              </a:rPr>
              <a:t> </a:t>
            </a:r>
            <a:r>
              <a:rPr>
                <a:solidFill>
                  <a:srgbClr val="4070A0"/>
                </a:solidFill>
                <a:latin typeface="Courier"/>
              </a:rPr>
              <a:t>"IV and Oral started"</a:t>
            </a:r>
            <a:r>
              <a:rPr>
                <a:latin typeface="Courier"/>
              </a:rPr>
              <a:t> </a:t>
            </a:r>
            <a:r>
              <a:rPr>
                <a:solidFill>
                  <a:srgbClr val="4070A0"/>
                </a:solidFill>
                <a:latin typeface="Courier"/>
              </a:rPr>
              <a:t>&amp;</a:t>
            </a:r>
            <a:r>
              <a:rPr>
                <a:latin typeface="Courier"/>
              </a:rPr>
              <a:t> Decision_1 </a:t>
            </a:r>
            <a:r>
              <a:rPr>
                <a:solidFill>
                  <a:srgbClr val="4070A0"/>
                </a:solidFill>
                <a:latin typeface="Courier"/>
              </a:rPr>
              <a:t>!=</a:t>
            </a:r>
            <a:r>
              <a:rPr>
                <a:latin typeface="Courier"/>
              </a:rPr>
              <a:t> </a:t>
            </a:r>
            <a:r>
              <a:rPr>
                <a:solidFill>
                  <a:srgbClr val="4070A0"/>
                </a:solidFill>
                <a:latin typeface="Courier"/>
              </a:rPr>
              <a:t>"Dual IV therapy started"</a:t>
            </a:r>
            <a:r>
              <a:rPr>
                <a:latin typeface="Courier"/>
              </a:rPr>
              <a:t> </a:t>
            </a:r>
            <a:r>
              <a:rPr>
                <a:solidFill>
                  <a:srgbClr val="4070A0"/>
                </a:solidFill>
                <a:latin typeface="Courier"/>
              </a:rPr>
              <a:t>&amp;</a:t>
            </a:r>
            <a:r>
              <a:rPr>
                <a:latin typeface="Courier"/>
              </a:rPr>
              <a:t> Decision_1 </a:t>
            </a:r>
            <a:r>
              <a:rPr>
                <a:solidFill>
                  <a:srgbClr val="4070A0"/>
                </a:solidFill>
                <a:latin typeface="Courier"/>
              </a:rPr>
              <a:t>!=</a:t>
            </a:r>
            <a:r>
              <a:rPr>
                <a:latin typeface="Courier"/>
              </a:rPr>
              <a:t> </a:t>
            </a:r>
            <a:r>
              <a:rPr>
                <a:solidFill>
                  <a:srgbClr val="4070A0"/>
                </a:solidFill>
                <a:latin typeface="Courier"/>
              </a:rPr>
              <a:t>"Dual Oral therapy started"</a:t>
            </a:r>
            <a:r>
              <a:rPr>
                <a:latin typeface="Courier"/>
              </a:rPr>
              <a:t> </a:t>
            </a:r>
            <a:r>
              <a:rPr>
                <a:solidFill>
                  <a:srgbClr val="4070A0"/>
                </a:solidFill>
                <a:latin typeface="Courier"/>
              </a:rPr>
              <a:t>&amp;</a:t>
            </a:r>
            <a:r>
              <a:rPr>
                <a:latin typeface="Courier"/>
              </a:rPr>
              <a:t> Prescription.start_2 </a:t>
            </a:r>
            <a:r>
              <a:rPr>
                <a:solidFill>
                  <a:srgbClr val="4070A0"/>
                </a:solidFill>
                <a:latin typeface="Courier"/>
              </a:rPr>
              <a:t>&lt;</a:t>
            </a:r>
            <a:r>
              <a:rPr>
                <a:latin typeface="Courier"/>
              </a:rPr>
              <a:t> Prescription.end_1 </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&amp;</a:t>
            </a:r>
            <a:r>
              <a:rPr>
                <a:latin typeface="Courier"/>
              </a:rPr>
              <a:t> </a:t>
            </a:r>
            <a:r>
              <a:rPr>
                <a:solidFill>
                  <a:srgbClr val="06287E"/>
                </a:solidFill>
                <a:latin typeface="Courier"/>
              </a:rPr>
              <a:t>is.na</a:t>
            </a:r>
            <a:r>
              <a:rPr>
                <a:latin typeface="Courier"/>
              </a:rPr>
              <a:t>(Name_3) </a:t>
            </a:r>
            <a:r>
              <a:rPr>
                <a:solidFill>
                  <a:srgbClr val="4070A0"/>
                </a:solidFill>
                <a:latin typeface="Courier"/>
              </a:rPr>
              <a:t>|</a:t>
            </a:r>
            <a:r>
              <a:rPr>
                <a:latin typeface="Courier"/>
              </a:rPr>
              <a:t> </a:t>
            </a:r>
            <a:br/>
            <a:r>
              <a:rPr>
                <a:latin typeface="Courier"/>
              </a:rPr>
              <a:t>      Decision_1 </a:t>
            </a:r>
            <a:r>
              <a:rPr>
                <a:solidFill>
                  <a:srgbClr val="4070A0"/>
                </a:solidFill>
                <a:latin typeface="Courier"/>
              </a:rPr>
              <a:t>!=</a:t>
            </a:r>
            <a:r>
              <a:rPr>
                <a:latin typeface="Courier"/>
              </a:rPr>
              <a:t> </a:t>
            </a:r>
            <a:r>
              <a:rPr>
                <a:solidFill>
                  <a:srgbClr val="4070A0"/>
                </a:solidFill>
                <a:latin typeface="Courier"/>
              </a:rPr>
              <a:t>"IV and Oral started"</a:t>
            </a:r>
            <a:r>
              <a:rPr>
                <a:latin typeface="Courier"/>
              </a:rPr>
              <a:t> </a:t>
            </a:r>
            <a:r>
              <a:rPr>
                <a:solidFill>
                  <a:srgbClr val="4070A0"/>
                </a:solidFill>
                <a:latin typeface="Courier"/>
              </a:rPr>
              <a:t>&amp;</a:t>
            </a:r>
            <a:r>
              <a:rPr>
                <a:latin typeface="Courier"/>
              </a:rPr>
              <a:t> Decision_1 </a:t>
            </a:r>
            <a:r>
              <a:rPr>
                <a:solidFill>
                  <a:srgbClr val="4070A0"/>
                </a:solidFill>
                <a:latin typeface="Courier"/>
              </a:rPr>
              <a:t>!=</a:t>
            </a:r>
            <a:r>
              <a:rPr>
                <a:latin typeface="Courier"/>
              </a:rPr>
              <a:t> </a:t>
            </a:r>
            <a:r>
              <a:rPr>
                <a:solidFill>
                  <a:srgbClr val="4070A0"/>
                </a:solidFill>
                <a:latin typeface="Courier"/>
              </a:rPr>
              <a:t>"Dual IV therapy started"</a:t>
            </a:r>
            <a:r>
              <a:rPr>
                <a:latin typeface="Courier"/>
              </a:rPr>
              <a:t> </a:t>
            </a:r>
            <a:r>
              <a:rPr>
                <a:solidFill>
                  <a:srgbClr val="4070A0"/>
                </a:solidFill>
                <a:latin typeface="Courier"/>
              </a:rPr>
              <a:t>&amp;</a:t>
            </a:r>
            <a:r>
              <a:rPr>
                <a:latin typeface="Courier"/>
              </a:rPr>
              <a:t> Prescription.start_2 </a:t>
            </a:r>
            <a:r>
              <a:rPr>
                <a:solidFill>
                  <a:srgbClr val="4070A0"/>
                </a:solidFill>
                <a:latin typeface="Courier"/>
              </a:rPr>
              <a:t>&lt;</a:t>
            </a:r>
            <a:r>
              <a:rPr>
                <a:latin typeface="Courier"/>
              </a:rPr>
              <a:t> Prescription.end_1 </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&amp;</a:t>
            </a:r>
            <a:r>
              <a:rPr>
                <a:latin typeface="Courier"/>
              </a:rPr>
              <a:t> Prescription.end_2 </a:t>
            </a:r>
            <a:r>
              <a:rPr>
                <a:solidFill>
                  <a:srgbClr val="4070A0"/>
                </a:solidFill>
                <a:latin typeface="Courier"/>
              </a:rPr>
              <a:t>&lt;</a:t>
            </a:r>
            <a:r>
              <a:rPr>
                <a:latin typeface="Courier"/>
              </a:rPr>
              <a:t> Prescription.start_3 </a:t>
            </a:r>
            <a:r>
              <a:rPr>
                <a:solidFill>
                  <a:srgbClr val="4070A0"/>
                </a:solidFill>
                <a:latin typeface="Courier"/>
              </a:rPr>
              <a:t>+</a:t>
            </a:r>
            <a:r>
              <a:rPr>
                <a:solidFill>
                  <a:srgbClr val="40A070"/>
                </a:solidFill>
                <a:latin typeface="Courier"/>
              </a:rPr>
              <a:t>10</a:t>
            </a:r>
            <a:b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(Name_2, </a:t>
            </a:r>
            <a:r>
              <a:rPr>
                <a:solidFill>
                  <a:srgbClr val="4070A0"/>
                </a:solidFill>
                <a:latin typeface="Courier"/>
              </a:rPr>
              <a:t>" "</a:t>
            </a:r>
            <a:r>
              <a:rPr>
                <a:latin typeface="Courier"/>
              </a:rPr>
              <a:t>, Route_2, </a:t>
            </a:r>
            <a:r>
              <a:rPr>
                <a:solidFill>
                  <a:srgbClr val="4070A0"/>
                </a:solidFill>
                <a:latin typeface="Courier"/>
              </a:rPr>
              <a:t>" added"</a:t>
            </a:r>
            <a:r>
              <a:rPr>
                <a:latin typeface="Courier"/>
              </a:rPr>
              <a:t>),</a:t>
            </a:r>
            <a:br/>
            <a:r>
              <a:rPr>
                <a:latin typeface="Courier"/>
              </a:rPr>
              <a:t>  </a:t>
            </a:r>
            <a:br/>
            <a:r>
              <a:rPr>
                <a:latin typeface="Courier"/>
              </a:rPr>
              <a:t>        </a:t>
            </a:r>
            <a:r>
              <a:rPr i="1">
                <a:solidFill>
                  <a:srgbClr val="60A0B0"/>
                </a:solidFill>
                <a:latin typeface="Courier"/>
              </a:rPr>
              <a:t>#between value between(value, lower limit, upper limit)</a:t>
            </a:r>
            <a:br/>
            <a:r>
              <a:rPr>
                <a:latin typeface="Courier"/>
              </a:rPr>
              <a:t>    </a:t>
            </a:r>
            <a:br/>
            <a:r>
              <a:rPr>
                <a:latin typeface="Courier"/>
              </a:rPr>
              <a:t>    </a:t>
            </a:r>
            <a:r>
              <a:rPr i="1">
                <a:solidFill>
                  <a:srgbClr val="60A0B0"/>
                </a:solidFill>
                <a:latin typeface="Courier"/>
              </a:rPr>
              <a:t>#if only one agent was given</a:t>
            </a:r>
            <a:br/>
            <a:r>
              <a:rPr>
                <a:latin typeface="Courier"/>
              </a:rPr>
              <a:t>    </a:t>
            </a:r>
            <a:r>
              <a:rPr>
                <a:solidFill>
                  <a:srgbClr val="06287E"/>
                </a:solidFill>
                <a:latin typeface="Courier"/>
              </a:rPr>
              <a:t>is.na</a:t>
            </a:r>
            <a:r>
              <a:rPr>
                <a:latin typeface="Courier"/>
              </a:rPr>
              <a:t>(Name_2) </a:t>
            </a:r>
            <a:r>
              <a:rPr>
                <a:solidFill>
                  <a:srgbClr val="4070A0"/>
                </a:solidFill>
                <a:latin typeface="Courier"/>
              </a:rPr>
              <a:t>&amp;</a:t>
            </a:r>
            <a:r>
              <a:rPr>
                <a:latin typeface="Courier"/>
              </a:rPr>
              <a:t> Prescription_Length_1 </a:t>
            </a:r>
            <a:r>
              <a:rPr>
                <a:solidFill>
                  <a:srgbClr val="4070A0"/>
                </a:solidFill>
                <a:latin typeface="Courier"/>
              </a:rPr>
              <a:t>&lt;=</a:t>
            </a:r>
            <a:r>
              <a:rPr>
                <a:latin typeface="Courier"/>
              </a:rPr>
              <a:t> </a:t>
            </a:r>
            <a:r>
              <a:rPr>
                <a:solidFill>
                  <a:srgbClr val="40A070"/>
                </a:solidFill>
                <a:latin typeface="Courier"/>
              </a:rPr>
              <a:t>72</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a:t>
            </a:r>
            <a:r>
              <a:rPr>
                <a:solidFill>
                  <a:srgbClr val="4070A0"/>
                </a:solidFill>
                <a:latin typeface="Courier"/>
              </a:rPr>
              <a:t>"Stopped as "</a:t>
            </a:r>
            <a:r>
              <a:rPr>
                <a:latin typeface="Courier"/>
              </a:rPr>
              <a:t>, Route_1, </a:t>
            </a:r>
            <a:r>
              <a:rPr>
                <a:solidFill>
                  <a:srgbClr val="4070A0"/>
                </a:solidFill>
                <a:latin typeface="Courier"/>
              </a:rPr>
              <a:t>" within 72 hours"</a:t>
            </a:r>
            <a:r>
              <a:rPr>
                <a:latin typeface="Courier"/>
              </a:rPr>
              <a:t>),</a:t>
            </a:r>
            <a:br/>
            <a:r>
              <a:rPr>
                <a:latin typeface="Courier"/>
              </a:rPr>
              <a:t>    </a:t>
            </a:r>
            <a:r>
              <a:rPr>
                <a:solidFill>
                  <a:srgbClr val="06287E"/>
                </a:solidFill>
                <a:latin typeface="Courier"/>
              </a:rPr>
              <a:t>is.na</a:t>
            </a:r>
            <a:r>
              <a:rPr>
                <a:latin typeface="Courier"/>
              </a:rPr>
              <a:t>(Name_2) </a:t>
            </a:r>
            <a:r>
              <a:rPr>
                <a:solidFill>
                  <a:srgbClr val="4070A0"/>
                </a:solidFill>
                <a:latin typeface="Courier"/>
              </a:rPr>
              <a:t>&amp;</a:t>
            </a:r>
            <a:r>
              <a:rPr>
                <a:latin typeface="Courier"/>
              </a:rPr>
              <a:t> Prescription_Length_1 </a:t>
            </a:r>
            <a:r>
              <a:rPr>
                <a:solidFill>
                  <a:srgbClr val="4070A0"/>
                </a:solidFill>
                <a:latin typeface="Courier"/>
              </a:rPr>
              <a:t>&gt;</a:t>
            </a:r>
            <a:r>
              <a:rPr>
                <a:latin typeface="Courier"/>
              </a:rPr>
              <a:t> </a:t>
            </a:r>
            <a:r>
              <a:rPr>
                <a:solidFill>
                  <a:srgbClr val="40A070"/>
                </a:solidFill>
                <a:latin typeface="Courier"/>
              </a:rPr>
              <a:t>72</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a:t>
            </a:r>
            <a:r>
              <a:rPr>
                <a:solidFill>
                  <a:srgbClr val="4070A0"/>
                </a:solidFill>
                <a:latin typeface="Courier"/>
              </a:rPr>
              <a:t>"Stopped as "</a:t>
            </a:r>
            <a:r>
              <a:rPr>
                <a:latin typeface="Courier"/>
              </a:rPr>
              <a:t>, Route_1, </a:t>
            </a:r>
            <a:r>
              <a:rPr>
                <a:solidFill>
                  <a:srgbClr val="4070A0"/>
                </a:solidFill>
                <a:latin typeface="Courier"/>
              </a:rPr>
              <a:t>" beyond 72 hours"</a:t>
            </a:r>
            <a:r>
              <a:rPr>
                <a:latin typeface="Courier"/>
              </a:rPr>
              <a:t>),</a:t>
            </a:r>
            <a:br/>
            <a:r>
              <a:rPr>
                <a:latin typeface="Courier"/>
              </a:rPr>
              <a:t>      </a:t>
            </a:r>
            <a:br/>
            <a:r>
              <a:rPr>
                <a:latin typeface="Courier"/>
              </a:rPr>
              <a:t>    </a:t>
            </a:r>
            <a:br/>
            <a:r>
              <a:rPr>
                <a:latin typeface="Courier"/>
              </a:rPr>
              <a:t>    </a:t>
            </a:r>
            <a:br/>
            <a:r>
              <a:rPr>
                <a:latin typeface="Courier"/>
              </a:rPr>
              <a:t>         ))</a:t>
            </a:r>
            <a:br/>
            <a:r>
              <a:rPr>
                <a:latin typeface="Courier"/>
              </a:rPr>
              <a:t>    </a:t>
            </a:r>
            <a:br/>
            <a:r>
              <a:rPr>
                <a:latin typeface="Courier"/>
              </a:rPr>
              <a:t>    </a:t>
            </a:r>
            <a:br/>
            <a:r>
              <a:rPr>
                <a:latin typeface="Courier"/>
              </a:rPr>
              <a:t>  </a:t>
            </a:r>
            <a:r>
              <a:rPr i="1">
                <a:solidFill>
                  <a:srgbClr val="60A0B0"/>
                </a:solidFill>
                <a:latin typeface="Courier"/>
              </a:rPr>
              <a:t>#  Route_2 =="Intravenous" &amp; Route_3 =="Oral" ~ 'IV to Oral Switch',</a:t>
            </a:r>
            <a:br/>
            <a:r>
              <a:rPr>
                <a:latin typeface="Courier"/>
              </a:rPr>
              <a:t>   </a:t>
            </a:r>
            <a:r>
              <a:rPr i="1">
                <a:solidFill>
                  <a:srgbClr val="60A0B0"/>
                </a:solidFill>
                <a:latin typeface="Courier"/>
              </a:rPr>
              <a:t>#                             Route_2 =="Oral" &amp; Route_3 =="Intravenous"  ~ 'Oral to IV Switch',</a:t>
            </a:r>
            <a:br/>
            <a:r>
              <a:rPr>
                <a:latin typeface="Courier"/>
              </a:rPr>
              <a:t>    </a:t>
            </a:r>
            <a:r>
              <a:rPr i="1">
                <a:solidFill>
                  <a:srgbClr val="60A0B0"/>
                </a:solidFill>
                <a:latin typeface="Courier"/>
              </a:rPr>
              <a:t>#                            Route_2 =="Intravenous" &amp; Route_3 == "Intravenous" &amp; is.na(Route_4)  ~ 'Finalised as IV',</a:t>
            </a:r>
            <a:br/>
            <a:r>
              <a:rPr>
                <a:latin typeface="Courier"/>
              </a:rPr>
              <a:t>     </a:t>
            </a:r>
            <a:r>
              <a:rPr i="1">
                <a:solidFill>
                  <a:srgbClr val="60A0B0"/>
                </a:solidFill>
                <a:latin typeface="Courier"/>
              </a:rPr>
              <a:t>#                           Route_2 =="Intravenous" &amp; is.na(Route_3) &amp; Prescription_Length_2 &lt;=72 ~ 'Stopped as IV within 72 hours',</a:t>
            </a:r>
            <a:br/>
            <a:r>
              <a:rPr>
                <a:latin typeface="Courier"/>
              </a:rPr>
              <a:t>      </a:t>
            </a:r>
            <a:r>
              <a:rPr i="1">
                <a:solidFill>
                  <a:srgbClr val="60A0B0"/>
                </a:solidFill>
                <a:latin typeface="Courier"/>
              </a:rPr>
              <a:t>#                          Route_2 =="Oral" &amp; is.na(Route_3)  &amp; Prescription_Length_2 &lt;=72 ~ 'Stopped as Oral within 72 hours',</a:t>
            </a:r>
            <a:br/>
            <a:r>
              <a:rPr>
                <a:latin typeface="Courier"/>
              </a:rPr>
              <a:t>       </a:t>
            </a:r>
            <a:r>
              <a:rPr i="1">
                <a:solidFill>
                  <a:srgbClr val="60A0B0"/>
                </a:solidFill>
                <a:latin typeface="Courier"/>
              </a:rPr>
              <a:t>#                         Route_2 =="Intravenous" &amp; is.na(Route_3) &amp; Prescription_Length_2 &gt; 72 ~ 'Stopped as IV beyond 72 hours',</a:t>
            </a:r>
            <a:br/>
            <a:r>
              <a:rPr>
                <a:latin typeface="Courier"/>
              </a:rPr>
              <a:t>        </a:t>
            </a:r>
            <a:r>
              <a:rPr i="1">
                <a:solidFill>
                  <a:srgbClr val="60A0B0"/>
                </a:solidFill>
                <a:latin typeface="Courier"/>
              </a:rPr>
              <a:t>#                        Route_2 =="Oral" &amp; is.na(Route_3) &amp; Prescription_Length_2 &gt; 72 ~ 'Stopped as Oral beyond 72 hours',</a:t>
            </a:r>
            <a:br/>
            <a:r>
              <a:rPr>
                <a:latin typeface="Courier"/>
              </a:rPr>
              <a:t>         </a:t>
            </a:r>
            <a:r>
              <a:rPr i="1">
                <a:solidFill>
                  <a:srgbClr val="60A0B0"/>
                </a:solidFill>
                <a:latin typeface="Courier"/>
              </a:rPr>
              <a:t>#                       Route_2 =="Oral" &amp; is.na(Route_3)  ~ 'Stopped as Oral',</a:t>
            </a:r>
            <a:br/>
            <a:r>
              <a:rPr>
                <a:latin typeface="Courier"/>
              </a:rPr>
              <a:t>          </a:t>
            </a:r>
            <a:r>
              <a:rPr i="1">
                <a:solidFill>
                  <a:srgbClr val="60A0B0"/>
                </a:solidFill>
                <a:latin typeface="Courier"/>
              </a:rPr>
              <a:t>#                      Route_2 == Route_3 &amp; Name_2 == Name_3 &amp; Dose_2 == Dose_3 &amp; Frequency_2 == Frequency_3  ~ 'No Change',</a:t>
            </a:r>
            <a:br/>
            <a:r>
              <a:rPr>
                <a:latin typeface="Courier"/>
              </a:rPr>
              <a:t>           </a:t>
            </a:r>
            <a:r>
              <a:rPr i="1">
                <a:solidFill>
                  <a:srgbClr val="60A0B0"/>
                </a:solidFill>
                <a:latin typeface="Courier"/>
              </a:rPr>
              <a:t>#                     Route_2 == Route_3 &amp; Name_2 != Name_3  ~ 'Agent changed',</a:t>
            </a:r>
            <a:br/>
            <a:r>
              <a:rPr>
                <a:latin typeface="Courier"/>
              </a:rPr>
              <a:t>            </a:t>
            </a:r>
            <a:r>
              <a:rPr i="1">
                <a:solidFill>
                  <a:srgbClr val="60A0B0"/>
                </a:solidFill>
                <a:latin typeface="Courier"/>
              </a:rPr>
              <a:t>#                    Decision_1 == "Finalised as Oral" | Decision_1 == "Finalised as IV"  ~ (""),</a:t>
            </a:r>
            <a:br/>
            <a:r>
              <a:rPr>
                <a:latin typeface="Courier"/>
              </a:rPr>
              <a:t>             </a:t>
            </a:r>
            <a:r>
              <a:rPr i="1">
                <a:solidFill>
                  <a:srgbClr val="60A0B0"/>
                </a:solidFill>
                <a:latin typeface="Courier"/>
              </a:rPr>
              <a:t>#                   Route_2 == Route_3 &amp; Dose_2 != Dose_3 | Frequency_2 != Frequency_3 ~ ('Regiment changed'),</a:t>
            </a:r>
            <a:br/>
            <a:r>
              <a:rPr>
                <a:latin typeface="Courier"/>
              </a:rPr>
              <a:t>              </a:t>
            </a:r>
            <a:r>
              <a:rPr i="1">
                <a:solidFill>
                  <a:srgbClr val="60A0B0"/>
                </a:solidFill>
                <a:latin typeface="Courier"/>
              </a:rPr>
              <a:t>#                  TRUE ~ 'something else'</a:t>
            </a:r>
            <a:br/>
            <a:r>
              <a:rPr>
                <a:latin typeface="Courier"/>
              </a:rPr>
              <a:t>  </a:t>
            </a:r>
            <a:r>
              <a:rPr i="1">
                <a:solidFill>
                  <a:srgbClr val="60A0B0"/>
                </a:solidFill>
                <a:latin typeface="Courier"/>
              </a:rPr>
              <a:t>#))</a:t>
            </a:r>
          </a:p>
          <a:p>
            <a:pPr lvl="0" indent="0">
              <a:buNone/>
            </a:pPr>
            <a:r>
              <a:rPr>
                <a:latin typeface="Courier"/>
              </a:rPr>
              <a:t>abx_per_indication </a:t>
            </a:r>
            <a:r>
              <a:rPr>
                <a:solidFill>
                  <a:srgbClr val="007020"/>
                </a:solidFill>
                <a:latin typeface="Courier"/>
              </a:rPr>
              <a:t>&lt;-</a:t>
            </a:r>
            <a:r>
              <a:rPr>
                <a:latin typeface="Courier"/>
              </a:rPr>
              <a:t> abx_per_indication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Decision_3 =</a:t>
            </a:r>
            <a:r>
              <a:rPr>
                <a:latin typeface="Courier"/>
              </a:rPr>
              <a:t> </a:t>
            </a:r>
            <a:r>
              <a:rPr>
                <a:solidFill>
                  <a:srgbClr val="06287E"/>
                </a:solidFill>
                <a:latin typeface="Courier"/>
              </a:rPr>
              <a:t>case_when</a:t>
            </a:r>
            <a:r>
              <a:rPr>
                <a:latin typeface="Courier"/>
              </a:rPr>
              <a:t>( Route_2 </a:t>
            </a:r>
            <a:r>
              <a:rPr>
                <a:solidFill>
                  <a:srgbClr val="4070A0"/>
                </a:solidFill>
                <a:latin typeface="Courier"/>
              </a:rPr>
              <a:t>==</a:t>
            </a:r>
            <a:r>
              <a:rPr>
                <a:latin typeface="Courier"/>
              </a:rPr>
              <a:t> Route_3 </a:t>
            </a:r>
            <a:r>
              <a:rPr>
                <a:solidFill>
                  <a:srgbClr val="4070A0"/>
                </a:solidFill>
                <a:latin typeface="Courier"/>
              </a:rPr>
              <a:t>&amp;</a:t>
            </a:r>
            <a:r>
              <a:rPr>
                <a:latin typeface="Courier"/>
              </a:rPr>
              <a:t> Name_2 </a:t>
            </a:r>
            <a:r>
              <a:rPr>
                <a:solidFill>
                  <a:srgbClr val="4070A0"/>
                </a:solidFill>
                <a:latin typeface="Courier"/>
              </a:rPr>
              <a:t>==</a:t>
            </a:r>
            <a:r>
              <a:rPr>
                <a:latin typeface="Courier"/>
              </a:rPr>
              <a:t> Name_3 </a:t>
            </a:r>
            <a:r>
              <a:rPr>
                <a:solidFill>
                  <a:srgbClr val="4070A0"/>
                </a:solidFill>
                <a:latin typeface="Courier"/>
              </a:rPr>
              <a:t>&amp;</a:t>
            </a:r>
            <a:r>
              <a:rPr>
                <a:latin typeface="Courier"/>
              </a:rPr>
              <a:t> Dose_2 </a:t>
            </a:r>
            <a:r>
              <a:rPr>
                <a:solidFill>
                  <a:srgbClr val="4070A0"/>
                </a:solidFill>
                <a:latin typeface="Courier"/>
              </a:rPr>
              <a:t>==</a:t>
            </a:r>
            <a:r>
              <a:rPr>
                <a:latin typeface="Courier"/>
              </a:rPr>
              <a:t> Dose_3 </a:t>
            </a:r>
            <a:r>
              <a:rPr>
                <a:solidFill>
                  <a:srgbClr val="4070A0"/>
                </a:solidFill>
                <a:latin typeface="Courier"/>
              </a:rPr>
              <a:t>&amp;</a:t>
            </a:r>
            <a:r>
              <a:rPr>
                <a:latin typeface="Courier"/>
              </a:rPr>
              <a:t> Frequency_2 </a:t>
            </a:r>
            <a:r>
              <a:rPr>
                <a:solidFill>
                  <a:srgbClr val="4070A0"/>
                </a:solidFill>
                <a:latin typeface="Courier"/>
              </a:rPr>
              <a:t>==</a:t>
            </a:r>
            <a:r>
              <a:rPr>
                <a:latin typeface="Courier"/>
              </a:rPr>
              <a:t> Frequency_3  </a:t>
            </a:r>
            <a:r>
              <a:rPr>
                <a:solidFill>
                  <a:srgbClr val="4070A0"/>
                </a:solidFill>
                <a:latin typeface="Courier"/>
              </a:rPr>
              <a:t>~</a:t>
            </a:r>
            <a:r>
              <a:rPr>
                <a:latin typeface="Courier"/>
              </a:rPr>
              <a:t> </a:t>
            </a:r>
            <a:r>
              <a:rPr>
                <a:solidFill>
                  <a:srgbClr val="06287E"/>
                </a:solidFill>
                <a:latin typeface="Courier"/>
              </a:rPr>
              <a:t>paste0</a:t>
            </a:r>
            <a:r>
              <a:rPr>
                <a:latin typeface="Courier"/>
              </a:rPr>
              <a:t>(Route_3, </a:t>
            </a:r>
            <a:r>
              <a:rPr>
                <a:solidFill>
                  <a:srgbClr val="4070A0"/>
                </a:solidFill>
                <a:latin typeface="Courier"/>
              </a:rPr>
              <a:t>" "</a:t>
            </a:r>
            <a:r>
              <a:rPr>
                <a:latin typeface="Courier"/>
              </a:rPr>
              <a:t>, Name_3,  </a:t>
            </a:r>
            <a:r>
              <a:rPr>
                <a:solidFill>
                  <a:srgbClr val="4070A0"/>
                </a:solidFill>
                <a:latin typeface="Courier"/>
              </a:rPr>
              <a:t>" continued"</a:t>
            </a:r>
            <a:r>
              <a:rPr>
                <a:latin typeface="Courier"/>
              </a:rPr>
              <a:t>),    </a:t>
            </a:r>
            <a:br/>
            <a:r>
              <a:rPr>
                <a:latin typeface="Courier"/>
              </a:rPr>
              <a:t>        Route_2 </a:t>
            </a:r>
            <a:r>
              <a:rPr>
                <a:solidFill>
                  <a:srgbClr val="4070A0"/>
                </a:solidFill>
                <a:latin typeface="Courier"/>
              </a:rPr>
              <a:t>==</a:t>
            </a:r>
            <a:r>
              <a:rPr>
                <a:latin typeface="Courier"/>
              </a:rPr>
              <a:t> Route_3 </a:t>
            </a:r>
            <a:r>
              <a:rPr>
                <a:solidFill>
                  <a:srgbClr val="4070A0"/>
                </a:solidFill>
                <a:latin typeface="Courier"/>
              </a:rPr>
              <a:t>&amp;</a:t>
            </a:r>
            <a:r>
              <a:rPr>
                <a:latin typeface="Courier"/>
              </a:rPr>
              <a:t> Name_2 </a:t>
            </a:r>
            <a:r>
              <a:rPr>
                <a:solidFill>
                  <a:srgbClr val="4070A0"/>
                </a:solidFill>
                <a:latin typeface="Courier"/>
              </a:rPr>
              <a:t>!=</a:t>
            </a:r>
            <a:r>
              <a:rPr>
                <a:latin typeface="Courier"/>
              </a:rPr>
              <a:t> Name_3  </a:t>
            </a:r>
            <a:r>
              <a:rPr>
                <a:solidFill>
                  <a:srgbClr val="4070A0"/>
                </a:solidFill>
                <a:latin typeface="Courier"/>
              </a:rPr>
              <a:t>~</a:t>
            </a:r>
            <a:r>
              <a:rPr>
                <a:latin typeface="Courier"/>
              </a:rPr>
              <a:t> </a:t>
            </a:r>
            <a:r>
              <a:rPr>
                <a:solidFill>
                  <a:srgbClr val="06287E"/>
                </a:solidFill>
                <a:latin typeface="Courier"/>
              </a:rPr>
              <a:t>paste0</a:t>
            </a:r>
            <a:r>
              <a:rPr>
                <a:latin typeface="Courier"/>
              </a:rPr>
              <a:t>(</a:t>
            </a:r>
            <a:r>
              <a:rPr>
                <a:solidFill>
                  <a:srgbClr val="4070A0"/>
                </a:solidFill>
                <a:latin typeface="Courier"/>
              </a:rPr>
              <a:t>'Agent switched to '</a:t>
            </a:r>
            <a:r>
              <a:rPr>
                <a:latin typeface="Courier"/>
              </a:rPr>
              <a:t>, Name_3),</a:t>
            </a:r>
            <a:br/>
            <a:r>
              <a:rPr>
                <a:latin typeface="Courier"/>
              </a:rPr>
              <a:t>        Route_2 </a:t>
            </a:r>
            <a:r>
              <a:rPr>
                <a:solidFill>
                  <a:srgbClr val="4070A0"/>
                </a:solidFill>
                <a:latin typeface="Courier"/>
              </a:rPr>
              <a:t>==</a:t>
            </a:r>
            <a:r>
              <a:rPr>
                <a:latin typeface="Courier"/>
              </a:rPr>
              <a:t> Route_3 </a:t>
            </a:r>
            <a:r>
              <a:rPr>
                <a:solidFill>
                  <a:srgbClr val="4070A0"/>
                </a:solidFill>
                <a:latin typeface="Courier"/>
              </a:rPr>
              <a:t>&amp;</a:t>
            </a:r>
            <a:r>
              <a:rPr>
                <a:latin typeface="Courier"/>
              </a:rPr>
              <a:t> Dose_2 </a:t>
            </a:r>
            <a:r>
              <a:rPr>
                <a:solidFill>
                  <a:srgbClr val="4070A0"/>
                </a:solidFill>
                <a:latin typeface="Courier"/>
              </a:rPr>
              <a:t>!=</a:t>
            </a:r>
            <a:r>
              <a:rPr>
                <a:latin typeface="Courier"/>
              </a:rPr>
              <a:t> Dose_3 </a:t>
            </a:r>
            <a:r>
              <a:rPr>
                <a:solidFill>
                  <a:srgbClr val="4070A0"/>
                </a:solidFill>
                <a:latin typeface="Courier"/>
              </a:rPr>
              <a:t>&amp;</a:t>
            </a:r>
            <a:r>
              <a:rPr>
                <a:latin typeface="Courier"/>
              </a:rPr>
              <a:t> Frequency_2 </a:t>
            </a:r>
            <a:r>
              <a:rPr>
                <a:solidFill>
                  <a:srgbClr val="4070A0"/>
                </a:solidFill>
                <a:latin typeface="Courier"/>
              </a:rPr>
              <a:t>!=</a:t>
            </a:r>
            <a:r>
              <a:rPr>
                <a:latin typeface="Courier"/>
              </a:rPr>
              <a:t> Frequency_3 </a:t>
            </a:r>
            <a:r>
              <a:rPr>
                <a:solidFill>
                  <a:srgbClr val="4070A0"/>
                </a:solidFill>
                <a:latin typeface="Courier"/>
              </a:rPr>
              <a:t>&amp;</a:t>
            </a:r>
            <a:r>
              <a:rPr>
                <a:latin typeface="Courier"/>
              </a:rPr>
              <a:t> Name_2 </a:t>
            </a:r>
            <a:r>
              <a:rPr>
                <a:solidFill>
                  <a:srgbClr val="4070A0"/>
                </a:solidFill>
                <a:latin typeface="Courier"/>
              </a:rPr>
              <a:t>==</a:t>
            </a:r>
            <a:r>
              <a:rPr>
                <a:latin typeface="Courier"/>
              </a:rPr>
              <a:t> Name_3 </a:t>
            </a:r>
            <a:r>
              <a:rPr>
                <a:solidFill>
                  <a:srgbClr val="4070A0"/>
                </a:solidFill>
                <a:latin typeface="Courier"/>
              </a:rPr>
              <a:t>~</a:t>
            </a:r>
            <a:r>
              <a:rPr>
                <a:latin typeface="Courier"/>
              </a:rPr>
              <a:t> </a:t>
            </a:r>
            <a:r>
              <a:rPr>
                <a:solidFill>
                  <a:srgbClr val="06287E"/>
                </a:solidFill>
                <a:latin typeface="Courier"/>
              </a:rPr>
              <a:t>paste0</a:t>
            </a:r>
            <a:r>
              <a:rPr>
                <a:latin typeface="Courier"/>
              </a:rPr>
              <a:t>(</a:t>
            </a:r>
            <a:r>
              <a:rPr>
                <a:solidFill>
                  <a:srgbClr val="4070A0"/>
                </a:solidFill>
                <a:latin typeface="Courier"/>
              </a:rPr>
              <a:t>'Regiment changed to '</a:t>
            </a:r>
            <a:r>
              <a:rPr>
                <a:latin typeface="Courier"/>
              </a:rPr>
              <a:t>, Dose_3, </a:t>
            </a:r>
            <a:r>
              <a:rPr>
                <a:solidFill>
                  <a:srgbClr val="4070A0"/>
                </a:solidFill>
                <a:latin typeface="Courier"/>
              </a:rPr>
              <a:t>" "</a:t>
            </a:r>
            <a:r>
              <a:rPr>
                <a:latin typeface="Courier"/>
              </a:rPr>
              <a:t>,Frequency_3),</a:t>
            </a:r>
            <a:br/>
            <a:r>
              <a:rPr>
                <a:latin typeface="Courier"/>
              </a:rPr>
              <a:t>        Route_2 </a:t>
            </a:r>
            <a:r>
              <a:rPr>
                <a:solidFill>
                  <a:srgbClr val="4070A0"/>
                </a:solidFill>
                <a:latin typeface="Courier"/>
              </a:rPr>
              <a:t>=="Intravenous"</a:t>
            </a:r>
            <a:r>
              <a:rPr>
                <a:latin typeface="Courier"/>
              </a:rPr>
              <a:t> </a:t>
            </a:r>
            <a:r>
              <a:rPr>
                <a:solidFill>
                  <a:srgbClr val="4070A0"/>
                </a:solidFill>
                <a:latin typeface="Courier"/>
              </a:rPr>
              <a:t>&amp;</a:t>
            </a:r>
            <a:r>
              <a:rPr>
                <a:latin typeface="Courier"/>
              </a:rPr>
              <a:t> Route_3 </a:t>
            </a:r>
            <a:r>
              <a:rPr>
                <a:solidFill>
                  <a:srgbClr val="4070A0"/>
                </a:solidFill>
                <a:latin typeface="Courier"/>
              </a:rPr>
              <a:t>==</a:t>
            </a:r>
            <a:r>
              <a:rPr>
                <a:latin typeface="Courier"/>
              </a:rPr>
              <a:t> </a:t>
            </a:r>
            <a:r>
              <a:rPr>
                <a:solidFill>
                  <a:srgbClr val="4070A0"/>
                </a:solidFill>
                <a:latin typeface="Courier"/>
              </a:rPr>
              <a:t>"Intravenous"</a:t>
            </a:r>
            <a:r>
              <a:rPr>
                <a:latin typeface="Courier"/>
              </a:rPr>
              <a:t> </a:t>
            </a:r>
            <a:r>
              <a:rPr>
                <a:solidFill>
                  <a:srgbClr val="4070A0"/>
                </a:solidFill>
                <a:latin typeface="Courier"/>
              </a:rPr>
              <a:t>&amp;</a:t>
            </a:r>
            <a:r>
              <a:rPr>
                <a:latin typeface="Courier"/>
              </a:rPr>
              <a:t> ARK.category_3 </a:t>
            </a:r>
            <a:r>
              <a:rPr>
                <a:solidFill>
                  <a:srgbClr val="4070A0"/>
                </a:solidFill>
                <a:latin typeface="Courier"/>
              </a:rPr>
              <a:t>==</a:t>
            </a:r>
            <a:r>
              <a:rPr>
                <a:latin typeface="Courier"/>
              </a:rPr>
              <a:t> </a:t>
            </a:r>
            <a:r>
              <a:rPr>
                <a:solidFill>
                  <a:srgbClr val="4070A0"/>
                </a:solidFill>
                <a:latin typeface="Courier"/>
              </a:rPr>
              <a:t>"FINAL"</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a:t>
            </a:r>
            <a:r>
              <a:rPr>
                <a:solidFill>
                  <a:srgbClr val="4070A0"/>
                </a:solidFill>
                <a:latin typeface="Courier"/>
              </a:rPr>
              <a:t>'Finalised as IV '</a:t>
            </a:r>
            <a:r>
              <a:rPr>
                <a:latin typeface="Courier"/>
              </a:rPr>
              <a:t>, Name_3),</a:t>
            </a:r>
            <a:br/>
            <a:r>
              <a:rPr>
                <a:latin typeface="Courier"/>
              </a:rPr>
              <a:t>        Route_2 </a:t>
            </a:r>
            <a:r>
              <a:rPr>
                <a:solidFill>
                  <a:srgbClr val="4070A0"/>
                </a:solidFill>
                <a:latin typeface="Courier"/>
              </a:rPr>
              <a:t>=="Oral"</a:t>
            </a:r>
            <a:r>
              <a:rPr>
                <a:latin typeface="Courier"/>
              </a:rPr>
              <a:t> </a:t>
            </a:r>
            <a:r>
              <a:rPr>
                <a:solidFill>
                  <a:srgbClr val="4070A0"/>
                </a:solidFill>
                <a:latin typeface="Courier"/>
              </a:rPr>
              <a:t>&amp;</a:t>
            </a:r>
            <a:r>
              <a:rPr>
                <a:latin typeface="Courier"/>
              </a:rPr>
              <a:t> Route_3 </a:t>
            </a:r>
            <a:r>
              <a:rPr>
                <a:solidFill>
                  <a:srgbClr val="4070A0"/>
                </a:solidFill>
                <a:latin typeface="Courier"/>
              </a:rPr>
              <a:t>==</a:t>
            </a:r>
            <a:r>
              <a:rPr>
                <a:latin typeface="Courier"/>
              </a:rPr>
              <a:t> </a:t>
            </a:r>
            <a:r>
              <a:rPr>
                <a:solidFill>
                  <a:srgbClr val="4070A0"/>
                </a:solidFill>
                <a:latin typeface="Courier"/>
              </a:rPr>
              <a:t>"Oral"</a:t>
            </a:r>
            <a:r>
              <a:rPr>
                <a:latin typeface="Courier"/>
              </a:rPr>
              <a:t> </a:t>
            </a:r>
            <a:r>
              <a:rPr>
                <a:solidFill>
                  <a:srgbClr val="4070A0"/>
                </a:solidFill>
                <a:latin typeface="Courier"/>
              </a:rPr>
              <a:t>&amp;</a:t>
            </a:r>
            <a:r>
              <a:rPr>
                <a:latin typeface="Courier"/>
              </a:rPr>
              <a:t> </a:t>
            </a:r>
            <a:r>
              <a:rPr>
                <a:solidFill>
                  <a:srgbClr val="06287E"/>
                </a:solidFill>
                <a:latin typeface="Courier"/>
              </a:rPr>
              <a:t>is.na</a:t>
            </a:r>
            <a:r>
              <a:rPr>
                <a:latin typeface="Courier"/>
              </a:rPr>
              <a:t>(Route_3) </a:t>
            </a:r>
            <a:r>
              <a:rPr>
                <a:solidFill>
                  <a:srgbClr val="4070A0"/>
                </a:solidFill>
                <a:latin typeface="Courier"/>
              </a:rPr>
              <a:t>&amp;</a:t>
            </a:r>
            <a:r>
              <a:rPr>
                <a:latin typeface="Courier"/>
              </a:rPr>
              <a:t> ARK.category_3 </a:t>
            </a:r>
            <a:r>
              <a:rPr>
                <a:solidFill>
                  <a:srgbClr val="4070A0"/>
                </a:solidFill>
                <a:latin typeface="Courier"/>
              </a:rPr>
              <a:t>==</a:t>
            </a:r>
            <a:r>
              <a:rPr>
                <a:latin typeface="Courier"/>
              </a:rPr>
              <a:t> </a:t>
            </a:r>
            <a:r>
              <a:rPr>
                <a:solidFill>
                  <a:srgbClr val="4070A0"/>
                </a:solidFill>
                <a:latin typeface="Courier"/>
              </a:rPr>
              <a:t>"FINAL"</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a:t>
            </a:r>
            <a:r>
              <a:rPr>
                <a:solidFill>
                  <a:srgbClr val="4070A0"/>
                </a:solidFill>
                <a:latin typeface="Courier"/>
              </a:rPr>
              <a:t>'Finalised as Oral '</a:t>
            </a:r>
            <a:r>
              <a:rPr>
                <a:latin typeface="Courier"/>
              </a:rPr>
              <a:t>, Name_3),</a:t>
            </a:r>
            <a:br/>
            <a:r>
              <a:rPr>
                <a:latin typeface="Courier"/>
              </a:rPr>
              <a:t>        Prescription.end_2 </a:t>
            </a:r>
            <a:r>
              <a:rPr>
                <a:solidFill>
                  <a:srgbClr val="4070A0"/>
                </a:solidFill>
                <a:latin typeface="Courier"/>
              </a:rPr>
              <a:t>&lt;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(Route_2, </a:t>
            </a:r>
            <a:r>
              <a:rPr>
                <a:solidFill>
                  <a:srgbClr val="4070A0"/>
                </a:solidFill>
                <a:latin typeface="Courier"/>
              </a:rPr>
              <a:t>" to "</a:t>
            </a:r>
            <a:r>
              <a:rPr>
                <a:latin typeface="Courier"/>
              </a:rPr>
              <a:t>, Route_3, </a:t>
            </a:r>
            <a:r>
              <a:rPr>
                <a:solidFill>
                  <a:srgbClr val="4070A0"/>
                </a:solidFill>
                <a:latin typeface="Courier"/>
              </a:rPr>
              <a:t>" switch"</a:t>
            </a:r>
            <a:r>
              <a:rPr>
                <a:latin typeface="Courier"/>
              </a:rPr>
              <a:t>),</a:t>
            </a:r>
            <a:br/>
            <a:r>
              <a:rPr>
                <a:latin typeface="Courier"/>
              </a:rPr>
              <a:t>        Prescription.end_2 </a:t>
            </a:r>
            <a:r>
              <a:rPr>
                <a:solidFill>
                  <a:srgbClr val="4070A0"/>
                </a:solidFill>
                <a:latin typeface="Courier"/>
              </a:rPr>
              <a:t>&gt;</a:t>
            </a:r>
            <a:r>
              <a:rPr>
                <a:latin typeface="Courier"/>
              </a:rPr>
              <a:t> Prescription.start_3 </a:t>
            </a:r>
            <a:r>
              <a:rPr>
                <a:solidFill>
                  <a:srgbClr val="4070A0"/>
                </a:solidFill>
                <a:latin typeface="Courier"/>
              </a:rPr>
              <a:t>+</a:t>
            </a:r>
            <a:r>
              <a:rPr>
                <a:latin typeface="Courier"/>
              </a:rPr>
              <a:t> </a:t>
            </a:r>
            <a:r>
              <a:rPr>
                <a:solidFill>
                  <a:srgbClr val="40A070"/>
                </a:solidFill>
                <a:latin typeface="Courier"/>
              </a:rPr>
              <a:t>6</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(Route_3, </a:t>
            </a:r>
            <a:r>
              <a:rPr>
                <a:solidFill>
                  <a:srgbClr val="4070A0"/>
                </a:solidFill>
                <a:latin typeface="Courier"/>
              </a:rPr>
              <a:t>" "</a:t>
            </a:r>
            <a:r>
              <a:rPr>
                <a:latin typeface="Courier"/>
              </a:rPr>
              <a:t> ,Name_3, </a:t>
            </a:r>
            <a:r>
              <a:rPr>
                <a:solidFill>
                  <a:srgbClr val="4070A0"/>
                </a:solidFill>
                <a:latin typeface="Courier"/>
              </a:rPr>
              <a:t>" added"</a:t>
            </a:r>
            <a:r>
              <a:rPr>
                <a:latin typeface="Courier"/>
              </a:rPr>
              <a:t>),</a:t>
            </a:r>
            <a:br/>
            <a:r>
              <a:rPr>
                <a:latin typeface="Courier"/>
              </a:rPr>
              <a:t>     </a:t>
            </a:r>
            <a:r>
              <a:rPr>
                <a:solidFill>
                  <a:srgbClr val="06287E"/>
                </a:solidFill>
                <a:latin typeface="Courier"/>
              </a:rPr>
              <a:t>is.na</a:t>
            </a:r>
            <a:r>
              <a:rPr>
                <a:latin typeface="Courier"/>
              </a:rPr>
              <a:t>(Route_3)  </a:t>
            </a:r>
            <a:r>
              <a:rPr>
                <a:solidFill>
                  <a:srgbClr val="4070A0"/>
                </a:solidFill>
                <a:latin typeface="Courier"/>
              </a:rPr>
              <a:t>&amp;</a:t>
            </a:r>
            <a:r>
              <a:rPr>
                <a:latin typeface="Courier"/>
              </a:rPr>
              <a:t> Prescription_Length_2 </a:t>
            </a:r>
            <a:r>
              <a:rPr>
                <a:solidFill>
                  <a:srgbClr val="4070A0"/>
                </a:solidFill>
                <a:latin typeface="Courier"/>
              </a:rPr>
              <a:t>&lt;=</a:t>
            </a:r>
            <a:r>
              <a:rPr>
                <a:solidFill>
                  <a:srgbClr val="40A070"/>
                </a:solidFill>
                <a:latin typeface="Courier"/>
              </a:rPr>
              <a:t>72</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a:t>
            </a:r>
            <a:r>
              <a:rPr>
                <a:solidFill>
                  <a:srgbClr val="4070A0"/>
                </a:solidFill>
                <a:latin typeface="Courier"/>
              </a:rPr>
              <a:t>'Stopped as '</a:t>
            </a:r>
            <a:r>
              <a:rPr>
                <a:latin typeface="Courier"/>
              </a:rPr>
              <a:t>, Route_2, </a:t>
            </a:r>
            <a:r>
              <a:rPr>
                <a:solidFill>
                  <a:srgbClr val="4070A0"/>
                </a:solidFill>
                <a:latin typeface="Courier"/>
              </a:rPr>
              <a:t>' within 72 hours'</a:t>
            </a:r>
            <a:r>
              <a:rPr>
                <a:latin typeface="Courier"/>
              </a:rPr>
              <a:t>),</a:t>
            </a:r>
            <a:br/>
            <a:r>
              <a:rPr>
                <a:latin typeface="Courier"/>
              </a:rPr>
              <a:t>     </a:t>
            </a:r>
            <a:r>
              <a:rPr>
                <a:solidFill>
                  <a:srgbClr val="06287E"/>
                </a:solidFill>
                <a:latin typeface="Courier"/>
              </a:rPr>
              <a:t>is.na</a:t>
            </a:r>
            <a:r>
              <a:rPr>
                <a:latin typeface="Courier"/>
              </a:rPr>
              <a:t>(Route_3) </a:t>
            </a:r>
            <a:r>
              <a:rPr>
                <a:solidFill>
                  <a:srgbClr val="4070A0"/>
                </a:solidFill>
                <a:latin typeface="Courier"/>
              </a:rPr>
              <a:t>&amp;</a:t>
            </a:r>
            <a:r>
              <a:rPr>
                <a:latin typeface="Courier"/>
              </a:rPr>
              <a:t> Prescription_Length_2 </a:t>
            </a:r>
            <a:r>
              <a:rPr>
                <a:solidFill>
                  <a:srgbClr val="4070A0"/>
                </a:solidFill>
                <a:latin typeface="Courier"/>
              </a:rPr>
              <a:t>&gt;</a:t>
            </a:r>
            <a:r>
              <a:rPr>
                <a:latin typeface="Courier"/>
              </a:rPr>
              <a:t> </a:t>
            </a:r>
            <a:r>
              <a:rPr>
                <a:solidFill>
                  <a:srgbClr val="40A070"/>
                </a:solidFill>
                <a:latin typeface="Courier"/>
              </a:rPr>
              <a:t>72</a:t>
            </a:r>
            <a:r>
              <a:rPr>
                <a:latin typeface="Courier"/>
              </a:rPr>
              <a:t> </a:t>
            </a:r>
            <a:r>
              <a:rPr>
                <a:solidFill>
                  <a:srgbClr val="4070A0"/>
                </a:solidFill>
                <a:latin typeface="Courier"/>
              </a:rPr>
              <a:t>~</a:t>
            </a:r>
            <a:r>
              <a:rPr>
                <a:latin typeface="Courier"/>
              </a:rPr>
              <a:t> </a:t>
            </a:r>
            <a:r>
              <a:rPr>
                <a:solidFill>
                  <a:srgbClr val="06287E"/>
                </a:solidFill>
                <a:latin typeface="Courier"/>
              </a:rPr>
              <a:t>paste0</a:t>
            </a:r>
            <a:r>
              <a:rPr>
                <a:latin typeface="Courier"/>
              </a:rPr>
              <a:t>(</a:t>
            </a:r>
            <a:r>
              <a:rPr>
                <a:solidFill>
                  <a:srgbClr val="4070A0"/>
                </a:solidFill>
                <a:latin typeface="Courier"/>
              </a:rPr>
              <a:t>'Stopped as '</a:t>
            </a:r>
            <a:r>
              <a:rPr>
                <a:latin typeface="Courier"/>
              </a:rPr>
              <a:t>, Route_2, </a:t>
            </a:r>
            <a:r>
              <a:rPr>
                <a:solidFill>
                  <a:srgbClr val="4070A0"/>
                </a:solidFill>
                <a:latin typeface="Courier"/>
              </a:rPr>
              <a:t>' beyond 72 hours'</a:t>
            </a:r>
            <a:r>
              <a:rPr>
                <a:latin typeface="Courier"/>
              </a:rPr>
              <a:t>),</a:t>
            </a:r>
            <a:br/>
            <a:r>
              <a:rPr>
                <a:latin typeface="Courier"/>
              </a:rPr>
              <a:t>     </a:t>
            </a:r>
            <a:r>
              <a:rPr>
                <a:solidFill>
                  <a:srgbClr val="06287E"/>
                </a:solidFill>
                <a:latin typeface="Courier"/>
              </a:rPr>
              <a:t>is.na</a:t>
            </a:r>
            <a:r>
              <a:rPr>
                <a:latin typeface="Courier"/>
              </a:rPr>
              <a:t>(Route_2) </a:t>
            </a:r>
            <a:r>
              <a:rPr>
                <a:solidFill>
                  <a:srgbClr val="4070A0"/>
                </a:solidFill>
                <a:latin typeface="Courier"/>
              </a:rPr>
              <a:t>~</a:t>
            </a:r>
            <a:r>
              <a:rPr>
                <a:latin typeface="Courier"/>
              </a:rPr>
              <a:t> </a:t>
            </a:r>
            <a:r>
              <a:rPr>
                <a:solidFill>
                  <a:srgbClr val="4070A0"/>
                </a:solidFill>
                <a:latin typeface="Courier"/>
              </a:rPr>
              <a:t>""</a:t>
            </a:r>
            <a:r>
              <a:rPr>
                <a:latin typeface="Courier"/>
              </a:rPr>
              <a:t>,</a:t>
            </a:r>
            <a:br/>
            <a:r>
              <a:rPr>
                <a:latin typeface="Courier"/>
              </a:rPr>
              <a:t>                                </a:t>
            </a:r>
            <a:b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a:t>
            </a:r>
            <a:r>
              <a:rPr>
                <a:solidFill>
                  <a:srgbClr val="4070A0"/>
                </a:solidFill>
                <a:latin typeface="Courier"/>
              </a:rPr>
              <a:t>'something else'</a:t>
            </a:r>
            <a:br/>
            <a:r>
              <a:rPr>
                <a:latin typeface="Courier"/>
              </a:rPr>
              <a:t>  ))</a:t>
            </a:r>
            <a:br/>
            <a:br/>
            <a:br/>
            <a:r>
              <a:rPr>
                <a:latin typeface="Courier"/>
              </a:rPr>
              <a:t>temp </a:t>
            </a:r>
            <a:r>
              <a:rPr>
                <a:solidFill>
                  <a:srgbClr val="007020"/>
                </a:solidFill>
                <a:latin typeface="Courier"/>
              </a:rPr>
              <a:t>&lt;-</a:t>
            </a:r>
            <a:r>
              <a:rPr>
                <a:latin typeface="Courier"/>
              </a:rPr>
              <a:t> abx_per_indication </a:t>
            </a:r>
            <a:r>
              <a:rPr>
                <a:solidFill>
                  <a:srgbClr val="4070A0"/>
                </a:solidFill>
                <a:latin typeface="Courier"/>
              </a:rPr>
              <a:t>%&gt;%</a:t>
            </a:r>
            <a:r>
              <a:rPr>
                <a:latin typeface="Courier"/>
              </a:rPr>
              <a:t> </a:t>
            </a:r>
            <a:r>
              <a:rPr>
                <a:solidFill>
                  <a:srgbClr val="06287E"/>
                </a:solidFill>
                <a:latin typeface="Courier"/>
              </a:rPr>
              <a:t>select</a:t>
            </a:r>
            <a:r>
              <a:rPr>
                <a:latin typeface="Courier"/>
              </a:rPr>
              <a:t>(</a:t>
            </a:r>
            <a:r>
              <a:rPr>
                <a:solidFill>
                  <a:srgbClr val="06287E"/>
                </a:solidFill>
                <a:latin typeface="Courier"/>
              </a:rPr>
              <a:t>c</a:t>
            </a:r>
            <a:r>
              <a:rPr>
                <a:latin typeface="Courier"/>
              </a:rPr>
              <a:t>(Name_1,Route_1,Prescription.start_1, Prescription.end_1, Decision_1, Decision_2, Decision_3, Name_2, Route_2,Name_3,Route_3, Prescription.start_2,Prescription.end_2,interval_1))</a:t>
            </a:r>
          </a:p>
          <a:p>
            <a:pPr lvl="0" indent="0" marL="0">
              <a:buNone/>
            </a:pPr>
            <a:r>
              <a:rPr/>
              <a:t>We will also be able to group people by the number of prescriptions there were in their antibiotic course;</a:t>
            </a:r>
          </a:p>
          <a:p>
            <a:pPr lvl="0" indent="0">
              <a:buNone/>
            </a:pPr>
            <a:r>
              <a:rPr i="1">
                <a:solidFill>
                  <a:srgbClr val="60A0B0"/>
                </a:solidFill>
                <a:latin typeface="Courier"/>
              </a:rPr>
              <a:t>#first get rid of superfluous columns</a:t>
            </a:r>
            <a:br/>
            <a:r>
              <a:rPr>
                <a:latin typeface="Courier"/>
              </a:rPr>
              <a:t>ark_results </a:t>
            </a:r>
            <a:r>
              <a:rPr>
                <a:solidFill>
                  <a:srgbClr val="007020"/>
                </a:solidFill>
                <a:latin typeface="Courier"/>
              </a:rPr>
              <a:t>&lt;-</a:t>
            </a:r>
            <a:r>
              <a:rPr>
                <a:latin typeface="Courier"/>
              </a:rPr>
              <a:t> abx_per_indication </a:t>
            </a:r>
            <a:r>
              <a:rPr>
                <a:solidFill>
                  <a:srgbClr val="4070A0"/>
                </a:solidFill>
                <a:latin typeface="Courier"/>
              </a:rPr>
              <a:t>%&gt;%</a:t>
            </a:r>
            <a:r>
              <a:rPr>
                <a:latin typeface="Courier"/>
              </a:rPr>
              <a:t> </a:t>
            </a:r>
            <a:br/>
            <a:r>
              <a:rPr>
                <a:latin typeface="Courier"/>
              </a:rPr>
              <a:t>  </a:t>
            </a:r>
            <a:r>
              <a:rPr>
                <a:solidFill>
                  <a:srgbClr val="06287E"/>
                </a:solidFill>
                <a:latin typeface="Courier"/>
              </a:rPr>
              <a:t>select</a:t>
            </a:r>
            <a:r>
              <a:rPr>
                <a:latin typeface="Courier"/>
              </a:rPr>
              <a:t>(</a:t>
            </a:r>
            <a:r>
              <a:rPr>
                <a:solidFill>
                  <a:srgbClr val="06287E"/>
                </a:solidFill>
                <a:latin typeface="Courier"/>
              </a:rPr>
              <a:t>c</a:t>
            </a:r>
            <a:r>
              <a:rPr>
                <a:latin typeface="Courier"/>
              </a:rPr>
              <a:t>(Name_1,Route_1, Name_2,Route_2, Name_3,Route_3,Name_4,Route_4,Decision_1,Decision_2,Prescription_Length_1,Prescription_Length_2,Prescription_Length_3,Prescription_Length_4, Prescription.start_1)) </a:t>
            </a:r>
            <a:r>
              <a:rPr>
                <a:solidFill>
                  <a:srgbClr val="4070A0"/>
                </a:solidFill>
                <a:latin typeface="Courier"/>
              </a:rPr>
              <a:t>%&gt;%</a:t>
            </a:r>
            <a:r>
              <a:rPr>
                <a:latin typeface="Courier"/>
              </a:rPr>
              <a:t> </a:t>
            </a:r>
            <a:br/>
            <a:r>
              <a:rPr>
                <a:latin typeface="Courier"/>
              </a:rPr>
              <a:t>  </a:t>
            </a:r>
            <a:r>
              <a:rPr>
                <a:solidFill>
                  <a:srgbClr val="06287E"/>
                </a:solidFill>
                <a:latin typeface="Courier"/>
              </a:rPr>
              <a:t>arrange</a:t>
            </a:r>
            <a:r>
              <a:rPr>
                <a:latin typeface="Courier"/>
              </a:rPr>
              <a:t>(Name_4, Name_3, Name_2)</a:t>
            </a:r>
            <a:br/>
            <a:br/>
            <a:r>
              <a:rPr>
                <a:latin typeface="Courier"/>
              </a:rPr>
              <a:t>single_rx </a:t>
            </a:r>
            <a:r>
              <a:rPr>
                <a:solidFill>
                  <a:srgbClr val="007020"/>
                </a:solidFill>
                <a:latin typeface="Courier"/>
              </a:rPr>
              <a:t>&lt;-</a:t>
            </a:r>
            <a:r>
              <a:rPr>
                <a:latin typeface="Courier"/>
              </a:rPr>
              <a:t> ark_results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a:t>
            </a:r>
            <a:r>
              <a:rPr>
                <a:solidFill>
                  <a:srgbClr val="06287E"/>
                </a:solidFill>
                <a:latin typeface="Courier"/>
              </a:rPr>
              <a:t>is.na</a:t>
            </a:r>
            <a:r>
              <a:rPr>
                <a:latin typeface="Courier"/>
              </a:rPr>
              <a:t>(Name_2)) </a:t>
            </a:r>
            <a:r>
              <a:rPr>
                <a:solidFill>
                  <a:srgbClr val="4070A0"/>
                </a:solidFill>
                <a:latin typeface="Courier"/>
              </a:rPr>
              <a:t>%&gt;%</a:t>
            </a:r>
            <a:r>
              <a:rPr>
                <a:latin typeface="Courier"/>
              </a:rPr>
              <a:t> </a:t>
            </a:r>
            <a:br/>
            <a:r>
              <a:rPr>
                <a:latin typeface="Courier"/>
              </a:rPr>
              <a:t>  </a:t>
            </a:r>
            <a:r>
              <a:rPr>
                <a:solidFill>
                  <a:srgbClr val="06287E"/>
                </a:solidFill>
                <a:latin typeface="Courier"/>
              </a:rPr>
              <a:t>select</a:t>
            </a:r>
            <a:r>
              <a:rPr>
                <a:latin typeface="Courier"/>
              </a:rPr>
              <a:t>(</a:t>
            </a:r>
            <a:r>
              <a:rPr>
                <a:solidFill>
                  <a:srgbClr val="06287E"/>
                </a:solidFill>
                <a:latin typeface="Courier"/>
              </a:rPr>
              <a:t>c</a:t>
            </a:r>
            <a:r>
              <a:rPr>
                <a:latin typeface="Courier"/>
              </a:rPr>
              <a:t>(Name_1,Route_1,Decision_1,Decision_2,Prescription_Length_1, Prescription.start_1))</a:t>
            </a:r>
            <a:br/>
            <a:br/>
            <a:r>
              <a:rPr>
                <a:latin typeface="Courier"/>
              </a:rPr>
              <a:t>double_rx </a:t>
            </a:r>
            <a:r>
              <a:rPr>
                <a:solidFill>
                  <a:srgbClr val="007020"/>
                </a:solidFill>
                <a:latin typeface="Courier"/>
              </a:rPr>
              <a:t>&lt;-</a:t>
            </a:r>
            <a:r>
              <a:rPr>
                <a:latin typeface="Courier"/>
              </a:rPr>
              <a:t> ark_results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a:t>
            </a:r>
            <a:r>
              <a:rPr>
                <a:solidFill>
                  <a:srgbClr val="06287E"/>
                </a:solidFill>
                <a:latin typeface="Courier"/>
              </a:rPr>
              <a:t>is.na</a:t>
            </a:r>
            <a:r>
              <a:rPr>
                <a:latin typeface="Courier"/>
              </a:rPr>
              <a:t>(Name_3)) </a:t>
            </a:r>
            <a:r>
              <a:rPr>
                <a:solidFill>
                  <a:srgbClr val="4070A0"/>
                </a:solidFill>
                <a:latin typeface="Courier"/>
              </a:rPr>
              <a:t>%&gt;%</a:t>
            </a:r>
            <a:r>
              <a:rPr>
                <a:latin typeface="Courier"/>
              </a:rPr>
              <a:t> </a:t>
            </a:r>
            <a:br/>
            <a:r>
              <a:rPr>
                <a:latin typeface="Courier"/>
              </a:rPr>
              <a:t>  </a:t>
            </a:r>
            <a:r>
              <a:rPr>
                <a:solidFill>
                  <a:srgbClr val="06287E"/>
                </a:solidFill>
                <a:latin typeface="Courier"/>
              </a:rPr>
              <a:t>select</a:t>
            </a:r>
            <a:r>
              <a:rPr>
                <a:latin typeface="Courier"/>
              </a:rPr>
              <a:t>(</a:t>
            </a:r>
            <a:r>
              <a:rPr>
                <a:solidFill>
                  <a:srgbClr val="06287E"/>
                </a:solidFill>
                <a:latin typeface="Courier"/>
              </a:rPr>
              <a:t>c</a:t>
            </a:r>
            <a:r>
              <a:rPr>
                <a:latin typeface="Courier"/>
              </a:rPr>
              <a:t>(Name_1,Route_1,Prescription_Length_1, Decision_1,Decision_2, Name_2,Route_2,Prescription_Length_2))</a:t>
            </a:r>
            <a:br/>
            <a:br/>
            <a:r>
              <a:rPr>
                <a:latin typeface="Courier"/>
              </a:rPr>
              <a:t>triple_rx </a:t>
            </a:r>
            <a:r>
              <a:rPr>
                <a:solidFill>
                  <a:srgbClr val="007020"/>
                </a:solidFill>
                <a:latin typeface="Courier"/>
              </a:rPr>
              <a:t>&lt;-</a:t>
            </a:r>
            <a:r>
              <a:rPr>
                <a:latin typeface="Courier"/>
              </a:rPr>
              <a:t> ark_results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a:t>
            </a:r>
            <a:r>
              <a:rPr>
                <a:solidFill>
                  <a:srgbClr val="06287E"/>
                </a:solidFill>
                <a:latin typeface="Courier"/>
              </a:rPr>
              <a:t>is.na</a:t>
            </a:r>
            <a:r>
              <a:rPr>
                <a:latin typeface="Courier"/>
              </a:rPr>
              <a:t>(Name_4)) </a:t>
            </a:r>
            <a:r>
              <a:rPr>
                <a:solidFill>
                  <a:srgbClr val="4070A0"/>
                </a:solidFill>
                <a:latin typeface="Courier"/>
              </a:rPr>
              <a:t>%&gt;%</a:t>
            </a:r>
            <a:r>
              <a:rPr>
                <a:latin typeface="Courier"/>
              </a:rPr>
              <a:t> </a:t>
            </a:r>
            <a:br/>
            <a:r>
              <a:rPr>
                <a:latin typeface="Courier"/>
              </a:rPr>
              <a:t>  </a:t>
            </a:r>
            <a:r>
              <a:rPr>
                <a:solidFill>
                  <a:srgbClr val="06287E"/>
                </a:solidFill>
                <a:latin typeface="Courier"/>
              </a:rPr>
              <a:t>select</a:t>
            </a:r>
            <a:r>
              <a:rPr>
                <a:latin typeface="Courier"/>
              </a:rPr>
              <a:t>(</a:t>
            </a:r>
            <a:r>
              <a:rPr>
                <a:solidFill>
                  <a:srgbClr val="4070A0"/>
                </a:solidFill>
                <a:latin typeface="Courier"/>
              </a:rPr>
              <a:t>-</a:t>
            </a:r>
            <a:r>
              <a:rPr>
                <a:solidFill>
                  <a:srgbClr val="06287E"/>
                </a:solidFill>
                <a:latin typeface="Courier"/>
              </a:rPr>
              <a:t>c</a:t>
            </a:r>
            <a:r>
              <a:rPr>
                <a:latin typeface="Courier"/>
              </a:rPr>
              <a:t>(Name_4,Route_4))</a:t>
            </a:r>
            <a:br/>
            <a:br/>
            <a:r>
              <a:rPr>
                <a:latin typeface="Courier"/>
              </a:rPr>
              <a:t>quad_rx </a:t>
            </a:r>
            <a:r>
              <a:rPr>
                <a:solidFill>
                  <a:srgbClr val="007020"/>
                </a:solidFill>
                <a:latin typeface="Courier"/>
              </a:rPr>
              <a:t>&lt;-</a:t>
            </a:r>
            <a:r>
              <a:rPr>
                <a:latin typeface="Courier"/>
              </a:rPr>
              <a:t> ark_results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a:t>
            </a:r>
            <a:r>
              <a:rPr>
                <a:solidFill>
                  <a:srgbClr val="4070A0"/>
                </a:solidFill>
                <a:latin typeface="Courier"/>
              </a:rPr>
              <a:t>!</a:t>
            </a:r>
            <a:r>
              <a:rPr>
                <a:solidFill>
                  <a:srgbClr val="06287E"/>
                </a:solidFill>
                <a:latin typeface="Courier"/>
              </a:rPr>
              <a:t>is.na</a:t>
            </a:r>
            <a:r>
              <a:rPr>
                <a:latin typeface="Courier"/>
              </a:rPr>
              <a:t>(Name_4))</a:t>
            </a:r>
          </a:p>
          <a:p>
            <a:pPr lvl="0" indent="0" marL="0">
              <a:buNone/>
            </a:pPr>
            <a:r>
              <a:rPr/>
              <a:t>We want to know how long patients’ total courses were, so let’s do that;</a:t>
            </a:r>
          </a:p>
          <a:p>
            <a:pPr lvl="0" indent="0">
              <a:buNone/>
            </a:pPr>
            <a:r>
              <a:rPr>
                <a:latin typeface="Courier"/>
              </a:rPr>
              <a:t>#get rid </a:t>
            </a:r>
            <a:r>
              <a:rPr b="1">
                <a:solidFill>
                  <a:srgbClr val="007020"/>
                </a:solidFill>
                <a:latin typeface="Courier"/>
              </a:rPr>
              <a:t>of</a:t>
            </a:r>
            <a:r>
              <a:rPr>
                <a:latin typeface="Courier"/>
              </a:rPr>
              <a:t> </a:t>
            </a:r>
            <a:r>
              <a:rPr b="1">
                <a:solidFill>
                  <a:srgbClr val="007020"/>
                </a:solidFill>
                <a:latin typeface="Courier"/>
              </a:rPr>
              <a:t>all</a:t>
            </a:r>
            <a:r>
              <a:rPr>
                <a:latin typeface="Courier"/>
              </a:rPr>
              <a:t> missing values</a:t>
            </a:r>
            <a:r>
              <a:rPr>
                <a:solidFill>
                  <a:srgbClr val="666666"/>
                </a:solidFill>
                <a:latin typeface="Courier"/>
              </a:rPr>
              <a:t>,</a:t>
            </a:r>
            <a:r>
              <a:rPr>
                <a:latin typeface="Courier"/>
              </a:rPr>
              <a:t> </a:t>
            </a:r>
            <a:r>
              <a:rPr b="1">
                <a:solidFill>
                  <a:srgbClr val="007020"/>
                </a:solidFill>
                <a:latin typeface="Courier"/>
              </a:rPr>
              <a:t>then</a:t>
            </a:r>
            <a:r>
              <a:rPr>
                <a:latin typeface="Courier"/>
              </a:rPr>
              <a:t> add course lengths together</a:t>
            </a:r>
            <a:br/>
            <a:r>
              <a:rPr>
                <a:latin typeface="Courier"/>
              </a:rPr>
              <a:t>course_lengths </a:t>
            </a:r>
            <a:r>
              <a:rPr>
                <a:solidFill>
                  <a:srgbClr val="666666"/>
                </a:solidFill>
                <a:latin typeface="Courier"/>
              </a:rPr>
              <a:t>&lt;-</a:t>
            </a:r>
            <a:r>
              <a:rPr>
                <a:latin typeface="Courier"/>
              </a:rPr>
              <a:t>  abx_per_indication </a:t>
            </a:r>
            <a:br/>
            <a:br/>
            <a:r>
              <a:rPr>
                <a:latin typeface="Courier"/>
              </a:rPr>
              <a:t>course_lengths$Prescription_Length_2[</a:t>
            </a:r>
            <a:r>
              <a:rPr b="1">
                <a:solidFill>
                  <a:srgbClr val="007020"/>
                </a:solidFill>
                <a:latin typeface="Courier"/>
              </a:rPr>
              <a:t>is</a:t>
            </a:r>
            <a:r>
              <a:rPr>
                <a:solidFill>
                  <a:srgbClr val="666666"/>
                </a:solidFill>
                <a:latin typeface="Courier"/>
              </a:rPr>
              <a:t>.</a:t>
            </a:r>
            <a:r>
              <a:rPr>
                <a:latin typeface="Courier"/>
              </a:rPr>
              <a:t>na</a:t>
            </a:r>
            <a:r>
              <a:rPr>
                <a:solidFill>
                  <a:srgbClr val="666666"/>
                </a:solidFill>
                <a:latin typeface="Courier"/>
              </a:rPr>
              <a:t>(</a:t>
            </a:r>
            <a:r>
              <a:rPr>
                <a:latin typeface="Courier"/>
              </a:rPr>
              <a:t>course_lengths$Prescription_Length_2</a:t>
            </a:r>
            <a:r>
              <a:rPr>
                <a:solidFill>
                  <a:srgbClr val="666666"/>
                </a:solidFill>
                <a:latin typeface="Courier"/>
              </a:rPr>
              <a:t>)</a:t>
            </a:r>
            <a:r>
              <a:rPr>
                <a:latin typeface="Courier"/>
              </a:rPr>
              <a:t>] </a:t>
            </a:r>
            <a:r>
              <a:rPr>
                <a:solidFill>
                  <a:srgbClr val="666666"/>
                </a:solidFill>
                <a:latin typeface="Courier"/>
              </a:rPr>
              <a:t>&lt;-</a:t>
            </a:r>
            <a:r>
              <a:rPr>
                <a:latin typeface="Courier"/>
              </a:rPr>
              <a:t> </a:t>
            </a:r>
            <a:r>
              <a:rPr>
                <a:solidFill>
                  <a:srgbClr val="40A070"/>
                </a:solidFill>
                <a:latin typeface="Courier"/>
              </a:rPr>
              <a:t>0</a:t>
            </a:r>
            <a:r>
              <a:rPr>
                <a:latin typeface="Courier"/>
              </a:rPr>
              <a:t> </a:t>
            </a:r>
            <a:br/>
            <a:r>
              <a:rPr>
                <a:latin typeface="Courier"/>
              </a:rPr>
              <a:t>course_lengths$Prescription_Length_3[</a:t>
            </a:r>
            <a:r>
              <a:rPr b="1">
                <a:solidFill>
                  <a:srgbClr val="007020"/>
                </a:solidFill>
                <a:latin typeface="Courier"/>
              </a:rPr>
              <a:t>is</a:t>
            </a:r>
            <a:r>
              <a:rPr>
                <a:solidFill>
                  <a:srgbClr val="666666"/>
                </a:solidFill>
                <a:latin typeface="Courier"/>
              </a:rPr>
              <a:t>.</a:t>
            </a:r>
            <a:r>
              <a:rPr>
                <a:latin typeface="Courier"/>
              </a:rPr>
              <a:t>na</a:t>
            </a:r>
            <a:r>
              <a:rPr>
                <a:solidFill>
                  <a:srgbClr val="666666"/>
                </a:solidFill>
                <a:latin typeface="Courier"/>
              </a:rPr>
              <a:t>(</a:t>
            </a:r>
            <a:r>
              <a:rPr>
                <a:latin typeface="Courier"/>
              </a:rPr>
              <a:t>course_lengths$Prescription_Length_3</a:t>
            </a:r>
            <a:r>
              <a:rPr>
                <a:solidFill>
                  <a:srgbClr val="666666"/>
                </a:solidFill>
                <a:latin typeface="Courier"/>
              </a:rPr>
              <a:t>)</a:t>
            </a:r>
            <a:r>
              <a:rPr>
                <a:latin typeface="Courier"/>
              </a:rPr>
              <a:t>] </a:t>
            </a:r>
            <a:r>
              <a:rPr>
                <a:solidFill>
                  <a:srgbClr val="666666"/>
                </a:solidFill>
                <a:latin typeface="Courier"/>
              </a:rPr>
              <a:t>&lt;-</a:t>
            </a:r>
            <a:r>
              <a:rPr>
                <a:latin typeface="Courier"/>
              </a:rPr>
              <a:t> </a:t>
            </a:r>
            <a:r>
              <a:rPr>
                <a:solidFill>
                  <a:srgbClr val="40A070"/>
                </a:solidFill>
                <a:latin typeface="Courier"/>
              </a:rPr>
              <a:t>0</a:t>
            </a:r>
            <a:r>
              <a:rPr>
                <a:latin typeface="Courier"/>
              </a:rPr>
              <a:t> </a:t>
            </a:r>
            <a:br/>
            <a:r>
              <a:rPr>
                <a:latin typeface="Courier"/>
              </a:rPr>
              <a:t>course_lengths$Prescription_Length_4[</a:t>
            </a:r>
            <a:r>
              <a:rPr b="1">
                <a:solidFill>
                  <a:srgbClr val="007020"/>
                </a:solidFill>
                <a:latin typeface="Courier"/>
              </a:rPr>
              <a:t>is</a:t>
            </a:r>
            <a:r>
              <a:rPr>
                <a:solidFill>
                  <a:srgbClr val="666666"/>
                </a:solidFill>
                <a:latin typeface="Courier"/>
              </a:rPr>
              <a:t>.</a:t>
            </a:r>
            <a:r>
              <a:rPr>
                <a:latin typeface="Courier"/>
              </a:rPr>
              <a:t>na</a:t>
            </a:r>
            <a:r>
              <a:rPr>
                <a:solidFill>
                  <a:srgbClr val="666666"/>
                </a:solidFill>
                <a:latin typeface="Courier"/>
              </a:rPr>
              <a:t>(</a:t>
            </a:r>
            <a:r>
              <a:rPr>
                <a:latin typeface="Courier"/>
              </a:rPr>
              <a:t>course_lengths$Prescription_Length_4</a:t>
            </a:r>
            <a:r>
              <a:rPr>
                <a:solidFill>
                  <a:srgbClr val="666666"/>
                </a:solidFill>
                <a:latin typeface="Courier"/>
              </a:rPr>
              <a:t>)</a:t>
            </a:r>
            <a:r>
              <a:rPr>
                <a:latin typeface="Courier"/>
              </a:rPr>
              <a:t>] </a:t>
            </a:r>
            <a:r>
              <a:rPr>
                <a:solidFill>
                  <a:srgbClr val="666666"/>
                </a:solidFill>
                <a:latin typeface="Courier"/>
              </a:rPr>
              <a:t>&lt;-</a:t>
            </a:r>
            <a:r>
              <a:rPr>
                <a:latin typeface="Courier"/>
              </a:rPr>
              <a:t> </a:t>
            </a:r>
            <a:r>
              <a:rPr>
                <a:solidFill>
                  <a:srgbClr val="40A070"/>
                </a:solidFill>
                <a:latin typeface="Courier"/>
              </a:rPr>
              <a:t>0</a:t>
            </a:r>
            <a:r>
              <a:rPr>
                <a:latin typeface="Courier"/>
              </a:rPr>
              <a:t> </a:t>
            </a:r>
            <a:br/>
            <a:br/>
            <a:br/>
            <a:r>
              <a:rPr>
                <a:latin typeface="Courier"/>
              </a:rPr>
              <a:t>course_lengths </a:t>
            </a:r>
            <a:r>
              <a:rPr>
                <a:solidFill>
                  <a:srgbClr val="666666"/>
                </a:solidFill>
                <a:latin typeface="Courier"/>
              </a:rPr>
              <a:t>&lt;-</a:t>
            </a:r>
            <a:r>
              <a:rPr>
                <a:latin typeface="Courier"/>
              </a:rPr>
              <a:t> course_lengths </a:t>
            </a:r>
            <a:r>
              <a:rPr>
                <a:solidFill>
                  <a:srgbClr val="666666"/>
                </a:solidFill>
                <a:latin typeface="Courier"/>
              </a:rPr>
              <a:t>%&gt;%</a:t>
            </a:r>
            <a:r>
              <a:rPr>
                <a:latin typeface="Courier"/>
              </a:rPr>
              <a:t>  mutate</a:t>
            </a:r>
            <a:r>
              <a:rPr>
                <a:solidFill>
                  <a:srgbClr val="666666"/>
                </a:solidFill>
                <a:latin typeface="Courier"/>
              </a:rPr>
              <a:t>(</a:t>
            </a:r>
            <a:r>
              <a:rPr>
                <a:latin typeface="Courier"/>
              </a:rPr>
              <a:t> course_length </a:t>
            </a:r>
            <a:r>
              <a:rPr>
                <a:solidFill>
                  <a:srgbClr val="666666"/>
                </a:solidFill>
                <a:latin typeface="Courier"/>
              </a:rPr>
              <a:t>=</a:t>
            </a:r>
            <a:r>
              <a:rPr>
                <a:latin typeface="Courier"/>
              </a:rPr>
              <a:t> </a:t>
            </a:r>
            <a:r>
              <a:rPr>
                <a:solidFill>
                  <a:srgbClr val="666666"/>
                </a:solidFill>
                <a:latin typeface="Courier"/>
              </a:rPr>
              <a:t>(</a:t>
            </a:r>
            <a:r>
              <a:rPr>
                <a:latin typeface="Courier"/>
              </a:rPr>
              <a:t>Prescription_Length_1 </a:t>
            </a:r>
            <a:r>
              <a:rPr>
                <a:solidFill>
                  <a:srgbClr val="666666"/>
                </a:solidFill>
                <a:latin typeface="Courier"/>
              </a:rPr>
              <a:t>+</a:t>
            </a:r>
            <a:r>
              <a:rPr>
                <a:latin typeface="Courier"/>
              </a:rPr>
              <a:t> Prescription_Length_2 </a:t>
            </a:r>
            <a:r>
              <a:rPr>
                <a:solidFill>
                  <a:srgbClr val="666666"/>
                </a:solidFill>
                <a:latin typeface="Courier"/>
              </a:rPr>
              <a:t>+</a:t>
            </a:r>
            <a:r>
              <a:rPr>
                <a:latin typeface="Courier"/>
              </a:rPr>
              <a:t> Prescription_Length_3 </a:t>
            </a:r>
            <a:r>
              <a:rPr>
                <a:solidFill>
                  <a:srgbClr val="666666"/>
                </a:solidFill>
                <a:latin typeface="Courier"/>
              </a:rPr>
              <a:t>+</a:t>
            </a:r>
            <a:r>
              <a:rPr>
                <a:latin typeface="Courier"/>
              </a:rPr>
              <a:t> Prescription_Length_4</a:t>
            </a:r>
            <a:r>
              <a:rPr>
                <a:solidFill>
                  <a:srgbClr val="666666"/>
                </a:solidFill>
                <a:latin typeface="Courier"/>
              </a:rPr>
              <a:t>))</a:t>
            </a:r>
          </a:p>
          <a:p>
            <a:pPr lvl="0" indent="0">
              <a:buNone/>
            </a:pPr>
            <a:r>
              <a:rPr i="1">
                <a:solidFill>
                  <a:srgbClr val="60A0B0"/>
                </a:solidFill>
                <a:latin typeface="Courier"/>
              </a:rPr>
              <a:t>#make course length the difference in time from the first agent being started and the last agent being finished</a:t>
            </a:r>
            <a:br/>
            <a:br/>
            <a:r>
              <a:rPr>
                <a:latin typeface="Courier"/>
              </a:rPr>
              <a:t>course_lengths </a:t>
            </a:r>
            <a:r>
              <a:rPr>
                <a:solidFill>
                  <a:srgbClr val="007020"/>
                </a:solidFill>
                <a:latin typeface="Courier"/>
              </a:rPr>
              <a:t>&lt;-</a:t>
            </a:r>
            <a:r>
              <a:rPr>
                <a:latin typeface="Courier"/>
              </a:rPr>
              <a:t> abx_per_indication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course_length =</a:t>
            </a:r>
            <a:r>
              <a:rPr>
                <a:latin typeface="Courier"/>
              </a:rPr>
              <a:t>  </a:t>
            </a:r>
            <a:r>
              <a:rPr>
                <a:solidFill>
                  <a:srgbClr val="06287E"/>
                </a:solidFill>
                <a:latin typeface="Courier"/>
              </a:rPr>
              <a:t>case_when</a:t>
            </a:r>
            <a:r>
              <a:rPr>
                <a:latin typeface="Courier"/>
              </a:rPr>
              <a:t>(</a:t>
            </a:r>
            <a:br/>
            <a:r>
              <a:rPr>
                <a:latin typeface="Courier"/>
              </a:rPr>
              <a:t>  </a:t>
            </a:r>
            <a:r>
              <a:rPr>
                <a:solidFill>
                  <a:srgbClr val="06287E"/>
                </a:solidFill>
                <a:latin typeface="Courier"/>
              </a:rPr>
              <a:t>is.na</a:t>
            </a:r>
            <a:r>
              <a:rPr>
                <a:latin typeface="Courier"/>
              </a:rPr>
              <a:t>(Name_2) </a:t>
            </a:r>
            <a:r>
              <a:rPr>
                <a:solidFill>
                  <a:srgbClr val="4070A0"/>
                </a:solidFill>
                <a:latin typeface="Courier"/>
              </a:rPr>
              <a:t>~</a:t>
            </a:r>
            <a:r>
              <a:rPr>
                <a:latin typeface="Courier"/>
              </a:rPr>
              <a:t> Prescription_Length_1,</a:t>
            </a:r>
            <a:br/>
            <a:r>
              <a:rPr>
                <a:latin typeface="Courier"/>
              </a:rPr>
              <a:t>  </a:t>
            </a:r>
            <a:r>
              <a:rPr>
                <a:solidFill>
                  <a:srgbClr val="06287E"/>
                </a:solidFill>
                <a:latin typeface="Courier"/>
              </a:rPr>
              <a:t>is.na</a:t>
            </a:r>
            <a:r>
              <a:rPr>
                <a:latin typeface="Courier"/>
              </a:rPr>
              <a:t>(Name_3) </a:t>
            </a:r>
            <a:r>
              <a:rPr>
                <a:solidFill>
                  <a:srgbClr val="4070A0"/>
                </a:solidFill>
                <a:latin typeface="Courier"/>
              </a:rPr>
              <a:t>~</a:t>
            </a:r>
            <a:r>
              <a:rPr>
                <a:latin typeface="Courier"/>
              </a:rPr>
              <a:t> </a:t>
            </a:r>
            <a:r>
              <a:rPr>
                <a:solidFill>
                  <a:srgbClr val="06287E"/>
                </a:solidFill>
                <a:latin typeface="Courier"/>
              </a:rPr>
              <a:t>interval</a:t>
            </a:r>
            <a:r>
              <a:rPr>
                <a:latin typeface="Courier"/>
              </a:rPr>
              <a:t>(Prescription.start_1, Prescription.end_2)</a:t>
            </a:r>
            <a:r>
              <a:rPr>
                <a:solidFill>
                  <a:srgbClr val="4070A0"/>
                </a:solidFill>
                <a:latin typeface="Courier"/>
              </a:rPr>
              <a:t>/</a:t>
            </a:r>
            <a:r>
              <a:rPr>
                <a:latin typeface="Courier"/>
              </a:rPr>
              <a:t> </a:t>
            </a:r>
            <a:r>
              <a:rPr>
                <a:solidFill>
                  <a:srgbClr val="06287E"/>
                </a:solidFill>
                <a:latin typeface="Courier"/>
              </a:rPr>
              <a:t>hours</a:t>
            </a:r>
            <a:r>
              <a:rPr>
                <a:latin typeface="Courier"/>
              </a:rPr>
              <a:t>(</a:t>
            </a:r>
            <a:r>
              <a:rPr>
                <a:solidFill>
                  <a:srgbClr val="40A070"/>
                </a:solidFill>
                <a:latin typeface="Courier"/>
              </a:rPr>
              <a:t>1</a:t>
            </a:r>
            <a:r>
              <a:rPr>
                <a:latin typeface="Courier"/>
              </a:rPr>
              <a:t>),</a:t>
            </a:r>
            <a:br/>
            <a:r>
              <a:rPr>
                <a:latin typeface="Courier"/>
              </a:rPr>
              <a:t>  </a:t>
            </a:r>
            <a:r>
              <a:rPr>
                <a:solidFill>
                  <a:srgbClr val="06287E"/>
                </a:solidFill>
                <a:latin typeface="Courier"/>
              </a:rPr>
              <a:t>is.na</a:t>
            </a:r>
            <a:r>
              <a:rPr>
                <a:latin typeface="Courier"/>
              </a:rPr>
              <a:t>(Name_4) </a:t>
            </a:r>
            <a:r>
              <a:rPr>
                <a:solidFill>
                  <a:srgbClr val="4070A0"/>
                </a:solidFill>
                <a:latin typeface="Courier"/>
              </a:rPr>
              <a:t>~</a:t>
            </a:r>
            <a:r>
              <a:rPr>
                <a:latin typeface="Courier"/>
              </a:rPr>
              <a:t> </a:t>
            </a:r>
            <a:r>
              <a:rPr>
                <a:solidFill>
                  <a:srgbClr val="06287E"/>
                </a:solidFill>
                <a:latin typeface="Courier"/>
              </a:rPr>
              <a:t>interval</a:t>
            </a:r>
            <a:r>
              <a:rPr>
                <a:latin typeface="Courier"/>
              </a:rPr>
              <a:t>(Prescription.start_2, Prescription.end_3)</a:t>
            </a:r>
            <a:r>
              <a:rPr>
                <a:solidFill>
                  <a:srgbClr val="4070A0"/>
                </a:solidFill>
                <a:latin typeface="Courier"/>
              </a:rPr>
              <a:t>/</a:t>
            </a:r>
            <a:r>
              <a:rPr>
                <a:latin typeface="Courier"/>
              </a:rPr>
              <a:t> </a:t>
            </a:r>
            <a:r>
              <a:rPr>
                <a:solidFill>
                  <a:srgbClr val="06287E"/>
                </a:solidFill>
                <a:latin typeface="Courier"/>
              </a:rPr>
              <a:t>hours</a:t>
            </a:r>
            <a:r>
              <a:rPr>
                <a:latin typeface="Courier"/>
              </a:rPr>
              <a:t>(</a:t>
            </a:r>
            <a:r>
              <a:rPr>
                <a:solidFill>
                  <a:srgbClr val="40A070"/>
                </a:solidFill>
                <a:latin typeface="Courier"/>
              </a:rPr>
              <a:t>1</a:t>
            </a:r>
            <a:r>
              <a:rPr>
                <a:latin typeface="Courier"/>
              </a:rPr>
              <a:t>),</a:t>
            </a:r>
            <a:br/>
            <a:r>
              <a:rPr>
                <a:latin typeface="Courier"/>
              </a:rPr>
              <a:t>  </a:t>
            </a:r>
            <a:r>
              <a:rPr>
                <a:solidFill>
                  <a:srgbClr val="06287E"/>
                </a:solidFill>
                <a:latin typeface="Courier"/>
              </a:rPr>
              <a:t>is.na</a:t>
            </a:r>
            <a:r>
              <a:rPr>
                <a:latin typeface="Courier"/>
              </a:rPr>
              <a:t>(Name_5) </a:t>
            </a:r>
            <a:r>
              <a:rPr>
                <a:solidFill>
                  <a:srgbClr val="4070A0"/>
                </a:solidFill>
                <a:latin typeface="Courier"/>
              </a:rPr>
              <a:t>~</a:t>
            </a:r>
            <a:r>
              <a:rPr>
                <a:latin typeface="Courier"/>
              </a:rPr>
              <a:t> </a:t>
            </a:r>
            <a:r>
              <a:rPr>
                <a:solidFill>
                  <a:srgbClr val="06287E"/>
                </a:solidFill>
                <a:latin typeface="Courier"/>
              </a:rPr>
              <a:t>interval</a:t>
            </a:r>
            <a:r>
              <a:rPr>
                <a:latin typeface="Courier"/>
              </a:rPr>
              <a:t>(Prescription.start_3, Prescription.end_4)</a:t>
            </a:r>
            <a:r>
              <a:rPr>
                <a:solidFill>
                  <a:srgbClr val="4070A0"/>
                </a:solidFill>
                <a:latin typeface="Courier"/>
              </a:rPr>
              <a:t>/</a:t>
            </a:r>
            <a:r>
              <a:rPr>
                <a:latin typeface="Courier"/>
              </a:rPr>
              <a:t> </a:t>
            </a:r>
            <a:r>
              <a:rPr>
                <a:solidFill>
                  <a:srgbClr val="06287E"/>
                </a:solidFill>
                <a:latin typeface="Courier"/>
              </a:rPr>
              <a:t>hours</a:t>
            </a:r>
            <a:r>
              <a:rPr>
                <a:latin typeface="Courier"/>
              </a:rPr>
              <a:t>(</a:t>
            </a:r>
            <a:r>
              <a:rPr>
                <a:solidFill>
                  <a:srgbClr val="40A070"/>
                </a:solidFill>
                <a:latin typeface="Courier"/>
              </a:rPr>
              <a:t>1</a:t>
            </a:r>
            <a:r>
              <a:rPr>
                <a:latin typeface="Courier"/>
              </a:rPr>
              <a:t>),</a:t>
            </a:r>
            <a:br/>
            <a:r>
              <a:rPr>
                <a:latin typeface="Courier"/>
              </a:rPr>
              <a:t>  </a:t>
            </a:r>
            <a:r>
              <a:rPr>
                <a:solidFill>
                  <a:srgbClr val="06287E"/>
                </a:solidFill>
                <a:latin typeface="Courier"/>
              </a:rPr>
              <a:t>is.na</a:t>
            </a:r>
            <a:r>
              <a:rPr>
                <a:latin typeface="Courier"/>
              </a:rPr>
              <a:t>(Name_6) </a:t>
            </a:r>
            <a:r>
              <a:rPr>
                <a:solidFill>
                  <a:srgbClr val="4070A0"/>
                </a:solidFill>
                <a:latin typeface="Courier"/>
              </a:rPr>
              <a:t>~</a:t>
            </a:r>
            <a:r>
              <a:rPr>
                <a:latin typeface="Courier"/>
              </a:rPr>
              <a:t> </a:t>
            </a:r>
            <a:r>
              <a:rPr>
                <a:solidFill>
                  <a:srgbClr val="06287E"/>
                </a:solidFill>
                <a:latin typeface="Courier"/>
              </a:rPr>
              <a:t>interval</a:t>
            </a:r>
            <a:r>
              <a:rPr>
                <a:latin typeface="Courier"/>
              </a:rPr>
              <a:t>(Prescription.start_4, Prescription.end_5)</a:t>
            </a:r>
            <a:r>
              <a:rPr>
                <a:solidFill>
                  <a:srgbClr val="4070A0"/>
                </a:solidFill>
                <a:latin typeface="Courier"/>
              </a:rPr>
              <a:t>/</a:t>
            </a:r>
            <a:r>
              <a:rPr>
                <a:latin typeface="Courier"/>
              </a:rPr>
              <a:t> </a:t>
            </a:r>
            <a:r>
              <a:rPr>
                <a:solidFill>
                  <a:srgbClr val="06287E"/>
                </a:solidFill>
                <a:latin typeface="Courier"/>
              </a:rPr>
              <a:t>hours</a:t>
            </a:r>
            <a:r>
              <a:rPr>
                <a:latin typeface="Courier"/>
              </a:rPr>
              <a:t>(</a:t>
            </a:r>
            <a:r>
              <a:rPr>
                <a:solidFill>
                  <a:srgbClr val="40A070"/>
                </a:solidFill>
                <a:latin typeface="Courier"/>
              </a:rPr>
              <a:t>1</a:t>
            </a:r>
            <a:r>
              <a:rPr>
                <a:latin typeface="Courier"/>
              </a:rPr>
              <a:t>),</a:t>
            </a:r>
            <a:br/>
            <a:r>
              <a:rPr>
                <a:latin typeface="Courier"/>
              </a:rPr>
              <a:t>  </a:t>
            </a:r>
            <a:r>
              <a:rPr>
                <a:solidFill>
                  <a:srgbClr val="06287E"/>
                </a:solidFill>
                <a:latin typeface="Courier"/>
              </a:rPr>
              <a:t>is.na</a:t>
            </a:r>
            <a:r>
              <a:rPr>
                <a:latin typeface="Courier"/>
              </a:rPr>
              <a:t>(Name_7) </a:t>
            </a:r>
            <a:r>
              <a:rPr>
                <a:solidFill>
                  <a:srgbClr val="4070A0"/>
                </a:solidFill>
                <a:latin typeface="Courier"/>
              </a:rPr>
              <a:t>~</a:t>
            </a:r>
            <a:r>
              <a:rPr>
                <a:latin typeface="Courier"/>
              </a:rPr>
              <a:t> </a:t>
            </a:r>
            <a:r>
              <a:rPr>
                <a:solidFill>
                  <a:srgbClr val="06287E"/>
                </a:solidFill>
                <a:latin typeface="Courier"/>
              </a:rPr>
              <a:t>interval</a:t>
            </a:r>
            <a:r>
              <a:rPr>
                <a:latin typeface="Courier"/>
              </a:rPr>
              <a:t>(Prescription.start_5, Prescription.end_6)</a:t>
            </a:r>
            <a:r>
              <a:rPr>
                <a:solidFill>
                  <a:srgbClr val="4070A0"/>
                </a:solidFill>
                <a:latin typeface="Courier"/>
              </a:rPr>
              <a:t>/</a:t>
            </a:r>
            <a:r>
              <a:rPr>
                <a:latin typeface="Courier"/>
              </a:rPr>
              <a:t> </a:t>
            </a:r>
            <a:r>
              <a:rPr>
                <a:solidFill>
                  <a:srgbClr val="06287E"/>
                </a:solidFill>
                <a:latin typeface="Courier"/>
              </a:rPr>
              <a:t>hours</a:t>
            </a:r>
            <a:r>
              <a:rPr>
                <a:latin typeface="Courier"/>
              </a:rPr>
              <a:t>(</a:t>
            </a:r>
            <a:r>
              <a:rPr>
                <a:solidFill>
                  <a:srgbClr val="40A070"/>
                </a:solidFill>
                <a:latin typeface="Courier"/>
              </a:rPr>
              <a:t>1</a:t>
            </a:r>
            <a:r>
              <a:rPr>
                <a:latin typeface="Courier"/>
              </a:rPr>
              <a:t>),))</a:t>
            </a:r>
            <a:br/>
            <a:r>
              <a:rPr>
                <a:latin typeface="Courier"/>
              </a:rPr>
              <a:t> </a:t>
            </a:r>
            <a:br/>
            <a:r>
              <a:rPr>
                <a:latin typeface="Courier"/>
              </a:rPr>
              <a:t>  </a:t>
            </a:r>
            <a:br/>
            <a:r>
              <a:rPr>
                <a:latin typeface="Courier"/>
              </a:rPr>
              <a:t>plot_lengths</a:t>
            </a:r>
            <a:r>
              <a:rPr>
                <a:solidFill>
                  <a:srgbClr val="007020"/>
                </a:solidFill>
                <a:latin typeface="Courier"/>
              </a:rPr>
              <a:t>=</a:t>
            </a:r>
            <a:r>
              <a:rPr>
                <a:latin typeface="Courier"/>
              </a:rPr>
              <a:t> </a:t>
            </a:r>
            <a:r>
              <a:rPr>
                <a:solidFill>
                  <a:srgbClr val="06287E"/>
                </a:solidFill>
                <a:latin typeface="Courier"/>
              </a:rPr>
              <a:t>data.frame</a:t>
            </a:r>
            <a:r>
              <a:rPr>
                <a:latin typeface="Courier"/>
              </a:rPr>
              <a:t>(</a:t>
            </a:r>
            <a:r>
              <a:rPr>
                <a:solidFill>
                  <a:srgbClr val="06287E"/>
                </a:solidFill>
                <a:latin typeface="Courier"/>
              </a:rPr>
              <a:t>floor</a:t>
            </a:r>
            <a:r>
              <a:rPr>
                <a:latin typeface="Courier"/>
              </a:rPr>
              <a:t>(course_lengths</a:t>
            </a:r>
            <a:r>
              <a:rPr>
                <a:solidFill>
                  <a:srgbClr val="4070A0"/>
                </a:solidFill>
                <a:latin typeface="Courier"/>
              </a:rPr>
              <a:t>$</a:t>
            </a:r>
            <a:r>
              <a:rPr>
                <a:latin typeface="Courier"/>
              </a:rPr>
              <a:t>course_length)) </a:t>
            </a:r>
            <a:r>
              <a:rPr>
                <a:solidFill>
                  <a:srgbClr val="4070A0"/>
                </a:solidFill>
                <a:latin typeface="Courier"/>
              </a:rPr>
              <a:t>%&gt;%</a:t>
            </a:r>
            <a:r>
              <a:rPr>
                <a:latin typeface="Courier"/>
              </a:rPr>
              <a:t>  </a:t>
            </a:r>
            <a:r>
              <a:rPr>
                <a:solidFill>
                  <a:srgbClr val="06287E"/>
                </a:solidFill>
                <a:latin typeface="Courier"/>
              </a:rPr>
              <a:t>filter</a:t>
            </a:r>
            <a:r>
              <a:rPr>
                <a:latin typeface="Courier"/>
              </a:rPr>
              <a:t>(course_lengths</a:t>
            </a:r>
            <a:r>
              <a:rPr>
                <a:solidFill>
                  <a:srgbClr val="4070A0"/>
                </a:solidFill>
                <a:latin typeface="Courier"/>
              </a:rPr>
              <a:t>$</a:t>
            </a:r>
            <a:r>
              <a:rPr>
                <a:latin typeface="Courier"/>
              </a:rPr>
              <a:t>course_length</a:t>
            </a:r>
            <a:r>
              <a:rPr>
                <a:solidFill>
                  <a:srgbClr val="4070A0"/>
                </a:solidFill>
                <a:latin typeface="Courier"/>
              </a:rPr>
              <a:t>&lt;</a:t>
            </a:r>
            <a:r>
              <a:rPr>
                <a:solidFill>
                  <a:srgbClr val="40A070"/>
                </a:solidFill>
                <a:latin typeface="Courier"/>
              </a:rPr>
              <a:t>600</a:t>
            </a:r>
            <a:r>
              <a:rPr>
                <a:latin typeface="Courier"/>
              </a:rPr>
              <a:t>)</a:t>
            </a:r>
            <a:br/>
            <a:br/>
            <a:r>
              <a:rPr>
                <a:latin typeface="Courier"/>
              </a:rPr>
              <a:t>plot_lengths </a:t>
            </a:r>
            <a:r>
              <a:rPr>
                <a:solidFill>
                  <a:srgbClr val="007020"/>
                </a:solidFill>
                <a:latin typeface="Courier"/>
              </a:rPr>
              <a:t>=</a:t>
            </a:r>
            <a:r>
              <a:rPr>
                <a:latin typeface="Courier"/>
              </a:rPr>
              <a:t> plot_lengths </a:t>
            </a:r>
            <a:r>
              <a:rPr>
                <a:solidFill>
                  <a:srgbClr val="4070A0"/>
                </a:solidFill>
                <a:latin typeface="Courier"/>
              </a:rPr>
              <a:t>%&gt;%</a:t>
            </a:r>
            <a:r>
              <a:rPr>
                <a:latin typeface="Courier"/>
              </a:rPr>
              <a:t> </a:t>
            </a:r>
            <a:r>
              <a:rPr>
                <a:solidFill>
                  <a:srgbClr val="06287E"/>
                </a:solidFill>
                <a:latin typeface="Courier"/>
              </a:rPr>
              <a:t>group_by</a:t>
            </a:r>
            <a:r>
              <a:rPr>
                <a:latin typeface="Courier"/>
              </a:rPr>
              <a:t>(floor.course_lengths.course_length.) </a:t>
            </a:r>
            <a:r>
              <a:rPr>
                <a:solidFill>
                  <a:srgbClr val="4070A0"/>
                </a:solidFill>
                <a:latin typeface="Courier"/>
              </a:rPr>
              <a:t>%&gt;%</a:t>
            </a:r>
            <a:r>
              <a:rPr>
                <a:latin typeface="Courier"/>
              </a:rPr>
              <a:t>  </a:t>
            </a:r>
            <a:r>
              <a:rPr>
                <a:solidFill>
                  <a:srgbClr val="06287E"/>
                </a:solidFill>
                <a:latin typeface="Courier"/>
              </a:rPr>
              <a:t>count</a:t>
            </a:r>
            <a:r>
              <a:rPr>
                <a:latin typeface="Courier"/>
              </a:rPr>
              <a:t>(floor.course_lengths.course_length.)</a:t>
            </a:r>
            <a:br/>
            <a:br/>
            <a:r>
              <a:rPr>
                <a:solidFill>
                  <a:srgbClr val="06287E"/>
                </a:solidFill>
                <a:latin typeface="Courier"/>
              </a:rPr>
              <a:t>plot</a:t>
            </a:r>
            <a:r>
              <a:rPr>
                <a:latin typeface="Courier"/>
              </a:rPr>
              <a:t>(plot_lengths</a:t>
            </a:r>
            <a:br/>
            <a:r>
              <a:rPr>
                <a:latin typeface="Courier"/>
              </a:rPr>
              <a:t>     )</a:t>
            </a:r>
          </a:p>
        </p:txBody>
      </p:sp>
      <p:pic>
        <p:nvPicPr>
          <p:cNvPr descr="ARK-Automation_files/figure-pptx/Calculate%20the%20total%20course%20length-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a:buNone/>
            </a:pPr>
            <a:r>
              <a:rPr>
                <a:latin typeface="Courier"/>
              </a:rPr>
              <a:t>course_lengths </a:t>
            </a:r>
            <a:r>
              <a:rPr>
                <a:solidFill>
                  <a:srgbClr val="007020"/>
                </a:solidFill>
                <a:latin typeface="Courier"/>
              </a:rPr>
              <a:t>&lt;-</a:t>
            </a:r>
            <a:r>
              <a:rPr>
                <a:latin typeface="Courier"/>
              </a:rPr>
              <a:t> course_lengths </a:t>
            </a:r>
            <a:r>
              <a:rPr>
                <a:solidFill>
                  <a:srgbClr val="4070A0"/>
                </a:solidFill>
                <a:latin typeface="Courier"/>
              </a:rPr>
              <a:t>%&gt;%</a:t>
            </a:r>
            <a:r>
              <a:rPr>
                <a:latin typeface="Courier"/>
              </a:rPr>
              <a:t>  </a:t>
            </a:r>
            <a:r>
              <a:rPr>
                <a:solidFill>
                  <a:srgbClr val="06287E"/>
                </a:solidFill>
                <a:latin typeface="Courier"/>
              </a:rPr>
              <a:t>select</a:t>
            </a:r>
            <a:r>
              <a:rPr>
                <a:latin typeface="Courier"/>
              </a:rPr>
              <a:t>(</a:t>
            </a:r>
            <a:r>
              <a:rPr>
                <a:solidFill>
                  <a:srgbClr val="06287E"/>
                </a:solidFill>
                <a:latin typeface="Courier"/>
              </a:rPr>
              <a:t>c</a:t>
            </a:r>
            <a:r>
              <a:rPr>
                <a:latin typeface="Courier"/>
              </a:rPr>
              <a:t>(course_length, Prescription.start_1,Prescription.start_2,Prescription.start_3,Prescription.start_4))</a:t>
            </a:r>
          </a:p>
          <a:p>
            <a:pPr lvl="0" indent="0" marL="0">
              <a:buNone/>
            </a:pPr>
            <a:r>
              <a:rPr/>
              <a:t>A course counts towards the month that it started in, not the month that it ended in.</a:t>
            </a:r>
          </a:p>
          <a:p>
            <a:pPr lvl="0" indent="0" marL="0">
              <a:buNone/>
            </a:pPr>
            <a:r>
              <a:rPr/>
              <a:t>ARK also wants to know how many prescriptions were stopped or changed within 72 hours each month, this could be changed to weekly or even hourly if we so desired.</a:t>
            </a:r>
          </a:p>
          <a:p>
            <a:pPr lvl="0" indent="0">
              <a:buNone/>
            </a:pPr>
            <a:r>
              <a:rPr i="1">
                <a:solidFill>
                  <a:srgbClr val="60A0B0"/>
                </a:solidFill>
                <a:latin typeface="Courier"/>
              </a:rPr>
              <a:t>#floor all rx dates so they are organised by month. </a:t>
            </a:r>
            <a:br/>
            <a:r>
              <a:rPr i="1">
                <a:solidFill>
                  <a:srgbClr val="60A0B0"/>
                </a:solidFill>
                <a:latin typeface="Courier"/>
              </a:rPr>
              <a:t>#then count the number in each month</a:t>
            </a:r>
            <a:br/>
            <a:r>
              <a:rPr>
                <a:latin typeface="Courier"/>
              </a:rPr>
              <a:t>rx_in_month </a:t>
            </a:r>
            <a:r>
              <a:rPr>
                <a:solidFill>
                  <a:srgbClr val="007020"/>
                </a:solidFill>
                <a:latin typeface="Courier"/>
              </a:rPr>
              <a:t>&lt;-</a:t>
            </a:r>
            <a:r>
              <a:rPr>
                <a:latin typeface="Courier"/>
              </a:rPr>
              <a:t> </a:t>
            </a:r>
            <a:r>
              <a:rPr>
                <a:solidFill>
                  <a:srgbClr val="06287E"/>
                </a:solidFill>
                <a:latin typeface="Courier"/>
              </a:rPr>
              <a:t>select</a:t>
            </a:r>
            <a:r>
              <a:rPr>
                <a:latin typeface="Courier"/>
              </a:rPr>
              <a:t>(Clean_Data, </a:t>
            </a:r>
            <a:r>
              <a:rPr>
                <a:solidFill>
                  <a:srgbClr val="06287E"/>
                </a:solidFill>
                <a:latin typeface="Courier"/>
              </a:rPr>
              <a:t>c</a:t>
            </a:r>
            <a:r>
              <a:rPr>
                <a:latin typeface="Courier"/>
              </a:rPr>
              <a:t>(Prescription.start,Prescription_Length))</a:t>
            </a:r>
            <a:br/>
            <a:br/>
            <a:r>
              <a:rPr>
                <a:latin typeface="Courier"/>
              </a:rPr>
              <a:t>rx_in_month</a:t>
            </a:r>
            <a:r>
              <a:rPr>
                <a:solidFill>
                  <a:srgbClr val="4070A0"/>
                </a:solidFill>
                <a:latin typeface="Courier"/>
              </a:rPr>
              <a:t>$</a:t>
            </a:r>
            <a:r>
              <a:rPr>
                <a:latin typeface="Courier"/>
              </a:rPr>
              <a:t>Prescription.start </a:t>
            </a:r>
            <a:r>
              <a:rPr>
                <a:solidFill>
                  <a:srgbClr val="007020"/>
                </a:solidFill>
                <a:latin typeface="Courier"/>
              </a:rPr>
              <a:t>&lt;-</a:t>
            </a:r>
            <a:r>
              <a:rPr>
                <a:latin typeface="Courier"/>
              </a:rPr>
              <a:t> </a:t>
            </a:r>
            <a:r>
              <a:rPr>
                <a:solidFill>
                  <a:srgbClr val="06287E"/>
                </a:solidFill>
                <a:latin typeface="Courier"/>
              </a:rPr>
              <a:t>floor_date</a:t>
            </a:r>
            <a:r>
              <a:rPr>
                <a:latin typeface="Courier"/>
              </a:rPr>
              <a:t>(rx_in_month</a:t>
            </a:r>
            <a:r>
              <a:rPr>
                <a:solidFill>
                  <a:srgbClr val="4070A0"/>
                </a:solidFill>
                <a:latin typeface="Courier"/>
              </a:rPr>
              <a:t>$</a:t>
            </a:r>
            <a:r>
              <a:rPr>
                <a:latin typeface="Courier"/>
              </a:rPr>
              <a:t>Prescription.start, </a:t>
            </a:r>
            <a:r>
              <a:rPr>
                <a:solidFill>
                  <a:srgbClr val="4070A0"/>
                </a:solidFill>
                <a:latin typeface="Courier"/>
              </a:rPr>
              <a:t>"month"</a:t>
            </a:r>
            <a:r>
              <a:rPr>
                <a:latin typeface="Courier"/>
              </a:rPr>
              <a:t>)</a:t>
            </a:r>
            <a:br/>
            <a:br/>
            <a:r>
              <a:rPr>
                <a:latin typeface="Courier"/>
              </a:rPr>
              <a:t>rx_in_month </a:t>
            </a:r>
            <a:r>
              <a:rPr>
                <a:solidFill>
                  <a:srgbClr val="007020"/>
                </a:solidFill>
                <a:latin typeface="Courier"/>
              </a:rPr>
              <a:t>&lt;-</a:t>
            </a:r>
            <a:r>
              <a:rPr>
                <a:latin typeface="Courier"/>
              </a:rPr>
              <a:t> rx_in_month </a:t>
            </a:r>
            <a:r>
              <a:rPr>
                <a:solidFill>
                  <a:srgbClr val="4070A0"/>
                </a:solidFill>
                <a:latin typeface="Courier"/>
              </a:rPr>
              <a:t>%&gt;%</a:t>
            </a:r>
            <a:r>
              <a:rPr>
                <a:latin typeface="Courier"/>
              </a:rPr>
              <a:t>  </a:t>
            </a:r>
            <a:r>
              <a:rPr>
                <a:solidFill>
                  <a:srgbClr val="06287E"/>
                </a:solidFill>
                <a:latin typeface="Courier"/>
              </a:rPr>
              <a:t>group_by</a:t>
            </a:r>
            <a:r>
              <a:rPr>
                <a:latin typeface="Courier"/>
              </a:rPr>
              <a:t>(Prescription.start) </a:t>
            </a:r>
            <a:r>
              <a:rPr>
                <a:solidFill>
                  <a:srgbClr val="4070A0"/>
                </a:solidFill>
                <a:latin typeface="Courier"/>
              </a:rPr>
              <a:t>%&gt;%</a:t>
            </a:r>
            <a:r>
              <a:rPr>
                <a:latin typeface="Courier"/>
              </a:rPr>
              <a:t>  </a:t>
            </a:r>
            <a:r>
              <a:rPr>
                <a:solidFill>
                  <a:srgbClr val="06287E"/>
                </a:solidFill>
                <a:latin typeface="Courier"/>
              </a:rPr>
              <a:t>count</a:t>
            </a:r>
            <a:r>
              <a:rPr>
                <a:latin typeface="Courier"/>
              </a:rPr>
              <a:t>(Prescription.start)</a:t>
            </a:r>
            <a:br/>
            <a:br/>
            <a:r>
              <a:rPr i="1">
                <a:solidFill>
                  <a:srgbClr val="60A0B0"/>
                </a:solidFill>
                <a:latin typeface="Courier"/>
              </a:rPr>
              <a:t>#do the same as above, but then look for only the rx under 72hrs</a:t>
            </a:r>
            <a:br/>
            <a:r>
              <a:rPr>
                <a:latin typeface="Courier"/>
              </a:rPr>
              <a:t>rx_under_month </a:t>
            </a:r>
            <a:r>
              <a:rPr>
                <a:solidFill>
                  <a:srgbClr val="007020"/>
                </a:solidFill>
                <a:latin typeface="Courier"/>
              </a:rPr>
              <a:t>&lt;-</a:t>
            </a:r>
            <a:r>
              <a:rPr>
                <a:latin typeface="Courier"/>
              </a:rPr>
              <a:t> </a:t>
            </a:r>
            <a:r>
              <a:rPr>
                <a:solidFill>
                  <a:srgbClr val="06287E"/>
                </a:solidFill>
                <a:latin typeface="Courier"/>
              </a:rPr>
              <a:t>select</a:t>
            </a:r>
            <a:r>
              <a:rPr>
                <a:latin typeface="Courier"/>
              </a:rPr>
              <a:t>(Clean_Data, </a:t>
            </a:r>
            <a:r>
              <a:rPr>
                <a:solidFill>
                  <a:srgbClr val="06287E"/>
                </a:solidFill>
                <a:latin typeface="Courier"/>
              </a:rPr>
              <a:t>c</a:t>
            </a:r>
            <a:r>
              <a:rPr>
                <a:latin typeface="Courier"/>
              </a:rPr>
              <a:t>(Prescription.start,Prescription_Length))</a:t>
            </a:r>
            <a:br/>
            <a:r>
              <a:rPr>
                <a:latin typeface="Courier"/>
              </a:rPr>
              <a:t>rx_under_month</a:t>
            </a:r>
            <a:r>
              <a:rPr>
                <a:solidFill>
                  <a:srgbClr val="4070A0"/>
                </a:solidFill>
                <a:latin typeface="Courier"/>
              </a:rPr>
              <a:t>$</a:t>
            </a:r>
            <a:r>
              <a:rPr>
                <a:latin typeface="Courier"/>
              </a:rPr>
              <a:t>Prescription.start </a:t>
            </a:r>
            <a:r>
              <a:rPr>
                <a:solidFill>
                  <a:srgbClr val="007020"/>
                </a:solidFill>
                <a:latin typeface="Courier"/>
              </a:rPr>
              <a:t>&lt;-</a:t>
            </a:r>
            <a:r>
              <a:rPr>
                <a:latin typeface="Courier"/>
              </a:rPr>
              <a:t> (</a:t>
            </a:r>
            <a:r>
              <a:rPr>
                <a:solidFill>
                  <a:srgbClr val="06287E"/>
                </a:solidFill>
                <a:latin typeface="Courier"/>
              </a:rPr>
              <a:t>floor_date</a:t>
            </a:r>
            <a:r>
              <a:rPr>
                <a:latin typeface="Courier"/>
              </a:rPr>
              <a:t>(rx_under_month</a:t>
            </a:r>
            <a:r>
              <a:rPr>
                <a:solidFill>
                  <a:srgbClr val="4070A0"/>
                </a:solidFill>
                <a:latin typeface="Courier"/>
              </a:rPr>
              <a:t>$</a:t>
            </a:r>
            <a:r>
              <a:rPr>
                <a:latin typeface="Courier"/>
              </a:rPr>
              <a:t>Prescription.start, </a:t>
            </a:r>
            <a:r>
              <a:rPr>
                <a:solidFill>
                  <a:srgbClr val="4070A0"/>
                </a:solidFill>
                <a:latin typeface="Courier"/>
              </a:rPr>
              <a:t>"month"</a:t>
            </a:r>
            <a:r>
              <a:rPr>
                <a:latin typeface="Courier"/>
              </a:rPr>
              <a:t>)) </a:t>
            </a:r>
            <a:br/>
            <a:r>
              <a:rPr>
                <a:latin typeface="Courier"/>
              </a:rPr>
              <a:t>rx_under_month </a:t>
            </a:r>
            <a:r>
              <a:rPr>
                <a:solidFill>
                  <a:srgbClr val="007020"/>
                </a:solidFill>
                <a:latin typeface="Courier"/>
              </a:rPr>
              <a:t>&lt;-</a:t>
            </a:r>
            <a:r>
              <a:rPr>
                <a:latin typeface="Courier"/>
              </a:rPr>
              <a:t> rx_under_month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short_rx =</a:t>
            </a:r>
            <a:r>
              <a:rPr>
                <a:latin typeface="Courier"/>
              </a:rPr>
              <a:t> Prescription_Length </a:t>
            </a:r>
            <a:r>
              <a:rPr>
                <a:solidFill>
                  <a:srgbClr val="4070A0"/>
                </a:solidFill>
                <a:latin typeface="Courier"/>
              </a:rPr>
              <a:t>&lt;=</a:t>
            </a:r>
            <a:r>
              <a:rPr>
                <a:latin typeface="Courier"/>
              </a:rPr>
              <a:t> </a:t>
            </a:r>
            <a:r>
              <a:rPr>
                <a:solidFill>
                  <a:srgbClr val="40A070"/>
                </a:solidFill>
                <a:latin typeface="Courier"/>
              </a:rPr>
              <a:t>72</a:t>
            </a:r>
            <a:r>
              <a:rPr>
                <a:latin typeface="Courier"/>
              </a:rPr>
              <a:t>)</a:t>
            </a:r>
            <a:br/>
            <a:r>
              <a:rPr>
                <a:latin typeface="Courier"/>
              </a:rPr>
              <a:t>rx_under_month </a:t>
            </a:r>
            <a:r>
              <a:rPr>
                <a:solidFill>
                  <a:srgbClr val="007020"/>
                </a:solidFill>
                <a:latin typeface="Courier"/>
              </a:rPr>
              <a:t>&lt;-</a:t>
            </a:r>
            <a:r>
              <a:rPr>
                <a:latin typeface="Courier"/>
              </a:rPr>
              <a:t> rx_under_month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(short_rx </a:t>
            </a:r>
            <a:r>
              <a:rPr>
                <a:solidFill>
                  <a:srgbClr val="4070A0"/>
                </a:solidFill>
                <a:latin typeface="Courier"/>
              </a:rPr>
              <a:t>==</a:t>
            </a:r>
            <a:r>
              <a:rPr>
                <a:latin typeface="Courier"/>
              </a:rPr>
              <a:t> </a:t>
            </a:r>
            <a:r>
              <a:rPr>
                <a:solidFill>
                  <a:srgbClr val="880000"/>
                </a:solidFill>
                <a:latin typeface="Courier"/>
              </a:rPr>
              <a:t>TRUE</a:t>
            </a:r>
            <a:r>
              <a:rPr>
                <a:latin typeface="Courier"/>
              </a:rPr>
              <a:t>) </a:t>
            </a:r>
            <a:br/>
            <a:r>
              <a:rPr>
                <a:latin typeface="Courier"/>
              </a:rPr>
              <a:t>rx_under_month </a:t>
            </a:r>
            <a:r>
              <a:rPr>
                <a:solidFill>
                  <a:srgbClr val="007020"/>
                </a:solidFill>
                <a:latin typeface="Courier"/>
              </a:rPr>
              <a:t>&lt;-</a:t>
            </a:r>
            <a:r>
              <a:rPr>
                <a:latin typeface="Courier"/>
              </a:rPr>
              <a:t> rx_under_month </a:t>
            </a:r>
            <a:r>
              <a:rPr>
                <a:solidFill>
                  <a:srgbClr val="4070A0"/>
                </a:solidFill>
                <a:latin typeface="Courier"/>
              </a:rPr>
              <a:t>%&gt;%</a:t>
            </a:r>
            <a:r>
              <a:rPr>
                <a:latin typeface="Courier"/>
              </a:rPr>
              <a:t>  </a:t>
            </a:r>
            <a:r>
              <a:rPr>
                <a:solidFill>
                  <a:srgbClr val="06287E"/>
                </a:solidFill>
                <a:latin typeface="Courier"/>
              </a:rPr>
              <a:t>group_by</a:t>
            </a:r>
            <a:r>
              <a:rPr>
                <a:latin typeface="Courier"/>
              </a:rPr>
              <a:t>(Prescription.start)  </a:t>
            </a:r>
            <a:r>
              <a:rPr>
                <a:solidFill>
                  <a:srgbClr val="4070A0"/>
                </a:solidFill>
                <a:latin typeface="Courier"/>
              </a:rPr>
              <a:t>%&gt;%</a:t>
            </a:r>
            <a:r>
              <a:rPr>
                <a:latin typeface="Courier"/>
              </a:rPr>
              <a:t>  </a:t>
            </a:r>
            <a:r>
              <a:rPr>
                <a:solidFill>
                  <a:srgbClr val="06287E"/>
                </a:solidFill>
                <a:latin typeface="Courier"/>
              </a:rPr>
              <a:t>count</a:t>
            </a:r>
            <a:r>
              <a:rPr>
                <a:latin typeface="Courier"/>
              </a:rPr>
              <a:t>(short_rx)</a:t>
            </a:r>
            <a:br/>
            <a:r>
              <a:rPr i="1">
                <a:solidFill>
                  <a:srgbClr val="60A0B0"/>
                </a:solidFill>
                <a:latin typeface="Courier"/>
              </a:rPr>
              <a:t>#then divide the short rx by total rx</a:t>
            </a:r>
            <a:br/>
            <a:r>
              <a:rPr>
                <a:latin typeface="Courier"/>
              </a:rPr>
              <a:t>percent_in_month </a:t>
            </a:r>
            <a:r>
              <a:rPr>
                <a:solidFill>
                  <a:srgbClr val="007020"/>
                </a:solidFill>
                <a:latin typeface="Courier"/>
              </a:rPr>
              <a:t>&lt;-</a:t>
            </a:r>
            <a:r>
              <a:rPr>
                <a:latin typeface="Courier"/>
              </a:rPr>
              <a:t> </a:t>
            </a:r>
            <a:r>
              <a:rPr>
                <a:solidFill>
                  <a:srgbClr val="06287E"/>
                </a:solidFill>
                <a:latin typeface="Courier"/>
              </a:rPr>
              <a:t>data.frame</a:t>
            </a:r>
            <a:r>
              <a:rPr>
                <a:latin typeface="Courier"/>
              </a:rPr>
              <a:t>(rx_in_month</a:t>
            </a:r>
            <a:r>
              <a:rPr>
                <a:solidFill>
                  <a:srgbClr val="4070A0"/>
                </a:solidFill>
                <a:latin typeface="Courier"/>
              </a:rPr>
              <a:t>$</a:t>
            </a:r>
            <a:r>
              <a:rPr>
                <a:latin typeface="Courier"/>
              </a:rPr>
              <a:t>Prescription.start)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percent_short =</a:t>
            </a:r>
            <a:r>
              <a:rPr>
                <a:latin typeface="Courier"/>
              </a:rPr>
              <a:t> rx_under_month</a:t>
            </a:r>
            <a:r>
              <a:rPr>
                <a:solidFill>
                  <a:srgbClr val="4070A0"/>
                </a:solidFill>
                <a:latin typeface="Courier"/>
              </a:rPr>
              <a:t>$</a:t>
            </a:r>
            <a:r>
              <a:rPr>
                <a:latin typeface="Courier"/>
              </a:rPr>
              <a:t>n</a:t>
            </a:r>
            <a:r>
              <a:rPr>
                <a:solidFill>
                  <a:srgbClr val="4070A0"/>
                </a:solidFill>
                <a:latin typeface="Courier"/>
              </a:rPr>
              <a:t>/</a:t>
            </a:r>
            <a:r>
              <a:rPr>
                <a:latin typeface="Courier"/>
              </a:rPr>
              <a:t>rx_in_month</a:t>
            </a:r>
            <a:r>
              <a:rPr>
                <a:solidFill>
                  <a:srgbClr val="4070A0"/>
                </a:solidFill>
                <a:latin typeface="Courier"/>
              </a:rPr>
              <a:t>$</a:t>
            </a:r>
            <a:r>
              <a:rPr>
                <a:latin typeface="Courier"/>
              </a:rPr>
              <a:t>n </a:t>
            </a:r>
            <a:r>
              <a:rPr>
                <a:solidFill>
                  <a:srgbClr val="4070A0"/>
                </a:solidFill>
                <a:latin typeface="Courier"/>
              </a:rPr>
              <a:t>*</a:t>
            </a:r>
            <a:r>
              <a:rPr>
                <a:solidFill>
                  <a:srgbClr val="40A070"/>
                </a:solidFill>
                <a:latin typeface="Courier"/>
              </a:rPr>
              <a:t>100</a:t>
            </a:r>
            <a:r>
              <a:rPr>
                <a:latin typeface="Courier"/>
              </a:rPr>
              <a:t>)</a:t>
            </a:r>
          </a:p>
          <a:p>
            <a:pPr lvl="0" indent="0" marL="0">
              <a:buNone/>
            </a:pPr>
            <a:r>
              <a:rPr/>
              <a:t>We can then select for people who only had one prescription and whether that was stopped in 72 hours or less; / total course was less than 72 hours</a:t>
            </a:r>
          </a:p>
          <a:p>
            <a:pPr lvl="0" indent="0">
              <a:buNone/>
            </a:pPr>
            <a:r>
              <a:rPr>
                <a:latin typeface="Courier"/>
              </a:rPr>
              <a:t>stopped_less_72 </a:t>
            </a:r>
            <a:r>
              <a:rPr>
                <a:solidFill>
                  <a:srgbClr val="007020"/>
                </a:solidFill>
                <a:latin typeface="Courier"/>
              </a:rPr>
              <a:t>&lt;-</a:t>
            </a:r>
            <a:r>
              <a:rPr>
                <a:latin typeface="Courier"/>
              </a:rPr>
              <a:t> </a:t>
            </a:r>
            <a:r>
              <a:rPr>
                <a:solidFill>
                  <a:srgbClr val="06287E"/>
                </a:solidFill>
                <a:latin typeface="Courier"/>
              </a:rPr>
              <a:t>filter</a:t>
            </a:r>
            <a:r>
              <a:rPr>
                <a:latin typeface="Courier"/>
              </a:rPr>
              <a:t>(single_rx, Prescription_Length_1 </a:t>
            </a:r>
            <a:r>
              <a:rPr>
                <a:solidFill>
                  <a:srgbClr val="4070A0"/>
                </a:solidFill>
                <a:latin typeface="Courier"/>
              </a:rPr>
              <a:t>&lt;=</a:t>
            </a:r>
            <a:r>
              <a:rPr>
                <a:latin typeface="Courier"/>
              </a:rPr>
              <a:t> </a:t>
            </a:r>
            <a:r>
              <a:rPr>
                <a:solidFill>
                  <a:srgbClr val="40A070"/>
                </a:solidFill>
                <a:latin typeface="Courier"/>
              </a:rPr>
              <a:t>72</a:t>
            </a:r>
            <a:r>
              <a:rPr>
                <a:latin typeface="Courier"/>
              </a:rPr>
              <a:t>)</a:t>
            </a:r>
            <a:br/>
            <a:br/>
            <a:r>
              <a:rPr>
                <a:latin typeface="Courier"/>
              </a:rPr>
              <a:t>percent_stopped_72 </a:t>
            </a:r>
            <a:r>
              <a:rPr>
                <a:solidFill>
                  <a:srgbClr val="007020"/>
                </a:solidFill>
                <a:latin typeface="Courier"/>
              </a:rPr>
              <a:t>&lt;-</a:t>
            </a:r>
            <a:r>
              <a:rPr>
                <a:latin typeface="Courier"/>
              </a:rPr>
              <a:t> </a:t>
            </a:r>
            <a:r>
              <a:rPr>
                <a:solidFill>
                  <a:srgbClr val="06287E"/>
                </a:solidFill>
                <a:latin typeface="Courier"/>
              </a:rPr>
              <a:t>nrow</a:t>
            </a:r>
            <a:r>
              <a:rPr>
                <a:latin typeface="Courier"/>
              </a:rPr>
              <a:t>(stopped_less_72) </a:t>
            </a:r>
            <a:r>
              <a:rPr>
                <a:solidFill>
                  <a:srgbClr val="4070A0"/>
                </a:solidFill>
                <a:latin typeface="Courier"/>
              </a:rPr>
              <a:t>/</a:t>
            </a:r>
            <a:r>
              <a:rPr>
                <a:latin typeface="Courier"/>
              </a:rPr>
              <a:t> </a:t>
            </a:r>
            <a:r>
              <a:rPr>
                <a:solidFill>
                  <a:srgbClr val="06287E"/>
                </a:solidFill>
                <a:latin typeface="Courier"/>
              </a:rPr>
              <a:t>nrow</a:t>
            </a:r>
            <a:r>
              <a:rPr>
                <a:latin typeface="Courier"/>
              </a:rPr>
              <a:t>(ark_results) </a:t>
            </a:r>
            <a:r>
              <a:rPr>
                <a:solidFill>
                  <a:srgbClr val="4070A0"/>
                </a:solidFill>
                <a:latin typeface="Courier"/>
              </a:rPr>
              <a:t>*</a:t>
            </a:r>
            <a:r>
              <a:rPr>
                <a:solidFill>
                  <a:srgbClr val="40A070"/>
                </a:solidFill>
                <a:latin typeface="Courier"/>
              </a:rPr>
              <a:t>100</a:t>
            </a:r>
          </a:p>
          <a:p>
            <a:pPr lvl="0" indent="0" marL="0">
              <a:buNone/>
            </a:pPr>
            <a:r>
              <a:rPr/>
              <a:t>Now we want to see the previous result broken down by week</a:t>
            </a:r>
          </a:p>
          <a:p>
            <a:pPr lvl="0" indent="0">
              <a:buNone/>
            </a:pPr>
            <a:r>
              <a:rPr>
                <a:latin typeface="Courier"/>
              </a:rPr>
              <a:t>rx_under_week_stopped </a:t>
            </a:r>
            <a:r>
              <a:rPr>
                <a:solidFill>
                  <a:srgbClr val="007020"/>
                </a:solidFill>
                <a:latin typeface="Courier"/>
              </a:rPr>
              <a:t>&lt;-</a:t>
            </a:r>
            <a:r>
              <a:rPr>
                <a:latin typeface="Courier"/>
              </a:rPr>
              <a:t> </a:t>
            </a:r>
            <a:r>
              <a:rPr>
                <a:solidFill>
                  <a:srgbClr val="06287E"/>
                </a:solidFill>
                <a:latin typeface="Courier"/>
              </a:rPr>
              <a:t>select</a:t>
            </a:r>
            <a:r>
              <a:rPr>
                <a:latin typeface="Courier"/>
              </a:rPr>
              <a:t>(single_rx, </a:t>
            </a:r>
            <a:r>
              <a:rPr>
                <a:solidFill>
                  <a:srgbClr val="06287E"/>
                </a:solidFill>
                <a:latin typeface="Courier"/>
              </a:rPr>
              <a:t>c</a:t>
            </a:r>
            <a:r>
              <a:rPr>
                <a:latin typeface="Courier"/>
              </a:rPr>
              <a:t>(Prescription.start_1,Prescription_Length_1,Route_1))</a:t>
            </a:r>
            <a:br/>
            <a:r>
              <a:rPr>
                <a:latin typeface="Courier"/>
              </a:rPr>
              <a:t>rx_under_week_stopped</a:t>
            </a:r>
            <a:r>
              <a:rPr>
                <a:solidFill>
                  <a:srgbClr val="4070A0"/>
                </a:solidFill>
                <a:latin typeface="Courier"/>
              </a:rPr>
              <a:t>$</a:t>
            </a:r>
            <a:r>
              <a:rPr>
                <a:latin typeface="Courier"/>
              </a:rPr>
              <a:t>Prescription.start_1 </a:t>
            </a:r>
            <a:r>
              <a:rPr>
                <a:solidFill>
                  <a:srgbClr val="007020"/>
                </a:solidFill>
                <a:latin typeface="Courier"/>
              </a:rPr>
              <a:t>&lt;-</a:t>
            </a:r>
            <a:r>
              <a:rPr>
                <a:latin typeface="Courier"/>
              </a:rPr>
              <a:t> </a:t>
            </a:r>
            <a:br/>
            <a:r>
              <a:rPr>
                <a:latin typeface="Courier"/>
              </a:rPr>
              <a:t>  (</a:t>
            </a:r>
            <a:r>
              <a:rPr>
                <a:solidFill>
                  <a:srgbClr val="06287E"/>
                </a:solidFill>
                <a:latin typeface="Courier"/>
              </a:rPr>
              <a:t>floor_date</a:t>
            </a:r>
            <a:r>
              <a:rPr>
                <a:latin typeface="Courier"/>
              </a:rPr>
              <a:t>(rx_under_week_stopped</a:t>
            </a:r>
            <a:r>
              <a:rPr>
                <a:solidFill>
                  <a:srgbClr val="4070A0"/>
                </a:solidFill>
                <a:latin typeface="Courier"/>
              </a:rPr>
              <a:t>$</a:t>
            </a:r>
            <a:r>
              <a:rPr>
                <a:latin typeface="Courier"/>
              </a:rPr>
              <a:t>Prescription.start_1, </a:t>
            </a:r>
            <a:r>
              <a:rPr>
                <a:solidFill>
                  <a:srgbClr val="4070A0"/>
                </a:solidFill>
                <a:latin typeface="Courier"/>
              </a:rPr>
              <a:t>"week"</a:t>
            </a:r>
            <a:r>
              <a:rPr>
                <a:latin typeface="Courier"/>
              </a:rPr>
              <a:t>)) </a:t>
            </a:r>
            <a:br/>
            <a:r>
              <a:rPr>
                <a:latin typeface="Courier"/>
              </a:rPr>
              <a:t>rx_under_week_stopped </a:t>
            </a:r>
            <a:r>
              <a:rPr>
                <a:solidFill>
                  <a:srgbClr val="007020"/>
                </a:solidFill>
                <a:latin typeface="Courier"/>
              </a:rPr>
              <a:t>&lt;-</a:t>
            </a:r>
            <a:r>
              <a:rPr>
                <a:latin typeface="Courier"/>
              </a:rPr>
              <a:t> rx_under_week_stopped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short_rx =</a:t>
            </a:r>
            <a:r>
              <a:rPr>
                <a:latin typeface="Courier"/>
              </a:rPr>
              <a:t> Prescription_Length_1 </a:t>
            </a:r>
            <a:r>
              <a:rPr>
                <a:solidFill>
                  <a:srgbClr val="4070A0"/>
                </a:solidFill>
                <a:latin typeface="Courier"/>
              </a:rPr>
              <a:t>&lt;=</a:t>
            </a:r>
            <a:r>
              <a:rPr>
                <a:latin typeface="Courier"/>
              </a:rPr>
              <a:t> </a:t>
            </a:r>
            <a:r>
              <a:rPr>
                <a:solidFill>
                  <a:srgbClr val="40A070"/>
                </a:solidFill>
                <a:latin typeface="Courier"/>
              </a:rPr>
              <a:t>72</a:t>
            </a:r>
            <a:r>
              <a:rPr>
                <a:latin typeface="Courier"/>
              </a:rPr>
              <a:t>)</a:t>
            </a:r>
            <a:br/>
            <a:r>
              <a:rPr>
                <a:latin typeface="Courier"/>
              </a:rPr>
              <a:t>rx_under_week_stopped </a:t>
            </a:r>
            <a:r>
              <a:rPr>
                <a:solidFill>
                  <a:srgbClr val="007020"/>
                </a:solidFill>
                <a:latin typeface="Courier"/>
              </a:rPr>
              <a:t>&lt;-</a:t>
            </a:r>
            <a:r>
              <a:rPr>
                <a:latin typeface="Courier"/>
              </a:rPr>
              <a:t> rx_under_week_stopped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(short_rx </a:t>
            </a:r>
            <a:r>
              <a:rPr>
                <a:solidFill>
                  <a:srgbClr val="4070A0"/>
                </a:solidFill>
                <a:latin typeface="Courier"/>
              </a:rPr>
              <a:t>==</a:t>
            </a:r>
            <a:r>
              <a:rPr>
                <a:latin typeface="Courier"/>
              </a:rPr>
              <a:t> </a:t>
            </a:r>
            <a:r>
              <a:rPr>
                <a:solidFill>
                  <a:srgbClr val="880000"/>
                </a:solidFill>
                <a:latin typeface="Courier"/>
              </a:rPr>
              <a:t>TRUE</a:t>
            </a:r>
            <a:r>
              <a:rPr>
                <a:latin typeface="Courier"/>
              </a:rPr>
              <a:t>) </a:t>
            </a:r>
            <a:br/>
            <a:r>
              <a:rPr>
                <a:latin typeface="Courier"/>
              </a:rPr>
              <a:t>rx_under_week_stopped </a:t>
            </a:r>
            <a:r>
              <a:rPr>
                <a:solidFill>
                  <a:srgbClr val="007020"/>
                </a:solidFill>
                <a:latin typeface="Courier"/>
              </a:rPr>
              <a:t>&lt;-</a:t>
            </a:r>
            <a:r>
              <a:rPr>
                <a:latin typeface="Courier"/>
              </a:rPr>
              <a:t> rx_under_week_stopped </a:t>
            </a:r>
            <a:r>
              <a:rPr>
                <a:solidFill>
                  <a:srgbClr val="4070A0"/>
                </a:solidFill>
                <a:latin typeface="Courier"/>
              </a:rPr>
              <a:t>%&gt;%</a:t>
            </a:r>
            <a:r>
              <a:rPr>
                <a:latin typeface="Courier"/>
              </a:rPr>
              <a:t>  </a:t>
            </a:r>
            <a:r>
              <a:rPr>
                <a:solidFill>
                  <a:srgbClr val="06287E"/>
                </a:solidFill>
                <a:latin typeface="Courier"/>
              </a:rPr>
              <a:t>group_by</a:t>
            </a:r>
            <a:r>
              <a:rPr>
                <a:latin typeface="Courier"/>
              </a:rPr>
              <a:t>(Prescription.start_1)  </a:t>
            </a:r>
            <a:r>
              <a:rPr>
                <a:solidFill>
                  <a:srgbClr val="4070A0"/>
                </a:solidFill>
                <a:latin typeface="Courier"/>
              </a:rPr>
              <a:t>%&gt;%</a:t>
            </a:r>
            <a:r>
              <a:rPr>
                <a:latin typeface="Courier"/>
              </a:rPr>
              <a:t>  </a:t>
            </a:r>
            <a:r>
              <a:rPr>
                <a:solidFill>
                  <a:srgbClr val="06287E"/>
                </a:solidFill>
                <a:latin typeface="Courier"/>
              </a:rPr>
              <a:t>count</a:t>
            </a:r>
            <a:r>
              <a:rPr>
                <a:latin typeface="Courier"/>
              </a:rPr>
              <a:t>(short_rx)</a:t>
            </a:r>
          </a:p>
          <a:p>
            <a:pPr lvl="0" indent="0" marL="0">
              <a:buNone/>
            </a:pPr>
            <a:r>
              <a:rPr/>
              <a:t>Then we can find the total number of courses each week</a:t>
            </a:r>
          </a:p>
          <a:p>
            <a:pPr lvl="0" indent="0">
              <a:buNone/>
            </a:pPr>
            <a:r>
              <a:rPr>
                <a:latin typeface="Courier"/>
              </a:rPr>
              <a:t>rx_in_week </a:t>
            </a:r>
            <a:r>
              <a:rPr>
                <a:solidFill>
                  <a:srgbClr val="007020"/>
                </a:solidFill>
                <a:latin typeface="Courier"/>
              </a:rPr>
              <a:t>&lt;-</a:t>
            </a:r>
            <a:r>
              <a:rPr>
                <a:latin typeface="Courier"/>
              </a:rPr>
              <a:t> </a:t>
            </a:r>
            <a:r>
              <a:rPr>
                <a:solidFill>
                  <a:srgbClr val="06287E"/>
                </a:solidFill>
                <a:latin typeface="Courier"/>
              </a:rPr>
              <a:t>select</a:t>
            </a:r>
            <a:r>
              <a:rPr>
                <a:latin typeface="Courier"/>
              </a:rPr>
              <a:t>(Clean_Data, </a:t>
            </a:r>
            <a:r>
              <a:rPr>
                <a:solidFill>
                  <a:srgbClr val="06287E"/>
                </a:solidFill>
                <a:latin typeface="Courier"/>
              </a:rPr>
              <a:t>c</a:t>
            </a:r>
            <a:r>
              <a:rPr>
                <a:latin typeface="Courier"/>
              </a:rPr>
              <a:t>(Prescription.start,Prescription_Length,Route))</a:t>
            </a:r>
            <a:br/>
            <a:br/>
            <a:r>
              <a:rPr>
                <a:latin typeface="Courier"/>
              </a:rPr>
              <a:t>rx_in_week</a:t>
            </a:r>
            <a:r>
              <a:rPr>
                <a:solidFill>
                  <a:srgbClr val="4070A0"/>
                </a:solidFill>
                <a:latin typeface="Courier"/>
              </a:rPr>
              <a:t>$</a:t>
            </a:r>
            <a:r>
              <a:rPr>
                <a:latin typeface="Courier"/>
              </a:rPr>
              <a:t>Prescription.start </a:t>
            </a:r>
            <a:r>
              <a:rPr>
                <a:solidFill>
                  <a:srgbClr val="007020"/>
                </a:solidFill>
                <a:latin typeface="Courier"/>
              </a:rPr>
              <a:t>&lt;-</a:t>
            </a:r>
            <a:r>
              <a:rPr>
                <a:latin typeface="Courier"/>
              </a:rPr>
              <a:t> </a:t>
            </a:r>
            <a:r>
              <a:rPr>
                <a:solidFill>
                  <a:srgbClr val="06287E"/>
                </a:solidFill>
                <a:latin typeface="Courier"/>
              </a:rPr>
              <a:t>floor_date</a:t>
            </a:r>
            <a:r>
              <a:rPr>
                <a:latin typeface="Courier"/>
              </a:rPr>
              <a:t>(rx_in_week</a:t>
            </a:r>
            <a:r>
              <a:rPr>
                <a:solidFill>
                  <a:srgbClr val="4070A0"/>
                </a:solidFill>
                <a:latin typeface="Courier"/>
              </a:rPr>
              <a:t>$</a:t>
            </a:r>
            <a:r>
              <a:rPr>
                <a:latin typeface="Courier"/>
              </a:rPr>
              <a:t>Prescription.start, </a:t>
            </a:r>
            <a:r>
              <a:rPr>
                <a:solidFill>
                  <a:srgbClr val="4070A0"/>
                </a:solidFill>
                <a:latin typeface="Courier"/>
              </a:rPr>
              <a:t>"week"</a:t>
            </a:r>
            <a:r>
              <a:rPr>
                <a:latin typeface="Courier"/>
              </a:rPr>
              <a:t>)</a:t>
            </a:r>
            <a:br/>
            <a:br/>
            <a:r>
              <a:rPr>
                <a:latin typeface="Courier"/>
              </a:rPr>
              <a:t>rx_in_week </a:t>
            </a:r>
            <a:r>
              <a:rPr>
                <a:solidFill>
                  <a:srgbClr val="007020"/>
                </a:solidFill>
                <a:latin typeface="Courier"/>
              </a:rPr>
              <a:t>&lt;-</a:t>
            </a:r>
            <a:r>
              <a:rPr>
                <a:latin typeface="Courier"/>
              </a:rPr>
              <a:t> rx_in_week </a:t>
            </a:r>
            <a:r>
              <a:rPr>
                <a:solidFill>
                  <a:srgbClr val="4070A0"/>
                </a:solidFill>
                <a:latin typeface="Courier"/>
              </a:rPr>
              <a:t>%&gt;%</a:t>
            </a:r>
            <a:r>
              <a:rPr>
                <a:latin typeface="Courier"/>
              </a:rPr>
              <a:t>  </a:t>
            </a:r>
            <a:r>
              <a:rPr>
                <a:solidFill>
                  <a:srgbClr val="06287E"/>
                </a:solidFill>
                <a:latin typeface="Courier"/>
              </a:rPr>
              <a:t>group_by</a:t>
            </a:r>
            <a:r>
              <a:rPr>
                <a:latin typeface="Courier"/>
              </a:rPr>
              <a:t>(Prescription.start) </a:t>
            </a:r>
            <a:r>
              <a:rPr>
                <a:solidFill>
                  <a:srgbClr val="4070A0"/>
                </a:solidFill>
                <a:latin typeface="Courier"/>
              </a:rPr>
              <a:t>%&gt;%</a:t>
            </a:r>
            <a:r>
              <a:rPr>
                <a:latin typeface="Courier"/>
              </a:rPr>
              <a:t>  </a:t>
            </a:r>
            <a:r>
              <a:rPr>
                <a:solidFill>
                  <a:srgbClr val="06287E"/>
                </a:solidFill>
                <a:latin typeface="Courier"/>
              </a:rPr>
              <a:t>count</a:t>
            </a:r>
            <a:r>
              <a:rPr>
                <a:latin typeface="Courier"/>
              </a:rPr>
              <a:t>(Prescription.start)</a:t>
            </a:r>
          </a:p>
          <a:p>
            <a:pPr lvl="0" indent="0" marL="0">
              <a:buNone/>
            </a:pPr>
            <a:r>
              <a:rPr/>
              <a:t>Then compare them against each other</a:t>
            </a:r>
          </a:p>
          <a:p>
            <a:pPr lvl="0" indent="0">
              <a:buNone/>
            </a:pPr>
            <a:r>
              <a:rPr>
                <a:latin typeface="Courier"/>
              </a:rPr>
              <a:t>percent_in_week_stopped </a:t>
            </a:r>
            <a:r>
              <a:rPr>
                <a:solidFill>
                  <a:srgbClr val="007020"/>
                </a:solidFill>
                <a:latin typeface="Courier"/>
              </a:rPr>
              <a:t>&lt;-</a:t>
            </a:r>
            <a:r>
              <a:rPr>
                <a:latin typeface="Courier"/>
              </a:rPr>
              <a:t> </a:t>
            </a:r>
            <a:r>
              <a:rPr>
                <a:solidFill>
                  <a:srgbClr val="06287E"/>
                </a:solidFill>
                <a:latin typeface="Courier"/>
              </a:rPr>
              <a:t>data.frame</a:t>
            </a:r>
            <a:r>
              <a:rPr>
                <a:latin typeface="Courier"/>
              </a:rPr>
              <a:t>(rx_in_week</a:t>
            </a:r>
            <a:r>
              <a:rPr>
                <a:solidFill>
                  <a:srgbClr val="4070A0"/>
                </a:solidFill>
                <a:latin typeface="Courier"/>
              </a:rPr>
              <a:t>$</a:t>
            </a:r>
            <a:r>
              <a:rPr>
                <a:latin typeface="Courier"/>
              </a:rPr>
              <a:t>Prescription.start)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percent_short =</a:t>
            </a:r>
            <a:r>
              <a:rPr>
                <a:latin typeface="Courier"/>
              </a:rPr>
              <a:t> rx_under_week_stopped</a:t>
            </a:r>
            <a:r>
              <a:rPr>
                <a:solidFill>
                  <a:srgbClr val="4070A0"/>
                </a:solidFill>
                <a:latin typeface="Courier"/>
              </a:rPr>
              <a:t>$</a:t>
            </a:r>
            <a:r>
              <a:rPr>
                <a:latin typeface="Courier"/>
              </a:rPr>
              <a:t>n</a:t>
            </a:r>
            <a:r>
              <a:rPr>
                <a:solidFill>
                  <a:srgbClr val="4070A0"/>
                </a:solidFill>
                <a:latin typeface="Courier"/>
              </a:rPr>
              <a:t>/</a:t>
            </a:r>
            <a:r>
              <a:rPr>
                <a:latin typeface="Courier"/>
              </a:rPr>
              <a:t>rx_in_week</a:t>
            </a:r>
            <a:r>
              <a:rPr>
                <a:solidFill>
                  <a:srgbClr val="4070A0"/>
                </a:solidFill>
                <a:latin typeface="Courier"/>
              </a:rPr>
              <a:t>$</a:t>
            </a:r>
            <a:r>
              <a:rPr>
                <a:latin typeface="Courier"/>
              </a:rPr>
              <a:t>n </a:t>
            </a:r>
            <a:r>
              <a:rPr>
                <a:solidFill>
                  <a:srgbClr val="4070A0"/>
                </a:solidFill>
                <a:latin typeface="Courier"/>
              </a:rPr>
              <a:t>*</a:t>
            </a:r>
            <a:r>
              <a:rPr>
                <a:solidFill>
                  <a:srgbClr val="40A070"/>
                </a:solidFill>
                <a:latin typeface="Courier"/>
              </a:rPr>
              <a:t>100</a:t>
            </a:r>
            <a:r>
              <a:rPr>
                <a:latin typeface="Courier"/>
              </a:rPr>
              <a:t>)</a:t>
            </a:r>
          </a:p>
          <a:p>
            <a:pPr lvl="0" indent="0" marL="0">
              <a:buNone/>
            </a:pPr>
            <a:r>
              <a:rPr/>
              <a:t>Same as above but only select IV antibiotics</a:t>
            </a:r>
          </a:p>
          <a:p>
            <a:pPr lvl="0" indent="0">
              <a:buNone/>
            </a:pPr>
            <a:r>
              <a:rPr>
                <a:latin typeface="Courier"/>
              </a:rPr>
              <a:t>rx_under_week_stopped_IV </a:t>
            </a:r>
            <a:r>
              <a:rPr>
                <a:solidFill>
                  <a:srgbClr val="007020"/>
                </a:solidFill>
                <a:latin typeface="Courier"/>
              </a:rPr>
              <a:t>&lt;-</a:t>
            </a:r>
            <a:r>
              <a:rPr>
                <a:latin typeface="Courier"/>
              </a:rPr>
              <a:t> </a:t>
            </a:r>
            <a:r>
              <a:rPr>
                <a:solidFill>
                  <a:srgbClr val="06287E"/>
                </a:solidFill>
                <a:latin typeface="Courier"/>
              </a:rPr>
              <a:t>select</a:t>
            </a:r>
            <a:r>
              <a:rPr>
                <a:latin typeface="Courier"/>
              </a:rPr>
              <a:t>(single_rx, </a:t>
            </a:r>
            <a:r>
              <a:rPr>
                <a:solidFill>
                  <a:srgbClr val="06287E"/>
                </a:solidFill>
                <a:latin typeface="Courier"/>
              </a:rPr>
              <a:t>c</a:t>
            </a:r>
            <a:r>
              <a:rPr>
                <a:latin typeface="Courier"/>
              </a:rPr>
              <a:t>(Prescription.start_1,Prescription_Length_1,Route_1))</a:t>
            </a:r>
            <a:br/>
            <a:r>
              <a:rPr>
                <a:latin typeface="Courier"/>
              </a:rPr>
              <a:t>rx_under_week_stopped_IV </a:t>
            </a:r>
            <a:r>
              <a:rPr>
                <a:solidFill>
                  <a:srgbClr val="007020"/>
                </a:solidFill>
                <a:latin typeface="Courier"/>
              </a:rPr>
              <a:t>&lt;-</a:t>
            </a:r>
            <a:r>
              <a:rPr>
                <a:latin typeface="Courier"/>
              </a:rPr>
              <a:t> rx_under_week_stopped_IV </a:t>
            </a:r>
            <a:r>
              <a:rPr>
                <a:solidFill>
                  <a:srgbClr val="4070A0"/>
                </a:solidFill>
                <a:latin typeface="Courier"/>
              </a:rPr>
              <a:t>%&gt;%</a:t>
            </a:r>
            <a:r>
              <a:rPr>
                <a:latin typeface="Courier"/>
              </a:rPr>
              <a:t>  </a:t>
            </a:r>
            <a:r>
              <a:rPr>
                <a:solidFill>
                  <a:srgbClr val="06287E"/>
                </a:solidFill>
                <a:latin typeface="Courier"/>
              </a:rPr>
              <a:t>filter</a:t>
            </a:r>
            <a:r>
              <a:rPr>
                <a:latin typeface="Courier"/>
              </a:rPr>
              <a:t>(Route_1 </a:t>
            </a:r>
            <a:r>
              <a:rPr>
                <a:solidFill>
                  <a:srgbClr val="4070A0"/>
                </a:solidFill>
                <a:latin typeface="Courier"/>
              </a:rPr>
              <a:t>=="Intravenous"</a:t>
            </a:r>
            <a:r>
              <a:rPr>
                <a:latin typeface="Courier"/>
              </a:rPr>
              <a:t> )</a:t>
            </a:r>
            <a:br/>
            <a:r>
              <a:rPr>
                <a:latin typeface="Courier"/>
              </a:rPr>
              <a:t>rx_under_week_stopped_IV</a:t>
            </a:r>
            <a:r>
              <a:rPr>
                <a:solidFill>
                  <a:srgbClr val="4070A0"/>
                </a:solidFill>
                <a:latin typeface="Courier"/>
              </a:rPr>
              <a:t>$</a:t>
            </a:r>
            <a:r>
              <a:rPr>
                <a:latin typeface="Courier"/>
              </a:rPr>
              <a:t>Prescription.start_1 </a:t>
            </a:r>
            <a:r>
              <a:rPr>
                <a:solidFill>
                  <a:srgbClr val="007020"/>
                </a:solidFill>
                <a:latin typeface="Courier"/>
              </a:rPr>
              <a:t>&lt;-</a:t>
            </a:r>
            <a:r>
              <a:rPr>
                <a:latin typeface="Courier"/>
              </a:rPr>
              <a:t> </a:t>
            </a:r>
            <a:br/>
            <a:r>
              <a:rPr>
                <a:latin typeface="Courier"/>
              </a:rPr>
              <a:t>  (</a:t>
            </a:r>
            <a:r>
              <a:rPr>
                <a:solidFill>
                  <a:srgbClr val="06287E"/>
                </a:solidFill>
                <a:latin typeface="Courier"/>
              </a:rPr>
              <a:t>floor_date</a:t>
            </a:r>
            <a:r>
              <a:rPr>
                <a:latin typeface="Courier"/>
              </a:rPr>
              <a:t>(rx_under_week_stopped_IV</a:t>
            </a:r>
            <a:r>
              <a:rPr>
                <a:solidFill>
                  <a:srgbClr val="4070A0"/>
                </a:solidFill>
                <a:latin typeface="Courier"/>
              </a:rPr>
              <a:t>$</a:t>
            </a:r>
            <a:r>
              <a:rPr>
                <a:latin typeface="Courier"/>
              </a:rPr>
              <a:t>Prescription.start_1, </a:t>
            </a:r>
            <a:r>
              <a:rPr>
                <a:solidFill>
                  <a:srgbClr val="4070A0"/>
                </a:solidFill>
                <a:latin typeface="Courier"/>
              </a:rPr>
              <a:t>"week"</a:t>
            </a:r>
            <a:r>
              <a:rPr>
                <a:latin typeface="Courier"/>
              </a:rPr>
              <a:t>)) </a:t>
            </a:r>
            <a:br/>
            <a:r>
              <a:rPr>
                <a:latin typeface="Courier"/>
              </a:rPr>
              <a:t>rx_under_week_stopped_IV </a:t>
            </a:r>
            <a:r>
              <a:rPr>
                <a:solidFill>
                  <a:srgbClr val="007020"/>
                </a:solidFill>
                <a:latin typeface="Courier"/>
              </a:rPr>
              <a:t>&lt;-</a:t>
            </a:r>
            <a:r>
              <a:rPr>
                <a:latin typeface="Courier"/>
              </a:rPr>
              <a:t> rx_under_week_stopped_IV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short_rx =</a:t>
            </a:r>
            <a:r>
              <a:rPr>
                <a:latin typeface="Courier"/>
              </a:rPr>
              <a:t> Prescription_Length_1 </a:t>
            </a:r>
            <a:r>
              <a:rPr>
                <a:solidFill>
                  <a:srgbClr val="4070A0"/>
                </a:solidFill>
                <a:latin typeface="Courier"/>
              </a:rPr>
              <a:t>&lt;=</a:t>
            </a:r>
            <a:r>
              <a:rPr>
                <a:latin typeface="Courier"/>
              </a:rPr>
              <a:t> </a:t>
            </a:r>
            <a:r>
              <a:rPr>
                <a:solidFill>
                  <a:srgbClr val="40A070"/>
                </a:solidFill>
                <a:latin typeface="Courier"/>
              </a:rPr>
              <a:t>72</a:t>
            </a:r>
            <a:r>
              <a:rPr>
                <a:latin typeface="Courier"/>
              </a:rPr>
              <a:t>)</a:t>
            </a:r>
            <a:br/>
            <a:r>
              <a:rPr>
                <a:latin typeface="Courier"/>
              </a:rPr>
              <a:t>rx_under_week_stopped_IV </a:t>
            </a:r>
            <a:r>
              <a:rPr>
                <a:solidFill>
                  <a:srgbClr val="007020"/>
                </a:solidFill>
                <a:latin typeface="Courier"/>
              </a:rPr>
              <a:t>&lt;-</a:t>
            </a:r>
            <a:r>
              <a:rPr>
                <a:latin typeface="Courier"/>
              </a:rPr>
              <a:t> rx_under_week_stopped_IV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(short_rx </a:t>
            </a:r>
            <a:r>
              <a:rPr>
                <a:solidFill>
                  <a:srgbClr val="4070A0"/>
                </a:solidFill>
                <a:latin typeface="Courier"/>
              </a:rPr>
              <a:t>==</a:t>
            </a:r>
            <a:r>
              <a:rPr>
                <a:latin typeface="Courier"/>
              </a:rPr>
              <a:t> </a:t>
            </a:r>
            <a:r>
              <a:rPr>
                <a:solidFill>
                  <a:srgbClr val="880000"/>
                </a:solidFill>
                <a:latin typeface="Courier"/>
              </a:rPr>
              <a:t>TRUE</a:t>
            </a:r>
            <a:r>
              <a:rPr>
                <a:latin typeface="Courier"/>
              </a:rPr>
              <a:t>) </a:t>
            </a:r>
            <a:br/>
            <a:r>
              <a:rPr>
                <a:latin typeface="Courier"/>
              </a:rPr>
              <a:t>rx_under_week_stopped_IV </a:t>
            </a:r>
            <a:r>
              <a:rPr>
                <a:solidFill>
                  <a:srgbClr val="007020"/>
                </a:solidFill>
                <a:latin typeface="Courier"/>
              </a:rPr>
              <a:t>&lt;-</a:t>
            </a:r>
            <a:r>
              <a:rPr>
                <a:latin typeface="Courier"/>
              </a:rPr>
              <a:t> rx_under_week_stopped_IV </a:t>
            </a:r>
            <a:r>
              <a:rPr>
                <a:solidFill>
                  <a:srgbClr val="4070A0"/>
                </a:solidFill>
                <a:latin typeface="Courier"/>
              </a:rPr>
              <a:t>%&gt;%</a:t>
            </a:r>
            <a:r>
              <a:rPr>
                <a:latin typeface="Courier"/>
              </a:rPr>
              <a:t>  </a:t>
            </a:r>
            <a:r>
              <a:rPr>
                <a:solidFill>
                  <a:srgbClr val="06287E"/>
                </a:solidFill>
                <a:latin typeface="Courier"/>
              </a:rPr>
              <a:t>group_by</a:t>
            </a:r>
            <a:r>
              <a:rPr>
                <a:latin typeface="Courier"/>
              </a:rPr>
              <a:t>(Prescription.start_1)  </a:t>
            </a:r>
            <a:r>
              <a:rPr>
                <a:solidFill>
                  <a:srgbClr val="4070A0"/>
                </a:solidFill>
                <a:latin typeface="Courier"/>
              </a:rPr>
              <a:t>%&gt;%</a:t>
            </a:r>
            <a:r>
              <a:rPr>
                <a:latin typeface="Courier"/>
              </a:rPr>
              <a:t>  </a:t>
            </a:r>
            <a:r>
              <a:rPr>
                <a:solidFill>
                  <a:srgbClr val="06287E"/>
                </a:solidFill>
                <a:latin typeface="Courier"/>
              </a:rPr>
              <a:t>count</a:t>
            </a:r>
            <a:r>
              <a:rPr>
                <a:latin typeface="Courier"/>
              </a:rPr>
              <a:t>(short_rx)</a:t>
            </a:r>
          </a:p>
          <a:p>
            <a:pPr lvl="0" indent="0" marL="0">
              <a:buNone/>
            </a:pPr>
            <a:r>
              <a:rPr/>
              <a:t>Then compare them against each other</a:t>
            </a:r>
          </a:p>
          <a:p>
            <a:pPr lvl="0" indent="0">
              <a:buNone/>
            </a:pPr>
            <a:r>
              <a:rPr>
                <a:latin typeface="Courier"/>
              </a:rPr>
              <a:t>percent_in_week_stopped_IV </a:t>
            </a:r>
            <a:r>
              <a:rPr>
                <a:solidFill>
                  <a:srgbClr val="007020"/>
                </a:solidFill>
                <a:latin typeface="Courier"/>
              </a:rPr>
              <a:t>&lt;-</a:t>
            </a:r>
            <a:r>
              <a:rPr>
                <a:latin typeface="Courier"/>
              </a:rPr>
              <a:t> </a:t>
            </a:r>
            <a:r>
              <a:rPr>
                <a:solidFill>
                  <a:srgbClr val="06287E"/>
                </a:solidFill>
                <a:latin typeface="Courier"/>
              </a:rPr>
              <a:t>data.frame</a:t>
            </a:r>
            <a:r>
              <a:rPr>
                <a:latin typeface="Courier"/>
              </a:rPr>
              <a:t>(rx_in_week</a:t>
            </a:r>
            <a:r>
              <a:rPr>
                <a:solidFill>
                  <a:srgbClr val="4070A0"/>
                </a:solidFill>
                <a:latin typeface="Courier"/>
              </a:rPr>
              <a:t>$</a:t>
            </a:r>
            <a:r>
              <a:rPr>
                <a:latin typeface="Courier"/>
              </a:rPr>
              <a:t>Prescription.start)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percent_short =</a:t>
            </a:r>
            <a:r>
              <a:rPr>
                <a:latin typeface="Courier"/>
              </a:rPr>
              <a:t> rx_under_week_stopped_IV</a:t>
            </a:r>
            <a:r>
              <a:rPr>
                <a:solidFill>
                  <a:srgbClr val="4070A0"/>
                </a:solidFill>
                <a:latin typeface="Courier"/>
              </a:rPr>
              <a:t>$</a:t>
            </a:r>
            <a:r>
              <a:rPr>
                <a:latin typeface="Courier"/>
              </a:rPr>
              <a:t>n</a:t>
            </a:r>
            <a:r>
              <a:rPr>
                <a:solidFill>
                  <a:srgbClr val="4070A0"/>
                </a:solidFill>
                <a:latin typeface="Courier"/>
              </a:rPr>
              <a:t>/</a:t>
            </a:r>
            <a:r>
              <a:rPr>
                <a:latin typeface="Courier"/>
              </a:rPr>
              <a:t>rx_in_week</a:t>
            </a:r>
            <a:r>
              <a:rPr>
                <a:solidFill>
                  <a:srgbClr val="4070A0"/>
                </a:solidFill>
                <a:latin typeface="Courier"/>
              </a:rPr>
              <a:t>$</a:t>
            </a:r>
            <a:r>
              <a:rPr>
                <a:latin typeface="Courier"/>
              </a:rPr>
              <a:t>n </a:t>
            </a:r>
            <a:r>
              <a:rPr>
                <a:solidFill>
                  <a:srgbClr val="4070A0"/>
                </a:solidFill>
                <a:latin typeface="Courier"/>
              </a:rPr>
              <a:t>*</a:t>
            </a:r>
            <a:r>
              <a:rPr>
                <a:solidFill>
                  <a:srgbClr val="40A070"/>
                </a:solidFill>
                <a:latin typeface="Courier"/>
              </a:rPr>
              <a:t>100</a:t>
            </a:r>
            <a:r>
              <a:rPr>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 Visualisation</a:t>
            </a:r>
          </a:p>
        </p:txBody>
      </p:sp>
      <p:sp>
        <p:nvSpPr>
          <p:cNvPr id="4" name="Text Placeholder 3"/>
          <p:cNvSpPr>
            <a:spLocks noGrp="1"/>
          </p:cNvSpPr>
          <p:nvPr>
            <p:ph idx="2" sz="half" type="body"/>
          </p:nvPr>
        </p:nvSpPr>
        <p:spPr/>
        <p:txBody>
          <a:bodyPr/>
          <a:lstStyle/>
          <a:p>
            <a:pPr lvl="0" indent="0" marL="0">
              <a:buNone/>
            </a:pPr>
            <a:r>
              <a:rPr/>
              <a:t>Make a graph of the most common antibiotics used on lilac</a:t>
            </a:r>
          </a:p>
          <a:p>
            <a:pPr lvl="0" indent="0">
              <a:buNone/>
            </a:pPr>
            <a:r>
              <a:rPr i="1">
                <a:solidFill>
                  <a:srgbClr val="60A0B0"/>
                </a:solidFill>
                <a:latin typeface="Courier"/>
              </a:rPr>
              <a:t>#top ten prescriptions</a:t>
            </a:r>
            <a:br/>
            <a:r>
              <a:rPr>
                <a:latin typeface="Courier"/>
              </a:rPr>
              <a:t>  </a:t>
            </a:r>
            <a:r>
              <a:rPr>
                <a:solidFill>
                  <a:srgbClr val="06287E"/>
                </a:solidFill>
                <a:latin typeface="Courier"/>
              </a:rPr>
              <a:t>ggplot</a:t>
            </a:r>
            <a:r>
              <a:rPr>
                <a:latin typeface="Courier"/>
              </a:rPr>
              <a:t>(</a:t>
            </a:r>
            <a:r>
              <a:rPr>
                <a:solidFill>
                  <a:srgbClr val="7D9029"/>
                </a:solidFill>
                <a:latin typeface="Courier"/>
              </a:rPr>
              <a:t>data=</a:t>
            </a:r>
            <a:r>
              <a:rPr>
                <a:latin typeface="Courier"/>
              </a:rPr>
              <a:t>pop_abx, </a:t>
            </a:r>
            <a:r>
              <a:rPr>
                <a:solidFill>
                  <a:srgbClr val="06287E"/>
                </a:solidFill>
                <a:latin typeface="Courier"/>
              </a:rPr>
              <a:t>aes</a:t>
            </a:r>
            <a:r>
              <a:rPr>
                <a:latin typeface="Courier"/>
              </a:rPr>
              <a:t>(</a:t>
            </a:r>
            <a:r>
              <a:rPr>
                <a:solidFill>
                  <a:srgbClr val="7D9029"/>
                </a:solidFill>
                <a:latin typeface="Courier"/>
              </a:rPr>
              <a:t>y=</a:t>
            </a:r>
            <a:r>
              <a:rPr>
                <a:solidFill>
                  <a:srgbClr val="06287E"/>
                </a:solidFill>
                <a:latin typeface="Courier"/>
              </a:rPr>
              <a:t>reorder</a:t>
            </a:r>
            <a:r>
              <a:rPr>
                <a:latin typeface="Courier"/>
              </a:rPr>
              <a:t>(Name, </a:t>
            </a:r>
            <a:r>
              <a:rPr>
                <a:solidFill>
                  <a:srgbClr val="4070A0"/>
                </a:solidFill>
                <a:latin typeface="Courier"/>
              </a:rPr>
              <a:t>-</a:t>
            </a:r>
            <a:r>
              <a:rPr>
                <a:latin typeface="Courier"/>
              </a:rPr>
              <a:t>n), </a:t>
            </a:r>
            <a:r>
              <a:rPr>
                <a:solidFill>
                  <a:srgbClr val="7D9029"/>
                </a:solidFill>
                <a:latin typeface="Courier"/>
              </a:rPr>
              <a:t>x =</a:t>
            </a:r>
            <a:r>
              <a:rPr>
                <a:latin typeface="Courier"/>
              </a:rPr>
              <a:t> n)) </a:t>
            </a:r>
            <a:r>
              <a:rPr>
                <a:solidFill>
                  <a:srgbClr val="4070A0"/>
                </a:solidFill>
                <a:latin typeface="Courier"/>
              </a:rPr>
              <a:t>+</a:t>
            </a:r>
            <a:br/>
            <a:r>
              <a:rPr>
                <a:latin typeface="Courier"/>
              </a:rPr>
              <a:t>    </a:t>
            </a:r>
            <a:r>
              <a:rPr i="1">
                <a:solidFill>
                  <a:srgbClr val="60A0B0"/>
                </a:solidFill>
                <a:latin typeface="Courier"/>
              </a:rPr>
              <a:t># if wanting abx name on x axis- scale_x_discrete(guide = guide_axis(n.dodge=3)) +</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7D9029"/>
                </a:solidFill>
                <a:latin typeface="Courier"/>
              </a:rPr>
              <a:t>fill=</a:t>
            </a:r>
            <a:r>
              <a:rPr>
                <a:solidFill>
                  <a:srgbClr val="4070A0"/>
                </a:solidFill>
                <a:latin typeface="Courier"/>
              </a:rPr>
              <a:t>"Steel Blue"</a:t>
            </a:r>
            <a:r>
              <a:rPr>
                <a:latin typeface="Courier"/>
              </a:rPr>
              <a:t>, </a:t>
            </a:r>
            <a:r>
              <a:rPr>
                <a:solidFill>
                  <a:srgbClr val="7D9029"/>
                </a:solidFill>
                <a:latin typeface="Courier"/>
              </a:rPr>
              <a:t>colour=</a:t>
            </a:r>
            <a:r>
              <a:rPr>
                <a:solidFill>
                  <a:srgbClr val="4070A0"/>
                </a:solidFill>
                <a:latin typeface="Courier"/>
              </a:rPr>
              <a:t>"black"</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"Prescriptions on Lilac | 06-Dec-21 : 07-Mar-21"</a:t>
            </a:r>
            <a:r>
              <a:rPr>
                <a:latin typeface="Courier"/>
              </a:rPr>
              <a:t>) </a:t>
            </a:r>
            <a:r>
              <a:rPr>
                <a:solidFill>
                  <a:srgbClr val="4070A0"/>
                </a:solidFill>
                <a:latin typeface="Courier"/>
              </a:rPr>
              <a:t>+</a:t>
            </a:r>
            <a:r>
              <a:rPr>
                <a:latin typeface="Courier"/>
              </a:rPr>
              <a:t> </a:t>
            </a:r>
            <a:r>
              <a:rPr>
                <a:solidFill>
                  <a:srgbClr val="06287E"/>
                </a:solidFill>
                <a:latin typeface="Courier"/>
              </a:rPr>
              <a:t>ylab</a:t>
            </a:r>
            <a:r>
              <a:rPr>
                <a:latin typeface="Courier"/>
              </a:rPr>
              <a:t>(</a:t>
            </a:r>
            <a:r>
              <a:rPr>
                <a:solidFill>
                  <a:srgbClr val="4070A0"/>
                </a:solidFill>
                <a:latin typeface="Courier"/>
              </a:rPr>
              <a:t>"Antibiotic"</a:t>
            </a:r>
            <a:r>
              <a:rPr>
                <a:latin typeface="Courier"/>
              </a:rPr>
              <a:t>) </a:t>
            </a:r>
          </a:p>
        </p:txBody>
      </p:sp>
      <p:pic>
        <p:nvPicPr>
          <p:cNvPr descr="ARK-Automation_files/figure-pptx/unnamed-chunk-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Make a graph of the most common indications</a:t>
            </a:r>
          </a:p>
          <a:p>
            <a:pPr lvl="0" indent="0">
              <a:buNone/>
            </a:pPr>
            <a:r>
              <a:rPr>
                <a:latin typeface="Courier"/>
              </a:rPr>
              <a:t> </a:t>
            </a:r>
            <a:r>
              <a:rPr>
                <a:solidFill>
                  <a:srgbClr val="06287E"/>
                </a:solidFill>
                <a:latin typeface="Courier"/>
              </a:rPr>
              <a:t>ggplot</a:t>
            </a:r>
            <a:r>
              <a:rPr>
                <a:latin typeface="Courier"/>
              </a:rPr>
              <a:t>(pop_indic, </a:t>
            </a:r>
            <a:r>
              <a:rPr>
                <a:solidFill>
                  <a:srgbClr val="06287E"/>
                </a:solidFill>
                <a:latin typeface="Courier"/>
              </a:rPr>
              <a:t>aes</a:t>
            </a:r>
            <a:r>
              <a:rPr>
                <a:latin typeface="Courier"/>
              </a:rPr>
              <a:t>(</a:t>
            </a:r>
            <a:r>
              <a:rPr>
                <a:solidFill>
                  <a:srgbClr val="7D9029"/>
                </a:solidFill>
                <a:latin typeface="Courier"/>
              </a:rPr>
              <a:t>x =</a:t>
            </a:r>
            <a:r>
              <a:rPr>
                <a:solidFill>
                  <a:srgbClr val="06287E"/>
                </a:solidFill>
                <a:latin typeface="Courier"/>
              </a:rPr>
              <a:t>reorder</a:t>
            </a:r>
            <a:r>
              <a:rPr>
                <a:latin typeface="Courier"/>
              </a:rPr>
              <a:t>(Reason.given, </a:t>
            </a:r>
            <a:r>
              <a:rPr>
                <a:solidFill>
                  <a:srgbClr val="4070A0"/>
                </a:solidFill>
                <a:latin typeface="Courier"/>
              </a:rPr>
              <a:t>-</a:t>
            </a:r>
            <a:r>
              <a:rPr>
                <a:latin typeface="Courier"/>
              </a:rPr>
              <a:t>n), </a:t>
            </a:r>
            <a:r>
              <a:rPr>
                <a:solidFill>
                  <a:srgbClr val="7D9029"/>
                </a:solidFill>
                <a:latin typeface="Courier"/>
              </a:rPr>
              <a:t>y =</a:t>
            </a:r>
            <a:r>
              <a:rPr>
                <a:latin typeface="Courier"/>
              </a:rPr>
              <a:t> n)) </a:t>
            </a:r>
            <a:r>
              <a:rPr>
                <a:solidFill>
                  <a:srgbClr val="4070A0"/>
                </a:solidFill>
                <a:latin typeface="Courier"/>
              </a:rPr>
              <a:t>+</a:t>
            </a:r>
            <a:br/>
            <a:r>
              <a:rPr>
                <a:latin typeface="Courier"/>
              </a:rPr>
              <a:t>    </a:t>
            </a:r>
            <a:r>
              <a:rPr>
                <a:solidFill>
                  <a:srgbClr val="06287E"/>
                </a:solidFill>
                <a:latin typeface="Courier"/>
              </a:rPr>
              <a:t>scale_x_discrete</a:t>
            </a:r>
            <a:r>
              <a:rPr>
                <a:latin typeface="Courier"/>
              </a:rPr>
              <a:t>(</a:t>
            </a:r>
            <a:r>
              <a:rPr>
                <a:solidFill>
                  <a:srgbClr val="4070A0"/>
                </a:solidFill>
                <a:latin typeface="Courier"/>
              </a:rPr>
              <a:t>"Indication"</a:t>
            </a:r>
            <a:r>
              <a:rPr>
                <a:latin typeface="Courier"/>
              </a:rPr>
              <a:t>, </a:t>
            </a:r>
            <a:r>
              <a:rPr>
                <a:solidFill>
                  <a:srgbClr val="7D9029"/>
                </a:solidFill>
                <a:latin typeface="Courier"/>
              </a:rPr>
              <a:t>guide =</a:t>
            </a:r>
            <a:r>
              <a:rPr>
                <a:latin typeface="Courier"/>
              </a:rPr>
              <a:t> </a:t>
            </a:r>
            <a:r>
              <a:rPr>
                <a:solidFill>
                  <a:srgbClr val="06287E"/>
                </a:solidFill>
                <a:latin typeface="Courier"/>
              </a:rPr>
              <a:t>guide_axis</a:t>
            </a:r>
            <a:r>
              <a:rPr>
                <a:latin typeface="Courier"/>
              </a:rPr>
              <a:t>(</a:t>
            </a:r>
            <a:r>
              <a:rPr>
                <a:solidFill>
                  <a:srgbClr val="7D9029"/>
                </a:solidFill>
                <a:latin typeface="Courier"/>
              </a:rPr>
              <a:t>n.dodge=</a:t>
            </a:r>
            <a:r>
              <a:rPr>
                <a:solidFill>
                  <a:srgbClr val="40A070"/>
                </a:solidFill>
                <a:latin typeface="Courier"/>
              </a:rPr>
              <a:t>3</a:t>
            </a:r>
            <a:r>
              <a:rPr>
                <a:latin typeface="Courier"/>
              </a:rPr>
              <a:t>), </a:t>
            </a:r>
            <a:br/>
            <a:r>
              <a:rPr>
                <a:latin typeface="Courier"/>
              </a:rPr>
              <a:t>    </a:t>
            </a:r>
            <a:r>
              <a:rPr>
                <a:solidFill>
                  <a:srgbClr val="7D9029"/>
                </a:solidFill>
                <a:latin typeface="Courier"/>
              </a:rPr>
              <a:t>labels =</a:t>
            </a:r>
            <a:r>
              <a:rPr>
                <a:latin typeface="Courier"/>
              </a:rPr>
              <a:t> </a:t>
            </a:r>
            <a:r>
              <a:rPr>
                <a:solidFill>
                  <a:srgbClr val="06287E"/>
                </a:solidFill>
                <a:latin typeface="Courier"/>
              </a:rPr>
              <a:t>c</a:t>
            </a:r>
            <a:r>
              <a:rPr>
                <a:latin typeface="Courier"/>
              </a:rPr>
              <a:t>(</a:t>
            </a:r>
            <a:r>
              <a:rPr>
                <a:solidFill>
                  <a:srgbClr val="4070A0"/>
                </a:solidFill>
                <a:latin typeface="Courier"/>
              </a:rPr>
              <a:t>"Community Acquired Pneumonia"</a:t>
            </a:r>
            <a:r>
              <a:rPr>
                <a:latin typeface="Courier"/>
              </a:rPr>
              <a:t> </a:t>
            </a:r>
            <a:r>
              <a:rPr>
                <a:solidFill>
                  <a:srgbClr val="007020"/>
                </a:solidFill>
                <a:latin typeface="Courier"/>
              </a:rPr>
              <a:t>=</a:t>
            </a:r>
            <a:r>
              <a:rPr>
                <a:latin typeface="Courier"/>
              </a:rPr>
              <a:t> </a:t>
            </a:r>
            <a:r>
              <a:rPr>
                <a:solidFill>
                  <a:srgbClr val="4070A0"/>
                </a:solidFill>
                <a:latin typeface="Courier"/>
              </a:rPr>
              <a:t>"CAP"</a:t>
            </a:r>
            <a:r>
              <a:rPr>
                <a:latin typeface="Courier"/>
              </a:rPr>
              <a:t>,                              </a:t>
            </a:r>
            <a:r>
              <a:rPr>
                <a:solidFill>
                  <a:srgbClr val="4070A0"/>
                </a:solidFill>
                <a:latin typeface="Courier"/>
              </a:rPr>
              <a:t>"Infective Exacerbation Of Chronic Obstructive Pulmonary Disease"</a:t>
            </a:r>
            <a:r>
              <a:rPr>
                <a:latin typeface="Courier"/>
              </a:rPr>
              <a:t> </a:t>
            </a:r>
            <a:r>
              <a:rPr>
                <a:solidFill>
                  <a:srgbClr val="007020"/>
                </a:solidFill>
                <a:latin typeface="Courier"/>
              </a:rPr>
              <a:t>=</a:t>
            </a:r>
            <a:r>
              <a:rPr>
                <a:latin typeface="Courier"/>
              </a:rPr>
              <a:t> </a:t>
            </a:r>
            <a:r>
              <a:rPr>
                <a:solidFill>
                  <a:srgbClr val="4070A0"/>
                </a:solidFill>
                <a:latin typeface="Courier"/>
              </a:rPr>
              <a:t>"IECOPD"</a:t>
            </a:r>
            <a:r>
              <a:rPr>
                <a:latin typeface="Courier"/>
              </a:rPr>
              <a:t>,</a:t>
            </a:r>
            <a:br/>
            <a:r>
              <a:rPr>
                <a:latin typeface="Courier"/>
              </a:rPr>
              <a:t> </a:t>
            </a:r>
            <a:r>
              <a:rPr>
                <a:solidFill>
                  <a:srgbClr val="4070A0"/>
                </a:solidFill>
                <a:latin typeface="Courier"/>
              </a:rPr>
              <a:t>"Lower Respiratory Tract Infection"</a:t>
            </a:r>
            <a:r>
              <a:rPr>
                <a:latin typeface="Courier"/>
              </a:rPr>
              <a:t> </a:t>
            </a:r>
            <a:r>
              <a:rPr>
                <a:solidFill>
                  <a:srgbClr val="007020"/>
                </a:solidFill>
                <a:latin typeface="Courier"/>
              </a:rPr>
              <a:t>=</a:t>
            </a:r>
            <a:r>
              <a:rPr>
                <a:latin typeface="Courier"/>
              </a:rPr>
              <a:t> </a:t>
            </a:r>
            <a:r>
              <a:rPr>
                <a:solidFill>
                  <a:srgbClr val="4070A0"/>
                </a:solidFill>
                <a:latin typeface="Courier"/>
              </a:rPr>
              <a:t>"LRTI"</a:t>
            </a:r>
            <a:r>
              <a:rPr>
                <a:latin typeface="Courier"/>
              </a:rPr>
              <a:t>,</a:t>
            </a:r>
            <a:br/>
            <a:r>
              <a:rPr>
                <a:latin typeface="Courier"/>
              </a:rPr>
              <a:t> </a:t>
            </a:r>
            <a:r>
              <a:rPr>
                <a:solidFill>
                  <a:srgbClr val="4070A0"/>
                </a:solidFill>
                <a:latin typeface="Courier"/>
              </a:rPr>
              <a:t>"Urinary Tract Infection"</a:t>
            </a:r>
            <a:r>
              <a:rPr>
                <a:latin typeface="Courier"/>
              </a:rPr>
              <a:t> </a:t>
            </a:r>
            <a:r>
              <a:rPr>
                <a:solidFill>
                  <a:srgbClr val="007020"/>
                </a:solidFill>
                <a:latin typeface="Courier"/>
              </a:rPr>
              <a:t>=</a:t>
            </a:r>
            <a:r>
              <a:rPr>
                <a:latin typeface="Courier"/>
              </a:rPr>
              <a:t> </a:t>
            </a:r>
            <a:r>
              <a:rPr>
                <a:solidFill>
                  <a:srgbClr val="4070A0"/>
                </a:solidFill>
                <a:latin typeface="Courier"/>
              </a:rPr>
              <a:t>"UTI"</a:t>
            </a:r>
            <a:r>
              <a:rPr>
                <a:latin typeface="Courier"/>
              </a:rPr>
              <a:t>,</a:t>
            </a:r>
            <a:br/>
            <a:r>
              <a:rPr>
                <a:latin typeface="Courier"/>
              </a:rPr>
              <a:t> </a:t>
            </a:r>
            <a:r>
              <a:rPr>
                <a:solidFill>
                  <a:srgbClr val="4070A0"/>
                </a:solidFill>
                <a:latin typeface="Courier"/>
              </a:rPr>
              <a:t>"Healthcare Associated Pneumonia"</a:t>
            </a:r>
            <a:r>
              <a:rPr>
                <a:latin typeface="Courier"/>
              </a:rPr>
              <a:t> </a:t>
            </a:r>
            <a:r>
              <a:rPr>
                <a:solidFill>
                  <a:srgbClr val="007020"/>
                </a:solidFill>
                <a:latin typeface="Courier"/>
              </a:rPr>
              <a:t>=</a:t>
            </a:r>
            <a:r>
              <a:rPr>
                <a:latin typeface="Courier"/>
              </a:rPr>
              <a:t> </a:t>
            </a:r>
            <a:r>
              <a:rPr>
                <a:solidFill>
                  <a:srgbClr val="4070A0"/>
                </a:solidFill>
                <a:latin typeface="Courier"/>
              </a:rPr>
              <a:t>"HAP"</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7D9029"/>
                </a:solidFill>
                <a:latin typeface="Courier"/>
              </a:rPr>
              <a:t>fill =</a:t>
            </a:r>
            <a:r>
              <a:rPr>
                <a:latin typeface="Courier"/>
              </a:rPr>
              <a:t> </a:t>
            </a:r>
            <a:r>
              <a:rPr>
                <a:solidFill>
                  <a:srgbClr val="4070A0"/>
                </a:solidFill>
                <a:latin typeface="Courier"/>
              </a:rPr>
              <a:t>"#F066EA"</a:t>
            </a:r>
            <a:r>
              <a:rPr>
                <a:latin typeface="Courier"/>
              </a:rPr>
              <a:t>)</a:t>
            </a:r>
          </a:p>
        </p:txBody>
      </p:sp>
      <p:pic>
        <p:nvPicPr>
          <p:cNvPr descr="ARK-Automation_files/figure-pptx/unnamed-chunk-1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Stacked bar graph of antibiotic for each indication</a:t>
            </a:r>
          </a:p>
          <a:p>
            <a:pPr lvl="0" indent="0">
              <a:buNone/>
            </a:pPr>
            <a:r>
              <a:rPr>
                <a:latin typeface="Courier"/>
              </a:rPr>
              <a:t>  </a:t>
            </a:r>
            <a:r>
              <a:rPr i="1">
                <a:solidFill>
                  <a:srgbClr val="60A0B0"/>
                </a:solidFill>
                <a:latin typeface="Courier"/>
              </a:rPr>
              <a:t>#stacked bar graph, abx by indic</a:t>
            </a:r>
            <a:br/>
            <a:r>
              <a:rPr>
                <a:latin typeface="Courier"/>
              </a:rPr>
              <a:t>  Abx_indic_stacked </a:t>
            </a:r>
            <a:r>
              <a:rPr>
                <a:solidFill>
                  <a:srgbClr val="007020"/>
                </a:solidFill>
                <a:latin typeface="Courier"/>
              </a:rPr>
              <a:t>&lt;-</a:t>
            </a:r>
            <a:r>
              <a:rPr>
                <a:latin typeface="Courier"/>
              </a:rPr>
              <a:t> agent_by_reason </a:t>
            </a:r>
            <a:r>
              <a:rPr>
                <a:solidFill>
                  <a:srgbClr val="4070A0"/>
                </a:solidFill>
                <a:latin typeface="Courier"/>
              </a:rPr>
              <a:t>%&gt;%</a:t>
            </a:r>
            <a:br/>
            <a:r>
              <a:rPr>
                <a:latin typeface="Courier"/>
              </a:rPr>
              <a:t>    </a:t>
            </a:r>
            <a:r>
              <a:rPr>
                <a:solidFill>
                  <a:srgbClr val="06287E"/>
                </a:solidFill>
                <a:latin typeface="Courier"/>
              </a:rPr>
              <a:t>filter</a:t>
            </a:r>
            <a:r>
              <a:rPr>
                <a:latin typeface="Courier"/>
              </a:rPr>
              <a:t>(Name </a:t>
            </a:r>
            <a:r>
              <a:rPr>
                <a:solidFill>
                  <a:srgbClr val="4070A0"/>
                </a:solidFill>
                <a:latin typeface="Courier"/>
              </a:rPr>
              <a:t>%in%</a:t>
            </a:r>
            <a:r>
              <a:rPr>
                <a:latin typeface="Courier"/>
              </a:rPr>
              <a:t> pop_abx</a:t>
            </a:r>
            <a:r>
              <a:rPr>
                <a:solidFill>
                  <a:srgbClr val="4070A0"/>
                </a:solidFill>
                <a:latin typeface="Courier"/>
              </a:rPr>
              <a:t>$</a:t>
            </a:r>
            <a:r>
              <a:rPr>
                <a:latin typeface="Courier"/>
              </a:rPr>
              <a:t>Name)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Reason.given =</a:t>
            </a:r>
            <a:r>
              <a:rPr>
                <a:latin typeface="Courier"/>
              </a:rPr>
              <a:t> </a:t>
            </a:r>
            <a:r>
              <a:rPr>
                <a:solidFill>
                  <a:srgbClr val="06287E"/>
                </a:solidFill>
                <a:latin typeface="Courier"/>
              </a:rPr>
              <a:t>str_to_title</a:t>
            </a:r>
            <a:r>
              <a:rPr>
                <a:latin typeface="Courier"/>
              </a:rPr>
              <a:t>(Reason.given))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Name =</a:t>
            </a:r>
            <a:r>
              <a:rPr>
                <a:latin typeface="Courier"/>
              </a:rPr>
              <a:t> </a:t>
            </a:r>
            <a:r>
              <a:rPr>
                <a:solidFill>
                  <a:srgbClr val="06287E"/>
                </a:solidFill>
                <a:latin typeface="Courier"/>
              </a:rPr>
              <a:t>str_to_title</a:t>
            </a:r>
            <a:r>
              <a:rPr>
                <a:latin typeface="Courier"/>
              </a:rPr>
              <a:t>(Name)) </a:t>
            </a:r>
            <a:br/>
            <a:r>
              <a:rPr>
                <a:latin typeface="Courier"/>
              </a:rPr>
              <a:t>  </a:t>
            </a:r>
            <a:br/>
            <a:r>
              <a:rPr>
                <a:latin typeface="Courier"/>
              </a:rPr>
              <a:t>  Abx_indic_stacked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a:t>
            </a:r>
            <a:r>
              <a:rPr>
                <a:solidFill>
                  <a:srgbClr val="06287E"/>
                </a:solidFill>
                <a:latin typeface="Courier"/>
              </a:rPr>
              <a:t>reorder</a:t>
            </a:r>
            <a:r>
              <a:rPr>
                <a:latin typeface="Courier"/>
              </a:rPr>
              <a:t>(Reason.given, </a:t>
            </a:r>
            <a:r>
              <a:rPr>
                <a:solidFill>
                  <a:srgbClr val="4070A0"/>
                </a:solidFill>
                <a:latin typeface="Courier"/>
              </a:rPr>
              <a:t>-</a:t>
            </a:r>
            <a:r>
              <a:rPr>
                <a:latin typeface="Courier"/>
              </a:rPr>
              <a:t>n), </a:t>
            </a:r>
            <a:r>
              <a:rPr>
                <a:solidFill>
                  <a:srgbClr val="7D9029"/>
                </a:solidFill>
                <a:latin typeface="Courier"/>
              </a:rPr>
              <a:t>y =</a:t>
            </a:r>
            <a:r>
              <a:rPr>
                <a:latin typeface="Courier"/>
              </a:rPr>
              <a:t> n, </a:t>
            </a:r>
            <a:r>
              <a:rPr>
                <a:solidFill>
                  <a:srgbClr val="7D9029"/>
                </a:solidFill>
                <a:latin typeface="Courier"/>
              </a:rPr>
              <a:t>fill =</a:t>
            </a:r>
            <a:r>
              <a:rPr>
                <a:latin typeface="Courier"/>
              </a:rPr>
              <a:t>Name))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axis.text.x =</a:t>
            </a:r>
            <a:r>
              <a:rPr>
                <a:latin typeface="Courier"/>
              </a:rPr>
              <a:t> </a:t>
            </a:r>
            <a:r>
              <a:rPr>
                <a:solidFill>
                  <a:srgbClr val="06287E"/>
                </a:solidFill>
                <a:latin typeface="Courier"/>
              </a:rPr>
              <a:t>element_text</a:t>
            </a:r>
            <a:r>
              <a:rPr>
                <a:latin typeface="Courier"/>
              </a:rPr>
              <a:t>(</a:t>
            </a:r>
            <a:r>
              <a:rPr>
                <a:solidFill>
                  <a:srgbClr val="7D9029"/>
                </a:solidFill>
                <a:latin typeface="Courier"/>
              </a:rPr>
              <a:t>angle =</a:t>
            </a:r>
            <a:r>
              <a:rPr>
                <a:latin typeface="Courier"/>
              </a:rPr>
              <a:t> </a:t>
            </a:r>
            <a:r>
              <a:rPr>
                <a:solidFill>
                  <a:srgbClr val="40A070"/>
                </a:solidFill>
                <a:latin typeface="Courier"/>
              </a:rPr>
              <a:t>15</a:t>
            </a:r>
            <a:r>
              <a:rPr>
                <a:latin typeface="Courier"/>
              </a:rPr>
              <a:t>, </a:t>
            </a:r>
            <a:r>
              <a:rPr>
                <a:solidFill>
                  <a:srgbClr val="7D9029"/>
                </a:solidFill>
                <a:latin typeface="Courier"/>
              </a:rPr>
              <a:t>vjust =</a:t>
            </a:r>
            <a:r>
              <a:rPr>
                <a:latin typeface="Courier"/>
              </a:rPr>
              <a:t> </a:t>
            </a:r>
            <a:r>
              <a:rPr>
                <a:solidFill>
                  <a:srgbClr val="40A070"/>
                </a:solidFill>
                <a:latin typeface="Courier"/>
              </a:rPr>
              <a:t>0.6</a:t>
            </a:r>
            <a:r>
              <a:rPr>
                <a:latin typeface="Courier"/>
              </a:rPr>
              <a:t>))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position=</a:t>
            </a:r>
            <a:r>
              <a:rPr>
                <a:solidFill>
                  <a:srgbClr val="4070A0"/>
                </a:solidFill>
                <a:latin typeface="Courier"/>
              </a:rPr>
              <a:t>'stack'</a:t>
            </a:r>
            <a:r>
              <a:rPr>
                <a:latin typeface="Courier"/>
              </a:rPr>
              <a:t>, </a:t>
            </a:r>
            <a:r>
              <a:rPr>
                <a:solidFill>
                  <a:srgbClr val="7D9029"/>
                </a:solidFill>
                <a:latin typeface="Courier"/>
              </a:rPr>
              <a:t>stat=</a:t>
            </a:r>
            <a:r>
              <a:rPr>
                <a:solidFill>
                  <a:srgbClr val="4070A0"/>
                </a:solidFill>
                <a:latin typeface="Courier"/>
              </a:rPr>
              <a:t>'identity'</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a:t>
            </a:r>
            <a:r>
              <a:rPr>
                <a:latin typeface="Courier"/>
              </a:rPr>
              <a:t> </a:t>
            </a:r>
            <a:r>
              <a:rPr>
                <a:solidFill>
                  <a:srgbClr val="4070A0"/>
                </a:solidFill>
                <a:latin typeface="Courier"/>
              </a:rPr>
              <a:t>"Indication"</a:t>
            </a:r>
            <a:r>
              <a:rPr>
                <a:latin typeface="Courier"/>
              </a:rPr>
              <a:t>, </a:t>
            </a:r>
            <a:r>
              <a:rPr>
                <a:solidFill>
                  <a:srgbClr val="7D9029"/>
                </a:solidFill>
                <a:latin typeface="Courier"/>
              </a:rPr>
              <a:t>y=</a:t>
            </a:r>
            <a:r>
              <a:rPr>
                <a:latin typeface="Courier"/>
              </a:rPr>
              <a:t> </a:t>
            </a:r>
            <a:r>
              <a:rPr>
                <a:solidFill>
                  <a:srgbClr val="4070A0"/>
                </a:solidFill>
                <a:latin typeface="Courier"/>
              </a:rPr>
              <a:t>"No of Prescriptions"</a:t>
            </a:r>
            <a:r>
              <a:rPr>
                <a:latin typeface="Courier"/>
              </a:rPr>
              <a:t>, </a:t>
            </a:r>
            <a:r>
              <a:rPr>
                <a:solidFill>
                  <a:srgbClr val="7D9029"/>
                </a:solidFill>
                <a:latin typeface="Courier"/>
              </a:rPr>
              <a:t>title=</a:t>
            </a:r>
            <a:r>
              <a:rPr>
                <a:solidFill>
                  <a:srgbClr val="4070A0"/>
                </a:solidFill>
                <a:latin typeface="Courier"/>
              </a:rPr>
              <a:t>"Proportion of Antibiotics by Indication"</a:t>
            </a:r>
            <a:r>
              <a:rPr>
                <a:latin typeface="Courier"/>
              </a:rPr>
              <a:t>) </a:t>
            </a:r>
            <a:r>
              <a:rPr>
                <a:solidFill>
                  <a:srgbClr val="4070A0"/>
                </a:solidFill>
                <a:latin typeface="Courier"/>
              </a:rPr>
              <a:t>+</a:t>
            </a:r>
            <a:br/>
            <a:r>
              <a:rPr>
                <a:latin typeface="Courier"/>
              </a:rPr>
              <a:t>    </a:t>
            </a:r>
            <a:r>
              <a:rPr>
                <a:solidFill>
                  <a:srgbClr val="06287E"/>
                </a:solidFill>
                <a:latin typeface="Courier"/>
              </a:rPr>
              <a:t>scale_x_discrete</a:t>
            </a:r>
            <a:r>
              <a:rPr>
                <a:latin typeface="Courier"/>
              </a:rPr>
              <a:t>(</a:t>
            </a:r>
            <a:r>
              <a:rPr>
                <a:solidFill>
                  <a:srgbClr val="4070A0"/>
                </a:solidFill>
                <a:latin typeface="Courier"/>
              </a:rPr>
              <a:t>"Indication"</a:t>
            </a:r>
            <a:r>
              <a:rPr>
                <a:latin typeface="Courier"/>
              </a:rPr>
              <a:t>, </a:t>
            </a:r>
            <a:r>
              <a:rPr>
                <a:solidFill>
                  <a:srgbClr val="7D9029"/>
                </a:solidFill>
                <a:latin typeface="Courier"/>
              </a:rPr>
              <a:t>labels =</a:t>
            </a:r>
            <a:r>
              <a:rPr>
                <a:latin typeface="Courier"/>
              </a:rPr>
              <a:t> </a:t>
            </a:r>
            <a:r>
              <a:rPr>
                <a:solidFill>
                  <a:srgbClr val="06287E"/>
                </a:solidFill>
                <a:latin typeface="Courier"/>
              </a:rPr>
              <a:t>c</a:t>
            </a:r>
            <a:r>
              <a:rPr>
                <a:latin typeface="Courier"/>
              </a:rPr>
              <a:t>(</a:t>
            </a:r>
            <a:r>
              <a:rPr>
                <a:solidFill>
                  <a:srgbClr val="4070A0"/>
                </a:solidFill>
                <a:latin typeface="Courier"/>
              </a:rPr>
              <a:t>"Community Acquired Pneumonia"</a:t>
            </a:r>
            <a:r>
              <a:rPr>
                <a:latin typeface="Courier"/>
              </a:rPr>
              <a:t> </a:t>
            </a:r>
            <a:r>
              <a:rPr>
                <a:solidFill>
                  <a:srgbClr val="007020"/>
                </a:solidFill>
                <a:latin typeface="Courier"/>
              </a:rPr>
              <a:t>=</a:t>
            </a:r>
            <a:r>
              <a:rPr>
                <a:latin typeface="Courier"/>
              </a:rPr>
              <a:t> </a:t>
            </a:r>
            <a:r>
              <a:rPr>
                <a:solidFill>
                  <a:srgbClr val="4070A0"/>
                </a:solidFill>
                <a:latin typeface="Courier"/>
              </a:rPr>
              <a:t>"CAP"</a:t>
            </a:r>
            <a:r>
              <a:rPr>
                <a:latin typeface="Courier"/>
              </a:rPr>
              <a:t>,</a:t>
            </a:r>
            <a:br/>
            <a:r>
              <a:rPr>
                <a:latin typeface="Courier"/>
              </a:rPr>
              <a:t>                                              </a:t>
            </a:r>
            <a:r>
              <a:rPr>
                <a:solidFill>
                  <a:srgbClr val="4070A0"/>
                </a:solidFill>
                <a:latin typeface="Courier"/>
              </a:rPr>
              <a:t>"Infective Exacerbation Of Chronic Obstructive Pulmonary Disease"</a:t>
            </a:r>
            <a:r>
              <a:rPr>
                <a:latin typeface="Courier"/>
              </a:rPr>
              <a:t> </a:t>
            </a:r>
            <a:r>
              <a:rPr>
                <a:solidFill>
                  <a:srgbClr val="007020"/>
                </a:solidFill>
                <a:latin typeface="Courier"/>
              </a:rPr>
              <a:t>=</a:t>
            </a:r>
            <a:r>
              <a:rPr>
                <a:latin typeface="Courier"/>
              </a:rPr>
              <a:t> </a:t>
            </a:r>
            <a:r>
              <a:rPr>
                <a:solidFill>
                  <a:srgbClr val="4070A0"/>
                </a:solidFill>
                <a:latin typeface="Courier"/>
              </a:rPr>
              <a:t>"IECOPD"</a:t>
            </a:r>
            <a:r>
              <a:rPr>
                <a:latin typeface="Courier"/>
              </a:rPr>
              <a:t>,</a:t>
            </a:r>
            <a:br/>
            <a:r>
              <a:rPr>
                <a:latin typeface="Courier"/>
              </a:rPr>
              <a:t>                                              </a:t>
            </a:r>
            <a:r>
              <a:rPr>
                <a:solidFill>
                  <a:srgbClr val="4070A0"/>
                </a:solidFill>
                <a:latin typeface="Courier"/>
              </a:rPr>
              <a:t>"Lower Respiratory Tract Infection"</a:t>
            </a:r>
            <a:r>
              <a:rPr>
                <a:latin typeface="Courier"/>
              </a:rPr>
              <a:t> </a:t>
            </a:r>
            <a:r>
              <a:rPr>
                <a:solidFill>
                  <a:srgbClr val="007020"/>
                </a:solidFill>
                <a:latin typeface="Courier"/>
              </a:rPr>
              <a:t>=</a:t>
            </a:r>
            <a:r>
              <a:rPr>
                <a:latin typeface="Courier"/>
              </a:rPr>
              <a:t> </a:t>
            </a:r>
            <a:r>
              <a:rPr>
                <a:solidFill>
                  <a:srgbClr val="4070A0"/>
                </a:solidFill>
                <a:latin typeface="Courier"/>
              </a:rPr>
              <a:t>"LRTI"</a:t>
            </a:r>
            <a:r>
              <a:rPr>
                <a:latin typeface="Courier"/>
              </a:rPr>
              <a:t>,</a:t>
            </a:r>
            <a:br/>
            <a:r>
              <a:rPr>
                <a:latin typeface="Courier"/>
              </a:rPr>
              <a:t>                                              </a:t>
            </a:r>
            <a:r>
              <a:rPr>
                <a:solidFill>
                  <a:srgbClr val="4070A0"/>
                </a:solidFill>
                <a:latin typeface="Courier"/>
              </a:rPr>
              <a:t>"Urinary Tract Infection"</a:t>
            </a:r>
            <a:r>
              <a:rPr>
                <a:latin typeface="Courier"/>
              </a:rPr>
              <a:t> </a:t>
            </a:r>
            <a:r>
              <a:rPr>
                <a:solidFill>
                  <a:srgbClr val="007020"/>
                </a:solidFill>
                <a:latin typeface="Courier"/>
              </a:rPr>
              <a:t>=</a:t>
            </a:r>
            <a:r>
              <a:rPr>
                <a:latin typeface="Courier"/>
              </a:rPr>
              <a:t> </a:t>
            </a:r>
            <a:r>
              <a:rPr>
                <a:solidFill>
                  <a:srgbClr val="4070A0"/>
                </a:solidFill>
                <a:latin typeface="Courier"/>
              </a:rPr>
              <a:t>"UTI"</a:t>
            </a:r>
            <a:r>
              <a:rPr>
                <a:latin typeface="Courier"/>
              </a:rPr>
              <a:t>,</a:t>
            </a:r>
            <a:br/>
            <a:r>
              <a:rPr>
                <a:latin typeface="Courier"/>
              </a:rPr>
              <a:t>                                              </a:t>
            </a:r>
            <a:r>
              <a:rPr>
                <a:solidFill>
                  <a:srgbClr val="4070A0"/>
                </a:solidFill>
                <a:latin typeface="Courier"/>
              </a:rPr>
              <a:t>"Healthcare Associated Pneumonia"</a:t>
            </a:r>
            <a:r>
              <a:rPr>
                <a:latin typeface="Courier"/>
              </a:rPr>
              <a:t> </a:t>
            </a:r>
            <a:r>
              <a:rPr>
                <a:solidFill>
                  <a:srgbClr val="007020"/>
                </a:solidFill>
                <a:latin typeface="Courier"/>
              </a:rPr>
              <a:t>=</a:t>
            </a:r>
            <a:r>
              <a:rPr>
                <a:latin typeface="Courier"/>
              </a:rPr>
              <a:t> </a:t>
            </a:r>
            <a:r>
              <a:rPr>
                <a:solidFill>
                  <a:srgbClr val="4070A0"/>
                </a:solidFill>
                <a:latin typeface="Courier"/>
              </a:rPr>
              <a:t>"HAP"</a:t>
            </a:r>
            <a:r>
              <a:rPr>
                <a:latin typeface="Courier"/>
              </a:rPr>
              <a:t>))</a:t>
            </a:r>
          </a:p>
        </p:txBody>
      </p:sp>
      <p:pic>
        <p:nvPicPr>
          <p:cNvPr descr="ARK-Automation_files/figure-pptx/unnamed-chunk-1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ARK Pertinent Graphs</a:t>
            </a:r>
          </a:p>
          <a:p>
            <a:pPr lvl="0" indent="0" marL="0">
              <a:buNone/>
            </a:pPr>
            <a:r>
              <a:rPr/>
              <a:t>Percent of individual prescriptions that had either stopped or been changed in 72 hours or less by month</a:t>
            </a:r>
          </a:p>
          <a:p>
            <a:pPr lvl="0" indent="0">
              <a:buNone/>
            </a:pPr>
            <a:r>
              <a:rPr>
                <a:latin typeface="Courier"/>
              </a:rPr>
              <a:t>percent_in_month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rx_in_month.Prescription.start, </a:t>
            </a:r>
            <a:r>
              <a:rPr>
                <a:solidFill>
                  <a:srgbClr val="7D9029"/>
                </a:solidFill>
                <a:latin typeface="Courier"/>
              </a:rPr>
              <a:t>y =</a:t>
            </a:r>
            <a:r>
              <a:rPr>
                <a:latin typeface="Courier"/>
              </a:rPr>
              <a:t> percent_short)) </a:t>
            </a:r>
            <a:r>
              <a:rPr>
                <a:solidFill>
                  <a:srgbClr val="4070A0"/>
                </a:solidFill>
                <a:latin typeface="Courier"/>
              </a:rPr>
              <a:t>+</a:t>
            </a:r>
            <a:br/>
            <a:r>
              <a:rPr>
                <a:latin typeface="Courier"/>
              </a:rPr>
              <a:t>    </a:t>
            </a:r>
            <a:r>
              <a:rPr>
                <a:solidFill>
                  <a:srgbClr val="06287E"/>
                </a:solidFill>
                <a:latin typeface="Courier"/>
              </a:rPr>
              <a:t>ylim</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"Month"</a:t>
            </a:r>
            <a:r>
              <a:rPr>
                <a:latin typeface="Courier"/>
              </a:rPr>
              <a:t>, </a:t>
            </a:r>
            <a:r>
              <a:rPr>
                <a:solidFill>
                  <a:srgbClr val="7D9029"/>
                </a:solidFill>
                <a:latin typeface="Courier"/>
              </a:rPr>
              <a:t>y =</a:t>
            </a:r>
            <a:r>
              <a:rPr>
                <a:latin typeface="Courier"/>
              </a:rPr>
              <a:t> </a:t>
            </a:r>
            <a:r>
              <a:rPr>
                <a:solidFill>
                  <a:srgbClr val="4070A0"/>
                </a:solidFill>
                <a:latin typeface="Courier"/>
              </a:rPr>
              <a:t>"Percentage of rx &lt;= 72 hours"</a:t>
            </a:r>
            <a:r>
              <a:rPr>
                <a:latin typeface="Courier"/>
              </a:rPr>
              <a:t>, </a:t>
            </a:r>
            <a:r>
              <a:rPr>
                <a:solidFill>
                  <a:srgbClr val="7D9029"/>
                </a:solidFill>
                <a:latin typeface="Courier"/>
              </a:rPr>
              <a:t>title =</a:t>
            </a:r>
            <a:r>
              <a:rPr>
                <a:latin typeface="Courier"/>
              </a:rPr>
              <a:t> </a:t>
            </a:r>
            <a:r>
              <a:rPr>
                <a:solidFill>
                  <a:srgbClr val="4070A0"/>
                </a:solidFill>
                <a:latin typeface="Courier"/>
              </a:rPr>
              <a:t>"Prescriptions Stopped or Changed Within 72 Hours, Lilac Ward Dec '21 - Mar '22"</a:t>
            </a:r>
            <a:r>
              <a:rPr>
                <a:latin typeface="Courier"/>
              </a:rPr>
              <a:t>)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7D9029"/>
                </a:solidFill>
                <a:latin typeface="Courier"/>
              </a:rPr>
              <a:t>fill =</a:t>
            </a:r>
            <a:r>
              <a:rPr>
                <a:latin typeface="Courier"/>
              </a:rPr>
              <a:t> </a:t>
            </a:r>
            <a:r>
              <a:rPr>
                <a:solidFill>
                  <a:srgbClr val="4070A0"/>
                </a:solidFill>
                <a:latin typeface="Courier"/>
              </a:rPr>
              <a:t>"coral"</a:t>
            </a:r>
            <a:r>
              <a:rPr>
                <a:latin typeface="Courier"/>
              </a:rPr>
              <a:t>) </a:t>
            </a:r>
          </a:p>
        </p:txBody>
      </p:sp>
      <p:pic>
        <p:nvPicPr>
          <p:cNvPr descr="ARK-Automation_files/figure-pptx/unnamed-chunk-1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Percent of people who had a total course of less than or equal to 72 hours, by week;</a:t>
            </a:r>
          </a:p>
          <a:p>
            <a:pPr lvl="0" indent="0">
              <a:buNone/>
            </a:pPr>
            <a:r>
              <a:rPr>
                <a:latin typeface="Courier"/>
              </a:rPr>
              <a:t>percent_in_week_stopped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rx_in_week.Prescription.start, </a:t>
            </a:r>
            <a:r>
              <a:rPr>
                <a:solidFill>
                  <a:srgbClr val="7D9029"/>
                </a:solidFill>
                <a:latin typeface="Courier"/>
              </a:rPr>
              <a:t>y =</a:t>
            </a:r>
            <a:r>
              <a:rPr>
                <a:latin typeface="Courier"/>
              </a:rPr>
              <a:t> percent_short)) </a:t>
            </a:r>
            <a:r>
              <a:rPr>
                <a:solidFill>
                  <a:srgbClr val="4070A0"/>
                </a:solidFill>
                <a:latin typeface="Courier"/>
              </a:rPr>
              <a:t>+</a:t>
            </a:r>
            <a:br/>
            <a:r>
              <a:rPr>
                <a:latin typeface="Courier"/>
              </a:rPr>
              <a:t>    </a:t>
            </a:r>
            <a:r>
              <a:rPr>
                <a:solidFill>
                  <a:srgbClr val="06287E"/>
                </a:solidFill>
                <a:latin typeface="Courier"/>
              </a:rPr>
              <a:t>ylim</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"Month"</a:t>
            </a:r>
            <a:r>
              <a:rPr>
                <a:latin typeface="Courier"/>
              </a:rPr>
              <a:t>, </a:t>
            </a:r>
            <a:r>
              <a:rPr>
                <a:solidFill>
                  <a:srgbClr val="7D9029"/>
                </a:solidFill>
                <a:latin typeface="Courier"/>
              </a:rPr>
              <a:t>y =</a:t>
            </a:r>
            <a:r>
              <a:rPr>
                <a:latin typeface="Courier"/>
              </a:rPr>
              <a:t> </a:t>
            </a:r>
            <a:r>
              <a:rPr>
                <a:solidFill>
                  <a:srgbClr val="4070A0"/>
                </a:solidFill>
                <a:latin typeface="Courier"/>
              </a:rPr>
              <a:t>"Percentage of rx &lt;= 72 hours"</a:t>
            </a:r>
            <a:r>
              <a:rPr>
                <a:latin typeface="Courier"/>
              </a:rPr>
              <a:t>, </a:t>
            </a:r>
            <a:r>
              <a:rPr>
                <a:solidFill>
                  <a:srgbClr val="7D9029"/>
                </a:solidFill>
                <a:latin typeface="Courier"/>
              </a:rPr>
              <a:t>title =</a:t>
            </a:r>
            <a:r>
              <a:rPr>
                <a:latin typeface="Courier"/>
              </a:rPr>
              <a:t> </a:t>
            </a:r>
            <a:r>
              <a:rPr>
                <a:solidFill>
                  <a:srgbClr val="4070A0"/>
                </a:solidFill>
                <a:latin typeface="Courier"/>
              </a:rPr>
              <a:t>"Antibiotic Courses Stopped Within 72 Hours, Lilac Ward Dec '21 - Mar '22"</a:t>
            </a:r>
            <a:r>
              <a:rPr>
                <a:latin typeface="Courier"/>
              </a:rPr>
              <a:t>, </a:t>
            </a:r>
            <a:r>
              <a:rPr>
                <a:solidFill>
                  <a:srgbClr val="7D9029"/>
                </a:solidFill>
                <a:latin typeface="Courier"/>
              </a:rPr>
              <a:t>subtitle =</a:t>
            </a:r>
            <a:r>
              <a:rPr>
                <a:latin typeface="Courier"/>
              </a:rPr>
              <a:t> </a:t>
            </a:r>
            <a:r>
              <a:rPr>
                <a:solidFill>
                  <a:srgbClr val="4070A0"/>
                </a:solidFill>
                <a:latin typeface="Courier"/>
              </a:rPr>
              <a:t>"Including both oral and IV regiments"</a:t>
            </a:r>
            <a:r>
              <a:rPr>
                <a:latin typeface="Courier"/>
              </a:rPr>
              <a:t>)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7D9029"/>
                </a:solidFill>
                <a:latin typeface="Courier"/>
              </a:rPr>
              <a:t>colour =</a:t>
            </a:r>
            <a:r>
              <a:rPr>
                <a:latin typeface="Courier"/>
              </a:rPr>
              <a:t> </a:t>
            </a:r>
            <a:r>
              <a:rPr>
                <a:solidFill>
                  <a:srgbClr val="4070A0"/>
                </a:solidFill>
                <a:latin typeface="Courier"/>
              </a:rPr>
              <a:t>"black"</a:t>
            </a:r>
            <a:r>
              <a:rPr>
                <a:latin typeface="Courier"/>
              </a:rPr>
              <a:t>, </a:t>
            </a:r>
            <a:r>
              <a:rPr>
                <a:solidFill>
                  <a:srgbClr val="7D9029"/>
                </a:solidFill>
                <a:latin typeface="Courier"/>
              </a:rPr>
              <a:t>fill =</a:t>
            </a:r>
            <a:r>
              <a:rPr>
                <a:latin typeface="Courier"/>
              </a:rPr>
              <a:t> </a:t>
            </a:r>
            <a:r>
              <a:rPr>
                <a:solidFill>
                  <a:srgbClr val="4070A0"/>
                </a:solidFill>
                <a:latin typeface="Courier"/>
              </a:rPr>
              <a:t>"pink"</a:t>
            </a:r>
            <a:r>
              <a:rPr>
                <a:latin typeface="Courier"/>
              </a:rPr>
              <a:t>)</a:t>
            </a:r>
          </a:p>
        </p:txBody>
      </p:sp>
      <p:pic>
        <p:nvPicPr>
          <p:cNvPr descr="ARK-Automation_files/figure-pptx/unnamed-chunk-1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Then look at just IV</a:t>
            </a:r>
          </a:p>
          <a:p>
            <a:pPr lvl="0" indent="0">
              <a:buNone/>
            </a:pPr>
            <a:r>
              <a:rPr>
                <a:latin typeface="Courier"/>
              </a:rPr>
              <a:t>percent_in_week_stopped_IV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rx_in_week.Prescription.start, </a:t>
            </a:r>
            <a:r>
              <a:rPr>
                <a:solidFill>
                  <a:srgbClr val="7D9029"/>
                </a:solidFill>
                <a:latin typeface="Courier"/>
              </a:rPr>
              <a:t>y =</a:t>
            </a:r>
            <a:r>
              <a:rPr>
                <a:latin typeface="Courier"/>
              </a:rPr>
              <a:t> percent_short)) </a:t>
            </a:r>
            <a:r>
              <a:rPr>
                <a:solidFill>
                  <a:srgbClr val="4070A0"/>
                </a:solidFill>
                <a:latin typeface="Courier"/>
              </a:rPr>
              <a:t>+</a:t>
            </a:r>
            <a:br/>
            <a:r>
              <a:rPr>
                <a:latin typeface="Courier"/>
              </a:rPr>
              <a:t>    </a:t>
            </a:r>
            <a:r>
              <a:rPr>
                <a:solidFill>
                  <a:srgbClr val="06287E"/>
                </a:solidFill>
                <a:latin typeface="Courier"/>
              </a:rPr>
              <a:t>ylim</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 =</a:t>
            </a:r>
            <a:r>
              <a:rPr>
                <a:latin typeface="Courier"/>
              </a:rPr>
              <a:t> </a:t>
            </a:r>
            <a:r>
              <a:rPr>
                <a:solidFill>
                  <a:srgbClr val="4070A0"/>
                </a:solidFill>
                <a:latin typeface="Courier"/>
              </a:rPr>
              <a:t>"Month"</a:t>
            </a:r>
            <a:r>
              <a:rPr>
                <a:latin typeface="Courier"/>
              </a:rPr>
              <a:t>, </a:t>
            </a:r>
            <a:r>
              <a:rPr>
                <a:solidFill>
                  <a:srgbClr val="7D9029"/>
                </a:solidFill>
                <a:latin typeface="Courier"/>
              </a:rPr>
              <a:t>y =</a:t>
            </a:r>
            <a:r>
              <a:rPr>
                <a:latin typeface="Courier"/>
              </a:rPr>
              <a:t> </a:t>
            </a:r>
            <a:r>
              <a:rPr>
                <a:solidFill>
                  <a:srgbClr val="4070A0"/>
                </a:solidFill>
                <a:latin typeface="Courier"/>
              </a:rPr>
              <a:t>"Percentage of rx &lt;= 72 hours"</a:t>
            </a:r>
            <a:r>
              <a:rPr>
                <a:latin typeface="Courier"/>
              </a:rPr>
              <a:t>, </a:t>
            </a:r>
            <a:r>
              <a:rPr>
                <a:solidFill>
                  <a:srgbClr val="7D9029"/>
                </a:solidFill>
                <a:latin typeface="Courier"/>
              </a:rPr>
              <a:t>title =</a:t>
            </a:r>
            <a:r>
              <a:rPr>
                <a:latin typeface="Courier"/>
              </a:rPr>
              <a:t> </a:t>
            </a:r>
            <a:r>
              <a:rPr>
                <a:solidFill>
                  <a:srgbClr val="4070A0"/>
                </a:solidFill>
                <a:latin typeface="Courier"/>
              </a:rPr>
              <a:t>"Antibiotic Courses Stopped Within 72 Hours, Lilac Ward Dec '21 - Mar '22"</a:t>
            </a:r>
            <a:r>
              <a:rPr>
                <a:latin typeface="Courier"/>
              </a:rPr>
              <a:t>, </a:t>
            </a:r>
            <a:r>
              <a:rPr>
                <a:solidFill>
                  <a:srgbClr val="7D9029"/>
                </a:solidFill>
                <a:latin typeface="Courier"/>
              </a:rPr>
              <a:t>subtitle =</a:t>
            </a:r>
            <a:r>
              <a:rPr>
                <a:latin typeface="Courier"/>
              </a:rPr>
              <a:t> </a:t>
            </a:r>
            <a:r>
              <a:rPr>
                <a:solidFill>
                  <a:srgbClr val="4070A0"/>
                </a:solidFill>
                <a:latin typeface="Courier"/>
              </a:rPr>
              <a:t>"IV only"</a:t>
            </a:r>
            <a:r>
              <a:rPr>
                <a:latin typeface="Courier"/>
              </a:rPr>
              <a:t>)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7D9029"/>
                </a:solidFill>
                <a:latin typeface="Courier"/>
              </a:rPr>
              <a:t>colour =</a:t>
            </a:r>
            <a:r>
              <a:rPr>
                <a:latin typeface="Courier"/>
              </a:rPr>
              <a:t> </a:t>
            </a:r>
            <a:r>
              <a:rPr>
                <a:solidFill>
                  <a:srgbClr val="4070A0"/>
                </a:solidFill>
                <a:latin typeface="Courier"/>
              </a:rPr>
              <a:t>"black"</a:t>
            </a:r>
            <a:r>
              <a:rPr>
                <a:latin typeface="Courier"/>
              </a:rPr>
              <a:t>, </a:t>
            </a:r>
            <a:r>
              <a:rPr>
                <a:solidFill>
                  <a:srgbClr val="7D9029"/>
                </a:solidFill>
                <a:latin typeface="Courier"/>
              </a:rPr>
              <a:t>fill =</a:t>
            </a:r>
            <a:r>
              <a:rPr>
                <a:latin typeface="Courier"/>
              </a:rPr>
              <a:t> </a:t>
            </a:r>
            <a:r>
              <a:rPr>
                <a:solidFill>
                  <a:srgbClr val="4070A0"/>
                </a:solidFill>
                <a:latin typeface="Courier"/>
              </a:rPr>
              <a:t>"pink"</a:t>
            </a:r>
            <a:r>
              <a:rPr>
                <a:latin typeface="Courier"/>
              </a:rPr>
              <a:t>)</a:t>
            </a:r>
          </a:p>
        </p:txBody>
      </p:sp>
      <p:pic>
        <p:nvPicPr>
          <p:cNvPr descr="ARK-Automation_files/figure-pptx/IV-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ARK Data Collection and Analysis</dc:title>
  <dc:creator>Oscar Daniel</dc:creator>
  <cp:keywords/>
  <dcterms:created xsi:type="dcterms:W3CDTF">2022-05-25T09:29:30Z</dcterms:created>
  <dcterms:modified xsi:type="dcterms:W3CDTF">2022-05-25T09:29:30Z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2022-03-29</vt:lpwstr>
  </property>
  <property fmtid="{D5CDD505-2E9C-101B-9397-08002B2CF9AE}" pid="3" name="output">
    <vt:lpwstr>powerpoint_presentation</vt:lpwstr>
  </property>
</Properties>
</file>