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5715000" cy="9144000" type="screen16x10"/>
  <p:notesSz cx="6858000" cy="9144000"/>
  <p:defaultTextStyle>
    <a:defPPr>
      <a:defRPr lang="zh-CN"/>
    </a:defPPr>
    <a:lvl1pPr marL="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1pPr>
    <a:lvl2pPr marL="35687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2pPr>
    <a:lvl3pPr marL="71310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3pPr>
    <a:lvl4pPr marL="106997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4pPr>
    <a:lvl5pPr marL="142621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6pPr>
    <a:lvl7pPr marL="2139950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7pPr>
    <a:lvl8pPr marL="249618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8pPr>
    <a:lvl9pPr marL="2853055" algn="l" defTabSz="713105" rtl="0" eaLnBrk="1" latinLnBrk="0" hangingPunct="1">
      <a:defRPr sz="1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6080" rtl="0" eaLnBrk="1" latinLnBrk="0" hangingPunct="1">
        <a:lnSpc>
          <a:spcPct val="90000"/>
        </a:lnSpc>
        <a:spcBef>
          <a:spcPct val="0"/>
        </a:spcBef>
        <a:buNone/>
        <a:defRPr sz="18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20" indent="-96520" algn="l" defTabSz="386080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80" kern="1200">
          <a:solidFill>
            <a:schemeClr val="tx1"/>
          </a:solidFill>
          <a:latin typeface="+mn-lt"/>
          <a:ea typeface="+mn-ea"/>
          <a:cs typeface="+mn-cs"/>
        </a:defRPr>
      </a:lvl1pPr>
      <a:lvl2pPr marL="28956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48196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500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804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1085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49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570" indent="-96520" algn="l" defTabSz="386080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1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并行体系结构调研</a:t>
            </a: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>
                <a:solidFill>
                  <a:srgbClr val="000000"/>
                </a:solidFill>
              </a:rPr>
              <a:t>总分</a:t>
            </a:r>
            <a:r>
              <a:rPr lang="en-US" altLang="zh-CN" sz="2000">
                <a:solidFill>
                  <a:srgbClr val="000000"/>
                </a:solidFill>
              </a:rPr>
              <a:t>: 5</a:t>
            </a:r>
            <a:endParaRPr lang="zh-CN" altLang="en-US" sz="200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0" y="634999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pPr lvl="0"/>
            <a:r>
              <a:rPr lang="zh-CN" altLang="zh-CN" sz="1600" dirty="0"/>
              <a:t>基本要求（</a:t>
            </a:r>
            <a:r>
              <a:rPr lang="en-US" altLang="zh-CN" sz="1600" dirty="0"/>
              <a:t>4</a:t>
            </a:r>
            <a:r>
              <a:rPr lang="zh-CN" altLang="en-US" sz="1600" dirty="0"/>
              <a:t>分）：</a:t>
            </a:r>
            <a:endParaRPr lang="en-US" altLang="zh-CN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调研我国超算发展历史（</a:t>
            </a:r>
            <a:r>
              <a:rPr lang="zh-CN" altLang="en-US" sz="1600" dirty="0"/>
              <a:t>银河、天河、神威、曙光、</a:t>
            </a:r>
            <a:r>
              <a:rPr lang="en-US" altLang="zh-CN" sz="1600" dirty="0"/>
              <a:t>…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或调研我国自主产权</a:t>
            </a:r>
            <a:r>
              <a:rPr lang="en-US" altLang="zh-CN" sz="1600" dirty="0">
                <a:sym typeface="+mn-ea"/>
              </a:rPr>
              <a:t>CPU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GPU</a:t>
            </a:r>
            <a:r>
              <a:rPr lang="zh-CN" altLang="en-US" sz="1600" dirty="0">
                <a:sym typeface="+mn-ea"/>
              </a:rPr>
              <a:t>、人工智能处理器</a:t>
            </a:r>
            <a:r>
              <a:rPr lang="en-US" altLang="zh-CN" sz="1600" dirty="0">
                <a:sym typeface="+mn-ea"/>
              </a:rPr>
              <a:t>APU</a:t>
            </a:r>
            <a:r>
              <a:rPr lang="zh-CN" altLang="en-US" sz="1600" dirty="0">
                <a:sym typeface="+mn-ea"/>
              </a:rPr>
              <a:t>发展历史（飞腾、鲲鹏、龙芯、</a:t>
            </a:r>
            <a:r>
              <a:rPr lang="en-US" altLang="zh-CN" sz="1600" dirty="0">
                <a:sym typeface="+mn-ea"/>
              </a:rPr>
              <a:t>…</a:t>
            </a:r>
            <a:r>
              <a:rPr lang="zh-CN" altLang="en-US" sz="1600" dirty="0">
                <a:sym typeface="+mn-ea"/>
              </a:rPr>
              <a:t>）</a:t>
            </a:r>
            <a:endParaRPr lang="en-US" altLang="zh-CN" sz="16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要求：除了综述总体发展历史、分析技术发展过程外，还应具体剖析有代表性的超算的并行体系结构或</a:t>
            </a:r>
            <a:r>
              <a:rPr lang="en-US" altLang="zh-CN" sz="1600" dirty="0">
                <a:sym typeface="+mn-ea"/>
              </a:rPr>
              <a:t>CPU/GPU/APU</a:t>
            </a:r>
            <a:r>
              <a:rPr lang="zh-CN" altLang="en-US" sz="1600" dirty="0">
                <a:sym typeface="+mn-ea"/>
              </a:rPr>
              <a:t>的微架构。</a:t>
            </a:r>
            <a:endParaRPr lang="en-US" altLang="zh-CN" sz="1600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ym typeface="+mn-ea"/>
              </a:rPr>
              <a:t>信息来源：</a:t>
            </a:r>
            <a:r>
              <a:rPr lang="en-US" altLang="zh-CN" sz="1600" dirty="0">
                <a:sym typeface="+mn-ea"/>
              </a:rPr>
              <a:t>top-500</a:t>
            </a:r>
            <a:r>
              <a:rPr lang="zh-CN" altLang="en-US" sz="1600" dirty="0">
                <a:sym typeface="+mn-ea"/>
              </a:rPr>
              <a:t>（包含了</a:t>
            </a:r>
            <a:r>
              <a:rPr lang="en-US" altLang="zh-CN" sz="1600" dirty="0" err="1">
                <a:sym typeface="+mn-ea"/>
              </a:rPr>
              <a:t>hpcg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green-500</a:t>
            </a:r>
            <a:r>
              <a:rPr lang="zh-CN" altLang="en-US" sz="1600" dirty="0">
                <a:sym typeface="+mn-ea"/>
              </a:rPr>
              <a:t>榜单）等超算网站及其他网站中的文档、厂商官方文档及其他文献。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600" dirty="0">
                <a:sym typeface="+mn-ea"/>
              </a:rPr>
              <a:t>撰写调研报告</a:t>
            </a:r>
            <a:r>
              <a:rPr lang="zh-CN" altLang="en-US" sz="1600" dirty="0">
                <a:sym typeface="+mn-ea"/>
              </a:rPr>
              <a:t>，提交</a:t>
            </a:r>
            <a:r>
              <a:rPr lang="en-US" altLang="zh-CN" sz="1600" dirty="0">
                <a:sym typeface="+mn-ea"/>
              </a:rPr>
              <a:t>PDF</a:t>
            </a:r>
            <a:r>
              <a:rPr lang="zh-CN" altLang="en-US" sz="1600" dirty="0">
                <a:sym typeface="+mn-ea"/>
              </a:rPr>
              <a:t>文档（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不要提交</a:t>
            </a:r>
            <a:r>
              <a:rPr lang="en-US" altLang="zh-CN" sz="1600" dirty="0">
                <a:solidFill>
                  <a:srgbClr val="FF0000"/>
                </a:solidFill>
                <a:sym typeface="+mn-ea"/>
              </a:rPr>
              <a:t>word</a:t>
            </a:r>
            <a:r>
              <a:rPr lang="zh-CN" altLang="en-US" sz="1600" dirty="0">
                <a:solidFill>
                  <a:srgbClr val="FF0000"/>
                </a:solidFill>
                <a:sym typeface="+mn-ea"/>
              </a:rPr>
              <a:t>等其他格式！！！</a:t>
            </a:r>
            <a:r>
              <a:rPr lang="zh-CN" altLang="en-US" sz="1600" dirty="0">
                <a:sym typeface="+mn-ea"/>
              </a:rPr>
              <a:t>），要</a:t>
            </a:r>
            <a:r>
              <a:rPr lang="zh-CN" altLang="zh-CN" sz="1600" dirty="0">
                <a:sym typeface="+mn-ea"/>
              </a:rPr>
              <a:t>符合科技论文写作规范</a:t>
            </a:r>
            <a:r>
              <a:rPr lang="zh-CN" altLang="en-US" sz="1600" dirty="0">
                <a:sym typeface="+mn-ea"/>
              </a:rPr>
              <a:t>（建议用</a:t>
            </a:r>
            <a:r>
              <a:rPr lang="en-US" altLang="zh-CN" sz="1600" dirty="0">
                <a:sym typeface="+mn-ea"/>
              </a:rPr>
              <a:t>Latex</a:t>
            </a:r>
            <a:r>
              <a:rPr lang="zh-CN" altLang="en-US" sz="1600" dirty="0">
                <a:sym typeface="+mn-ea"/>
              </a:rPr>
              <a:t>撰写）。报告首要的是结构和内容组织合理、逻辑清晰，清楚地阐述你的调研内容即可，切忌长篇大论、逻辑不清、缺少“干货”</a:t>
            </a:r>
            <a:r>
              <a:rPr lang="en-US" altLang="zh-CN" sz="1600" dirty="0">
                <a:sym typeface="+mn-ea"/>
              </a:rPr>
              <a:t>——</a:t>
            </a:r>
            <a:r>
              <a:rPr lang="zh-CN" altLang="en-US" sz="1600" dirty="0">
                <a:sym typeface="+mn-ea"/>
              </a:rPr>
              <a:t>例如简单搬运一些空泛介绍、罗列一些参数而没有实际的体系结构剖析。要求篇幅不超过</a:t>
            </a:r>
            <a:r>
              <a:rPr lang="en-US" altLang="zh-CN" sz="1600" dirty="0">
                <a:sym typeface="+mn-ea"/>
              </a:rPr>
              <a:t>8</a:t>
            </a:r>
            <a:r>
              <a:rPr lang="zh-CN" altLang="en-US" sz="1600" dirty="0">
                <a:sym typeface="+mn-ea"/>
              </a:rPr>
              <a:t>页（包含进阶要求）。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16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600" dirty="0">
                <a:sym typeface="+mn-ea"/>
              </a:rPr>
              <a:t>进阶要求（</a:t>
            </a:r>
            <a:r>
              <a:rPr lang="en-US" altLang="zh-CN" sz="1600" dirty="0">
                <a:sym typeface="+mn-ea"/>
              </a:rPr>
              <a:t>1</a:t>
            </a:r>
            <a:r>
              <a:rPr lang="zh-CN" altLang="en-US" sz="1600" dirty="0">
                <a:sym typeface="+mn-ea"/>
              </a:rPr>
              <a:t>分）：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通过调研国外最新</a:t>
            </a:r>
            <a:r>
              <a:rPr lang="zh-CN" altLang="en-US" sz="1600" dirty="0">
                <a:sym typeface="+mn-ea"/>
              </a:rPr>
              <a:t>（至少是较新的）超算（如</a:t>
            </a:r>
            <a:r>
              <a:rPr lang="en-US" altLang="zh-CN" sz="1600" dirty="0">
                <a:sym typeface="+mn-ea"/>
              </a:rPr>
              <a:t>Frontier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Aurora</a:t>
            </a:r>
            <a:r>
              <a:rPr lang="zh-CN" altLang="en-US" sz="1600" dirty="0">
                <a:sym typeface="+mn-ea"/>
              </a:rPr>
              <a:t>、富岳等）或最新的</a:t>
            </a:r>
            <a:r>
              <a:rPr lang="en-US" altLang="zh-CN" sz="1600" dirty="0">
                <a:sym typeface="+mn-ea"/>
              </a:rPr>
              <a:t>CPU</a:t>
            </a:r>
            <a:r>
              <a:rPr lang="zh-CN" altLang="en-US" sz="1600" dirty="0">
                <a:sym typeface="+mn-ea"/>
              </a:rPr>
              <a:t>（如</a:t>
            </a:r>
            <a:r>
              <a:rPr lang="en-US" altLang="zh-CN" sz="1600" dirty="0">
                <a:sym typeface="+mn-ea"/>
              </a:rPr>
              <a:t>Intel</a:t>
            </a:r>
            <a:r>
              <a:rPr lang="zh-CN" altLang="en-US" sz="1600" dirty="0">
                <a:sym typeface="+mn-ea"/>
              </a:rPr>
              <a:t>酷睿</a:t>
            </a:r>
            <a:r>
              <a:rPr lang="en-US" altLang="zh-CN" sz="1600" dirty="0">
                <a:sym typeface="+mn-ea"/>
              </a:rPr>
              <a:t>Ultra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AMD Zen5</a:t>
            </a:r>
            <a:r>
              <a:rPr lang="zh-CN" altLang="en-US" sz="1600" dirty="0">
                <a:sym typeface="+mn-ea"/>
              </a:rPr>
              <a:t>、苹果</a:t>
            </a:r>
            <a:r>
              <a:rPr lang="en-US" altLang="zh-CN" sz="1600" dirty="0">
                <a:sym typeface="+mn-ea"/>
              </a:rPr>
              <a:t>M4(Pro/Max)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Intel</a:t>
            </a:r>
            <a:r>
              <a:rPr lang="zh-CN" altLang="en-US" sz="1600" dirty="0">
                <a:sym typeface="+mn-ea"/>
              </a:rPr>
              <a:t>可扩展志强等）、</a:t>
            </a:r>
            <a:r>
              <a:rPr lang="en-US" altLang="zh-CN" sz="1600" dirty="0">
                <a:sym typeface="+mn-ea"/>
              </a:rPr>
              <a:t>GPU</a:t>
            </a:r>
            <a:r>
              <a:rPr lang="zh-CN" altLang="en-US" sz="1600" dirty="0">
                <a:sym typeface="+mn-ea"/>
              </a:rPr>
              <a:t>（如英伟达</a:t>
            </a:r>
            <a:r>
              <a:rPr lang="en-US" altLang="zh-CN" sz="1600" dirty="0">
                <a:sym typeface="+mn-ea"/>
              </a:rPr>
              <a:t>Blackwell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AMD RDNA4</a:t>
            </a:r>
            <a:r>
              <a:rPr lang="zh-CN" altLang="en-US" sz="1600" dirty="0">
                <a:sym typeface="+mn-ea"/>
              </a:rPr>
              <a:t>、</a:t>
            </a:r>
            <a:r>
              <a:rPr lang="en-US" altLang="zh-CN" sz="1600" dirty="0">
                <a:sym typeface="+mn-ea"/>
              </a:rPr>
              <a:t>Intel Ponte Vecchio</a:t>
            </a:r>
            <a:r>
              <a:rPr lang="zh-CN" altLang="en-US" sz="1600" dirty="0">
                <a:sym typeface="+mn-ea"/>
              </a:rPr>
              <a:t>等）或</a:t>
            </a:r>
            <a:r>
              <a:rPr lang="en-US" altLang="zh-CN" sz="1600" dirty="0">
                <a:sym typeface="+mn-ea"/>
              </a:rPr>
              <a:t>APU</a:t>
            </a:r>
            <a:r>
              <a:rPr lang="zh-CN" altLang="en-US" sz="1600" dirty="0">
                <a:sym typeface="+mn-ea"/>
              </a:rPr>
              <a:t>等，与我国超算</a:t>
            </a:r>
            <a:r>
              <a:rPr lang="en-US" altLang="zh-CN" sz="1600" dirty="0">
                <a:sym typeface="+mn-ea"/>
              </a:rPr>
              <a:t>/</a:t>
            </a:r>
            <a:r>
              <a:rPr lang="zh-CN" altLang="en-US" sz="1600" dirty="0">
                <a:sym typeface="+mn-ea"/>
              </a:rPr>
              <a:t>处理器发展进行对比分析，展望未来发展方向。</a:t>
            </a: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/>
          <p:cNvSpPr/>
          <p:nvPr>
            <p:custDataLst>
              <p:tags r:id="rId4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/>
          <p:cNvSpPr txBox="1"/>
          <p:nvPr>
            <p:custDataLst>
              <p:tags r:id="rId5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/>
          <p:cNvSpPr txBox="1"/>
          <p:nvPr>
            <p:custDataLst>
              <p:tags r:id="rId6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/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 hidden="1"/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/>
            <p:cNvSpPr/>
            <p:nvPr>
              <p:custDataLst>
                <p:tags r:id="rId15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/>
            <p:cNvSpPr txBox="1"/>
            <p:nvPr>
              <p:custDataLst>
                <p:tags r:id="rId16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/>
          <p:cNvGrpSpPr/>
          <p:nvPr>
            <p:custDataLst>
              <p:tags r:id="rId8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/>
          <p:cNvPicPr/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False"/>
  <p:tag name="PROBLEMSCORE" val="5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392</Words>
  <Application>Microsoft Office PowerPoint</Application>
  <PresentationFormat>全屏显示(16:10)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Microsoft Yahei</vt:lpstr>
      <vt:lpstr>Arial</vt:lpstr>
      <vt:lpstr>Office 主题​​</vt:lpstr>
      <vt:lpstr>并行体系结构调研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预备工作2 定义你的编译器功能 &amp; 汇编编程</dc:title>
  <dc:creator>王 刚</dc:creator>
  <cp:lastModifiedBy>刚 王</cp:lastModifiedBy>
  <cp:revision>35</cp:revision>
  <dcterms:created xsi:type="dcterms:W3CDTF">2023-02-07T13:40:21Z</dcterms:created>
  <dcterms:modified xsi:type="dcterms:W3CDTF">2025-02-28T00:36:14Z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B1F463E87D7FD95DAA49E263E82D0E63</vt:lpwstr>
  </property>
  <property fmtid="{D5CDD505-2E9C-101B-9397-08002B2CF9AE}" pid="3" name="KSOProductBuildVer">
    <vt:lpwstr>2052-5.1.1.7676</vt:lpwstr>
  </property>
</Properties>
</file>