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D1934-CF26-40A3-A14F-24ACE01C3309}">
  <a:tblStyle styleId="{5E2D1934-CF26-40A3-A14F-24ACE01C3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35750bbc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35750bbc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0349b52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0349b52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0349b52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0349b52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0349b52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0349b52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0349b52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0349b52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0349b52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0349b52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0349b52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0349b52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0349b52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0349b52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35750b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35750b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0349b52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0349b52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35750bb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35750bb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0349b5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0349b5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0349b52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0349b52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0349b52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0349b52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0349b52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0349b52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0349b52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0349b52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0fb04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0fb044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0fb044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0fb044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0fb044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0fb044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70fb044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70fb044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0fb0449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0fb0449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35750bb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35750bb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0fb044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70fb044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0fb0449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0fb0449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70fb044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70fb044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70fb0449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70fb0449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70fb044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70fb044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70fb0449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70fb0449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70fb044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70fb044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35750bbc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35750bbc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35750bbc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35750bbc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0349b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0349b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0349b5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0349b5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0349b52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0349b52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35750bbc_0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35750bbc_0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50"/>
            <a:ext cx="7235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Root Finding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900950"/>
            <a:ext cx="82221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Programming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Abtahi Chowdhury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(x-3)*(x-1)*(x+1)*(x+3)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 f(x) - given function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a,b - initial guesses such that f(a)*f(b) &lt; 0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 to be the midpoint of a and b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c meets one of the three criteria; return c if yes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f(c)*f(a) &lt; 0, then b = c, else a = c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 until step 2 is satisfied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463" y="1017800"/>
            <a:ext cx="50970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713" y="1017800"/>
            <a:ext cx="508456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       -3.5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       -2.75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2       -3.125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3       -2.9375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4       -3.03125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5       -2.984375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6       -3.0078125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7       -2.99609375</a:t>
            </a:r>
            <a:endParaRPr sz="12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       -3.001953125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9       -2.9990234375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10      -3.00048828125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11      -2.999755859375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12      -3.0001220703125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13      -2.99993896484375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14      -3.000030517578125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 Method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1576388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{5E2D1934-CF26-40A3-A14F-24ACE01C3309}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-2.999929428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-3.000009656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-3.000040397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0.00198340416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0.007001638412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0.008001804352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0.01000261307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relative error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0.002352451986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0.0003218640458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0.001346550134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-2.999941049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-2.999947407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-2.999934655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-2.999989405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0.01100230217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0.01000142097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0.01200389862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0.01500272751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relative error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0.001965067158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0.001753132946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0.002178216437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0.0003531812625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-3.000046266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-2.999946792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-3.000000083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-3.000033389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0.01300287247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0.01600408554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0.01700329781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0.02000451088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relative error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0.00154217682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0.001773636951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2.76E-06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0.001112968583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Bisection Method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lang="en-US" sz="2700" dirty="0">
                <a:solidFill>
                  <a:srgbClr val="000000"/>
                </a:solidFill>
              </a:rPr>
              <a:t>Always converges but slowly</a:t>
            </a:r>
            <a:endParaRPr lang="en" sz="2700" dirty="0">
              <a:solidFill>
                <a:srgbClr val="000000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lang="en" sz="2700" dirty="0">
                <a:solidFill>
                  <a:srgbClr val="000000"/>
                </a:solidFill>
              </a:rPr>
              <a:t>The interval containing the root must already be known</a:t>
            </a:r>
            <a:endParaRPr sz="2700" dirty="0">
              <a:solidFill>
                <a:srgbClr val="000000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lang="en" sz="2700" dirty="0">
                <a:solidFill>
                  <a:srgbClr val="000000"/>
                </a:solidFill>
              </a:rPr>
              <a:t>Certain functions such as x</a:t>
            </a:r>
            <a:r>
              <a:rPr lang="en" sz="2700" baseline="30000" dirty="0">
                <a:solidFill>
                  <a:srgbClr val="000000"/>
                </a:solidFill>
              </a:rPr>
              <a:t>2</a:t>
            </a:r>
            <a:r>
              <a:rPr lang="en" sz="2700" dirty="0">
                <a:solidFill>
                  <a:srgbClr val="000000"/>
                </a:solidFill>
              </a:rPr>
              <a:t> wouldn’t work at all with this method due to it never being negative</a:t>
            </a:r>
            <a:endParaRPr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Iteration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47351"/>
          <a:stretch/>
        </p:blipFill>
        <p:spPr>
          <a:xfrm>
            <a:off x="1856723" y="1777075"/>
            <a:ext cx="5430551" cy="1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63" y="1903663"/>
            <a:ext cx="4717275" cy="1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Analytical vs. Numerical</a:t>
            </a:r>
            <a:endParaRPr sz="36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538" y="1911255"/>
            <a:ext cx="6242925" cy="19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665400" y="1141550"/>
            <a:ext cx="18132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ax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+bx+c=0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476600" y="1620775"/>
            <a:ext cx="190800" cy="25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 f(x) - given function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</a:t>
            </a:r>
            <a:r>
              <a:rPr lang="en" sz="24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initial approximation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x = x - (f(x)*[f’(x)]</a:t>
            </a:r>
            <a:r>
              <a:rPr lang="en" sz="24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x meets one of the three criteria; return x if yes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 until step 2 is satisfied</a:t>
            </a:r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75" y="1017800"/>
            <a:ext cx="508224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   -5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      -4.040000056693385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      -3.4268582431024592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      -3.1080055696749946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      -3.0093892686144943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       -3.000079847237657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9" name="Google Shape;239;p37"/>
          <p:cNvGraphicFramePr/>
          <p:nvPr/>
        </p:nvGraphicFramePr>
        <p:xfrm>
          <a:off x="1117238" y="1017800"/>
          <a:ext cx="6909525" cy="3646950"/>
        </p:xfrm>
        <a:graphic>
          <a:graphicData uri="http://schemas.openxmlformats.org/drawingml/2006/table">
            <a:tbl>
              <a:tblPr>
                <a:noFill/>
                <a:tableStyleId>{5E2D1934-CF26-40A3-A14F-24ACE01C3309}</a:tableStyleId>
              </a:tblPr>
              <a:tblGrid>
                <a:gridCol w="10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-3.00000000005691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-3.00000000020472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-3.00000000021964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3.00000000024131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0.003000497818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0.007001161575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0.01000261307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0.0130033493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relative error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1.90E-09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6.82E-09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7.32E-09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8.04E-09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-3.00000000028674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-3.00000000326349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-3.00000023247024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-3.0000000070258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0.01533603668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0.01799988747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0.02025341988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0.02200484276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relative error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9.56E-09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1.09E-07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7.75E-06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2.34E-07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x=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-1000000000000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Doesn’t Converge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Doesn’t Converge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Doesn’t Converge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Doesn’t Converge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 - Flaws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lang="en" sz="2700" dirty="0"/>
              <a:t>Requires the calculation of the derivative at each iteration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 dirty="0"/>
              <a:t>Will fail </a:t>
            </a:r>
            <a:r>
              <a:rPr lang="en-US" sz="2700" dirty="0" err="1"/>
              <a:t>i</a:t>
            </a:r>
            <a:r>
              <a:rPr lang="en" sz="2700" dirty="0"/>
              <a:t>f f’(x) is 0 in any of the iterations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 dirty="0"/>
              <a:t>Will diverge if the initial guess is too far from the actual root</a:t>
            </a:r>
            <a:endParaRPr sz="2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Used to find complex roots of a real equation using real starting approximations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The algorithm involves: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Finding a parabola that pass through 3 initial points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Using the quadratic formula to find the roots of the parabola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 f(x) - given function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- initial approximations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f(x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),f(x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),f(x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set c = f(x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		          for a and b</a:t>
            </a:r>
            <a:endParaRPr lang="en-US" sz="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meets one of the three criteria; return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yes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=x</a:t>
            </a:r>
            <a:r>
              <a:rPr lang="en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 until step 4 is satisfied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93" y="2571750"/>
            <a:ext cx="2282537" cy="32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154" y="2899746"/>
            <a:ext cx="1655469" cy="325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25" y="1347600"/>
            <a:ext cx="5212925" cy="8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375" y="2065325"/>
            <a:ext cx="16859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/>
          <p:nvPr/>
        </p:nvSpPr>
        <p:spPr>
          <a:xfrm>
            <a:off x="3078700" y="2323825"/>
            <a:ext cx="480900" cy="60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1175" y="3072250"/>
            <a:ext cx="2252825" cy="17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Analytical vs. Numerical</a:t>
            </a:r>
            <a:endParaRPr sz="36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25" y="1903800"/>
            <a:ext cx="7102750" cy="19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428550" y="1333950"/>
            <a:ext cx="22869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ax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+bx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+cx+d=0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476600" y="1798375"/>
            <a:ext cx="190800" cy="25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099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0: (-4.8801261829652995  -  1.094068889451895i)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1: (-3.9566706529640245  -  1.3351344414946014i)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2: (-3.3388169685689615  -  1.5210744789798403i)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3: (-2.3665890086569736  -  1.4055087081225415i)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4: (-1.6788243522145452  -  1.1995094417298326i)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5: (-1.11700430823912       -  0.9244696539350903i)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6: (-0.6625188455214021   -  0.5372172386174486i)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7: (-0.25689626762757883 + 0.07751324640749957i)</a:t>
            </a:r>
            <a:endParaRPr sz="1200"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2"/>
          </p:nvPr>
        </p:nvSpPr>
        <p:spPr>
          <a:xfrm>
            <a:off x="4610650" y="1229975"/>
            <a:ext cx="422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8: (-1.030358735150838      -  0.07747564994839862i)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9: (-1.0059793664371621    -  0.0035930528530658673i)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10: (-1.0000252521646738 +  8.601031834495725e-05i)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11: (-1.000000011687454    -   5.982693679519721e-09i)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x</a:t>
            </a:r>
            <a:r>
              <a:rPr lang="en" sz="60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lang="en" sz="60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+ 5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38" y="10178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0: 		- 1.5811388300841898i)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1: (2.2387520178361937   - 1.7499721447155097i)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2: (0.33448804873834237 - 1.442591585492139i)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3: (0.9051495669568861   - 1.4858249715666219i)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4: (1.03388646408585        - 1.2479185215242667i)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5: (0.9417743435854431    - 1.1752114231299944i)</a:t>
            </a:r>
            <a:endParaRPr sz="1200" dirty="0"/>
          </a:p>
        </p:txBody>
      </p:sp>
      <p:sp>
        <p:nvSpPr>
          <p:cNvPr id="311" name="Google Shape;311;p4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6: (0.9316179197891766  -  1.1694058920608414i)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7: (0.9316835216855865  -  1.1696299753078037i)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8: (0.9316834165906726  -  1.1696298511710068i)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Method - Flaws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2600" dirty="0"/>
              <a:t>Can compute complex roots from non-complex guesses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2600" dirty="0"/>
              <a:t>Will always converge</a:t>
            </a:r>
            <a:endParaRPr lang="en" sz="26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 sz="2600" dirty="0"/>
              <a:t>Requires solving a 2x2 matrix at each iteration</a:t>
            </a:r>
          </a:p>
          <a:p>
            <a:pPr lvl="1" indent="-457200">
              <a:spcBef>
                <a:spcPts val="0"/>
              </a:spcBef>
              <a:buSzPts val="3600"/>
              <a:buChar char="-"/>
            </a:pPr>
            <a:r>
              <a:rPr lang="en-US" sz="2600" dirty="0"/>
              <a:t>C</a:t>
            </a:r>
            <a:r>
              <a:rPr lang="en" sz="2600" dirty="0"/>
              <a:t>an be avoided using the formulas mentioned before</a:t>
            </a:r>
            <a:endParaRPr sz="2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9F390-44B9-4556-8F02-3BF6C323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8446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Abel-Ruffini Theorem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≥ 5. Then there exist 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, a</a:t>
            </a:r>
            <a:r>
              <a:rPr lang="en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n−1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ℂ such that no root in ℂ of the equation x</a:t>
            </a:r>
            <a:r>
              <a:rPr lang="en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n−1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+· · ·+a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obtained from {0, 1, 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, a</a:t>
            </a:r>
            <a:r>
              <a:rPr lang="en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n−1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in a finite number of steps, using the operations +, −, · and /, and ()</a:t>
            </a:r>
            <a:r>
              <a:rPr lang="en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1/r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(with choice) for all r ≥ 1 in ℤ.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TLDR: It is impossible to find the roots of a polynomial of degree 5 or higher analytically.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Root Finding - Eigenvalues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1017788"/>
            <a:ext cx="32289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5" y="3995673"/>
            <a:ext cx="6129261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3907600" y="3574475"/>
            <a:ext cx="318300" cy="42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Root Finding - Orbital Motion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9" y="378800"/>
            <a:ext cx="64515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Root Finding - Orbital Motion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3030100"/>
            <a:ext cx="85206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semi-major axis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= eccentricity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 = eccentric anomaly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813" y="1229863"/>
            <a:ext cx="45243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Kepler’s Equation of Motion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2723475"/>
            <a:ext cx="8520600" cy="18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average anomaly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= eccentricity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 = eccentric anomaly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200"/>
            <a:ext cx="8839200" cy="123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Finding Method Criteria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25" y="1017800"/>
            <a:ext cx="620432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842</Words>
  <Application>Microsoft Office PowerPoint</Application>
  <PresentationFormat>On-screen Show (16:9)</PresentationFormat>
  <Paragraphs>268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Roboto</vt:lpstr>
      <vt:lpstr>Times New Roman</vt:lpstr>
      <vt:lpstr>Calibri</vt:lpstr>
      <vt:lpstr>Geometric</vt:lpstr>
      <vt:lpstr>Numerical Root Finding</vt:lpstr>
      <vt:lpstr>Analytical vs. Numerical</vt:lpstr>
      <vt:lpstr>Analytical vs. Numerical</vt:lpstr>
      <vt:lpstr>Abel-Ruffini Theorem</vt:lpstr>
      <vt:lpstr>Application of Root Finding - Eigenvalues</vt:lpstr>
      <vt:lpstr>Application of Root Finding - Orbital Motion</vt:lpstr>
      <vt:lpstr>Application of Root Finding - Orbital Motion</vt:lpstr>
      <vt:lpstr>Kepler’s Equation of Motion</vt:lpstr>
      <vt:lpstr>Root Finding Method Criteria</vt:lpstr>
      <vt:lpstr>PowerPoint Presentation</vt:lpstr>
      <vt:lpstr>Bisection Method</vt:lpstr>
      <vt:lpstr>Bisection Method </vt:lpstr>
      <vt:lpstr>Bisection Method </vt:lpstr>
      <vt:lpstr>Bisection Method </vt:lpstr>
      <vt:lpstr>Bisection Method </vt:lpstr>
      <vt:lpstr>Bisection Method </vt:lpstr>
      <vt:lpstr>Bisection Method </vt:lpstr>
      <vt:lpstr>Fixed Point Iteration</vt:lpstr>
      <vt:lpstr>Newton Raphson Method</vt:lpstr>
      <vt:lpstr>Newton Raphson Method </vt:lpstr>
      <vt:lpstr>Newton Raphson Method </vt:lpstr>
      <vt:lpstr>Newton Raphson Method </vt:lpstr>
      <vt:lpstr>Newton Raphson Method </vt:lpstr>
      <vt:lpstr>Newton Raphson Method </vt:lpstr>
      <vt:lpstr>Newton Raphson Method - Flaws </vt:lpstr>
      <vt:lpstr>Muller Method</vt:lpstr>
      <vt:lpstr>Muller Method</vt:lpstr>
      <vt:lpstr>Muller Method</vt:lpstr>
      <vt:lpstr>Muller Method</vt:lpstr>
      <vt:lpstr>Muller Method</vt:lpstr>
      <vt:lpstr>Muller Method</vt:lpstr>
      <vt:lpstr>PowerPoint Presentation</vt:lpstr>
      <vt:lpstr>Muller Method</vt:lpstr>
      <vt:lpstr>Muller Method</vt:lpstr>
      <vt:lpstr>Muller Method</vt:lpstr>
      <vt:lpstr>Muller Method - Flaws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Root Finding</dc:title>
  <cp:lastModifiedBy>Abtahi Chowdhury</cp:lastModifiedBy>
  <cp:revision>3</cp:revision>
  <dcterms:modified xsi:type="dcterms:W3CDTF">2019-05-09T00:24:55Z</dcterms:modified>
</cp:coreProperties>
</file>