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Old Standard TT"/>
      <p:regular r:id="rId40"/>
      <p:bold r:id="rId41"/>
      <p: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F059A0F-B008-4FBA-ABD9-A4AD3643814B}">
  <a:tblStyle styleId="{EF059A0F-B008-4FBA-ABD9-A4AD364381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ldStandardTT-regular.fntdata"/><Relationship Id="rId20" Type="http://schemas.openxmlformats.org/officeDocument/2006/relationships/slide" Target="slides/slide14.xml"/><Relationship Id="rId42" Type="http://schemas.openxmlformats.org/officeDocument/2006/relationships/font" Target="fonts/OldStandardTT-italic.fntdata"/><Relationship Id="rId41" Type="http://schemas.openxmlformats.org/officeDocument/2006/relationships/font" Target="fonts/OldStandardTT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484bbfe22_0_1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484bbfe22_0_1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484bbfe22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484bbfe22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484bbfe22_0_1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484bbfe22_0_1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484bbfe22_0_1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484bbfe22_0_1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484bbfe22_0_1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484bbfe22_0_1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7896f5fc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7896f5fc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484bbfe22_0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484bbfe22_0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484bbfe22_0_1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484bbfe22_0_1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484bbfe22_0_1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484bbfe22_0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484bbfe22_0_1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484bbfe22_0_1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7896f5f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7896f5f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484bbfe22_0_1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484bbfe22_0_1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7896f5fc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7896f5fc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484bbfe22_0_1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484bbfe22_0_1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484bbfe22_0_1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484bbfe22_0_1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484bbfe22_0_1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484bbfe22_0_1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484bbfe22_0_1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484bbfe22_0_1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484bbfe22_0_1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484bbfe22_0_1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7896f5fc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7896f5fc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484bbfe22_0_1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484bbfe22_0_1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484bbfe22_0_1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484bbfe22_0_1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484bbfe2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484bbfe2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484bbfe22_0_1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484bbfe22_0_1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484bbfe22_0_1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484bbfe22_0_1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030e718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030e718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030e7187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030e718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484bbfe22_0_1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484bbfe22_0_1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7896f5fc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7896f5fc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484bbfe22_0_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484bbfe22_0_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484bbfe22_0_1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484bbfe22_0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484bbfe22_0_1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484bbfe22_0_1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484bbfe22_0_1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484bbfe22_0_1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marsyas.info/downloads/datasets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98100" y="26559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Music Genre Classification Using Machine Learning</a:t>
            </a:r>
            <a:endParaRPr sz="52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98088" y="35892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Abtahi Chowdhury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Models Used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GTZAN music dataset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10 genres, 100 30-second clips per genre</a:t>
            </a:r>
            <a:endParaRPr sz="18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http://marsyas.info/downloads/datasets.html</a:t>
            </a:r>
            <a:endParaRPr sz="21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Models used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K-Nearest Neighbors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Support Vector Machines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Neural Network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Convolutional Neural Network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Long Short Term Memory Recurrent Neural Network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</a:t>
            </a:r>
            <a:r>
              <a:rPr lang="en"/>
              <a:t> - Accuracy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1058225"/>
            <a:ext cx="4260300" cy="3780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/>
        </p:nvSpPr>
        <p:spPr>
          <a:xfrm>
            <a:off x="311700" y="1742850"/>
            <a:ext cx="3840900" cy="16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-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Tested Uniform and Distance weights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-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Ranges number of neighbors from 1 to 10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 - Confusion Matrix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763" y="1058225"/>
            <a:ext cx="3780476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1058225"/>
            <a:ext cx="4260300" cy="3780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311700" y="1887150"/>
            <a:ext cx="3737400" cy="16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-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Tested linear, poly, sigmoid, and rbf kernel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-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Ranged regularization factor from 10 - 100 with step size of 10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r>
              <a:rPr lang="en"/>
              <a:t> - Confusion Matrix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763" y="1058225"/>
            <a:ext cx="3780476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71600"/>
            <a:ext cx="4260300" cy="3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Layers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Flatten layer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Dense layer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512 units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Relu activation function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L2 </a:t>
            </a:r>
            <a:r>
              <a:rPr lang="en" sz="1000"/>
              <a:t>regularizer with factor of 0.001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Dropout layer with 30% dropout rate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Dense layer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256 units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Relu activation function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L2 regularizer with factor of 0.001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Dropout layer with 30% dropout rate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Dense layer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64 units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Relu activation function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L2 regularizer with factor of 0.001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Dropout layer with 30% dropout rate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Dense layer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10 units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Softmax activation function</a:t>
            </a:r>
            <a:endParaRPr sz="1000"/>
          </a:p>
        </p:txBody>
      </p:sp>
      <p:sp>
        <p:nvSpPr>
          <p:cNvPr id="149" name="Google Shape;149;p27"/>
          <p:cNvSpPr txBox="1"/>
          <p:nvPr/>
        </p:nvSpPr>
        <p:spPr>
          <a:xfrm>
            <a:off x="4572000" y="1058225"/>
            <a:ext cx="3835200" cy="3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Optimizer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Old Standard TT"/>
              <a:buChar char="-"/>
            </a:pP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Adam optimizer with learning rate 0.0001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Loss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Old Standard TT"/>
              <a:buChar char="-"/>
            </a:pP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Sparse categorical crossentropy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r>
              <a:rPr lang="en"/>
              <a:t> - Accuracy</a:t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25" y="1058225"/>
            <a:ext cx="7560952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r>
              <a:rPr lang="en"/>
              <a:t> - Error</a:t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25" y="1058225"/>
            <a:ext cx="7560952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r>
              <a:rPr lang="en"/>
              <a:t> - Accuracy</a:t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25" y="1058225"/>
            <a:ext cx="7560952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r>
              <a:rPr lang="en"/>
              <a:t> - </a:t>
            </a:r>
            <a:r>
              <a:rPr lang="en"/>
              <a:t>Error</a:t>
            </a:r>
            <a:endParaRPr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25" y="1058225"/>
            <a:ext cx="7560952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Music Information Retrieval (MIR)</a:t>
            </a:r>
            <a:endParaRPr sz="34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Science of </a:t>
            </a:r>
            <a:r>
              <a:rPr lang="en" sz="2500"/>
              <a:t>retrieving</a:t>
            </a:r>
            <a:r>
              <a:rPr lang="en" sz="2500"/>
              <a:t> </a:t>
            </a:r>
            <a:r>
              <a:rPr lang="en" sz="2500"/>
              <a:t>information</a:t>
            </a:r>
            <a:r>
              <a:rPr lang="en" sz="2500"/>
              <a:t> from music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Applications:</a:t>
            </a:r>
            <a:endParaRPr sz="25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Automated music </a:t>
            </a:r>
            <a:r>
              <a:rPr lang="en" sz="2100"/>
              <a:t>recommendation</a:t>
            </a:r>
            <a:r>
              <a:rPr lang="en" sz="2100"/>
              <a:t> system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Music recognition systems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Music generation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Music classification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Speech recognition</a:t>
            </a:r>
            <a:endParaRPr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r>
              <a:rPr lang="en"/>
              <a:t> - </a:t>
            </a:r>
            <a:r>
              <a:rPr lang="en"/>
              <a:t>Confusion Matrix</a:t>
            </a:r>
            <a:endParaRPr/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763" y="1058225"/>
            <a:ext cx="3780476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</a:t>
            </a:r>
            <a:r>
              <a:rPr lang="en"/>
              <a:t>Neural Network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171600"/>
            <a:ext cx="4260300" cy="3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Layers</a:t>
            </a:r>
            <a:endParaRPr sz="12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Conv2D layer</a:t>
            </a:r>
            <a:endParaRPr sz="800"/>
          </a:p>
          <a:p>
            <a:pPr indent="-279400" lvl="2" marL="13716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32 filters</a:t>
            </a:r>
            <a:endParaRPr sz="800"/>
          </a:p>
          <a:p>
            <a:pPr indent="-279400" lvl="2" marL="13716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3x3 kernel size</a:t>
            </a:r>
            <a:endParaRPr sz="800"/>
          </a:p>
          <a:p>
            <a:pPr indent="-279400" lvl="2" marL="13716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Relu activation</a:t>
            </a:r>
            <a:endParaRPr sz="8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MaxPool2D layer</a:t>
            </a:r>
            <a:endParaRPr sz="800"/>
          </a:p>
          <a:p>
            <a:pPr indent="-279400" lvl="2" marL="13716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3x3 pool size</a:t>
            </a:r>
            <a:endParaRPr sz="800"/>
          </a:p>
          <a:p>
            <a:pPr indent="-279400" lvl="2" marL="13716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2x2 strides</a:t>
            </a:r>
            <a:endParaRPr sz="800"/>
          </a:p>
          <a:p>
            <a:pPr indent="-279400" lvl="2" marL="13716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Same padding</a:t>
            </a:r>
            <a:endParaRPr sz="8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Batch Normalization layer</a:t>
            </a:r>
            <a:endParaRPr sz="8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Conv2D layer</a:t>
            </a:r>
            <a:endParaRPr sz="800"/>
          </a:p>
          <a:p>
            <a:pPr indent="-279400" lvl="2" marL="13716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32 filters</a:t>
            </a:r>
            <a:endParaRPr sz="800"/>
          </a:p>
          <a:p>
            <a:pPr indent="-279400" lvl="2" marL="13716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3x3 kernel size</a:t>
            </a:r>
            <a:endParaRPr sz="800"/>
          </a:p>
          <a:p>
            <a:pPr indent="-279400" lvl="2" marL="13716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Relu activation</a:t>
            </a:r>
            <a:endParaRPr sz="8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MaxPool2D layer</a:t>
            </a:r>
            <a:endParaRPr sz="800"/>
          </a:p>
          <a:p>
            <a:pPr indent="-279400" lvl="2" marL="13716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3x3 pool size</a:t>
            </a:r>
            <a:endParaRPr sz="800"/>
          </a:p>
          <a:p>
            <a:pPr indent="-279400" lvl="2" marL="13716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2x2 strides</a:t>
            </a:r>
            <a:endParaRPr sz="800"/>
          </a:p>
          <a:p>
            <a:pPr indent="-279400" lvl="2" marL="13716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Same padding</a:t>
            </a:r>
            <a:endParaRPr sz="8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Batch Normalization layer</a:t>
            </a:r>
            <a:endParaRPr sz="8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Conv2D layer</a:t>
            </a:r>
            <a:endParaRPr sz="800"/>
          </a:p>
          <a:p>
            <a:pPr indent="-279400" lvl="2" marL="13716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32 filters</a:t>
            </a:r>
            <a:endParaRPr sz="800"/>
          </a:p>
          <a:p>
            <a:pPr indent="-279400" lvl="2" marL="13716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2x2 kernel size</a:t>
            </a:r>
            <a:endParaRPr sz="800"/>
          </a:p>
          <a:p>
            <a:pPr indent="-279400" lvl="2" marL="13716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Relu activation</a:t>
            </a:r>
            <a:endParaRPr sz="600"/>
          </a:p>
        </p:txBody>
      </p:sp>
      <p:sp>
        <p:nvSpPr>
          <p:cNvPr id="186" name="Google Shape;186;p33"/>
          <p:cNvSpPr txBox="1"/>
          <p:nvPr/>
        </p:nvSpPr>
        <p:spPr>
          <a:xfrm>
            <a:off x="4572000" y="1058225"/>
            <a:ext cx="3835200" cy="23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ld Standard TT"/>
              <a:buChar char="-"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MaxPool2D layer</a:t>
            </a:r>
            <a:endParaRPr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794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ld Standard TT"/>
              <a:buChar char="-"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2x2 pool size</a:t>
            </a:r>
            <a:endParaRPr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794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ld Standard TT"/>
              <a:buChar char="-"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2x2 strides</a:t>
            </a:r>
            <a:endParaRPr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794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ld Standard TT"/>
              <a:buChar char="-"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Same padding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79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ld Standard TT"/>
              <a:buChar char="-"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Batch Normalization layer</a:t>
            </a:r>
            <a:endParaRPr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79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ld Standard TT"/>
              <a:buChar char="-"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Flatten layer</a:t>
            </a:r>
            <a:endParaRPr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79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ld Standard TT"/>
              <a:buChar char="-"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Dense layer</a:t>
            </a:r>
            <a:endParaRPr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794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ld Standard TT"/>
              <a:buChar char="-"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64 units</a:t>
            </a:r>
            <a:endParaRPr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794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ld Standard TT"/>
              <a:buChar char="-"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Relu activation</a:t>
            </a:r>
            <a:endParaRPr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79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ld Standard TT"/>
              <a:buChar char="-"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Dropout layer with 30% dropout rate</a:t>
            </a:r>
            <a:endParaRPr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79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ld Standard TT"/>
              <a:buChar char="-"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Dense layer</a:t>
            </a:r>
            <a:endParaRPr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794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ld Standard TT"/>
              <a:buChar char="-"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10 units</a:t>
            </a:r>
            <a:endParaRPr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794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ld Standard TT"/>
              <a:buChar char="-"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Softmax activation function</a:t>
            </a:r>
            <a:endParaRPr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7" name="Google Shape;187;p33"/>
          <p:cNvSpPr txBox="1"/>
          <p:nvPr/>
        </p:nvSpPr>
        <p:spPr>
          <a:xfrm>
            <a:off x="4572000" y="3389525"/>
            <a:ext cx="39165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-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Optimizer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-"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Adam optimizer with learning rate 0.0001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-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Loss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ld Standard TT"/>
              <a:buChar char="-"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Sparse categorical crossentropy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</a:t>
            </a:r>
            <a:r>
              <a:rPr lang="en"/>
              <a:t>Neural Network - Accuracy</a:t>
            </a:r>
            <a:endParaRPr/>
          </a:p>
        </p:txBody>
      </p:sp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25" y="1058225"/>
            <a:ext cx="7560952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</a:t>
            </a:r>
            <a:r>
              <a:rPr lang="en"/>
              <a:t>Neural Network - Error</a:t>
            </a:r>
            <a:endParaRPr/>
          </a:p>
        </p:txBody>
      </p:sp>
      <p:pic>
        <p:nvPicPr>
          <p:cNvPr id="199" name="Google Shape;1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25" y="1058225"/>
            <a:ext cx="7560952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</a:t>
            </a:r>
            <a:r>
              <a:rPr lang="en"/>
              <a:t>Neural Network - Accuracy</a:t>
            </a:r>
            <a:endParaRPr/>
          </a:p>
        </p:txBody>
      </p:sp>
      <p:pic>
        <p:nvPicPr>
          <p:cNvPr id="205" name="Google Shape;2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25" y="1058225"/>
            <a:ext cx="7560952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</a:t>
            </a:r>
            <a:r>
              <a:rPr lang="en"/>
              <a:t>Neural Network - Error</a:t>
            </a:r>
            <a:endParaRPr/>
          </a:p>
        </p:txBody>
      </p:sp>
      <p:pic>
        <p:nvPicPr>
          <p:cNvPr id="211" name="Google Shape;2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25" y="1058225"/>
            <a:ext cx="7560952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</a:t>
            </a:r>
            <a:r>
              <a:rPr lang="en"/>
              <a:t>Neural Network - Confusion Matrix</a:t>
            </a:r>
            <a:endParaRPr/>
          </a:p>
        </p:txBody>
      </p:sp>
      <p:pic>
        <p:nvPicPr>
          <p:cNvPr id="217" name="Google Shape;2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763" y="1058225"/>
            <a:ext cx="3780476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</a:t>
            </a:r>
            <a:r>
              <a:rPr lang="en"/>
              <a:t>Neural Network</a:t>
            </a:r>
            <a:endParaRPr/>
          </a:p>
        </p:txBody>
      </p:sp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311700" y="1171600"/>
            <a:ext cx="4260300" cy="3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Layers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LSTM layer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64 units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Return sequence set to true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LSTM layer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64 units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Dense layer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64 units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Relu activation</a:t>
            </a:r>
            <a:endParaRPr sz="10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000"/>
              <a:t>Dropout layer with 30% dropout rate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Dense layer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10 units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Softmax activation function</a:t>
            </a:r>
            <a:endParaRPr sz="1000"/>
          </a:p>
        </p:txBody>
      </p:sp>
      <p:sp>
        <p:nvSpPr>
          <p:cNvPr id="224" name="Google Shape;224;p39"/>
          <p:cNvSpPr txBox="1"/>
          <p:nvPr/>
        </p:nvSpPr>
        <p:spPr>
          <a:xfrm>
            <a:off x="4572000" y="1058225"/>
            <a:ext cx="3835200" cy="3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Optimizer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Old Standard TT"/>
              <a:buChar char="-"/>
            </a:pP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Adam optimizer with learning rate 0.0001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Loss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Old Standard TT"/>
              <a:buChar char="-"/>
            </a:pP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Sparse categorical crossentropy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</a:t>
            </a:r>
            <a:r>
              <a:rPr lang="en"/>
              <a:t>Neural Network - Accuracy</a:t>
            </a:r>
            <a:endParaRPr/>
          </a:p>
        </p:txBody>
      </p:sp>
      <p:pic>
        <p:nvPicPr>
          <p:cNvPr id="230" name="Google Shape;2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25" y="1058225"/>
            <a:ext cx="7560952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</a:t>
            </a:r>
            <a:r>
              <a:rPr lang="en"/>
              <a:t>Neural Network - Error</a:t>
            </a:r>
            <a:endParaRPr/>
          </a:p>
        </p:txBody>
      </p:sp>
      <p:pic>
        <p:nvPicPr>
          <p:cNvPr id="236" name="Google Shape;23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25" y="1058225"/>
            <a:ext cx="7560952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Representation - Waveform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675" y="1017800"/>
            <a:ext cx="7641800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</a:t>
            </a:r>
            <a:r>
              <a:rPr lang="en"/>
              <a:t>Neural Network - Confusion Matrix</a:t>
            </a:r>
            <a:endParaRPr/>
          </a:p>
        </p:txBody>
      </p:sp>
      <p:pic>
        <p:nvPicPr>
          <p:cNvPr id="242" name="Google Shape;24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763" y="1058225"/>
            <a:ext cx="3780476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</a:t>
            </a:r>
            <a:endParaRPr/>
          </a:p>
        </p:txBody>
      </p:sp>
      <p:graphicFrame>
        <p:nvGraphicFramePr>
          <p:cNvPr id="248" name="Google Shape;248;p43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{EF059A0F-B008-4FBA-ABD9-A4AD3643814B}</a:tableStyleId>
              </a:tblPr>
              <a:tblGrid>
                <a:gridCol w="3619500"/>
                <a:gridCol w="3619500"/>
              </a:tblGrid>
              <a:tr h="47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Model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Accuracy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  <a:tr h="47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K-Nearest Neighbor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0.55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7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Support Vector Machine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0.64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7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Neural Network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0.59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7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Convolutional 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Neural Network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0.70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7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Recurrent 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Neural Network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0.61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311700" y="445025"/>
            <a:ext cx="85206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Future Projects</a:t>
            </a:r>
            <a:endParaRPr sz="4000"/>
          </a:p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311700" y="1871700"/>
            <a:ext cx="8520600" cy="1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LSTM model supports varying feature lengths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Try running on real world data (i.e. full length songs)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Use LSTM for music generation</a:t>
            </a:r>
            <a:endParaRPr sz="21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1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Fourier Transform and Short Time Fourier Transform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546625"/>
            <a:ext cx="8520600" cy="30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Fast Fourier Transform (FFT)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Used to convert time domain audio signal data into frequency domain data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Loses time information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Short Time Fourier Transform (STFT)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Computes FFT of fixed durations at fixed intervals of the audio data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Preserves time information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Representation - Spectrum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25" y="1058225"/>
            <a:ext cx="7560952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Representation - Spectrogram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25" y="1058225"/>
            <a:ext cx="7560952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ML Preprocessing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413575"/>
            <a:ext cx="3218400" cy="22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Amplitude </a:t>
            </a:r>
            <a:r>
              <a:rPr lang="en" sz="2300"/>
              <a:t>envelope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/>
              <a:t>0</a:t>
            </a:r>
            <a:r>
              <a:rPr lang="en" sz="2300"/>
              <a:t>-crossing rate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/>
              <a:t>Spectral flux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/>
              <a:t>Spectral centroid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300"/>
              <a:t>Etc. </a:t>
            </a:r>
            <a:endParaRPr sz="2300"/>
          </a:p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832400" y="2208425"/>
            <a:ext cx="3999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Machine Learning Model</a:t>
            </a:r>
            <a:endParaRPr sz="2400"/>
          </a:p>
        </p:txBody>
      </p:sp>
      <p:cxnSp>
        <p:nvCxnSpPr>
          <p:cNvPr id="98" name="Google Shape;98;p19"/>
          <p:cNvCxnSpPr>
            <a:stCxn id="96" idx="3"/>
            <a:endCxn id="97" idx="1"/>
          </p:cNvCxnSpPr>
          <p:nvPr/>
        </p:nvCxnSpPr>
        <p:spPr>
          <a:xfrm>
            <a:off x="3530100" y="2515025"/>
            <a:ext cx="130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</a:t>
            </a:r>
            <a:r>
              <a:rPr lang="en"/>
              <a:t>ML Preprocessing - MFCC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71600"/>
            <a:ext cx="8520600" cy="3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Mel-Frequency Cepstral Coefficients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Designed to mimic the human auditory system by modeling the timbre (a.k.a. the perceived sound quality) of audio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Used extensively in speech recognition and music classification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Calculating MFCCs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Perform the fft on the audio data at that frame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output spectrum is then run through a mel-scaling function to convert the frequencies into a perceptual pitch scale.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output of the mel-spectral spectrum is then run through a log-scaling function to smooth out the amplitude.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Finally a discrete cosine transformation (DCT) is performed on the mel-spectral log-scaled coefficients.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Keep a certain amount of these resultant coefficients and discard the rest. Generally for music analysis around 13-40 coefficients are kept.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MFCC Plot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25" y="1129200"/>
            <a:ext cx="7560952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